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6.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2" r:id="rId2"/>
    <p:sldMasterId id="2147483694" r:id="rId3"/>
    <p:sldMasterId id="2147483717" r:id="rId4"/>
    <p:sldMasterId id="2147483769" r:id="rId5"/>
    <p:sldMasterId id="2147483793" r:id="rId6"/>
    <p:sldMasterId id="2147483808" r:id="rId7"/>
    <p:sldMasterId id="2147483823" r:id="rId8"/>
  </p:sldMasterIdLst>
  <p:notesMasterIdLst>
    <p:notesMasterId r:id="rId115"/>
  </p:notesMasterIdLst>
  <p:handoutMasterIdLst>
    <p:handoutMasterId r:id="rId116"/>
  </p:handoutMasterIdLst>
  <p:sldIdLst>
    <p:sldId id="304" r:id="rId9"/>
    <p:sldId id="1107" r:id="rId10"/>
    <p:sldId id="2027" r:id="rId11"/>
    <p:sldId id="2026" r:id="rId12"/>
    <p:sldId id="874" r:id="rId13"/>
    <p:sldId id="1243" r:id="rId14"/>
    <p:sldId id="2127" r:id="rId15"/>
    <p:sldId id="1340" r:id="rId16"/>
    <p:sldId id="1324" r:id="rId17"/>
    <p:sldId id="2022" r:id="rId18"/>
    <p:sldId id="1300" r:id="rId19"/>
    <p:sldId id="2020" r:id="rId20"/>
    <p:sldId id="2021" r:id="rId21"/>
    <p:sldId id="2023" r:id="rId22"/>
    <p:sldId id="2038" r:id="rId23"/>
    <p:sldId id="2032" r:id="rId24"/>
    <p:sldId id="2034" r:id="rId25"/>
    <p:sldId id="2060" r:id="rId26"/>
    <p:sldId id="1113" r:id="rId27"/>
    <p:sldId id="2018" r:id="rId28"/>
    <p:sldId id="1365" r:id="rId29"/>
    <p:sldId id="923" r:id="rId30"/>
    <p:sldId id="924" r:id="rId31"/>
    <p:sldId id="925" r:id="rId32"/>
    <p:sldId id="926" r:id="rId33"/>
    <p:sldId id="927" r:id="rId34"/>
    <p:sldId id="2036" r:id="rId35"/>
    <p:sldId id="2041" r:id="rId36"/>
    <p:sldId id="866" r:id="rId37"/>
    <p:sldId id="2042" r:id="rId38"/>
    <p:sldId id="1251" r:id="rId39"/>
    <p:sldId id="1244" r:id="rId40"/>
    <p:sldId id="1478" r:id="rId41"/>
    <p:sldId id="2045" r:id="rId42"/>
    <p:sldId id="1327" r:id="rId43"/>
    <p:sldId id="1247" r:id="rId44"/>
    <p:sldId id="2073" r:id="rId45"/>
    <p:sldId id="2075" r:id="rId46"/>
    <p:sldId id="2079" r:id="rId47"/>
    <p:sldId id="2076" r:id="rId48"/>
    <p:sldId id="2077" r:id="rId49"/>
    <p:sldId id="2046" r:id="rId50"/>
    <p:sldId id="2047" r:id="rId51"/>
    <p:sldId id="2050" r:id="rId52"/>
    <p:sldId id="2048" r:id="rId53"/>
    <p:sldId id="1260" r:id="rId54"/>
    <p:sldId id="1078" r:id="rId55"/>
    <p:sldId id="1079" r:id="rId56"/>
    <p:sldId id="1081" r:id="rId57"/>
    <p:sldId id="2051" r:id="rId58"/>
    <p:sldId id="1325" r:id="rId59"/>
    <p:sldId id="2053" r:id="rId60"/>
    <p:sldId id="2010" r:id="rId61"/>
    <p:sldId id="2055" r:id="rId62"/>
    <p:sldId id="1334" r:id="rId63"/>
    <p:sldId id="2102" r:id="rId64"/>
    <p:sldId id="2101" r:id="rId65"/>
    <p:sldId id="2110" r:id="rId66"/>
    <p:sldId id="2103" r:id="rId67"/>
    <p:sldId id="2104" r:id="rId68"/>
    <p:sldId id="2105" r:id="rId69"/>
    <p:sldId id="2113" r:id="rId70"/>
    <p:sldId id="2114" r:id="rId71"/>
    <p:sldId id="2115" r:id="rId72"/>
    <p:sldId id="2116" r:id="rId73"/>
    <p:sldId id="2117" r:id="rId74"/>
    <p:sldId id="2118" r:id="rId75"/>
    <p:sldId id="2119" r:id="rId76"/>
    <p:sldId id="2120" r:id="rId77"/>
    <p:sldId id="2121" r:id="rId78"/>
    <p:sldId id="2122" r:id="rId79"/>
    <p:sldId id="2123" r:id="rId80"/>
    <p:sldId id="2054" r:id="rId81"/>
    <p:sldId id="2135" r:id="rId82"/>
    <p:sldId id="2136" r:id="rId83"/>
    <p:sldId id="2137" r:id="rId84"/>
    <p:sldId id="2138" r:id="rId85"/>
    <p:sldId id="2146" r:id="rId86"/>
    <p:sldId id="2147" r:id="rId87"/>
    <p:sldId id="2148" r:id="rId88"/>
    <p:sldId id="2149" r:id="rId89"/>
    <p:sldId id="2150" r:id="rId90"/>
    <p:sldId id="2153" r:id="rId91"/>
    <p:sldId id="2152" r:id="rId92"/>
    <p:sldId id="2142" r:id="rId93"/>
    <p:sldId id="2143" r:id="rId94"/>
    <p:sldId id="2144" r:id="rId95"/>
    <p:sldId id="2145" r:id="rId96"/>
    <p:sldId id="2132" r:id="rId97"/>
    <p:sldId id="2133" r:id="rId98"/>
    <p:sldId id="2131" r:id="rId99"/>
    <p:sldId id="2056" r:id="rId100"/>
    <p:sldId id="2057" r:id="rId101"/>
    <p:sldId id="1121" r:id="rId102"/>
    <p:sldId id="2067" r:id="rId103"/>
    <p:sldId id="2068" r:id="rId104"/>
    <p:sldId id="2069" r:id="rId105"/>
    <p:sldId id="2070" r:id="rId106"/>
    <p:sldId id="2071" r:id="rId107"/>
    <p:sldId id="2100" r:id="rId108"/>
    <p:sldId id="2064" r:id="rId109"/>
    <p:sldId id="2065" r:id="rId110"/>
    <p:sldId id="2066" r:id="rId111"/>
    <p:sldId id="1988" r:id="rId112"/>
    <p:sldId id="1989" r:id="rId113"/>
    <p:sldId id="2061" r:id="rId1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A841B7-F351-4F7E-A044-52F25AC45BFF}">
          <p14:sldIdLst>
            <p14:sldId id="304"/>
            <p14:sldId id="1107"/>
            <p14:sldId id="2027"/>
            <p14:sldId id="2026"/>
            <p14:sldId id="874"/>
            <p14:sldId id="1243"/>
            <p14:sldId id="2127"/>
            <p14:sldId id="1340"/>
            <p14:sldId id="1324"/>
            <p14:sldId id="2022"/>
            <p14:sldId id="1300"/>
            <p14:sldId id="2020"/>
            <p14:sldId id="2021"/>
            <p14:sldId id="2023"/>
            <p14:sldId id="2038"/>
            <p14:sldId id="2032"/>
            <p14:sldId id="2034"/>
            <p14:sldId id="2060"/>
            <p14:sldId id="1113"/>
            <p14:sldId id="2018"/>
            <p14:sldId id="1365"/>
            <p14:sldId id="923"/>
            <p14:sldId id="924"/>
            <p14:sldId id="925"/>
            <p14:sldId id="926"/>
            <p14:sldId id="927"/>
            <p14:sldId id="2036"/>
            <p14:sldId id="2041"/>
            <p14:sldId id="866"/>
            <p14:sldId id="2042"/>
            <p14:sldId id="1251"/>
            <p14:sldId id="1244"/>
            <p14:sldId id="1478"/>
            <p14:sldId id="2045"/>
            <p14:sldId id="1327"/>
            <p14:sldId id="1247"/>
            <p14:sldId id="2073"/>
            <p14:sldId id="2075"/>
            <p14:sldId id="2079"/>
            <p14:sldId id="2076"/>
            <p14:sldId id="2077"/>
            <p14:sldId id="2046"/>
            <p14:sldId id="2047"/>
            <p14:sldId id="2050"/>
            <p14:sldId id="2048"/>
            <p14:sldId id="1260"/>
            <p14:sldId id="1078"/>
            <p14:sldId id="1079"/>
            <p14:sldId id="1081"/>
            <p14:sldId id="2051"/>
            <p14:sldId id="1325"/>
            <p14:sldId id="2053"/>
            <p14:sldId id="2010"/>
            <p14:sldId id="2055"/>
            <p14:sldId id="1334"/>
            <p14:sldId id="2102"/>
            <p14:sldId id="2101"/>
            <p14:sldId id="2110"/>
            <p14:sldId id="2103"/>
            <p14:sldId id="2104"/>
            <p14:sldId id="2105"/>
            <p14:sldId id="2113"/>
            <p14:sldId id="2114"/>
            <p14:sldId id="2115"/>
            <p14:sldId id="2116"/>
            <p14:sldId id="2117"/>
            <p14:sldId id="2118"/>
            <p14:sldId id="2119"/>
            <p14:sldId id="2120"/>
            <p14:sldId id="2121"/>
            <p14:sldId id="2122"/>
            <p14:sldId id="2123"/>
            <p14:sldId id="2054"/>
            <p14:sldId id="2135"/>
            <p14:sldId id="2136"/>
            <p14:sldId id="2137"/>
            <p14:sldId id="2138"/>
            <p14:sldId id="2146"/>
            <p14:sldId id="2147"/>
            <p14:sldId id="2148"/>
            <p14:sldId id="2149"/>
            <p14:sldId id="2150"/>
            <p14:sldId id="2153"/>
            <p14:sldId id="2152"/>
            <p14:sldId id="2142"/>
            <p14:sldId id="2143"/>
            <p14:sldId id="2144"/>
            <p14:sldId id="2145"/>
            <p14:sldId id="2132"/>
            <p14:sldId id="2133"/>
            <p14:sldId id="2131"/>
            <p14:sldId id="2056"/>
            <p14:sldId id="2057"/>
            <p14:sldId id="1121"/>
            <p14:sldId id="2067"/>
            <p14:sldId id="2068"/>
            <p14:sldId id="2069"/>
            <p14:sldId id="2070"/>
            <p14:sldId id="2071"/>
            <p14:sldId id="2100"/>
            <p14:sldId id="2064"/>
            <p14:sldId id="2065"/>
            <p14:sldId id="2066"/>
            <p14:sldId id="1988"/>
            <p14:sldId id="1989"/>
            <p14:sldId id="2061"/>
          </p14:sldIdLst>
        </p14:section>
        <p14:section name="无标题节" id="{4B0E30C1-1656-45D2-851A-2684FD9A9C4E}">
          <p14:sldIdLst/>
        </p14:section>
      </p14:sectionLst>
    </p:ext>
    <p:ext uri="{EFAFB233-063F-42B5-8137-9DF3F51BA10A}">
      <p15:sldGuideLst xmlns:p15="http://schemas.microsoft.com/office/powerpoint/2012/main">
        <p15:guide id="1" pos="2784" userDrawn="1">
          <p15:clr>
            <a:srgbClr val="A4A3A4"/>
          </p15:clr>
        </p15:guide>
        <p15:guide id="2" orient="horz" pos="22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AAE2"/>
    <a:srgbClr val="B6BE34"/>
    <a:srgbClr val="8D69E3"/>
    <a:srgbClr val="CE93E8"/>
    <a:srgbClr val="6DCB97"/>
    <a:srgbClr val="6ECDE9"/>
    <a:srgbClr val="1AC604"/>
    <a:srgbClr val="666666"/>
    <a:srgbClr val="025A3D"/>
    <a:srgbClr val="69C8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83505" autoAdjust="0"/>
  </p:normalViewPr>
  <p:slideViewPr>
    <p:cSldViewPr snapToGrid="0" snapToObjects="1">
      <p:cViewPr varScale="1">
        <p:scale>
          <a:sx n="74" d="100"/>
          <a:sy n="74" d="100"/>
        </p:scale>
        <p:origin x="1002" y="72"/>
      </p:cViewPr>
      <p:guideLst>
        <p:guide pos="2784"/>
        <p:guide orient="horz" pos="2208"/>
      </p:guideLst>
    </p:cSldViewPr>
  </p:slideViewPr>
  <p:outlineViewPr>
    <p:cViewPr>
      <p:scale>
        <a:sx n="66" d="100"/>
        <a:sy n="66" d="100"/>
      </p:scale>
      <p:origin x="0" y="-16728"/>
    </p:cViewPr>
  </p:outlineViewPr>
  <p:notesTextViewPr>
    <p:cViewPr>
      <p:scale>
        <a:sx n="125" d="100"/>
        <a:sy n="12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presProps" Target="presProp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slide" Target="slides/slide102.xml"/><Relationship Id="rId115"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7D1EDB-8285-49A3-9B4E-E692E39E2ACD}" type="doc">
      <dgm:prSet loTypeId="urn:microsoft.com/office/officeart/2005/8/layout/vList6" loCatId="list" qsTypeId="urn:microsoft.com/office/officeart/2005/8/quickstyle/simple1" qsCatId="simple" csTypeId="urn:microsoft.com/office/officeart/2005/8/colors/accent0_3" csCatId="mainScheme" phldr="1"/>
      <dgm:spPr/>
      <dgm:t>
        <a:bodyPr/>
        <a:lstStyle/>
        <a:p>
          <a:endParaRPr lang="zh-CN" altLang="en-US"/>
        </a:p>
      </dgm:t>
    </dgm:pt>
    <dgm:pt modelId="{F7BDB101-2307-4170-A7A9-D1259288DBA0}">
      <dgm:prSet phldrT="[文本]" custT="1"/>
      <dgm:spPr>
        <a:solidFill>
          <a:schemeClr val="accent1"/>
        </a:solidFill>
        <a:ln>
          <a:solidFill>
            <a:schemeClr val="bg1"/>
          </a:solidFill>
        </a:ln>
      </dgm:spPr>
      <dgm:t>
        <a:bodyPr/>
        <a:lstStyle/>
        <a:p>
          <a:r>
            <a:rPr lang="zh-CN" altLang="en-US" sz="2000" b="1" dirty="0">
              <a:latin typeface="微软雅黑" pitchFamily="34" charset="-122"/>
              <a:ea typeface="微软雅黑" pitchFamily="34" charset="-122"/>
            </a:rPr>
            <a:t>高被引论文</a:t>
          </a:r>
          <a:endParaRPr lang="en-US" altLang="zh-CN" sz="2000" b="1" dirty="0">
            <a:latin typeface="微软雅黑" pitchFamily="34" charset="-122"/>
            <a:ea typeface="微软雅黑" pitchFamily="34" charset="-122"/>
          </a:endParaRPr>
        </a:p>
        <a:p>
          <a:r>
            <a:rPr lang="en-US" altLang="zh-CN" sz="1600" b="1" dirty="0">
              <a:latin typeface="微软雅黑" pitchFamily="34" charset="-122"/>
              <a:ea typeface="微软雅黑" pitchFamily="34" charset="-122"/>
            </a:rPr>
            <a:t>(</a:t>
          </a:r>
          <a:r>
            <a:rPr lang="en-US" sz="1600" b="1" dirty="0">
              <a:latin typeface="微软雅黑" pitchFamily="34" charset="-122"/>
              <a:ea typeface="微软雅黑" pitchFamily="34" charset="-122"/>
            </a:rPr>
            <a:t>Highly Cited Paper)</a:t>
          </a:r>
          <a:endParaRPr lang="zh-CN" altLang="en-US" sz="1600" b="1" dirty="0"/>
        </a:p>
      </dgm:t>
    </dgm:pt>
    <dgm:pt modelId="{41A14560-F441-4D2B-8500-326EA4257017}" type="parTrans" cxnId="{14EEDFAC-56D0-4122-A34B-025A8E292C15}">
      <dgm:prSet/>
      <dgm:spPr/>
      <dgm:t>
        <a:bodyPr/>
        <a:lstStyle/>
        <a:p>
          <a:endParaRPr lang="zh-CN" altLang="en-US"/>
        </a:p>
      </dgm:t>
    </dgm:pt>
    <dgm:pt modelId="{11959BB2-5D05-46AF-A367-D09DD18CF99E}" type="sibTrans" cxnId="{14EEDFAC-56D0-4122-A34B-025A8E292C15}">
      <dgm:prSet/>
      <dgm:spPr/>
      <dgm:t>
        <a:bodyPr/>
        <a:lstStyle/>
        <a:p>
          <a:endParaRPr lang="zh-CN" altLang="en-US"/>
        </a:p>
      </dgm:t>
    </dgm:pt>
    <dgm:pt modelId="{4B41E299-588D-44B3-8E55-EC951F093DC8}">
      <dgm:prSet phldrT="[文本]" custT="1"/>
      <dgm:spPr>
        <a:solidFill>
          <a:schemeClr val="accent2">
            <a:alpha val="89804"/>
          </a:schemeClr>
        </a:solidFill>
        <a:ln>
          <a:noFill/>
        </a:ln>
      </dgm:spPr>
      <dgm:t>
        <a:bodyPr anchor="ctr"/>
        <a:lstStyle/>
        <a:p>
          <a:r>
            <a:rPr lang="zh-CN" altLang="en-US" sz="1700" dirty="0">
              <a:solidFill>
                <a:schemeClr val="bg1"/>
              </a:solidFill>
              <a:latin typeface="微软雅黑" pitchFamily="34" charset="-122"/>
              <a:ea typeface="微软雅黑" pitchFamily="34" charset="-122"/>
            </a:rPr>
            <a:t>过去</a:t>
          </a:r>
          <a:r>
            <a:rPr lang="en-US" altLang="zh-CN" sz="1700" dirty="0">
              <a:solidFill>
                <a:schemeClr val="bg1"/>
              </a:solidFill>
              <a:latin typeface="微软雅黑" pitchFamily="34" charset="-122"/>
              <a:ea typeface="微软雅黑" pitchFamily="34" charset="-122"/>
            </a:rPr>
            <a:t>10</a:t>
          </a:r>
          <a:r>
            <a:rPr lang="zh-CN" altLang="en-US" sz="1700" dirty="0">
              <a:solidFill>
                <a:schemeClr val="bg1"/>
              </a:solidFill>
              <a:latin typeface="微软雅黑" pitchFamily="34" charset="-122"/>
              <a:ea typeface="微软雅黑" pitchFamily="34" charset="-122"/>
            </a:rPr>
            <a:t>年中发表的论文</a:t>
          </a:r>
          <a:r>
            <a:rPr lang="en-US" altLang="zh-CN" sz="1700" dirty="0">
              <a:solidFill>
                <a:schemeClr val="bg1"/>
              </a:solidFill>
              <a:latin typeface="微软雅黑" pitchFamily="34" charset="-122"/>
              <a:ea typeface="微软雅黑" pitchFamily="34" charset="-122"/>
            </a:rPr>
            <a:t>,</a:t>
          </a:r>
          <a:r>
            <a:rPr lang="zh-CN" altLang="en-US" sz="1700" dirty="0">
              <a:solidFill>
                <a:schemeClr val="bg1"/>
              </a:solidFill>
              <a:latin typeface="微软雅黑" pitchFamily="34" charset="-122"/>
              <a:ea typeface="微软雅黑" pitchFamily="34" charset="-122"/>
            </a:rPr>
            <a:t>被引用次数在同年同学科发表的论文中进入全球前</a:t>
          </a:r>
          <a:r>
            <a:rPr lang="en-US" altLang="zh-CN" sz="1700" dirty="0">
              <a:solidFill>
                <a:schemeClr val="bg1"/>
              </a:solidFill>
              <a:latin typeface="微软雅黑" pitchFamily="34" charset="-122"/>
              <a:ea typeface="微软雅黑" pitchFamily="34" charset="-122"/>
            </a:rPr>
            <a:t>1</a:t>
          </a:r>
          <a:r>
            <a:rPr lang="zh-CN" altLang="en-US" sz="1700" dirty="0">
              <a:solidFill>
                <a:schemeClr val="bg1"/>
              </a:solidFill>
              <a:latin typeface="微软雅黑" pitchFamily="34" charset="-122"/>
              <a:ea typeface="微软雅黑" pitchFamily="34" charset="-122"/>
            </a:rPr>
            <a:t>％</a:t>
          </a:r>
          <a:endParaRPr lang="zh-CN" altLang="en-US" sz="1700" dirty="0">
            <a:solidFill>
              <a:schemeClr val="bg1"/>
            </a:solidFill>
          </a:endParaRPr>
        </a:p>
      </dgm:t>
    </dgm:pt>
    <dgm:pt modelId="{8EF9E7DB-0AE9-4C1C-B906-1DFCC4CEFA58}" type="parTrans" cxnId="{6DD29A4E-9CA8-40F1-B2CF-BF7827012016}">
      <dgm:prSet/>
      <dgm:spPr/>
      <dgm:t>
        <a:bodyPr/>
        <a:lstStyle/>
        <a:p>
          <a:endParaRPr lang="zh-CN" altLang="en-US"/>
        </a:p>
      </dgm:t>
    </dgm:pt>
    <dgm:pt modelId="{BB5F2D16-CDBF-4039-9BEA-AAFF0A3C423C}" type="sibTrans" cxnId="{6DD29A4E-9CA8-40F1-B2CF-BF7827012016}">
      <dgm:prSet/>
      <dgm:spPr/>
      <dgm:t>
        <a:bodyPr/>
        <a:lstStyle/>
        <a:p>
          <a:endParaRPr lang="zh-CN" altLang="en-US"/>
        </a:p>
      </dgm:t>
    </dgm:pt>
    <dgm:pt modelId="{AEFEB1E2-4215-4B6A-8FF7-D72369791B8A}">
      <dgm:prSet phldrT="[文本]" custT="1"/>
      <dgm:spPr>
        <a:solidFill>
          <a:schemeClr val="accent1"/>
        </a:solidFill>
        <a:ln>
          <a:solidFill>
            <a:schemeClr val="bg1"/>
          </a:solidFill>
        </a:ln>
      </dgm:spPr>
      <dgm:t>
        <a:bodyPr/>
        <a:lstStyle/>
        <a:p>
          <a:r>
            <a:rPr lang="zh-CN" altLang="en-US" sz="2300" b="1" dirty="0">
              <a:latin typeface="微软雅黑" pitchFamily="34" charset="-122"/>
              <a:ea typeface="微软雅黑" pitchFamily="34" charset="-122"/>
            </a:rPr>
            <a:t>热点论文</a:t>
          </a:r>
          <a:endParaRPr lang="en-US" altLang="zh-CN" sz="2300" b="1" dirty="0">
            <a:latin typeface="微软雅黑" pitchFamily="34" charset="-122"/>
            <a:ea typeface="微软雅黑" pitchFamily="34" charset="-122"/>
          </a:endParaRPr>
        </a:p>
        <a:p>
          <a:r>
            <a:rPr lang="en-US" sz="1800" b="1" dirty="0">
              <a:latin typeface="微软雅黑" pitchFamily="34" charset="-122"/>
              <a:ea typeface="微软雅黑" pitchFamily="34" charset="-122"/>
            </a:rPr>
            <a:t>(Hot Paper)</a:t>
          </a:r>
          <a:r>
            <a:rPr lang="zh-CN" altLang="en-US" sz="1800" b="1" dirty="0">
              <a:latin typeface="微软雅黑" pitchFamily="34" charset="-122"/>
              <a:ea typeface="微软雅黑" pitchFamily="34" charset="-122"/>
            </a:rPr>
            <a:t> </a:t>
          </a:r>
          <a:endParaRPr lang="zh-CN" altLang="en-US" sz="1800" b="1" dirty="0"/>
        </a:p>
      </dgm:t>
    </dgm:pt>
    <dgm:pt modelId="{FB8CCF00-5625-4D76-A223-367623F060D1}" type="parTrans" cxnId="{F0F73718-A9A8-48F1-8843-EB02CE6128C5}">
      <dgm:prSet/>
      <dgm:spPr/>
      <dgm:t>
        <a:bodyPr/>
        <a:lstStyle/>
        <a:p>
          <a:endParaRPr lang="zh-CN" altLang="en-US"/>
        </a:p>
      </dgm:t>
    </dgm:pt>
    <dgm:pt modelId="{A6343A0D-9B08-48AF-99D2-7F8425A81D99}" type="sibTrans" cxnId="{F0F73718-A9A8-48F1-8843-EB02CE6128C5}">
      <dgm:prSet/>
      <dgm:spPr/>
      <dgm:t>
        <a:bodyPr/>
        <a:lstStyle/>
        <a:p>
          <a:endParaRPr lang="zh-CN" altLang="en-US"/>
        </a:p>
      </dgm:t>
    </dgm:pt>
    <dgm:pt modelId="{5DDF45C9-4A65-4BAA-B15D-48BBDA267FD9}">
      <dgm:prSet phldrT="[文本]" custT="1"/>
      <dgm:spPr>
        <a:solidFill>
          <a:schemeClr val="accent2">
            <a:alpha val="90000"/>
          </a:schemeClr>
        </a:solidFill>
        <a:ln>
          <a:noFill/>
        </a:ln>
      </dgm:spPr>
      <dgm:t>
        <a:bodyPr anchor="ctr"/>
        <a:lstStyle/>
        <a:p>
          <a:r>
            <a:rPr lang="zh-CN" altLang="en-US" sz="1700" dirty="0">
              <a:solidFill>
                <a:schemeClr val="bg1"/>
              </a:solidFill>
              <a:latin typeface="微软雅黑" pitchFamily="34" charset="-122"/>
              <a:ea typeface="微软雅黑" pitchFamily="34" charset="-122"/>
            </a:rPr>
            <a:t>过去２年中所发表的论文</a:t>
          </a:r>
          <a:r>
            <a:rPr lang="en-US" altLang="zh-CN" sz="1700" dirty="0">
              <a:solidFill>
                <a:schemeClr val="bg1"/>
              </a:solidFill>
              <a:latin typeface="微软雅黑" pitchFamily="34" charset="-122"/>
              <a:ea typeface="微软雅黑" pitchFamily="34" charset="-122"/>
            </a:rPr>
            <a:t>,</a:t>
          </a:r>
          <a:r>
            <a:rPr lang="zh-CN" altLang="en-US" sz="1700" dirty="0">
              <a:solidFill>
                <a:schemeClr val="bg1"/>
              </a:solidFill>
              <a:latin typeface="微软雅黑" pitchFamily="34" charset="-122"/>
              <a:ea typeface="微软雅黑" pitchFamily="34" charset="-122"/>
            </a:rPr>
            <a:t>在最近两个月中其影响力排在某学科前</a:t>
          </a:r>
          <a:r>
            <a:rPr lang="en-US" altLang="zh-CN" sz="1700" dirty="0">
              <a:solidFill>
                <a:schemeClr val="bg1"/>
              </a:solidFill>
              <a:latin typeface="微软雅黑" pitchFamily="34" charset="-122"/>
              <a:ea typeface="微软雅黑" pitchFamily="34" charset="-122"/>
            </a:rPr>
            <a:t>0.1%</a:t>
          </a:r>
          <a:r>
            <a:rPr lang="zh-CN" altLang="en-US" sz="1700" dirty="0">
              <a:solidFill>
                <a:schemeClr val="bg1"/>
              </a:solidFill>
              <a:latin typeface="微软雅黑" pitchFamily="34" charset="-122"/>
              <a:ea typeface="微软雅黑" pitchFamily="34" charset="-122"/>
            </a:rPr>
            <a:t>的论文</a:t>
          </a:r>
          <a:endParaRPr lang="zh-CN" altLang="en-US" sz="1700" dirty="0">
            <a:solidFill>
              <a:schemeClr val="bg1"/>
            </a:solidFill>
          </a:endParaRPr>
        </a:p>
      </dgm:t>
    </dgm:pt>
    <dgm:pt modelId="{E40103E8-EAA5-4306-A98E-659D13EBA4AF}" type="parTrans" cxnId="{82058179-7DEC-4E53-B294-C9311511D856}">
      <dgm:prSet/>
      <dgm:spPr/>
      <dgm:t>
        <a:bodyPr/>
        <a:lstStyle/>
        <a:p>
          <a:endParaRPr lang="zh-CN" altLang="en-US"/>
        </a:p>
      </dgm:t>
    </dgm:pt>
    <dgm:pt modelId="{837B2B06-2EA9-48E6-9991-339EA9B4F101}" type="sibTrans" cxnId="{82058179-7DEC-4E53-B294-C9311511D856}">
      <dgm:prSet/>
      <dgm:spPr/>
      <dgm:t>
        <a:bodyPr/>
        <a:lstStyle/>
        <a:p>
          <a:endParaRPr lang="zh-CN" altLang="en-US"/>
        </a:p>
      </dgm:t>
    </dgm:pt>
    <dgm:pt modelId="{39B9C52B-DF58-4B32-9E84-C70B42958084}" type="pres">
      <dgm:prSet presAssocID="{FF7D1EDB-8285-49A3-9B4E-E692E39E2ACD}" presName="Name0" presStyleCnt="0">
        <dgm:presLayoutVars>
          <dgm:dir/>
          <dgm:animLvl val="lvl"/>
          <dgm:resizeHandles/>
        </dgm:presLayoutVars>
      </dgm:prSet>
      <dgm:spPr/>
      <dgm:t>
        <a:bodyPr/>
        <a:lstStyle/>
        <a:p>
          <a:endParaRPr lang="en-US"/>
        </a:p>
      </dgm:t>
    </dgm:pt>
    <dgm:pt modelId="{4ADF04EA-2B61-4153-BDDB-66783FFEC2EF}" type="pres">
      <dgm:prSet presAssocID="{F7BDB101-2307-4170-A7A9-D1259288DBA0}" presName="linNode" presStyleCnt="0"/>
      <dgm:spPr/>
    </dgm:pt>
    <dgm:pt modelId="{C1A26EE5-917E-444A-AD1B-22A937DCB890}" type="pres">
      <dgm:prSet presAssocID="{F7BDB101-2307-4170-A7A9-D1259288DBA0}" presName="parentShp" presStyleLbl="node1" presStyleIdx="0" presStyleCnt="2" custScaleX="99220" custScaleY="85281" custLinFactNeighborX="-7518" custLinFactNeighborY="0">
        <dgm:presLayoutVars>
          <dgm:bulletEnabled val="1"/>
        </dgm:presLayoutVars>
      </dgm:prSet>
      <dgm:spPr/>
      <dgm:t>
        <a:bodyPr/>
        <a:lstStyle/>
        <a:p>
          <a:endParaRPr lang="en-US"/>
        </a:p>
      </dgm:t>
    </dgm:pt>
    <dgm:pt modelId="{5F9AB917-8685-4182-90DD-E96D0FFE44AD}" type="pres">
      <dgm:prSet presAssocID="{F7BDB101-2307-4170-A7A9-D1259288DBA0}" presName="childShp" presStyleLbl="bgAccFollowNode1" presStyleIdx="0" presStyleCnt="2">
        <dgm:presLayoutVars>
          <dgm:bulletEnabled val="1"/>
        </dgm:presLayoutVars>
      </dgm:prSet>
      <dgm:spPr/>
      <dgm:t>
        <a:bodyPr/>
        <a:lstStyle/>
        <a:p>
          <a:endParaRPr lang="en-US"/>
        </a:p>
      </dgm:t>
    </dgm:pt>
    <dgm:pt modelId="{9BD20772-1CDF-4055-8748-B962E25FD574}" type="pres">
      <dgm:prSet presAssocID="{11959BB2-5D05-46AF-A367-D09DD18CF99E}" presName="spacing" presStyleCnt="0"/>
      <dgm:spPr/>
    </dgm:pt>
    <dgm:pt modelId="{9E3E0ED0-A009-4B42-A2D9-A6770382DC3C}" type="pres">
      <dgm:prSet presAssocID="{AEFEB1E2-4215-4B6A-8FF7-D72369791B8A}" presName="linNode" presStyleCnt="0"/>
      <dgm:spPr/>
    </dgm:pt>
    <dgm:pt modelId="{2F458488-C0EF-4D05-9354-B7BCA33C0C70}" type="pres">
      <dgm:prSet presAssocID="{AEFEB1E2-4215-4B6A-8FF7-D72369791B8A}" presName="parentShp" presStyleLbl="node1" presStyleIdx="1" presStyleCnt="2" custScaleX="100000" custScaleY="94246" custLinFactNeighborX="-260" custLinFactNeighborY="0">
        <dgm:presLayoutVars>
          <dgm:bulletEnabled val="1"/>
        </dgm:presLayoutVars>
      </dgm:prSet>
      <dgm:spPr/>
      <dgm:t>
        <a:bodyPr/>
        <a:lstStyle/>
        <a:p>
          <a:endParaRPr lang="en-US"/>
        </a:p>
      </dgm:t>
    </dgm:pt>
    <dgm:pt modelId="{1F3453FD-8851-461F-913D-3F626667ED09}" type="pres">
      <dgm:prSet presAssocID="{AEFEB1E2-4215-4B6A-8FF7-D72369791B8A}" presName="childShp" presStyleLbl="bgAccFollowNode1" presStyleIdx="1" presStyleCnt="2">
        <dgm:presLayoutVars>
          <dgm:bulletEnabled val="1"/>
        </dgm:presLayoutVars>
      </dgm:prSet>
      <dgm:spPr/>
      <dgm:t>
        <a:bodyPr/>
        <a:lstStyle/>
        <a:p>
          <a:endParaRPr lang="en-US"/>
        </a:p>
      </dgm:t>
    </dgm:pt>
  </dgm:ptLst>
  <dgm:cxnLst>
    <dgm:cxn modelId="{BD531E62-7276-44D3-81E1-6CFCD5ADA4FA}" type="presOf" srcId="{AEFEB1E2-4215-4B6A-8FF7-D72369791B8A}" destId="{2F458488-C0EF-4D05-9354-B7BCA33C0C70}" srcOrd="0" destOrd="0" presId="urn:microsoft.com/office/officeart/2005/8/layout/vList6"/>
    <dgm:cxn modelId="{D5DBBB4E-986D-44E7-91F6-2F9B960DBBE2}" type="presOf" srcId="{5DDF45C9-4A65-4BAA-B15D-48BBDA267FD9}" destId="{1F3453FD-8851-461F-913D-3F626667ED09}" srcOrd="0" destOrd="0" presId="urn:microsoft.com/office/officeart/2005/8/layout/vList6"/>
    <dgm:cxn modelId="{6DD29A4E-9CA8-40F1-B2CF-BF7827012016}" srcId="{F7BDB101-2307-4170-A7A9-D1259288DBA0}" destId="{4B41E299-588D-44B3-8E55-EC951F093DC8}" srcOrd="0" destOrd="0" parTransId="{8EF9E7DB-0AE9-4C1C-B906-1DFCC4CEFA58}" sibTransId="{BB5F2D16-CDBF-4039-9BEA-AAFF0A3C423C}"/>
    <dgm:cxn modelId="{14EEDFAC-56D0-4122-A34B-025A8E292C15}" srcId="{FF7D1EDB-8285-49A3-9B4E-E692E39E2ACD}" destId="{F7BDB101-2307-4170-A7A9-D1259288DBA0}" srcOrd="0" destOrd="0" parTransId="{41A14560-F441-4D2B-8500-326EA4257017}" sibTransId="{11959BB2-5D05-46AF-A367-D09DD18CF99E}"/>
    <dgm:cxn modelId="{9B8CA1C2-1C62-428E-9FD6-F9749BF4EA51}" type="presOf" srcId="{4B41E299-588D-44B3-8E55-EC951F093DC8}" destId="{5F9AB917-8685-4182-90DD-E96D0FFE44AD}" srcOrd="0" destOrd="0" presId="urn:microsoft.com/office/officeart/2005/8/layout/vList6"/>
    <dgm:cxn modelId="{6F4601AC-AFB4-49A9-8CE7-331E380BF42C}" type="presOf" srcId="{FF7D1EDB-8285-49A3-9B4E-E692E39E2ACD}" destId="{39B9C52B-DF58-4B32-9E84-C70B42958084}" srcOrd="0" destOrd="0" presId="urn:microsoft.com/office/officeart/2005/8/layout/vList6"/>
    <dgm:cxn modelId="{F0F73718-A9A8-48F1-8843-EB02CE6128C5}" srcId="{FF7D1EDB-8285-49A3-9B4E-E692E39E2ACD}" destId="{AEFEB1E2-4215-4B6A-8FF7-D72369791B8A}" srcOrd="1" destOrd="0" parTransId="{FB8CCF00-5625-4D76-A223-367623F060D1}" sibTransId="{A6343A0D-9B08-48AF-99D2-7F8425A81D99}"/>
    <dgm:cxn modelId="{82058179-7DEC-4E53-B294-C9311511D856}" srcId="{AEFEB1E2-4215-4B6A-8FF7-D72369791B8A}" destId="{5DDF45C9-4A65-4BAA-B15D-48BBDA267FD9}" srcOrd="0" destOrd="0" parTransId="{E40103E8-EAA5-4306-A98E-659D13EBA4AF}" sibTransId="{837B2B06-2EA9-48E6-9991-339EA9B4F101}"/>
    <dgm:cxn modelId="{BE964631-B771-4A34-92CB-83785F6ED976}" type="presOf" srcId="{F7BDB101-2307-4170-A7A9-D1259288DBA0}" destId="{C1A26EE5-917E-444A-AD1B-22A937DCB890}" srcOrd="0" destOrd="0" presId="urn:microsoft.com/office/officeart/2005/8/layout/vList6"/>
    <dgm:cxn modelId="{1B123E00-0757-418A-9681-6F906B8ADDA1}" type="presParOf" srcId="{39B9C52B-DF58-4B32-9E84-C70B42958084}" destId="{4ADF04EA-2B61-4153-BDDB-66783FFEC2EF}" srcOrd="0" destOrd="0" presId="urn:microsoft.com/office/officeart/2005/8/layout/vList6"/>
    <dgm:cxn modelId="{1E12ED38-1769-476C-AF74-B4861A64DCF9}" type="presParOf" srcId="{4ADF04EA-2B61-4153-BDDB-66783FFEC2EF}" destId="{C1A26EE5-917E-444A-AD1B-22A937DCB890}" srcOrd="0" destOrd="0" presId="urn:microsoft.com/office/officeart/2005/8/layout/vList6"/>
    <dgm:cxn modelId="{1F2C7924-DEE7-4B00-825F-C1664DC0DFB6}" type="presParOf" srcId="{4ADF04EA-2B61-4153-BDDB-66783FFEC2EF}" destId="{5F9AB917-8685-4182-90DD-E96D0FFE44AD}" srcOrd="1" destOrd="0" presId="urn:microsoft.com/office/officeart/2005/8/layout/vList6"/>
    <dgm:cxn modelId="{FC41EDF2-3934-4833-A09F-61152BBAB86D}" type="presParOf" srcId="{39B9C52B-DF58-4B32-9E84-C70B42958084}" destId="{9BD20772-1CDF-4055-8748-B962E25FD574}" srcOrd="1" destOrd="0" presId="urn:microsoft.com/office/officeart/2005/8/layout/vList6"/>
    <dgm:cxn modelId="{D96FFDBB-29BD-41E9-9183-B9531C3BBA45}" type="presParOf" srcId="{39B9C52B-DF58-4B32-9E84-C70B42958084}" destId="{9E3E0ED0-A009-4B42-A2D9-A6770382DC3C}" srcOrd="2" destOrd="0" presId="urn:microsoft.com/office/officeart/2005/8/layout/vList6"/>
    <dgm:cxn modelId="{C5866315-1A3B-4BAC-8D4D-E37F0E9AFAA3}" type="presParOf" srcId="{9E3E0ED0-A009-4B42-A2D9-A6770382DC3C}" destId="{2F458488-C0EF-4D05-9354-B7BCA33C0C70}" srcOrd="0" destOrd="0" presId="urn:microsoft.com/office/officeart/2005/8/layout/vList6"/>
    <dgm:cxn modelId="{8C2117B6-55EF-45E3-A0FE-BA60C40C4365}" type="presParOf" srcId="{9E3E0ED0-A009-4B42-A2D9-A6770382DC3C}" destId="{1F3453FD-8851-461F-913D-3F626667ED09}"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AB917-8685-4182-90DD-E96D0FFE44AD}">
      <dsp:nvSpPr>
        <dsp:cNvPr id="0" name=""/>
        <dsp:cNvSpPr/>
      </dsp:nvSpPr>
      <dsp:spPr>
        <a:xfrm>
          <a:off x="2158969" y="496"/>
          <a:ext cx="3251133" cy="1934765"/>
        </a:xfrm>
        <a:prstGeom prst="rightArrow">
          <a:avLst>
            <a:gd name="adj1" fmla="val 75000"/>
            <a:gd name="adj2" fmla="val 50000"/>
          </a:avLst>
        </a:prstGeom>
        <a:solidFill>
          <a:schemeClr val="accent2">
            <a:alpha val="89804"/>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zh-CN" altLang="en-US" sz="1700" kern="1200" dirty="0">
              <a:solidFill>
                <a:schemeClr val="bg1"/>
              </a:solidFill>
              <a:latin typeface="微软雅黑" pitchFamily="34" charset="-122"/>
              <a:ea typeface="微软雅黑" pitchFamily="34" charset="-122"/>
            </a:rPr>
            <a:t>过去</a:t>
          </a:r>
          <a:r>
            <a:rPr lang="en-US" altLang="zh-CN" sz="1700" kern="1200" dirty="0">
              <a:solidFill>
                <a:schemeClr val="bg1"/>
              </a:solidFill>
              <a:latin typeface="微软雅黑" pitchFamily="34" charset="-122"/>
              <a:ea typeface="微软雅黑" pitchFamily="34" charset="-122"/>
            </a:rPr>
            <a:t>10</a:t>
          </a:r>
          <a:r>
            <a:rPr lang="zh-CN" altLang="en-US" sz="1700" kern="1200" dirty="0">
              <a:solidFill>
                <a:schemeClr val="bg1"/>
              </a:solidFill>
              <a:latin typeface="微软雅黑" pitchFamily="34" charset="-122"/>
              <a:ea typeface="微软雅黑" pitchFamily="34" charset="-122"/>
            </a:rPr>
            <a:t>年中发表的论文</a:t>
          </a:r>
          <a:r>
            <a:rPr lang="en-US" altLang="zh-CN" sz="1700" kern="1200" dirty="0">
              <a:solidFill>
                <a:schemeClr val="bg1"/>
              </a:solidFill>
              <a:latin typeface="微软雅黑" pitchFamily="34" charset="-122"/>
              <a:ea typeface="微软雅黑" pitchFamily="34" charset="-122"/>
            </a:rPr>
            <a:t>,</a:t>
          </a:r>
          <a:r>
            <a:rPr lang="zh-CN" altLang="en-US" sz="1700" kern="1200" dirty="0">
              <a:solidFill>
                <a:schemeClr val="bg1"/>
              </a:solidFill>
              <a:latin typeface="微软雅黑" pitchFamily="34" charset="-122"/>
              <a:ea typeface="微软雅黑" pitchFamily="34" charset="-122"/>
            </a:rPr>
            <a:t>被引用次数在同年同学科发表的论文中进入全球前</a:t>
          </a:r>
          <a:r>
            <a:rPr lang="en-US" altLang="zh-CN" sz="1700" kern="1200" dirty="0">
              <a:solidFill>
                <a:schemeClr val="bg1"/>
              </a:solidFill>
              <a:latin typeface="微软雅黑" pitchFamily="34" charset="-122"/>
              <a:ea typeface="微软雅黑" pitchFamily="34" charset="-122"/>
            </a:rPr>
            <a:t>1</a:t>
          </a:r>
          <a:r>
            <a:rPr lang="zh-CN" altLang="en-US" sz="1700" kern="1200" dirty="0">
              <a:solidFill>
                <a:schemeClr val="bg1"/>
              </a:solidFill>
              <a:latin typeface="微软雅黑" pitchFamily="34" charset="-122"/>
              <a:ea typeface="微软雅黑" pitchFamily="34" charset="-122"/>
            </a:rPr>
            <a:t>％</a:t>
          </a:r>
          <a:endParaRPr lang="zh-CN" altLang="en-US" sz="1700" kern="1200" dirty="0">
            <a:solidFill>
              <a:schemeClr val="bg1"/>
            </a:solidFill>
          </a:endParaRPr>
        </a:p>
      </dsp:txBody>
      <dsp:txXfrm>
        <a:off x="2158969" y="242342"/>
        <a:ext cx="2525596" cy="1451073"/>
      </dsp:txXfrm>
    </dsp:sp>
    <dsp:sp modelId="{C1A26EE5-917E-444A-AD1B-22A937DCB890}">
      <dsp:nvSpPr>
        <dsp:cNvPr id="0" name=""/>
        <dsp:cNvSpPr/>
      </dsp:nvSpPr>
      <dsp:spPr>
        <a:xfrm>
          <a:off x="0" y="142885"/>
          <a:ext cx="2150516" cy="1649987"/>
        </a:xfrm>
        <a:prstGeom prst="roundRect">
          <a:avLst/>
        </a:prstGeom>
        <a:solidFill>
          <a:schemeClr val="accent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CN" altLang="en-US" sz="2000" b="1" kern="1200" dirty="0">
              <a:latin typeface="微软雅黑" pitchFamily="34" charset="-122"/>
              <a:ea typeface="微软雅黑" pitchFamily="34" charset="-122"/>
            </a:rPr>
            <a:t>高被引论文</a:t>
          </a:r>
          <a:endParaRPr lang="en-US" altLang="zh-CN" sz="2000" b="1" kern="1200" dirty="0">
            <a:latin typeface="微软雅黑" pitchFamily="34" charset="-122"/>
            <a:ea typeface="微软雅黑" pitchFamily="34" charset="-122"/>
          </a:endParaRPr>
        </a:p>
        <a:p>
          <a:pPr lvl="0" algn="ctr" defTabSz="889000">
            <a:lnSpc>
              <a:spcPct val="90000"/>
            </a:lnSpc>
            <a:spcBef>
              <a:spcPct val="0"/>
            </a:spcBef>
            <a:spcAft>
              <a:spcPct val="35000"/>
            </a:spcAft>
          </a:pPr>
          <a:r>
            <a:rPr lang="en-US" altLang="zh-CN" sz="1600" b="1" kern="1200" dirty="0">
              <a:latin typeface="微软雅黑" pitchFamily="34" charset="-122"/>
              <a:ea typeface="微软雅黑" pitchFamily="34" charset="-122"/>
            </a:rPr>
            <a:t>(</a:t>
          </a:r>
          <a:r>
            <a:rPr lang="en-US" sz="1600" b="1" kern="1200" dirty="0">
              <a:latin typeface="微软雅黑" pitchFamily="34" charset="-122"/>
              <a:ea typeface="微软雅黑" pitchFamily="34" charset="-122"/>
            </a:rPr>
            <a:t>Highly Cited Paper)</a:t>
          </a:r>
          <a:endParaRPr lang="zh-CN" altLang="en-US" sz="1600" b="1" kern="1200" dirty="0"/>
        </a:p>
      </dsp:txBody>
      <dsp:txXfrm>
        <a:off x="80546" y="223431"/>
        <a:ext cx="1989424" cy="1488895"/>
      </dsp:txXfrm>
    </dsp:sp>
    <dsp:sp modelId="{1F3453FD-8851-461F-913D-3F626667ED09}">
      <dsp:nvSpPr>
        <dsp:cNvPr id="0" name=""/>
        <dsp:cNvSpPr/>
      </dsp:nvSpPr>
      <dsp:spPr>
        <a:xfrm>
          <a:off x="2167422" y="2128738"/>
          <a:ext cx="3251133" cy="1934765"/>
        </a:xfrm>
        <a:prstGeom prst="rightArrow">
          <a:avLst>
            <a:gd name="adj1" fmla="val 75000"/>
            <a:gd name="adj2" fmla="val 50000"/>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zh-CN" altLang="en-US" sz="1700" kern="1200" dirty="0">
              <a:solidFill>
                <a:schemeClr val="bg1"/>
              </a:solidFill>
              <a:latin typeface="微软雅黑" pitchFamily="34" charset="-122"/>
              <a:ea typeface="微软雅黑" pitchFamily="34" charset="-122"/>
            </a:rPr>
            <a:t>过去２年中所发表的论文</a:t>
          </a:r>
          <a:r>
            <a:rPr lang="en-US" altLang="zh-CN" sz="1700" kern="1200" dirty="0">
              <a:solidFill>
                <a:schemeClr val="bg1"/>
              </a:solidFill>
              <a:latin typeface="微软雅黑" pitchFamily="34" charset="-122"/>
              <a:ea typeface="微软雅黑" pitchFamily="34" charset="-122"/>
            </a:rPr>
            <a:t>,</a:t>
          </a:r>
          <a:r>
            <a:rPr lang="zh-CN" altLang="en-US" sz="1700" kern="1200" dirty="0">
              <a:solidFill>
                <a:schemeClr val="bg1"/>
              </a:solidFill>
              <a:latin typeface="微软雅黑" pitchFamily="34" charset="-122"/>
              <a:ea typeface="微软雅黑" pitchFamily="34" charset="-122"/>
            </a:rPr>
            <a:t>在最近两个月中其影响力排在某学科前</a:t>
          </a:r>
          <a:r>
            <a:rPr lang="en-US" altLang="zh-CN" sz="1700" kern="1200" dirty="0">
              <a:solidFill>
                <a:schemeClr val="bg1"/>
              </a:solidFill>
              <a:latin typeface="微软雅黑" pitchFamily="34" charset="-122"/>
              <a:ea typeface="微软雅黑" pitchFamily="34" charset="-122"/>
            </a:rPr>
            <a:t>0.1%</a:t>
          </a:r>
          <a:r>
            <a:rPr lang="zh-CN" altLang="en-US" sz="1700" kern="1200" dirty="0">
              <a:solidFill>
                <a:schemeClr val="bg1"/>
              </a:solidFill>
              <a:latin typeface="微软雅黑" pitchFamily="34" charset="-122"/>
              <a:ea typeface="微软雅黑" pitchFamily="34" charset="-122"/>
            </a:rPr>
            <a:t>的论文</a:t>
          </a:r>
          <a:endParaRPr lang="zh-CN" altLang="en-US" sz="1700" kern="1200" dirty="0">
            <a:solidFill>
              <a:schemeClr val="bg1"/>
            </a:solidFill>
          </a:endParaRPr>
        </a:p>
      </dsp:txBody>
      <dsp:txXfrm>
        <a:off x="2167422" y="2370584"/>
        <a:ext cx="2525596" cy="1451073"/>
      </dsp:txXfrm>
    </dsp:sp>
    <dsp:sp modelId="{2F458488-C0EF-4D05-9354-B7BCA33C0C70}">
      <dsp:nvSpPr>
        <dsp:cNvPr id="0" name=""/>
        <dsp:cNvSpPr/>
      </dsp:nvSpPr>
      <dsp:spPr>
        <a:xfrm>
          <a:off x="0" y="2184401"/>
          <a:ext cx="2167422" cy="1823439"/>
        </a:xfrm>
        <a:prstGeom prst="roundRect">
          <a:avLst/>
        </a:prstGeom>
        <a:solidFill>
          <a:schemeClr val="accent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zh-CN" altLang="en-US" sz="2300" b="1" kern="1200" dirty="0">
              <a:latin typeface="微软雅黑" pitchFamily="34" charset="-122"/>
              <a:ea typeface="微软雅黑" pitchFamily="34" charset="-122"/>
            </a:rPr>
            <a:t>热点论文</a:t>
          </a:r>
          <a:endParaRPr lang="en-US" altLang="zh-CN" sz="2300" b="1" kern="1200" dirty="0">
            <a:latin typeface="微软雅黑" pitchFamily="34" charset="-122"/>
            <a:ea typeface="微软雅黑" pitchFamily="34" charset="-122"/>
          </a:endParaRPr>
        </a:p>
        <a:p>
          <a:pPr lvl="0" algn="ctr" defTabSz="1022350">
            <a:lnSpc>
              <a:spcPct val="90000"/>
            </a:lnSpc>
            <a:spcBef>
              <a:spcPct val="0"/>
            </a:spcBef>
            <a:spcAft>
              <a:spcPct val="35000"/>
            </a:spcAft>
          </a:pPr>
          <a:r>
            <a:rPr lang="en-US" sz="1800" b="1" kern="1200" dirty="0">
              <a:latin typeface="微软雅黑" pitchFamily="34" charset="-122"/>
              <a:ea typeface="微软雅黑" pitchFamily="34" charset="-122"/>
            </a:rPr>
            <a:t>(Hot Paper)</a:t>
          </a:r>
          <a:r>
            <a:rPr lang="zh-CN" altLang="en-US" sz="1800" b="1" kern="1200" dirty="0">
              <a:latin typeface="微软雅黑" pitchFamily="34" charset="-122"/>
              <a:ea typeface="微软雅黑" pitchFamily="34" charset="-122"/>
            </a:rPr>
            <a:t> </a:t>
          </a:r>
          <a:endParaRPr lang="zh-CN" altLang="en-US" sz="1800" b="1" kern="1200" dirty="0"/>
        </a:p>
      </dsp:txBody>
      <dsp:txXfrm>
        <a:off x="89013" y="2273414"/>
        <a:ext cx="1989396" cy="1645413"/>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CADAC5-DAAE-FB47-AB3D-841C8668DA04}" type="datetimeFigureOut">
              <a:rPr lang="en-US" smtClean="0"/>
              <a:t>5/5/2019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E15AA3-D93E-DF4A-B7F7-0DDA540E349A}" type="slidenum">
              <a:rPr lang="en-US" smtClean="0"/>
              <a:t>‹#›</a:t>
            </a:fld>
            <a:endParaRPr lang="en-US"/>
          </a:p>
        </p:txBody>
      </p:sp>
    </p:spTree>
    <p:extLst>
      <p:ext uri="{BB962C8B-B14F-4D97-AF65-F5344CB8AC3E}">
        <p14:creationId xmlns:p14="http://schemas.microsoft.com/office/powerpoint/2010/main" val="577394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E1D445-6659-474A-8325-AED606E3ECAD}" type="datetimeFigureOut">
              <a:rPr lang="en-US" smtClean="0"/>
              <a:t>5/5/2019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F66A2B-D7AF-264F-A544-E504C8B3BF53}" type="slidenum">
              <a:rPr lang="en-US" smtClean="0"/>
              <a:t>‹#›</a:t>
            </a:fld>
            <a:endParaRPr lang="en-US"/>
          </a:p>
        </p:txBody>
      </p:sp>
    </p:spTree>
    <p:extLst>
      <p:ext uri="{BB962C8B-B14F-4D97-AF65-F5344CB8AC3E}">
        <p14:creationId xmlns:p14="http://schemas.microsoft.com/office/powerpoint/2010/main" val="2823761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baike.baidu.com/view/3614.htm" TargetMode="External"/><Relationship Id="rId13" Type="http://schemas.openxmlformats.org/officeDocument/2006/relationships/hyperlink" Target="http://baike.baidu.com/view/81367.htm" TargetMode="External"/><Relationship Id="rId3" Type="http://schemas.openxmlformats.org/officeDocument/2006/relationships/hyperlink" Target="http://baike.baidu.com/view/1744041.htm" TargetMode="External"/><Relationship Id="rId7" Type="http://schemas.openxmlformats.org/officeDocument/2006/relationships/hyperlink" Target="http://baike.baidu.com/view/67012.htm" TargetMode="External"/><Relationship Id="rId12" Type="http://schemas.openxmlformats.org/officeDocument/2006/relationships/hyperlink" Target="http://baike.baidu.com/view/1188949.htm" TargetMode="External"/><Relationship Id="rId2" Type="http://schemas.openxmlformats.org/officeDocument/2006/relationships/slide" Target="../slides/slide22.xml"/><Relationship Id="rId16" Type="http://schemas.openxmlformats.org/officeDocument/2006/relationships/hyperlink" Target="http://baike.baidu.com/view/9201.htm" TargetMode="External"/><Relationship Id="rId1" Type="http://schemas.openxmlformats.org/officeDocument/2006/relationships/notesMaster" Target="../notesMasters/notesMaster1.xml"/><Relationship Id="rId6" Type="http://schemas.openxmlformats.org/officeDocument/2006/relationships/hyperlink" Target="http://baike.baidu.com/view/7698.htm" TargetMode="External"/><Relationship Id="rId11" Type="http://schemas.openxmlformats.org/officeDocument/2006/relationships/hyperlink" Target="http://baike.baidu.com/view/2398.htm" TargetMode="External"/><Relationship Id="rId5" Type="http://schemas.openxmlformats.org/officeDocument/2006/relationships/hyperlink" Target="http://baike.baidu.com/view/25114.htm" TargetMode="External"/><Relationship Id="rId15" Type="http://schemas.openxmlformats.org/officeDocument/2006/relationships/hyperlink" Target="http://baike.baidu.com/view/693613.htm" TargetMode="External"/><Relationship Id="rId10" Type="http://schemas.openxmlformats.org/officeDocument/2006/relationships/hyperlink" Target="http://baike.baidu.com/view/1511.htm" TargetMode="External"/><Relationship Id="rId4" Type="http://schemas.openxmlformats.org/officeDocument/2006/relationships/hyperlink" Target="http://baike.baidu.com/view/1615060.htm" TargetMode="External"/><Relationship Id="rId9" Type="http://schemas.openxmlformats.org/officeDocument/2006/relationships/hyperlink" Target="http://baike.baidu.com/view/66878.htm" TargetMode="External"/><Relationship Id="rId14" Type="http://schemas.openxmlformats.org/officeDocument/2006/relationships/hyperlink" Target="http://baike.baidu.com/view/6170.ht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t>1</a:t>
            </a:fld>
            <a:endParaRPr lang="en-US" dirty="0"/>
          </a:p>
        </p:txBody>
      </p:sp>
    </p:spTree>
    <p:extLst>
      <p:ext uri="{BB962C8B-B14F-4D97-AF65-F5344CB8AC3E}">
        <p14:creationId xmlns:p14="http://schemas.microsoft.com/office/powerpoint/2010/main" val="1162993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18</a:t>
            </a:fld>
            <a:endParaRPr lang="en-US"/>
          </a:p>
        </p:txBody>
      </p:sp>
    </p:spTree>
    <p:extLst>
      <p:ext uri="{BB962C8B-B14F-4D97-AF65-F5344CB8AC3E}">
        <p14:creationId xmlns:p14="http://schemas.microsoft.com/office/powerpoint/2010/main" val="12429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Arial" panose="020B0604020202020204" pitchFamily="34" charset="0"/>
              </a:rPr>
              <a:t>事实上，很多针对石墨烯的研究最开始都是受到碳纳米管相关研究的启发而开展起来的。</a:t>
            </a:r>
            <a:endParaRPr lang="en-US" altLang="zh-CN" dirty="0">
              <a:latin typeface="Arial" panose="020B0604020202020204" pitchFamily="34" charset="0"/>
            </a:endParaRPr>
          </a:p>
          <a:p>
            <a:endParaRPr lang="en-US" altLang="zh-CN" dirty="0">
              <a:latin typeface="Arial" panose="020B0604020202020204" pitchFamily="34" charset="0"/>
            </a:endParaRPr>
          </a:p>
          <a:p>
            <a:r>
              <a:rPr lang="zh-CN" altLang="en-US" dirty="0">
                <a:latin typeface="Arial" panose="020B0604020202020204" pitchFamily="34" charset="0"/>
              </a:rPr>
              <a:t>石墨烯即为“单层石墨片”，是构成石墨的基本结构单元；而碳纳米管是由石墨烯卷曲而成的圆筒结构（图</a:t>
            </a:r>
            <a:r>
              <a:rPr lang="en-US" altLang="zh-CN" dirty="0">
                <a:latin typeface="Arial" panose="020B0604020202020204" pitchFamily="34" charset="0"/>
              </a:rPr>
              <a:t>1</a:t>
            </a:r>
            <a:r>
              <a:rPr lang="zh-CN" altLang="en-US" dirty="0">
                <a:latin typeface="Arial" panose="020B0604020202020204" pitchFamily="34" charset="0"/>
              </a:rPr>
              <a:t>）。作为一维（</a:t>
            </a:r>
            <a:r>
              <a:rPr lang="en-US" altLang="zh-CN" dirty="0">
                <a:latin typeface="Arial" panose="020B0604020202020204" pitchFamily="34" charset="0"/>
              </a:rPr>
              <a:t>1D</a:t>
            </a:r>
            <a:r>
              <a:rPr lang="zh-CN" altLang="en-US" dirty="0">
                <a:latin typeface="Arial" panose="020B0604020202020204" pitchFamily="34" charset="0"/>
              </a:rPr>
              <a:t>）和二维（</a:t>
            </a:r>
            <a:r>
              <a:rPr lang="en-US" altLang="zh-CN" dirty="0">
                <a:latin typeface="Arial" panose="020B0604020202020204" pitchFamily="34" charset="0"/>
              </a:rPr>
              <a:t>2D</a:t>
            </a:r>
            <a:r>
              <a:rPr lang="zh-CN" altLang="en-US" dirty="0">
                <a:latin typeface="Arial" panose="020B0604020202020204" pitchFamily="34" charset="0"/>
              </a:rPr>
              <a:t>）纳米材料的代表者，二者在结构和性能上具有互补性。</a:t>
            </a:r>
            <a:endParaRPr lang="en-US" altLang="zh-CN" dirty="0">
              <a:latin typeface="Arial" panose="020B0604020202020204" pitchFamily="34" charset="0"/>
            </a:endParaRPr>
          </a:p>
          <a:p>
            <a:r>
              <a:rPr lang="zh-CN" altLang="en-US" dirty="0">
                <a:latin typeface="Arial" panose="020B0604020202020204" pitchFamily="34" charset="0"/>
              </a:rPr>
              <a:t>碳纳米管可以看做是石墨烯片层卷曲而成，因此按照</a:t>
            </a:r>
            <a:r>
              <a:rPr lang="zh-CN" altLang="en-US" dirty="0">
                <a:latin typeface="Arial" panose="020B0604020202020204" pitchFamily="34" charset="0"/>
                <a:hlinkClick r:id="rId3" action="ppaction://hlinkfile"/>
              </a:rPr>
              <a:t>石墨烯</a:t>
            </a:r>
            <a:r>
              <a:rPr lang="zh-CN" altLang="en-US" dirty="0">
                <a:latin typeface="Arial" panose="020B0604020202020204" pitchFamily="34" charset="0"/>
              </a:rPr>
              <a:t>片的层数可分为：单壁碳纳米管（或称单层碳纳米管，</a:t>
            </a:r>
            <a:r>
              <a:rPr lang="en-US" altLang="zh-CN" dirty="0">
                <a:latin typeface="Arial" panose="020B0604020202020204" pitchFamily="34" charset="0"/>
              </a:rPr>
              <a:t>Single-walled Carbon nanotubes, SWCNTs</a:t>
            </a:r>
            <a:r>
              <a:rPr lang="zh-CN" altLang="en-US" dirty="0">
                <a:latin typeface="Arial" panose="020B0604020202020204" pitchFamily="34" charset="0"/>
              </a:rPr>
              <a:t>）和</a:t>
            </a:r>
            <a:r>
              <a:rPr lang="zh-CN" altLang="en-US" dirty="0">
                <a:latin typeface="Arial" panose="020B0604020202020204" pitchFamily="34" charset="0"/>
                <a:hlinkClick r:id="rId4" action="ppaction://hlinkfile"/>
              </a:rPr>
              <a:t>多壁碳纳米管</a:t>
            </a:r>
            <a:r>
              <a:rPr lang="zh-CN" altLang="en-US" dirty="0">
                <a:latin typeface="Arial" panose="020B0604020202020204" pitchFamily="34" charset="0"/>
              </a:rPr>
              <a:t>（或多层碳纳米管，</a:t>
            </a:r>
            <a:r>
              <a:rPr lang="en-US" altLang="zh-CN" dirty="0">
                <a:latin typeface="Arial" panose="020B0604020202020204" pitchFamily="34" charset="0"/>
              </a:rPr>
              <a:t>Multi-walled Carbon nanotubes, MWNTs</a:t>
            </a:r>
            <a:r>
              <a:rPr lang="zh-CN" altLang="en-US" dirty="0">
                <a:latin typeface="Arial" panose="020B0604020202020204" pitchFamily="34" charset="0"/>
              </a:rPr>
              <a:t>）。在</a:t>
            </a:r>
            <a:r>
              <a:rPr lang="en-US" altLang="zh-CN" dirty="0">
                <a:latin typeface="Arial" panose="020B0604020202020204" pitchFamily="34" charset="0"/>
              </a:rPr>
              <a:t>1991</a:t>
            </a:r>
            <a:r>
              <a:rPr lang="zh-CN" altLang="en-US" dirty="0">
                <a:latin typeface="Arial" panose="020B0604020202020204" pitchFamily="34" charset="0"/>
              </a:rPr>
              <a:t>年日本</a:t>
            </a:r>
            <a:r>
              <a:rPr lang="en-US" altLang="zh-CN" dirty="0">
                <a:latin typeface="Arial" panose="020B0604020202020204" pitchFamily="34" charset="0"/>
              </a:rPr>
              <a:t>NEC</a:t>
            </a:r>
            <a:r>
              <a:rPr lang="zh-CN" altLang="en-US" dirty="0">
                <a:latin typeface="Arial" panose="020B0604020202020204" pitchFamily="34" charset="0"/>
              </a:rPr>
              <a:t>公司基础研究实验室的</a:t>
            </a:r>
            <a:r>
              <a:rPr lang="zh-CN" altLang="en-US" dirty="0">
                <a:latin typeface="Arial" panose="020B0604020202020204" pitchFamily="34" charset="0"/>
                <a:hlinkClick r:id="rId5" action="ppaction://hlinkfile"/>
              </a:rPr>
              <a:t>电子显微镜</a:t>
            </a:r>
            <a:r>
              <a:rPr lang="zh-CN" altLang="en-US" dirty="0">
                <a:latin typeface="Arial" panose="020B0604020202020204" pitchFamily="34" charset="0"/>
              </a:rPr>
              <a:t>专家饭岛</a:t>
            </a:r>
            <a:r>
              <a:rPr lang="en-US" altLang="zh-CN" dirty="0">
                <a:latin typeface="Arial" panose="020B0604020202020204" pitchFamily="34" charset="0"/>
              </a:rPr>
              <a:t>(</a:t>
            </a:r>
            <a:r>
              <a:rPr lang="en-US" altLang="zh-CN" dirty="0" err="1">
                <a:latin typeface="Arial" panose="020B0604020202020204" pitchFamily="34" charset="0"/>
              </a:rPr>
              <a:t>Iijima</a:t>
            </a:r>
            <a:r>
              <a:rPr lang="en-US" altLang="zh-CN" dirty="0">
                <a:latin typeface="Arial" panose="020B0604020202020204" pitchFamily="34" charset="0"/>
              </a:rPr>
              <a:t>)</a:t>
            </a:r>
            <a:r>
              <a:rPr lang="zh-CN" altLang="en-US" dirty="0">
                <a:latin typeface="Arial" panose="020B0604020202020204" pitchFamily="34" charset="0"/>
              </a:rPr>
              <a:t>在高分辨透射电子显微镜下检验发现的。</a:t>
            </a:r>
            <a:endParaRPr lang="en-US" altLang="zh-CN" dirty="0">
              <a:latin typeface="Arial" panose="020B0604020202020204" pitchFamily="34" charset="0"/>
            </a:endParaRPr>
          </a:p>
          <a:p>
            <a:endParaRPr lang="en-US" altLang="zh-CN" dirty="0">
              <a:latin typeface="Arial" panose="020B0604020202020204" pitchFamily="34" charset="0"/>
            </a:endParaRPr>
          </a:p>
          <a:p>
            <a:r>
              <a:rPr lang="zh-CN" altLang="en-US" dirty="0">
                <a:latin typeface="Arial" panose="020B0604020202020204" pitchFamily="34" charset="0"/>
              </a:rPr>
              <a:t>麻省理工学院有句话形容德雷斯尔豪斯（</a:t>
            </a:r>
            <a:r>
              <a:rPr lang="en-US" altLang="zh-CN" dirty="0" err="1">
                <a:latin typeface="Arial" panose="020B0604020202020204" pitchFamily="34" charset="0"/>
              </a:rPr>
              <a:t>Dresselhaus</a:t>
            </a:r>
            <a:r>
              <a:rPr lang="zh-CN" altLang="en-US" dirty="0">
                <a:latin typeface="Arial" panose="020B0604020202020204" pitchFamily="34" charset="0"/>
              </a:rPr>
              <a:t>）教授“一般的诺贝尔奖得主只是开创了一个学科，</a:t>
            </a:r>
          </a:p>
          <a:p>
            <a:r>
              <a:rPr lang="zh-CN" altLang="en-US" dirty="0">
                <a:latin typeface="Arial" panose="020B0604020202020204" pitchFamily="34" charset="0"/>
              </a:rPr>
              <a:t>但德雷斯尔豪斯（</a:t>
            </a:r>
            <a:r>
              <a:rPr lang="en-US" altLang="zh-CN" dirty="0" err="1">
                <a:latin typeface="Arial" panose="020B0604020202020204" pitchFamily="34" charset="0"/>
              </a:rPr>
              <a:t>Dresselhaus</a:t>
            </a:r>
            <a:r>
              <a:rPr lang="zh-CN" altLang="en-US" dirty="0">
                <a:latin typeface="Arial" panose="020B0604020202020204" pitchFamily="34" charset="0"/>
              </a:rPr>
              <a:t>）平均每十年就开创一个学科！”每年美国物理学会年会都会悬挂四位科学家头像“麦克斯韦，居里夫人，费曼，德雷斯尔豪斯”。德雷斯尔豪斯（</a:t>
            </a:r>
            <a:r>
              <a:rPr lang="en-US" altLang="zh-CN" dirty="0" err="1">
                <a:latin typeface="Arial" panose="020B0604020202020204" pitchFamily="34" charset="0"/>
              </a:rPr>
              <a:t>Dresselhaus</a:t>
            </a:r>
            <a:r>
              <a:rPr lang="zh-CN" altLang="en-US" dirty="0">
                <a:latin typeface="Arial" panose="020B0604020202020204" pitchFamily="34" charset="0"/>
              </a:rPr>
              <a:t>）教授为继吴健雄之后，美国物理学会第二任女性会长。德雷斯尔豪斯教授为美国国家科学奖获得者，同时拥有遍布全世界的</a:t>
            </a:r>
            <a:r>
              <a:rPr lang="en-US" altLang="zh-CN" dirty="0">
                <a:latin typeface="Arial" panose="020B0604020202020204" pitchFamily="34" charset="0"/>
              </a:rPr>
              <a:t>23</a:t>
            </a:r>
            <a:r>
              <a:rPr lang="zh-CN" altLang="en-US" dirty="0">
                <a:latin typeface="Arial" panose="020B0604020202020204" pitchFamily="34" charset="0"/>
              </a:rPr>
              <a:t>个名誉博士学位。</a:t>
            </a:r>
            <a:r>
              <a:rPr lang="en-US" altLang="zh-CN" dirty="0">
                <a:latin typeface="Arial" panose="020B0604020202020204" pitchFamily="34" charset="0"/>
              </a:rPr>
              <a:t>2007</a:t>
            </a:r>
            <a:r>
              <a:rPr lang="zh-CN" altLang="en-US" dirty="0">
                <a:latin typeface="Arial" panose="020B0604020202020204" pitchFamily="34" charset="0"/>
              </a:rPr>
              <a:t>年，联合国教科文组织评选德雷斯尔豪斯教授为世界五大杰出女科学家。</a:t>
            </a:r>
          </a:p>
          <a:p>
            <a:r>
              <a:rPr lang="zh-CN" altLang="en-US" dirty="0">
                <a:solidFill>
                  <a:schemeClr val="tx2"/>
                </a:solidFill>
                <a:latin typeface="Arial" panose="020B0604020202020204" pitchFamily="34" charset="0"/>
              </a:rPr>
              <a:t>德雷斯尔豪斯（</a:t>
            </a:r>
            <a:r>
              <a:rPr lang="en-US" altLang="zh-CN" dirty="0" err="1">
                <a:solidFill>
                  <a:schemeClr val="tx2"/>
                </a:solidFill>
                <a:latin typeface="Arial" panose="020B0604020202020204" pitchFamily="34" charset="0"/>
              </a:rPr>
              <a:t>Dresselhaus</a:t>
            </a:r>
            <a:r>
              <a:rPr lang="zh-CN" altLang="en-US" dirty="0">
                <a:solidFill>
                  <a:schemeClr val="tx2"/>
                </a:solidFill>
                <a:latin typeface="Arial" panose="020B0604020202020204" pitchFamily="34" charset="0"/>
              </a:rPr>
              <a:t>）教授被称为“碳学之母”和“碳学老祖”。</a:t>
            </a:r>
          </a:p>
          <a:p>
            <a:r>
              <a:rPr lang="zh-CN" altLang="en-US" dirty="0">
                <a:solidFill>
                  <a:schemeClr val="tx2"/>
                </a:solidFill>
                <a:latin typeface="Arial" panose="020B0604020202020204" pitchFamily="34" charset="0"/>
              </a:rPr>
              <a:t>早年与其丈夫金</a:t>
            </a:r>
            <a:r>
              <a:rPr lang="en-US" altLang="zh-CN" dirty="0">
                <a:solidFill>
                  <a:schemeClr val="tx2"/>
                </a:solidFill>
                <a:latin typeface="Arial" panose="020B0604020202020204" pitchFamily="34" charset="0"/>
              </a:rPr>
              <a:t>·</a:t>
            </a:r>
            <a:r>
              <a:rPr lang="zh-CN" altLang="en-US" dirty="0">
                <a:solidFill>
                  <a:schemeClr val="tx2"/>
                </a:solidFill>
                <a:latin typeface="Arial" panose="020B0604020202020204" pitchFamily="34" charset="0"/>
              </a:rPr>
              <a:t>德雷斯尔豪斯开创了石墨、石墨与物质相互作用、碳纤维等领域。</a:t>
            </a:r>
          </a:p>
          <a:p>
            <a:r>
              <a:rPr lang="zh-CN" altLang="en-US" dirty="0">
                <a:latin typeface="Arial" panose="020B0604020202020204" pitchFamily="34" charset="0"/>
              </a:rPr>
              <a:t>是拉曼光谱（是一种散射光谱。拉曼光谱是应用于分子结构研究的一种分析方法）的奠基人之一。</a:t>
            </a:r>
            <a:endParaRPr lang="en-US" altLang="zh-CN" dirty="0">
              <a:latin typeface="Arial" panose="020B0604020202020204" pitchFamily="34" charset="0"/>
            </a:endParaRPr>
          </a:p>
          <a:p>
            <a:endParaRPr lang="en-US" altLang="zh-CN" dirty="0">
              <a:latin typeface="Arial" panose="020B0604020202020204" pitchFamily="34" charset="0"/>
            </a:endParaRPr>
          </a:p>
          <a:p>
            <a:r>
              <a:rPr lang="zh-CN" altLang="en-US" dirty="0">
                <a:latin typeface="Arial" panose="020B0604020202020204" pitchFamily="34" charset="0"/>
              </a:rPr>
              <a:t>吴健雄，江苏苏州</a:t>
            </a:r>
            <a:r>
              <a:rPr lang="zh-CN" altLang="en-US" dirty="0">
                <a:latin typeface="Arial" panose="020B0604020202020204" pitchFamily="34" charset="0"/>
                <a:hlinkClick r:id="rId6" action="ppaction://hlinkfile"/>
              </a:rPr>
              <a:t>太仓</a:t>
            </a:r>
            <a:r>
              <a:rPr lang="zh-CN" altLang="en-US" dirty="0">
                <a:latin typeface="Arial" panose="020B0604020202020204" pitchFamily="34" charset="0"/>
              </a:rPr>
              <a:t>人，核</a:t>
            </a:r>
            <a:r>
              <a:rPr lang="zh-CN" altLang="en-US" dirty="0">
                <a:latin typeface="Arial" panose="020B0604020202020204" pitchFamily="34" charset="0"/>
                <a:hlinkClick r:id="rId7" action="ppaction://hlinkfile"/>
              </a:rPr>
              <a:t>物理学家</a:t>
            </a:r>
            <a:r>
              <a:rPr lang="zh-CN" altLang="en-US" dirty="0">
                <a:latin typeface="Arial" panose="020B0604020202020204" pitchFamily="34" charset="0"/>
              </a:rPr>
              <a:t>，“东方</a:t>
            </a:r>
            <a:r>
              <a:rPr lang="zh-CN" altLang="en-US" dirty="0">
                <a:latin typeface="Arial" panose="020B0604020202020204" pitchFamily="34" charset="0"/>
                <a:hlinkClick r:id="rId8" action="ppaction://hlinkfile"/>
              </a:rPr>
              <a:t>居里夫人</a:t>
            </a:r>
            <a:r>
              <a:rPr lang="zh-CN" altLang="en-US" dirty="0">
                <a:latin typeface="Arial" panose="020B0604020202020204" pitchFamily="34" charset="0"/>
              </a:rPr>
              <a:t>”。</a:t>
            </a:r>
            <a:endParaRPr lang="en-US" altLang="zh-CN" dirty="0">
              <a:latin typeface="Arial" panose="020B0604020202020204" pitchFamily="34" charset="0"/>
            </a:endParaRPr>
          </a:p>
          <a:p>
            <a:r>
              <a:rPr lang="zh-CN" altLang="en-US" dirty="0">
                <a:latin typeface="Arial" panose="020B0604020202020204" pitchFamily="34" charset="0"/>
              </a:rPr>
              <a:t>詹姆斯</a:t>
            </a:r>
            <a:r>
              <a:rPr lang="en-US" altLang="zh-CN" dirty="0">
                <a:latin typeface="Arial" panose="020B0604020202020204" pitchFamily="34" charset="0"/>
              </a:rPr>
              <a:t>·</a:t>
            </a:r>
            <a:r>
              <a:rPr lang="zh-CN" altLang="en-US" dirty="0">
                <a:latin typeface="Arial" panose="020B0604020202020204" pitchFamily="34" charset="0"/>
              </a:rPr>
              <a:t>克拉克</a:t>
            </a:r>
            <a:r>
              <a:rPr lang="en-US" altLang="zh-CN" dirty="0">
                <a:latin typeface="Arial" panose="020B0604020202020204" pitchFamily="34" charset="0"/>
              </a:rPr>
              <a:t>·</a:t>
            </a:r>
            <a:r>
              <a:rPr lang="zh-CN" altLang="en-US" dirty="0">
                <a:latin typeface="Arial" panose="020B0604020202020204" pitchFamily="34" charset="0"/>
              </a:rPr>
              <a:t>麦克斯韦，英国</a:t>
            </a:r>
            <a:r>
              <a:rPr lang="zh-CN" altLang="en-US" dirty="0">
                <a:latin typeface="Arial" panose="020B0604020202020204" pitchFamily="34" charset="0"/>
                <a:hlinkClick r:id="rId7" action="ppaction://hlinkfile"/>
              </a:rPr>
              <a:t>物理学家</a:t>
            </a:r>
            <a:r>
              <a:rPr lang="zh-CN" altLang="en-US" dirty="0">
                <a:latin typeface="Arial" panose="020B0604020202020204" pitchFamily="34" charset="0"/>
              </a:rPr>
              <a:t>、</a:t>
            </a:r>
            <a:r>
              <a:rPr lang="zh-CN" altLang="en-US" dirty="0">
                <a:latin typeface="Arial" panose="020B0604020202020204" pitchFamily="34" charset="0"/>
                <a:hlinkClick r:id="rId9" action="ppaction://hlinkfile"/>
              </a:rPr>
              <a:t>数学家</a:t>
            </a:r>
            <a:r>
              <a:rPr lang="zh-CN" altLang="en-US" dirty="0">
                <a:latin typeface="Arial" panose="020B0604020202020204" pitchFamily="34" charset="0"/>
              </a:rPr>
              <a:t>。科学史上，称</a:t>
            </a:r>
            <a:r>
              <a:rPr lang="zh-CN" altLang="en-US" dirty="0">
                <a:latin typeface="Arial" panose="020B0604020202020204" pitchFamily="34" charset="0"/>
                <a:hlinkClick r:id="rId10" action="ppaction://hlinkfile"/>
              </a:rPr>
              <a:t>牛顿</a:t>
            </a:r>
            <a:r>
              <a:rPr lang="zh-CN" altLang="en-US" dirty="0">
                <a:latin typeface="Arial" panose="020B0604020202020204" pitchFamily="34" charset="0"/>
              </a:rPr>
              <a:t>把天上和地上的运动规律统一起来，是实现第一次大综合，麦克斯韦把电、光统一起来，是实现第二次大综合，因此应与牛顿齐名。</a:t>
            </a:r>
            <a:endParaRPr lang="en-US" altLang="zh-CN" dirty="0">
              <a:latin typeface="Arial" panose="020B0604020202020204" pitchFamily="34" charset="0"/>
            </a:endParaRPr>
          </a:p>
          <a:p>
            <a:r>
              <a:rPr lang="zh-CN" altLang="en-US" dirty="0">
                <a:latin typeface="Arial" panose="020B0604020202020204" pitchFamily="34" charset="0"/>
              </a:rPr>
              <a:t>理查德</a:t>
            </a:r>
            <a:r>
              <a:rPr lang="en-US" altLang="zh-CN" dirty="0">
                <a:latin typeface="Arial" panose="020B0604020202020204" pitchFamily="34" charset="0"/>
              </a:rPr>
              <a:t>·</a:t>
            </a:r>
            <a:r>
              <a:rPr lang="zh-CN" altLang="en-US" dirty="0">
                <a:latin typeface="Arial" panose="020B0604020202020204" pitchFamily="34" charset="0"/>
              </a:rPr>
              <a:t>费曼</a:t>
            </a:r>
            <a:r>
              <a:rPr lang="en-US" altLang="zh-CN" dirty="0">
                <a:latin typeface="Arial" panose="020B0604020202020204" pitchFamily="34" charset="0"/>
              </a:rPr>
              <a:t>Richard Feynman</a:t>
            </a:r>
            <a:r>
              <a:rPr lang="zh-CN" altLang="en-US" dirty="0">
                <a:latin typeface="Arial" panose="020B0604020202020204" pitchFamily="34" charset="0"/>
              </a:rPr>
              <a:t>（</a:t>
            </a:r>
            <a:r>
              <a:rPr lang="en-US" altLang="zh-CN" dirty="0">
                <a:latin typeface="Arial" panose="020B0604020202020204" pitchFamily="34" charset="0"/>
              </a:rPr>
              <a:t>1918</a:t>
            </a:r>
            <a:r>
              <a:rPr lang="zh-CN" altLang="en-US" dirty="0">
                <a:latin typeface="Arial" panose="020B0604020202020204" pitchFamily="34" charset="0"/>
              </a:rPr>
              <a:t>年</a:t>
            </a:r>
            <a:r>
              <a:rPr lang="en-US" altLang="zh-CN" dirty="0">
                <a:latin typeface="Arial" panose="020B0604020202020204" pitchFamily="34" charset="0"/>
              </a:rPr>
              <a:t>5</a:t>
            </a:r>
            <a:r>
              <a:rPr lang="zh-CN" altLang="en-US" dirty="0">
                <a:latin typeface="Arial" panose="020B0604020202020204" pitchFamily="34" charset="0"/>
              </a:rPr>
              <a:t>月</a:t>
            </a:r>
            <a:r>
              <a:rPr lang="en-US" altLang="zh-CN" dirty="0">
                <a:latin typeface="Arial" panose="020B0604020202020204" pitchFamily="34" charset="0"/>
              </a:rPr>
              <a:t>11</a:t>
            </a:r>
            <a:r>
              <a:rPr lang="zh-CN" altLang="en-US" dirty="0">
                <a:latin typeface="Arial" panose="020B0604020202020204" pitchFamily="34" charset="0"/>
              </a:rPr>
              <a:t>日－</a:t>
            </a:r>
            <a:r>
              <a:rPr lang="en-US" altLang="zh-CN" dirty="0">
                <a:latin typeface="Arial" panose="020B0604020202020204" pitchFamily="34" charset="0"/>
              </a:rPr>
              <a:t>1988</a:t>
            </a:r>
            <a:r>
              <a:rPr lang="zh-CN" altLang="en-US" dirty="0">
                <a:latin typeface="Arial" panose="020B0604020202020204" pitchFamily="34" charset="0"/>
              </a:rPr>
              <a:t>年</a:t>
            </a:r>
            <a:r>
              <a:rPr lang="en-US" altLang="zh-CN" dirty="0">
                <a:latin typeface="Arial" panose="020B0604020202020204" pitchFamily="34" charset="0"/>
              </a:rPr>
              <a:t>2</a:t>
            </a:r>
            <a:r>
              <a:rPr lang="zh-CN" altLang="en-US" dirty="0">
                <a:latin typeface="Arial" panose="020B0604020202020204" pitchFamily="34" charset="0"/>
              </a:rPr>
              <a:t>月</a:t>
            </a:r>
            <a:r>
              <a:rPr lang="en-US" altLang="zh-CN" dirty="0">
                <a:latin typeface="Arial" panose="020B0604020202020204" pitchFamily="34" charset="0"/>
              </a:rPr>
              <a:t>15</a:t>
            </a:r>
            <a:r>
              <a:rPr lang="zh-CN" altLang="en-US" dirty="0">
                <a:latin typeface="Arial" panose="020B0604020202020204" pitchFamily="34" charset="0"/>
              </a:rPr>
              <a:t>日）</a:t>
            </a:r>
            <a:r>
              <a:rPr lang="zh-CN" altLang="en-US" dirty="0">
                <a:latin typeface="Arial" panose="020B0604020202020204" pitchFamily="34" charset="0"/>
                <a:hlinkClick r:id="rId11" action="ppaction://hlinkfile"/>
              </a:rPr>
              <a:t>美国</a:t>
            </a:r>
            <a:r>
              <a:rPr lang="zh-CN" altLang="en-US" dirty="0">
                <a:latin typeface="Arial" panose="020B0604020202020204" pitchFamily="34" charset="0"/>
              </a:rPr>
              <a:t>著名的</a:t>
            </a:r>
            <a:r>
              <a:rPr lang="zh-CN" altLang="en-US" dirty="0">
                <a:latin typeface="Arial" panose="020B0604020202020204" pitchFamily="34" charset="0"/>
                <a:hlinkClick r:id="rId7" action="ppaction://hlinkfile"/>
              </a:rPr>
              <a:t>物理学家</a:t>
            </a:r>
            <a:r>
              <a:rPr lang="zh-CN" altLang="en-US" dirty="0">
                <a:latin typeface="Arial" panose="020B0604020202020204" pitchFamily="34" charset="0"/>
              </a:rPr>
              <a:t>。</a:t>
            </a:r>
            <a:r>
              <a:rPr lang="en-US" altLang="zh-CN" dirty="0">
                <a:latin typeface="Arial" panose="020B0604020202020204" pitchFamily="34" charset="0"/>
              </a:rPr>
              <a:t>1965</a:t>
            </a:r>
            <a:r>
              <a:rPr lang="zh-CN" altLang="en-US" dirty="0">
                <a:latin typeface="Arial" panose="020B0604020202020204" pitchFamily="34" charset="0"/>
              </a:rPr>
              <a:t>年诺贝尔物理奖得主。提出了</a:t>
            </a:r>
            <a:r>
              <a:rPr lang="zh-CN" altLang="en-US" dirty="0">
                <a:latin typeface="Arial" panose="020B0604020202020204" pitchFamily="34" charset="0"/>
                <a:hlinkClick r:id="rId12" action="ppaction://hlinkfile"/>
              </a:rPr>
              <a:t>费曼图</a:t>
            </a:r>
            <a:r>
              <a:rPr lang="zh-CN" altLang="en-US" dirty="0">
                <a:latin typeface="Arial" panose="020B0604020202020204" pitchFamily="34" charset="0"/>
              </a:rPr>
              <a:t>、费曼规则和重正化的计算方法，是研究</a:t>
            </a:r>
            <a:r>
              <a:rPr lang="zh-CN" altLang="en-US" dirty="0">
                <a:latin typeface="Arial" panose="020B0604020202020204" pitchFamily="34" charset="0"/>
                <a:hlinkClick r:id="rId13" action="ppaction://hlinkfile"/>
              </a:rPr>
              <a:t>量子电动力学</a:t>
            </a:r>
            <a:r>
              <a:rPr lang="zh-CN" altLang="en-US" dirty="0">
                <a:latin typeface="Arial" panose="020B0604020202020204" pitchFamily="34" charset="0"/>
              </a:rPr>
              <a:t>和粒子物理学不可缺少的工具。</a:t>
            </a:r>
            <a:endParaRPr lang="en-US" altLang="zh-CN" dirty="0">
              <a:latin typeface="Arial" panose="020B0604020202020204" pitchFamily="34" charset="0"/>
            </a:endParaRPr>
          </a:p>
          <a:p>
            <a:r>
              <a:rPr lang="zh-CN" altLang="en-US" dirty="0">
                <a:latin typeface="Arial" panose="020B0604020202020204" pitchFamily="34" charset="0"/>
              </a:rPr>
              <a:t>玛丽</a:t>
            </a:r>
            <a:r>
              <a:rPr lang="en-US" altLang="zh-CN" dirty="0">
                <a:latin typeface="Arial" panose="020B0604020202020204" pitchFamily="34" charset="0"/>
              </a:rPr>
              <a:t>·</a:t>
            </a:r>
            <a:r>
              <a:rPr lang="zh-CN" altLang="en-US" dirty="0">
                <a:latin typeface="Arial" panose="020B0604020202020204" pitchFamily="34" charset="0"/>
              </a:rPr>
              <a:t>居里（</a:t>
            </a:r>
            <a:r>
              <a:rPr lang="en-US" altLang="zh-CN" dirty="0">
                <a:latin typeface="Arial" panose="020B0604020202020204" pitchFamily="34" charset="0"/>
              </a:rPr>
              <a:t>1867-1934</a:t>
            </a:r>
            <a:r>
              <a:rPr lang="zh-CN" altLang="en-US" dirty="0">
                <a:latin typeface="Arial" panose="020B0604020202020204" pitchFamily="34" charset="0"/>
              </a:rPr>
              <a:t>）是著名的女性</a:t>
            </a:r>
            <a:r>
              <a:rPr lang="zh-CN" altLang="en-US" dirty="0">
                <a:latin typeface="Arial" panose="020B0604020202020204" pitchFamily="34" charset="0"/>
                <a:hlinkClick r:id="rId7" action="ppaction://hlinkfile"/>
              </a:rPr>
              <a:t>物理学家</a:t>
            </a:r>
            <a:r>
              <a:rPr lang="zh-CN" altLang="en-US" dirty="0">
                <a:latin typeface="Arial" panose="020B0604020202020204" pitchFamily="34" charset="0"/>
              </a:rPr>
              <a:t>， 两度获得</a:t>
            </a:r>
            <a:r>
              <a:rPr lang="zh-CN" altLang="en-US" dirty="0">
                <a:latin typeface="Arial" panose="020B0604020202020204" pitchFamily="34" charset="0"/>
                <a:hlinkClick r:id="rId14" action="ppaction://hlinkfile"/>
              </a:rPr>
              <a:t>诺贝尔奖</a:t>
            </a:r>
            <a:r>
              <a:rPr lang="zh-CN" altLang="en-US" dirty="0">
                <a:latin typeface="Arial" panose="020B0604020202020204" pitchFamily="34" charset="0"/>
              </a:rPr>
              <a:t>， 与其丈夫共同发现了</a:t>
            </a:r>
            <a:r>
              <a:rPr lang="zh-CN" altLang="en-US" dirty="0">
                <a:latin typeface="Arial" panose="020B0604020202020204" pitchFamily="34" charset="0"/>
                <a:hlinkClick r:id="rId15" action="ppaction://hlinkfile"/>
              </a:rPr>
              <a:t>放射性元素</a:t>
            </a:r>
            <a:r>
              <a:rPr lang="zh-CN" altLang="en-US" dirty="0">
                <a:latin typeface="Arial" panose="020B0604020202020204" pitchFamily="34" charset="0"/>
                <a:hlinkClick r:id="rId16" action="ppaction://hlinkfile"/>
              </a:rPr>
              <a:t>镭</a:t>
            </a:r>
            <a:r>
              <a:rPr lang="zh-CN" altLang="en-US" dirty="0">
                <a:latin typeface="Arial" panose="020B0604020202020204" pitchFamily="34" charset="0"/>
              </a:rPr>
              <a:t>。 </a:t>
            </a:r>
          </a:p>
          <a:p>
            <a:endParaRPr lang="zh-CN" altLang="en-US" dirty="0">
              <a:latin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pPr/>
              <a:t>22</a:t>
            </a:fld>
            <a:endParaRPr lang="en-US"/>
          </a:p>
        </p:txBody>
      </p:sp>
    </p:spTree>
    <p:extLst>
      <p:ext uri="{BB962C8B-B14F-4D97-AF65-F5344CB8AC3E}">
        <p14:creationId xmlns:p14="http://schemas.microsoft.com/office/powerpoint/2010/main" val="3623756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rPr>
              <a:t>So, in summary,  all terms in the topic field are searched – even very common words; there are no stop words.  Lemmatization helps automatically find variants of your search terms.  Left hand truncation is now allowed.  The NEAR operator lets you specify the distance between your search terms .  And all search results are returned, allowing for the most accurate set combinations and results analysis.</a:t>
            </a:r>
          </a:p>
          <a:p>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pPr/>
              <a:t>23</a:t>
            </a:fld>
            <a:endParaRPr lang="en-US"/>
          </a:p>
        </p:txBody>
      </p:sp>
    </p:spTree>
    <p:extLst>
      <p:ext uri="{BB962C8B-B14F-4D97-AF65-F5344CB8AC3E}">
        <p14:creationId xmlns:p14="http://schemas.microsoft.com/office/powerpoint/2010/main" val="3663454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rPr>
              <a:t>So, in summary,  all terms in the topic field are searched – even very common words; there are no stop words.  Lemmatization helps automatically find variants of your search terms.  Left hand truncation is now allowed.  The NEAR operator lets you specify the distance between your search terms .  And all search results are returned, allowing for the most accurate set combinations and results analysis.</a:t>
            </a:r>
          </a:p>
          <a:p>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pPr/>
              <a:t>24</a:t>
            </a:fld>
            <a:endParaRPr lang="en-US"/>
          </a:p>
        </p:txBody>
      </p:sp>
    </p:spTree>
    <p:extLst>
      <p:ext uri="{BB962C8B-B14F-4D97-AF65-F5344CB8AC3E}">
        <p14:creationId xmlns:p14="http://schemas.microsoft.com/office/powerpoint/2010/main" val="923324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306235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507698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35</a:t>
            </a:fld>
            <a:endParaRPr lang="en-US" dirty="0"/>
          </a:p>
        </p:txBody>
      </p:sp>
    </p:spTree>
    <p:extLst>
      <p:ext uri="{BB962C8B-B14F-4D97-AF65-F5344CB8AC3E}">
        <p14:creationId xmlns:p14="http://schemas.microsoft.com/office/powerpoint/2010/main" val="2872163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最近 </a:t>
            </a:r>
            <a:r>
              <a:rPr lang="en-US" altLang="zh-CN" sz="1200" b="0" i="0" kern="1200" dirty="0">
                <a:solidFill>
                  <a:schemeClr val="tx1"/>
                </a:solidFill>
                <a:effectLst/>
                <a:latin typeface="+mn-lt"/>
                <a:ea typeface="+mn-ea"/>
                <a:cs typeface="+mn-cs"/>
              </a:rPr>
              <a:t>180 </a:t>
            </a:r>
            <a:r>
              <a:rPr lang="zh-CN" altLang="en-US" sz="1200" b="0" i="0" kern="1200" dirty="0">
                <a:solidFill>
                  <a:schemeClr val="tx1"/>
                </a:solidFill>
                <a:effectLst/>
                <a:latin typeface="+mn-lt"/>
                <a:ea typeface="+mn-ea"/>
                <a:cs typeface="+mn-cs"/>
              </a:rPr>
              <a:t>天。这是最近 </a:t>
            </a:r>
            <a:r>
              <a:rPr lang="en-US" altLang="zh-CN" sz="1200" b="0" i="0" kern="1200" dirty="0">
                <a:solidFill>
                  <a:schemeClr val="tx1"/>
                </a:solidFill>
                <a:effectLst/>
                <a:latin typeface="+mn-lt"/>
                <a:ea typeface="+mn-ea"/>
                <a:cs typeface="+mn-cs"/>
              </a:rPr>
              <a:t>180 </a:t>
            </a:r>
            <a:r>
              <a:rPr lang="zh-CN" altLang="en-US" sz="1200" b="0" i="0" kern="1200" dirty="0">
                <a:solidFill>
                  <a:schemeClr val="tx1"/>
                </a:solidFill>
                <a:effectLst/>
                <a:latin typeface="+mn-lt"/>
                <a:ea typeface="+mn-ea"/>
                <a:cs typeface="+mn-cs"/>
              </a:rPr>
              <a:t>天内某条记录的全文得到访问或是对记录进行保存的次数。该计数会随着固定时段结束日期的推进而上升或下降。</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2013 </a:t>
            </a:r>
            <a:r>
              <a:rPr lang="zh-CN" altLang="en-US" sz="1200" b="0" i="0" kern="1200" dirty="0">
                <a:solidFill>
                  <a:schemeClr val="tx1"/>
                </a:solidFill>
                <a:effectLst/>
                <a:latin typeface="+mn-lt"/>
                <a:ea typeface="+mn-ea"/>
                <a:cs typeface="+mn-cs"/>
              </a:rPr>
              <a:t>年至今。这是从 </a:t>
            </a:r>
            <a:r>
              <a:rPr lang="en-US" altLang="zh-CN" sz="1200" b="0" i="0" kern="1200" dirty="0">
                <a:solidFill>
                  <a:schemeClr val="tx1"/>
                </a:solidFill>
                <a:effectLst/>
                <a:latin typeface="+mn-lt"/>
                <a:ea typeface="+mn-ea"/>
                <a:cs typeface="+mn-cs"/>
              </a:rPr>
              <a:t>2013 </a:t>
            </a:r>
            <a:r>
              <a:rPr lang="zh-CN" altLang="en-US" sz="1200" b="0" i="0" kern="1200" dirty="0">
                <a:solidFill>
                  <a:schemeClr val="tx1"/>
                </a:solidFill>
                <a:effectLst/>
                <a:latin typeface="+mn-lt"/>
                <a:ea typeface="+mn-ea"/>
                <a:cs typeface="+mn-cs"/>
              </a:rPr>
              <a:t>年 </a:t>
            </a:r>
            <a:r>
              <a:rPr lang="en-US" altLang="zh-CN" sz="1200" b="0" i="0" kern="1200" dirty="0">
                <a:solidFill>
                  <a:schemeClr val="tx1"/>
                </a:solidFill>
                <a:effectLst/>
                <a:latin typeface="+mn-lt"/>
                <a:ea typeface="+mn-ea"/>
                <a:cs typeface="+mn-cs"/>
              </a:rPr>
              <a:t>2 </a:t>
            </a:r>
            <a:r>
              <a:rPr lang="zh-CN" altLang="en-US" sz="1200" b="0" i="0" kern="1200" dirty="0">
                <a:solidFill>
                  <a:schemeClr val="tx1"/>
                </a:solidFill>
                <a:effectLst/>
                <a:latin typeface="+mn-lt"/>
                <a:ea typeface="+mn-ea"/>
                <a:cs typeface="+mn-cs"/>
              </a:rPr>
              <a:t>月 </a:t>
            </a:r>
            <a:r>
              <a:rPr lang="en-US" altLang="zh-CN" sz="1200" b="0" i="0" kern="1200" dirty="0">
                <a:solidFill>
                  <a:schemeClr val="tx1"/>
                </a:solidFill>
                <a:effectLst/>
                <a:latin typeface="+mn-lt"/>
                <a:ea typeface="+mn-ea"/>
                <a:cs typeface="+mn-cs"/>
              </a:rPr>
              <a:t>1 </a:t>
            </a:r>
            <a:r>
              <a:rPr lang="zh-CN" altLang="en-US" sz="1200" b="0" i="0" kern="1200" dirty="0">
                <a:solidFill>
                  <a:schemeClr val="tx1"/>
                </a:solidFill>
                <a:effectLst/>
                <a:latin typeface="+mn-lt"/>
                <a:ea typeface="+mn-ea"/>
                <a:cs typeface="+mn-cs"/>
              </a:rPr>
              <a:t>日开始某条记录的全文得到访问或是对记录进行保存的次数。该评分可能会逐渐增长，或是保持不变。</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并不绝对！！一篇文章有多种途径浏览全文页面，同时检索行为也会随不同学科而不一致</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zh-CN" altLang="en-US" sz="1200" dirty="0">
                <a:latin typeface="黑体" panose="02010609060101010101" pitchFamily="49" charset="-122"/>
                <a:ea typeface="黑体" panose="02010609060101010101" pitchFamily="49" charset="-122"/>
              </a:rPr>
              <a:t>一些如数学、土木工程、护理学、经济学等传统学科产生引用效应相对缓慢，引文活动可能有一定的延迟，而对于“文献级别用量指标”一定程度上反映了读者的兴趣。</a:t>
            </a:r>
            <a:endParaRPr lang="en-US" altLang="zh-CN" sz="1200" dirty="0">
              <a:latin typeface="黑体" panose="02010609060101010101" pitchFamily="49" charset="-122"/>
              <a:ea typeface="黑体" panose="02010609060101010101" pitchFamily="49" charset="-122"/>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黑体" panose="02010609060101010101" pitchFamily="49" charset="-122"/>
                <a:ea typeface="黑体" panose="02010609060101010101" pitchFamily="49" charset="-122"/>
              </a:rPr>
              <a:t>诸如建筑史学、修辞学、拉丁语族学等学科引文活动很少，“文献级别用量指标”将会是一个很有意义的参考指标</a:t>
            </a:r>
            <a:r>
              <a:rPr lang="zh-CN" altLang="en-US" sz="1200" dirty="0"/>
              <a:t>。</a:t>
            </a:r>
          </a:p>
          <a:p>
            <a:endParaRPr lang="en-US" altLang="zh-CN" sz="1200" b="0" i="0" kern="1200" dirty="0">
              <a:solidFill>
                <a:schemeClr val="tx1"/>
              </a:solidFill>
              <a:effectLst/>
              <a:latin typeface="+mn-lt"/>
              <a:ea typeface="+mn-ea"/>
              <a:cs typeface="+mn-cs"/>
            </a:endParaRPr>
          </a:p>
          <a:p>
            <a:endParaRPr lang="zh-CN" alt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36</a:t>
            </a:fld>
            <a:endParaRPr lang="en-US"/>
          </a:p>
        </p:txBody>
      </p:sp>
    </p:spTree>
    <p:extLst>
      <p:ext uri="{BB962C8B-B14F-4D97-AF65-F5344CB8AC3E}">
        <p14:creationId xmlns:p14="http://schemas.microsoft.com/office/powerpoint/2010/main" val="2964728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298546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66A2B-D7AF-264F-A544-E504C8B3BF53}" type="slidenum">
              <a:rPr lang="en-US" smtClean="0"/>
              <a:t>43</a:t>
            </a:fld>
            <a:endParaRPr lang="en-US"/>
          </a:p>
        </p:txBody>
      </p:sp>
    </p:spTree>
    <p:extLst>
      <p:ext uri="{BB962C8B-B14F-4D97-AF65-F5344CB8AC3E}">
        <p14:creationId xmlns:p14="http://schemas.microsoft.com/office/powerpoint/2010/main" val="2844941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66A2B-D7AF-264F-A544-E504C8B3BF53}" type="slidenum">
              <a:rPr lang="en-US" smtClean="0"/>
              <a:t>2</a:t>
            </a:fld>
            <a:endParaRPr lang="en-US" dirty="0"/>
          </a:p>
        </p:txBody>
      </p:sp>
    </p:spTree>
    <p:extLst>
      <p:ext uri="{BB962C8B-B14F-4D97-AF65-F5344CB8AC3E}">
        <p14:creationId xmlns:p14="http://schemas.microsoft.com/office/powerpoint/2010/main" val="3746022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66A2B-D7AF-264F-A544-E504C8B3BF53}" type="slidenum">
              <a:rPr lang="en-US" smtClean="0"/>
              <a:t>44</a:t>
            </a:fld>
            <a:endParaRPr lang="en-US"/>
          </a:p>
        </p:txBody>
      </p:sp>
    </p:spTree>
    <p:extLst>
      <p:ext uri="{BB962C8B-B14F-4D97-AF65-F5344CB8AC3E}">
        <p14:creationId xmlns:p14="http://schemas.microsoft.com/office/powerpoint/2010/main" val="2633857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t>46</a:t>
            </a:fld>
            <a:endParaRPr lang="en-US"/>
          </a:p>
        </p:txBody>
      </p:sp>
    </p:spTree>
    <p:extLst>
      <p:ext uri="{BB962C8B-B14F-4D97-AF65-F5344CB8AC3E}">
        <p14:creationId xmlns:p14="http://schemas.microsoft.com/office/powerpoint/2010/main" val="3251120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anose="020B0604020202020204" pitchFamily="34" charset="0"/>
              </a:rPr>
              <a:t>我们点进之后就会出现一个提示框，就可以进行一个简单的安装，把这个插件安装到你的</a:t>
            </a:r>
            <a:r>
              <a:rPr lang="en-US" altLang="zh-CN" smtClean="0">
                <a:latin typeface="Arial" panose="020B0604020202020204" pitchFamily="34" charset="0"/>
              </a:rPr>
              <a:t>word</a:t>
            </a:r>
            <a:r>
              <a:rPr lang="zh-CN" altLang="en-US" smtClean="0">
                <a:latin typeface="Arial" panose="020B0604020202020204" pitchFamily="34" charset="0"/>
              </a:rPr>
              <a:t>中，</a:t>
            </a:r>
            <a:endParaRPr lang="en-US" altLang="zh-CN" smtClean="0">
              <a:latin typeface="Arial" panose="020B0604020202020204" pitchFamily="34" charset="0"/>
            </a:endParaRPr>
          </a:p>
        </p:txBody>
      </p:sp>
      <p:sp>
        <p:nvSpPr>
          <p:cNvPr id="234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225F9D6F-9BB6-4BFF-9FFB-B094F15EEFA4}" type="slidenum">
              <a:rPr lang="en-US" altLang="zh-CN" smtClean="0">
                <a:solidFill>
                  <a:srgbClr val="000000"/>
                </a:solidFill>
              </a:rPr>
              <a:pPr>
                <a:spcBef>
                  <a:spcPct val="0"/>
                </a:spcBef>
              </a:pPr>
              <a:t>63</a:t>
            </a:fld>
            <a:endParaRPr lang="en-US" altLang="zh-CN" smtClean="0">
              <a:solidFill>
                <a:srgbClr val="000000"/>
              </a:solidFill>
            </a:endParaRPr>
          </a:p>
        </p:txBody>
      </p:sp>
    </p:spTree>
    <p:extLst>
      <p:ext uri="{BB962C8B-B14F-4D97-AF65-F5344CB8AC3E}">
        <p14:creationId xmlns:p14="http://schemas.microsoft.com/office/powerpoint/2010/main" val="1226268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anose="020B0604020202020204" pitchFamily="34" charset="0"/>
              </a:rPr>
              <a:t>然后这个插件就可以无缝连接到你的</a:t>
            </a:r>
            <a:r>
              <a:rPr lang="en-US" altLang="zh-CN" smtClean="0">
                <a:latin typeface="Arial" panose="020B0604020202020204" pitchFamily="34" charset="0"/>
              </a:rPr>
              <a:t>word</a:t>
            </a:r>
            <a:r>
              <a:rPr lang="zh-CN" altLang="en-US" smtClean="0">
                <a:latin typeface="Arial" panose="020B0604020202020204" pitchFamily="34" charset="0"/>
              </a:rPr>
              <a:t>文档中，这个时候我们可以看到</a:t>
            </a:r>
            <a:r>
              <a:rPr lang="en-US" altLang="zh-CN" smtClean="0">
                <a:latin typeface="Arial" panose="020B0604020202020204" pitchFamily="34" charset="0"/>
              </a:rPr>
              <a:t>word</a:t>
            </a:r>
            <a:r>
              <a:rPr lang="zh-CN" altLang="en-US" smtClean="0">
                <a:latin typeface="Arial" panose="020B0604020202020204" pitchFamily="34" charset="0"/>
              </a:rPr>
              <a:t>文档中多了一个</a:t>
            </a:r>
            <a:r>
              <a:rPr lang="en-US" altLang="zh-CN" smtClean="0">
                <a:latin typeface="Arial" panose="020B0604020202020204" pitchFamily="34" charset="0"/>
              </a:rPr>
              <a:t>endnote web</a:t>
            </a:r>
            <a:r>
              <a:rPr lang="zh-CN" altLang="en-US" smtClean="0">
                <a:latin typeface="Arial" panose="020B0604020202020204" pitchFamily="34" charset="0"/>
              </a:rPr>
              <a:t>一栏，里面包括很多细分的功能。比如我在写文章的时候基于一些理论，我需要引用一篇文献，这时我就可以点击</a:t>
            </a:r>
            <a:r>
              <a:rPr lang="en-US" altLang="zh-CN" smtClean="0">
                <a:latin typeface="Arial" panose="020B0604020202020204" pitchFamily="34" charset="0"/>
              </a:rPr>
              <a:t>find citation</a:t>
            </a:r>
            <a:r>
              <a:rPr lang="zh-CN" altLang="en-US" smtClean="0">
                <a:latin typeface="Arial" panose="020B0604020202020204" pitchFamily="34" charset="0"/>
              </a:rPr>
              <a:t>，“查找”操作可检索您文献库中所有参考文献的所有字段。</a:t>
            </a:r>
            <a:endParaRPr lang="en-US" altLang="zh-CN" smtClean="0">
              <a:latin typeface="Arial" panose="020B0604020202020204" pitchFamily="34" charset="0"/>
            </a:endParaRPr>
          </a:p>
          <a:p>
            <a:endParaRPr lang="en-US" altLang="zh-CN" smtClean="0">
              <a:latin typeface="Arial" panose="020B0604020202020204" pitchFamily="34" charset="0"/>
            </a:endParaRPr>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E8BD481B-A1A7-41DD-A6A8-1A12B3911CB0}" type="slidenum">
              <a:rPr lang="en-US" altLang="zh-CN" smtClean="0">
                <a:solidFill>
                  <a:srgbClr val="000000"/>
                </a:solidFill>
              </a:rPr>
              <a:pPr>
                <a:spcBef>
                  <a:spcPct val="0"/>
                </a:spcBef>
              </a:pPr>
              <a:t>64</a:t>
            </a:fld>
            <a:endParaRPr lang="en-US" altLang="zh-CN" smtClean="0">
              <a:solidFill>
                <a:srgbClr val="000000"/>
              </a:solidFill>
            </a:endParaRPr>
          </a:p>
        </p:txBody>
      </p:sp>
    </p:spTree>
    <p:extLst>
      <p:ext uri="{BB962C8B-B14F-4D97-AF65-F5344CB8AC3E}">
        <p14:creationId xmlns:p14="http://schemas.microsoft.com/office/powerpoint/2010/main" val="2947809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anose="020B0604020202020204" pitchFamily="34" charset="0"/>
              </a:rPr>
              <a:t>我不需要退出再进入</a:t>
            </a:r>
            <a:r>
              <a:rPr lang="en-US" altLang="zh-CN" smtClean="0">
                <a:latin typeface="Arial" panose="020B0604020202020204" pitchFamily="34" charset="0"/>
              </a:rPr>
              <a:t>endnote</a:t>
            </a:r>
            <a:r>
              <a:rPr lang="zh-CN" altLang="en-US" smtClean="0">
                <a:latin typeface="Arial" panose="020B0604020202020204" pitchFamily="34" charset="0"/>
              </a:rPr>
              <a:t>，它直接就出现一个对话框，我在空格处输入文献的作者名字</a:t>
            </a:r>
            <a:endParaRPr lang="en-US" altLang="zh-CN" smtClean="0">
              <a:latin typeface="Arial" panose="020B0604020202020204" pitchFamily="34" charset="0"/>
            </a:endParaRPr>
          </a:p>
        </p:txBody>
      </p:sp>
      <p:sp>
        <p:nvSpPr>
          <p:cNvPr id="238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0115C72D-FA42-4DEB-9307-5208BF77C188}" type="slidenum">
              <a:rPr lang="en-US" altLang="zh-CN" smtClean="0">
                <a:solidFill>
                  <a:srgbClr val="000000"/>
                </a:solidFill>
              </a:rPr>
              <a:pPr>
                <a:spcBef>
                  <a:spcPct val="0"/>
                </a:spcBef>
              </a:pPr>
              <a:t>65</a:t>
            </a:fld>
            <a:endParaRPr lang="en-US" altLang="zh-CN" smtClean="0">
              <a:solidFill>
                <a:srgbClr val="000000"/>
              </a:solidFill>
            </a:endParaRPr>
          </a:p>
        </p:txBody>
      </p:sp>
    </p:spTree>
    <p:extLst>
      <p:ext uri="{BB962C8B-B14F-4D97-AF65-F5344CB8AC3E}">
        <p14:creationId xmlns:p14="http://schemas.microsoft.com/office/powerpoint/2010/main" val="3537956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anose="020B0604020202020204" pitchFamily="34" charset="0"/>
              </a:rPr>
              <a:t>此时，</a:t>
            </a:r>
            <a:r>
              <a:rPr lang="en-US" altLang="zh-CN" smtClean="0">
                <a:latin typeface="Arial" panose="020B0604020202020204" pitchFamily="34" charset="0"/>
              </a:rPr>
              <a:t>endnote web</a:t>
            </a:r>
            <a:r>
              <a:rPr lang="zh-CN" altLang="en-US" smtClean="0">
                <a:latin typeface="Arial" panose="020B0604020202020204" pitchFamily="34" charset="0"/>
              </a:rPr>
              <a:t>就可以帮我提取这个作者所写的所有文章，我选择其中我想要插入的那篇文献之后点击</a:t>
            </a:r>
            <a:r>
              <a:rPr lang="en-US" altLang="zh-CN" smtClean="0">
                <a:latin typeface="Arial" panose="020B0604020202020204" pitchFamily="34" charset="0"/>
              </a:rPr>
              <a:t>insert</a:t>
            </a:r>
            <a:r>
              <a:rPr lang="zh-CN" altLang="en-US" smtClean="0">
                <a:latin typeface="Arial" panose="020B0604020202020204" pitchFamily="34" charset="0"/>
              </a:rPr>
              <a:t>插入</a:t>
            </a:r>
            <a:endParaRPr lang="en-US" altLang="zh-CN" smtClean="0">
              <a:latin typeface="Arial" panose="020B0604020202020204" pitchFamily="34" charset="0"/>
            </a:endParaRPr>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43C1311D-6CA1-476F-8FAE-90FAC9C21D31}" type="slidenum">
              <a:rPr lang="en-US" altLang="zh-CN" smtClean="0">
                <a:solidFill>
                  <a:srgbClr val="000000"/>
                </a:solidFill>
              </a:rPr>
              <a:pPr>
                <a:spcBef>
                  <a:spcPct val="0"/>
                </a:spcBef>
              </a:pPr>
              <a:t>66</a:t>
            </a:fld>
            <a:endParaRPr lang="en-US" altLang="zh-CN" smtClean="0">
              <a:solidFill>
                <a:srgbClr val="000000"/>
              </a:solidFill>
            </a:endParaRPr>
          </a:p>
        </p:txBody>
      </p:sp>
    </p:spTree>
    <p:extLst>
      <p:ext uri="{BB962C8B-B14F-4D97-AF65-F5344CB8AC3E}">
        <p14:creationId xmlns:p14="http://schemas.microsoft.com/office/powerpoint/2010/main" val="3211564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anose="020B0604020202020204" pitchFamily="34" charset="0"/>
              </a:rPr>
              <a:t>我们可以看到在这段的末尾出现一个</a:t>
            </a:r>
            <a:r>
              <a:rPr lang="en-US" altLang="zh-CN" smtClean="0">
                <a:latin typeface="Arial" panose="020B0604020202020204" pitchFamily="34" charset="0"/>
              </a:rPr>
              <a:t>1</a:t>
            </a:r>
            <a:r>
              <a:rPr lang="zh-CN" altLang="en-US" smtClean="0">
                <a:latin typeface="Arial" panose="020B0604020202020204" pitchFamily="34" charset="0"/>
              </a:rPr>
              <a:t>的字样，同理我们还可以插入脚注和尾注。，那么这就是文中参考文献</a:t>
            </a:r>
          </a:p>
        </p:txBody>
      </p:sp>
      <p:sp>
        <p:nvSpPr>
          <p:cNvPr id="242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FCEE746B-F37A-4FEF-BF95-38EE07B85099}" type="slidenum">
              <a:rPr lang="en-US" altLang="zh-CN" smtClean="0">
                <a:solidFill>
                  <a:srgbClr val="000000"/>
                </a:solidFill>
              </a:rPr>
              <a:pPr>
                <a:spcBef>
                  <a:spcPct val="0"/>
                </a:spcBef>
              </a:pPr>
              <a:t>67</a:t>
            </a:fld>
            <a:endParaRPr lang="en-US" altLang="zh-CN" smtClean="0">
              <a:solidFill>
                <a:srgbClr val="000000"/>
              </a:solidFill>
            </a:endParaRPr>
          </a:p>
        </p:txBody>
      </p:sp>
    </p:spTree>
    <p:extLst>
      <p:ext uri="{BB962C8B-B14F-4D97-AF65-F5344CB8AC3E}">
        <p14:creationId xmlns:p14="http://schemas.microsoft.com/office/powerpoint/2010/main" val="1041393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anose="020B0604020202020204" pitchFamily="34" charset="0"/>
              </a:rPr>
              <a:t>那么文后参考文献呢，它会以你所选择的期刊的参考文献格式来显示。</a:t>
            </a:r>
            <a:endParaRPr lang="en-US" altLang="zh-CN" smtClean="0">
              <a:latin typeface="Arial" panose="020B0604020202020204" pitchFamily="34" charset="0"/>
            </a:endParaRPr>
          </a:p>
        </p:txBody>
      </p:sp>
      <p:sp>
        <p:nvSpPr>
          <p:cNvPr id="244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45080F0C-AAF0-4446-9DA7-5B2458A22F9C}" type="slidenum">
              <a:rPr lang="en-US" altLang="zh-CN" smtClean="0">
                <a:solidFill>
                  <a:srgbClr val="000000"/>
                </a:solidFill>
              </a:rPr>
              <a:pPr>
                <a:spcBef>
                  <a:spcPct val="0"/>
                </a:spcBef>
              </a:pPr>
              <a:t>68</a:t>
            </a:fld>
            <a:endParaRPr lang="en-US" altLang="zh-CN" smtClean="0">
              <a:solidFill>
                <a:srgbClr val="000000"/>
              </a:solidFill>
            </a:endParaRPr>
          </a:p>
        </p:txBody>
      </p:sp>
    </p:spTree>
    <p:extLst>
      <p:ext uri="{BB962C8B-B14F-4D97-AF65-F5344CB8AC3E}">
        <p14:creationId xmlns:p14="http://schemas.microsoft.com/office/powerpoint/2010/main" val="469387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anose="020B0604020202020204" pitchFamily="34" charset="0"/>
              </a:rPr>
              <a:t>那么后面无论你加多少篇参考文献，它都可以有序地进行排列。</a:t>
            </a:r>
            <a:endParaRPr lang="en-US" altLang="zh-CN" smtClean="0">
              <a:latin typeface="Arial" panose="020B0604020202020204" pitchFamily="34" charset="0"/>
            </a:endParaRPr>
          </a:p>
          <a:p>
            <a:endParaRPr lang="en-US" altLang="zh-CN" smtClean="0">
              <a:latin typeface="Arial" panose="020B0604020202020204" pitchFamily="34" charset="0"/>
            </a:endParaRPr>
          </a:p>
        </p:txBody>
      </p:sp>
      <p:sp>
        <p:nvSpPr>
          <p:cNvPr id="246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635CDAC-43B7-443A-8BFB-FFB420D8E072}" type="slidenum">
              <a:rPr lang="en-US" altLang="zh-CN" smtClean="0">
                <a:solidFill>
                  <a:srgbClr val="000000"/>
                </a:solidFill>
              </a:rPr>
              <a:pPr>
                <a:spcBef>
                  <a:spcPct val="0"/>
                </a:spcBef>
              </a:pPr>
              <a:t>69</a:t>
            </a:fld>
            <a:endParaRPr lang="en-US" altLang="zh-CN" smtClean="0">
              <a:solidFill>
                <a:srgbClr val="000000"/>
              </a:solidFill>
            </a:endParaRPr>
          </a:p>
        </p:txBody>
      </p:sp>
    </p:spTree>
    <p:extLst>
      <p:ext uri="{BB962C8B-B14F-4D97-AF65-F5344CB8AC3E}">
        <p14:creationId xmlns:p14="http://schemas.microsoft.com/office/powerpoint/2010/main" val="3592601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latin typeface="Arial" panose="020B0604020202020204" pitchFamily="34" charset="0"/>
              </a:rPr>
              <a:t>Endnote</a:t>
            </a:r>
            <a:r>
              <a:rPr lang="zh-CN" altLang="en-US" smtClean="0">
                <a:latin typeface="Arial" panose="020B0604020202020204" pitchFamily="34" charset="0"/>
              </a:rPr>
              <a:t>里面包含了</a:t>
            </a:r>
            <a:r>
              <a:rPr lang="en-US" altLang="zh-CN" smtClean="0">
                <a:latin typeface="Arial" panose="020B0604020202020204" pitchFamily="34" charset="0"/>
              </a:rPr>
              <a:t>3000</a:t>
            </a:r>
            <a:r>
              <a:rPr lang="zh-CN" altLang="en-US" smtClean="0">
                <a:latin typeface="Arial" panose="020B0604020202020204" pitchFamily="34" charset="0"/>
              </a:rPr>
              <a:t>多个参考文献格式，多数都为期刊名称所代表的，我在</a:t>
            </a:r>
            <a:r>
              <a:rPr lang="en-US" altLang="zh-CN" smtClean="0">
                <a:latin typeface="Arial" panose="020B0604020202020204" pitchFamily="34" charset="0"/>
              </a:rPr>
              <a:t>style</a:t>
            </a:r>
            <a:r>
              <a:rPr lang="zh-CN" altLang="en-US" smtClean="0">
                <a:latin typeface="Arial" panose="020B0604020202020204" pitchFamily="34" charset="0"/>
              </a:rPr>
              <a:t>中选择期刊名称，就是选择了这个期刊所代表的参考文献格式，比如目前我是准备投稿</a:t>
            </a:r>
            <a:r>
              <a:rPr lang="en-US" altLang="zh-CN" smtClean="0">
                <a:latin typeface="Arial" panose="020B0604020202020204" pitchFamily="34" charset="0"/>
              </a:rPr>
              <a:t>IEEE</a:t>
            </a:r>
            <a:r>
              <a:rPr lang="zh-CN" altLang="en-US" smtClean="0">
                <a:latin typeface="Arial" panose="020B0604020202020204" pitchFamily="34" charset="0"/>
              </a:rPr>
              <a:t>的期刊，那我不准备投</a:t>
            </a:r>
            <a:r>
              <a:rPr lang="en-US" altLang="zh-CN" smtClean="0">
                <a:latin typeface="Arial" panose="020B0604020202020204" pitchFamily="34" charset="0"/>
              </a:rPr>
              <a:t>IEEE</a:t>
            </a:r>
            <a:r>
              <a:rPr lang="zh-CN" altLang="en-US" smtClean="0">
                <a:latin typeface="Arial" panose="020B0604020202020204" pitchFamily="34" charset="0"/>
              </a:rPr>
              <a:t>了，我准备去投其他的期刊，它的参考文献格式大不相同，那我不需要一个一个手动去改，我只要在</a:t>
            </a:r>
            <a:r>
              <a:rPr lang="en-US" altLang="zh-CN" smtClean="0">
                <a:latin typeface="Arial" panose="020B0604020202020204" pitchFamily="34" charset="0"/>
              </a:rPr>
              <a:t>style</a:t>
            </a:r>
            <a:r>
              <a:rPr lang="zh-CN" altLang="en-US" smtClean="0">
                <a:latin typeface="Arial" panose="020B0604020202020204" pitchFamily="34" charset="0"/>
              </a:rPr>
              <a:t>中</a:t>
            </a:r>
            <a:r>
              <a:rPr lang="en-US" altLang="zh-CN" smtClean="0">
                <a:latin typeface="Arial" panose="020B0604020202020204" pitchFamily="34" charset="0"/>
              </a:rPr>
              <a:t>select another style</a:t>
            </a:r>
            <a:r>
              <a:rPr lang="zh-CN" altLang="en-US" smtClean="0">
                <a:latin typeface="Arial" panose="020B0604020202020204" pitchFamily="34" charset="0"/>
              </a:rPr>
              <a:t>，选择新的期刊名称，</a:t>
            </a:r>
            <a:endParaRPr lang="en-US" altLang="zh-CN" smtClean="0">
              <a:latin typeface="Arial" panose="020B0604020202020204" pitchFamily="34" charset="0"/>
            </a:endParaRPr>
          </a:p>
        </p:txBody>
      </p:sp>
      <p:sp>
        <p:nvSpPr>
          <p:cNvPr id="248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6A464476-B945-4BC8-B765-09EC0C7239B5}" type="slidenum">
              <a:rPr lang="en-US" altLang="zh-CN" smtClean="0">
                <a:solidFill>
                  <a:srgbClr val="000000"/>
                </a:solidFill>
              </a:rPr>
              <a:pPr>
                <a:spcBef>
                  <a:spcPct val="0"/>
                </a:spcBef>
              </a:pPr>
              <a:t>70</a:t>
            </a:fld>
            <a:endParaRPr lang="en-US" altLang="zh-CN" smtClean="0">
              <a:solidFill>
                <a:srgbClr val="000000"/>
              </a:solidFill>
            </a:endParaRPr>
          </a:p>
        </p:txBody>
      </p:sp>
    </p:spTree>
    <p:extLst>
      <p:ext uri="{BB962C8B-B14F-4D97-AF65-F5344CB8AC3E}">
        <p14:creationId xmlns:p14="http://schemas.microsoft.com/office/powerpoint/2010/main" val="961583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3</a:t>
            </a:fld>
            <a:endParaRPr lang="en-US" dirty="0"/>
          </a:p>
        </p:txBody>
      </p:sp>
    </p:spTree>
    <p:extLst>
      <p:ext uri="{BB962C8B-B14F-4D97-AF65-F5344CB8AC3E}">
        <p14:creationId xmlns:p14="http://schemas.microsoft.com/office/powerpoint/2010/main" val="35108126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anose="020B0604020202020204" pitchFamily="34" charset="0"/>
              </a:rPr>
              <a:t>大家来看左侧是我之前的</a:t>
            </a:r>
            <a:r>
              <a:rPr lang="en-US" altLang="zh-CN" smtClean="0">
                <a:latin typeface="Arial" panose="020B0604020202020204" pitchFamily="34" charset="0"/>
              </a:rPr>
              <a:t>IEEE</a:t>
            </a:r>
            <a:r>
              <a:rPr lang="zh-CN" altLang="en-US" smtClean="0">
                <a:latin typeface="Arial" panose="020B0604020202020204" pitchFamily="34" charset="0"/>
              </a:rPr>
              <a:t>的参考文献格式，那么在选择了新的期刊</a:t>
            </a:r>
            <a:r>
              <a:rPr lang="en-US" altLang="zh-CN" smtClean="0">
                <a:latin typeface="Arial" panose="020B0604020202020204" pitchFamily="34" charset="0"/>
              </a:rPr>
              <a:t>style</a:t>
            </a:r>
            <a:r>
              <a:rPr lang="zh-CN" altLang="en-US" smtClean="0">
                <a:latin typeface="Arial" panose="020B0604020202020204" pitchFamily="34" charset="0"/>
              </a:rPr>
              <a:t>之后呢，我左侧所有的参考文献一键格式化成为新期刊的格式</a:t>
            </a:r>
            <a:endParaRPr lang="en-US" altLang="zh-CN" smtClean="0">
              <a:latin typeface="Arial" panose="020B0604020202020204" pitchFamily="34" charset="0"/>
            </a:endParaRPr>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8933270B-4B1A-4D41-8CE2-540D4EA74C67}" type="slidenum">
              <a:rPr lang="en-US" altLang="zh-CN" smtClean="0">
                <a:solidFill>
                  <a:srgbClr val="000000"/>
                </a:solidFill>
              </a:rPr>
              <a:pPr>
                <a:spcBef>
                  <a:spcPct val="0"/>
                </a:spcBef>
              </a:pPr>
              <a:t>71</a:t>
            </a:fld>
            <a:endParaRPr lang="en-US" altLang="zh-CN" smtClean="0">
              <a:solidFill>
                <a:srgbClr val="000000"/>
              </a:solidFill>
            </a:endParaRPr>
          </a:p>
        </p:txBody>
      </p:sp>
    </p:spTree>
    <p:extLst>
      <p:ext uri="{BB962C8B-B14F-4D97-AF65-F5344CB8AC3E}">
        <p14:creationId xmlns:p14="http://schemas.microsoft.com/office/powerpoint/2010/main" val="1185360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9F9DE2EF-3E87-4D20-8452-B19737D2B843}" type="slidenum">
              <a:rPr lang="en-US" altLang="zh-CN" smtClean="0">
                <a:solidFill>
                  <a:srgbClr val="000000"/>
                </a:solidFill>
              </a:rPr>
              <a:pPr>
                <a:spcBef>
                  <a:spcPct val="0"/>
                </a:spcBef>
              </a:pPr>
              <a:t>72</a:t>
            </a:fld>
            <a:endParaRPr lang="en-US" altLang="zh-CN" smtClean="0">
              <a:solidFill>
                <a:srgbClr val="000000"/>
              </a:solidFill>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mtClean="0">
                <a:latin typeface="Arial" panose="020B0604020202020204" pitchFamily="34" charset="0"/>
              </a:rPr>
              <a:t>直接在文字处理过程中插入参考文献</a:t>
            </a:r>
            <a:r>
              <a:rPr lang="en-US" altLang="zh-CN" smtClean="0">
                <a:latin typeface="Arial" panose="020B0604020202020204" pitchFamily="34" charset="0"/>
              </a:rPr>
              <a:t>,</a:t>
            </a:r>
            <a:r>
              <a:rPr lang="zh-CN" altLang="en-US" smtClean="0">
                <a:latin typeface="Arial" panose="020B0604020202020204" pitchFamily="34" charset="0"/>
              </a:rPr>
              <a:t>并按要求自动调整引用顺序</a:t>
            </a:r>
            <a:r>
              <a:rPr lang="en-US" altLang="zh-CN" smtClean="0">
                <a:latin typeface="Arial" panose="020B0604020202020204" pitchFamily="34" charset="0"/>
              </a:rPr>
              <a:t>,</a:t>
            </a:r>
            <a:r>
              <a:rPr lang="zh-CN" altLang="en-US" smtClean="0">
                <a:latin typeface="Arial" panose="020B0604020202020204" pitchFamily="34" charset="0"/>
              </a:rPr>
              <a:t>可根据投稿期刊的不同要求快速修改参考文献的引用并生成规定格式的参考文献列表</a:t>
            </a:r>
            <a:r>
              <a:rPr lang="en-US" altLang="zh-CN" smtClean="0">
                <a:latin typeface="Arial" panose="020B0604020202020204" pitchFamily="34" charset="0"/>
              </a:rPr>
              <a:t>. </a:t>
            </a:r>
          </a:p>
          <a:p>
            <a:pPr eaLnBrk="1" hangingPunct="1"/>
            <a:r>
              <a:rPr lang="zh-CN" altLang="en-US" smtClean="0">
                <a:latin typeface="Arial" panose="020B0604020202020204" pitchFamily="34" charset="0"/>
              </a:rPr>
              <a:t>软件优点： </a:t>
            </a:r>
          </a:p>
          <a:p>
            <a:pPr eaLnBrk="1" hangingPunct="1"/>
            <a:r>
              <a:rPr lang="en-US" altLang="zh-CN" smtClean="0">
                <a:latin typeface="Arial" panose="020B0604020202020204" pitchFamily="34" charset="0"/>
              </a:rPr>
              <a:t>1</a:t>
            </a:r>
            <a:r>
              <a:rPr lang="zh-CN" altLang="en-US" smtClean="0">
                <a:latin typeface="Arial" panose="020B0604020202020204" pitchFamily="34" charset="0"/>
              </a:rPr>
              <a:t>、 杂志的要求自动生产参考文献，所以在写文章的时候你再也不要考虑如何根据杂志的要求进行排版了。 </a:t>
            </a:r>
            <a:r>
              <a:rPr lang="en-US" altLang="zh-CN" smtClean="0">
                <a:latin typeface="Arial" panose="020B0604020202020204" pitchFamily="34" charset="0"/>
              </a:rPr>
              <a:t>2</a:t>
            </a:r>
            <a:r>
              <a:rPr lang="zh-CN" altLang="en-US" smtClean="0">
                <a:latin typeface="Arial" panose="020B0604020202020204" pitchFamily="34" charset="0"/>
              </a:rPr>
              <a:t>、随时调整参考文献的格式。使用这些软件可以在需要的时候随时调整参考文献的格式。 </a:t>
            </a:r>
            <a:r>
              <a:rPr lang="en-US" altLang="zh-CN" smtClean="0">
                <a:latin typeface="Arial" panose="020B0604020202020204" pitchFamily="34" charset="0"/>
              </a:rPr>
              <a:t>3</a:t>
            </a:r>
            <a:r>
              <a:rPr lang="zh-CN" altLang="en-US" smtClean="0">
                <a:latin typeface="Arial" panose="020B0604020202020204" pitchFamily="34" charset="0"/>
              </a:rPr>
              <a:t>、方便自己查找文献。可以把自己读过的参考文献全部输入到</a:t>
            </a:r>
            <a:r>
              <a:rPr lang="en-US" altLang="zh-CN" smtClean="0">
                <a:latin typeface="Arial" panose="020B0604020202020204" pitchFamily="34" charset="0"/>
              </a:rPr>
              <a:t>Endnote</a:t>
            </a:r>
            <a:r>
              <a:rPr lang="zh-CN" altLang="en-US" smtClean="0">
                <a:latin typeface="Arial" panose="020B0604020202020204" pitchFamily="34" charset="0"/>
              </a:rPr>
              <a:t>里头，这样在查找的时候就非常方便。 </a:t>
            </a:r>
            <a:r>
              <a:rPr lang="en-US" altLang="zh-CN" smtClean="0">
                <a:latin typeface="Arial" panose="020B0604020202020204" pitchFamily="34" charset="0"/>
              </a:rPr>
              <a:t>4</a:t>
            </a:r>
            <a:r>
              <a:rPr lang="zh-CN" altLang="en-US" smtClean="0">
                <a:latin typeface="Arial" panose="020B0604020202020204" pitchFamily="34" charset="0"/>
              </a:rPr>
              <a:t>、 参考文献库一经建立，以后在不同文章中作引用时，既不需重新录入参考文献，也不需仔细地人工调整参考文献的格式。而且参考文献很多情况下可以直接从网上下载导入至库中，很方便。可谓一劳永逸。 </a:t>
            </a:r>
            <a:r>
              <a:rPr lang="en-US" altLang="zh-CN" smtClean="0">
                <a:latin typeface="Arial" panose="020B0604020202020204" pitchFamily="34" charset="0"/>
              </a:rPr>
              <a:t>5</a:t>
            </a:r>
            <a:r>
              <a:rPr lang="zh-CN" altLang="en-US" smtClean="0">
                <a:latin typeface="Arial" panose="020B0604020202020204" pitchFamily="34" charset="0"/>
              </a:rPr>
              <a:t>、对文章中的引用进行增、删、改以及位置调整都会自动重新排好序。文章中引用处的形式</a:t>
            </a:r>
            <a:r>
              <a:rPr lang="en-US" altLang="zh-CN" smtClean="0">
                <a:latin typeface="Arial" panose="020B0604020202020204" pitchFamily="34" charset="0"/>
              </a:rPr>
              <a:t>(</a:t>
            </a:r>
            <a:r>
              <a:rPr lang="zh-CN" altLang="en-US" smtClean="0">
                <a:latin typeface="Arial" panose="020B0604020202020204" pitchFamily="34" charset="0"/>
              </a:rPr>
              <a:t>如数字标号外加中括号的形式，或者是作者名加年代的形式，等等</a:t>
            </a:r>
            <a:r>
              <a:rPr lang="en-US" altLang="zh-CN" smtClean="0">
                <a:latin typeface="Arial" panose="020B0604020202020204" pitchFamily="34" charset="0"/>
              </a:rPr>
              <a:t>) </a:t>
            </a:r>
            <a:r>
              <a:rPr lang="zh-CN" altLang="en-US" smtClean="0">
                <a:latin typeface="Arial" panose="020B0604020202020204" pitchFamily="34" charset="0"/>
              </a:rPr>
              <a:t>以及文章后面参考文献列表的格式都可自动随意调整。这对修改退稿准备另投它刊时特别有用。 </a:t>
            </a:r>
            <a:r>
              <a:rPr lang="en-US" altLang="zh-CN" smtClean="0">
                <a:latin typeface="Arial" panose="020B0604020202020204" pitchFamily="34" charset="0"/>
              </a:rPr>
              <a:t>6</a:t>
            </a:r>
            <a:r>
              <a:rPr lang="zh-CN" altLang="en-US" smtClean="0">
                <a:latin typeface="Arial" panose="020B0604020202020204" pitchFamily="34" charset="0"/>
              </a:rPr>
              <a:t>、 </a:t>
            </a:r>
            <a:r>
              <a:rPr lang="en-US" altLang="zh-CN" smtClean="0">
                <a:latin typeface="Arial" panose="020B0604020202020204" pitchFamily="34" charset="0"/>
              </a:rPr>
              <a:t>EndNote</a:t>
            </a:r>
            <a:r>
              <a:rPr lang="zh-CN" altLang="en-US" smtClean="0">
                <a:latin typeface="Arial" panose="020B0604020202020204" pitchFamily="34" charset="0"/>
              </a:rPr>
              <a:t>处理中文有点问题，主要是显示不正确，但其功能不受影响。实际上，真正的不方便之处在于中英文混合引用的时候。这时，由于习惯不同，中英文文献格式会出再混乱。比如，某个文献的多位中文作者排列时出现类似“刘某某</a:t>
            </a:r>
            <a:r>
              <a:rPr lang="en-US" altLang="zh-CN" smtClean="0">
                <a:latin typeface="Arial" panose="020B0604020202020204" pitchFamily="34" charset="0"/>
              </a:rPr>
              <a:t>,</a:t>
            </a:r>
            <a:r>
              <a:rPr lang="zh-CN" altLang="en-US" smtClean="0">
                <a:latin typeface="Arial" panose="020B0604020202020204" pitchFamily="34" charset="0"/>
              </a:rPr>
              <a:t>张某某</a:t>
            </a:r>
            <a:r>
              <a:rPr lang="en-US" altLang="zh-CN" smtClean="0">
                <a:latin typeface="Arial" panose="020B0604020202020204" pitchFamily="34" charset="0"/>
              </a:rPr>
              <a:t>,et al”</a:t>
            </a:r>
            <a:r>
              <a:rPr lang="zh-CN" altLang="en-US" smtClean="0">
                <a:latin typeface="Arial" panose="020B0604020202020204" pitchFamily="34" charset="0"/>
              </a:rPr>
              <a:t>字样而不是中文习惯里的“刘某某、张某某，等”字样。 </a:t>
            </a:r>
            <a:r>
              <a:rPr lang="en-US" altLang="zh-CN" smtClean="0">
                <a:latin typeface="Arial" panose="020B0604020202020204" pitchFamily="34" charset="0"/>
              </a:rPr>
              <a:t>7</a:t>
            </a:r>
            <a:r>
              <a:rPr lang="zh-CN" altLang="en-US" smtClean="0">
                <a:latin typeface="Arial" panose="020B0604020202020204" pitchFamily="34" charset="0"/>
              </a:rPr>
              <a:t>、与</a:t>
            </a:r>
            <a:r>
              <a:rPr lang="en-US" altLang="zh-CN" smtClean="0">
                <a:latin typeface="Arial" panose="020B0604020202020204" pitchFamily="34" charset="0"/>
              </a:rPr>
              <a:t>WORD</a:t>
            </a:r>
            <a:r>
              <a:rPr lang="zh-CN" altLang="en-US" smtClean="0">
                <a:latin typeface="Arial" panose="020B0604020202020204" pitchFamily="34" charset="0"/>
              </a:rPr>
              <a:t>的真正协同功能。安装了</a:t>
            </a:r>
            <a:r>
              <a:rPr lang="en-US" altLang="zh-CN" smtClean="0">
                <a:latin typeface="Arial" panose="020B0604020202020204" pitchFamily="34" charset="0"/>
              </a:rPr>
              <a:t>EN</a:t>
            </a:r>
            <a:r>
              <a:rPr lang="zh-CN" altLang="en-US" smtClean="0">
                <a:latin typeface="Arial" panose="020B0604020202020204" pitchFamily="34" charset="0"/>
              </a:rPr>
              <a:t>后，自动在</a:t>
            </a:r>
            <a:r>
              <a:rPr lang="en-US" altLang="zh-CN" smtClean="0">
                <a:latin typeface="Arial" panose="020B0604020202020204" pitchFamily="34" charset="0"/>
              </a:rPr>
              <a:t>WORD</a:t>
            </a:r>
            <a:r>
              <a:rPr lang="zh-CN" altLang="en-US" smtClean="0">
                <a:latin typeface="Arial" panose="020B0604020202020204" pitchFamily="34" charset="0"/>
              </a:rPr>
              <a:t>中建立了一个新的工具栏，我们在写作时最常用的几项功能都只需简单点击这个工具栏即可。 </a:t>
            </a:r>
          </a:p>
          <a:p>
            <a:pPr eaLnBrk="1" hangingPunct="1"/>
            <a:endParaRPr lang="en-US" altLang="zh-CN" smtClean="0">
              <a:latin typeface="Arial" panose="020B0604020202020204" pitchFamily="34" charset="0"/>
            </a:endParaRPr>
          </a:p>
        </p:txBody>
      </p:sp>
    </p:spTree>
    <p:extLst>
      <p:ext uri="{BB962C8B-B14F-4D97-AF65-F5344CB8AC3E}">
        <p14:creationId xmlns:p14="http://schemas.microsoft.com/office/powerpoint/2010/main" val="163235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xmlns="" id="{2CDE0DDE-84CB-45F5-A0BB-0457B216CE3C}"/>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a16="http://schemas.microsoft.com/office/drawing/2014/main" xmlns="" id="{3BE28DA8-5F4E-4FD8-A74E-BABEE02998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latin typeface="Arial" panose="020B0604020202020204" pitchFamily="34" charset="0"/>
              </a:rPr>
              <a:t>世界地图背景</a:t>
            </a:r>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xmlns="" id="{62343357-9BC3-4329-B9DA-D7AFA8C4F59D}"/>
              </a:ext>
            </a:extLst>
          </p:cNvPr>
          <p:cNvSpPr>
            <a:spLocks noGrp="1"/>
          </p:cNvSpPr>
          <p:nvPr>
            <p:ph type="sldNum" sz="quarter" idx="5"/>
          </p:nvPr>
        </p:nvSpPr>
        <p:spPr/>
        <p:txBody>
          <a:bodyPr/>
          <a:lstStyle/>
          <a:p>
            <a:pPr defTabSz="457200" fontAlgn="auto">
              <a:spcBef>
                <a:spcPts val="0"/>
              </a:spcBef>
              <a:spcAft>
                <a:spcPts val="0"/>
              </a:spcAft>
              <a:defRPr/>
            </a:pPr>
            <a:fld id="{FC56920F-1C61-4334-991D-D2812BC4BE5E}" type="slidenum">
              <a:rPr lang="en-US">
                <a:solidFill>
                  <a:prstClr val="black"/>
                </a:solidFill>
                <a:latin typeface="Calibri"/>
                <a:ea typeface="+mn-ea"/>
              </a:rPr>
              <a:pPr defTabSz="457200" fontAlgn="auto">
                <a:spcBef>
                  <a:spcPts val="0"/>
                </a:spcBef>
                <a:spcAft>
                  <a:spcPts val="0"/>
                </a:spcAft>
                <a:defRPr/>
              </a:pPr>
              <a:t>73</a:t>
            </a:fld>
            <a:endParaRPr lang="en-US" dirty="0">
              <a:solidFill>
                <a:prstClr val="black"/>
              </a:solidFill>
              <a:latin typeface="Calibri"/>
              <a:ea typeface="+mn-ea"/>
            </a:endParaRPr>
          </a:p>
        </p:txBody>
      </p:sp>
    </p:spTree>
    <p:extLst>
      <p:ext uri="{BB962C8B-B14F-4D97-AF65-F5344CB8AC3E}">
        <p14:creationId xmlns:p14="http://schemas.microsoft.com/office/powerpoint/2010/main" val="310191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anose="020B0604020202020204" pitchFamily="34" charset="0"/>
              </a:rPr>
              <a:t>裴端卿，中科院广州健康院院长</a:t>
            </a:r>
            <a:endParaRPr lang="en-US" altLang="zh-CN" smtClean="0">
              <a:latin typeface="Arial" panose="020B0604020202020204" pitchFamily="34" charset="0"/>
            </a:endParaRPr>
          </a:p>
          <a:p>
            <a:r>
              <a:rPr lang="zh-CN" altLang="en-US" smtClean="0">
                <a:latin typeface="Arial" panose="020B0604020202020204" pitchFamily="34" charset="0"/>
              </a:rPr>
              <a:t>邓宏魁，北大生科院教授，长江学者，杰青</a:t>
            </a:r>
          </a:p>
          <a:p>
            <a:endParaRPr lang="zh-CN" altLang="en-US" smtClean="0">
              <a:latin typeface="Arial" panose="020B0604020202020204" pitchFamily="34" charset="0"/>
            </a:endParaRPr>
          </a:p>
          <a:p>
            <a:endParaRPr lang="en-US" altLang="zh-CN" smtClean="0">
              <a:latin typeface="Arial" panose="020B0604020202020204" pitchFamily="34" charset="0"/>
            </a:endParaRPr>
          </a:p>
          <a:p>
            <a:endParaRPr lang="en-US" altLang="zh-CN" smtClean="0">
              <a:latin typeface="Arial" panose="020B0604020202020204" pitchFamily="34" charset="0"/>
            </a:endParaRPr>
          </a:p>
          <a:p>
            <a:endParaRPr lang="en-US" altLang="zh-CN" smtClean="0">
              <a:latin typeface="Arial" panose="020B0604020202020204" pitchFamily="34" charset="0"/>
            </a:endParaRPr>
          </a:p>
          <a:p>
            <a:r>
              <a:rPr lang="zh-CN" altLang="en-US" smtClean="0">
                <a:latin typeface="Arial" panose="020B0604020202020204" pitchFamily="34" charset="0"/>
              </a:rPr>
              <a:t>执行主编会把稿件分配给相应的副主编。副主编的工作就是根据稿件的内容找相应的审稿人，然后根据所有审稿人的意见给执行主编提供稿件是否接收的意见。建议：若作者在投稿时推荐几个审稿人的话，就会有助于副主编更快地对处理稿件。即使杂志社没有要求提供几个审稿人，大家还是最好主动附上。提醒：若杂志社没有提供填推荐审稿人的地方，作者可以把自己推荐的审稿人信息，放在</a:t>
            </a:r>
            <a:r>
              <a:rPr lang="en-US" altLang="zh-CN" smtClean="0">
                <a:latin typeface="Arial" panose="020B0604020202020204" pitchFamily="34" charset="0"/>
              </a:rPr>
              <a:t>Cover letter</a:t>
            </a:r>
            <a:r>
              <a:rPr lang="zh-CN" altLang="en-US" smtClean="0">
                <a:latin typeface="Arial" panose="020B0604020202020204" pitchFamily="34" charset="0"/>
              </a:rPr>
              <a:t>的后面一页。</a:t>
            </a:r>
          </a:p>
          <a:p>
            <a:endParaRPr lang="zh-CN" altLang="en-US" smtClean="0">
              <a:latin typeface="Arial" panose="020B0604020202020204" pitchFamily="34" charset="0"/>
            </a:endParaRPr>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186AAAF-E9EC-48EB-A995-13ECDADF7B5B}" type="slidenum">
              <a:rPr lang="en-US" altLang="zh-CN">
                <a:solidFill>
                  <a:prstClr val="black"/>
                </a:solidFill>
              </a:rPr>
              <a:pPr eaLnBrk="1" hangingPunct="1"/>
              <a:t>77</a:t>
            </a:fld>
            <a:endParaRPr lang="en-US" altLang="zh-CN">
              <a:solidFill>
                <a:prstClr val="black"/>
              </a:solidFill>
            </a:endParaRPr>
          </a:p>
        </p:txBody>
      </p:sp>
    </p:spTree>
    <p:extLst>
      <p:ext uri="{BB962C8B-B14F-4D97-AF65-F5344CB8AC3E}">
        <p14:creationId xmlns:p14="http://schemas.microsoft.com/office/powerpoint/2010/main" val="1933605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321020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Shape 105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56" name="Shape 10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63241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Shape 105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56" name="Shape 10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0649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66A2B-D7AF-264F-A544-E504C8B3BF53}" type="slidenum">
              <a:rPr lang="en-US" smtClean="0"/>
              <a:t>93</a:t>
            </a:fld>
            <a:endParaRPr lang="en-US" dirty="0"/>
          </a:p>
        </p:txBody>
      </p:sp>
    </p:spTree>
    <p:extLst>
      <p:ext uri="{BB962C8B-B14F-4D97-AF65-F5344CB8AC3E}">
        <p14:creationId xmlns:p14="http://schemas.microsoft.com/office/powerpoint/2010/main" val="775981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94</a:t>
            </a:fld>
            <a:endParaRPr lang="en-US"/>
          </a:p>
        </p:txBody>
      </p:sp>
    </p:spTree>
    <p:extLst>
      <p:ext uri="{BB962C8B-B14F-4D97-AF65-F5344CB8AC3E}">
        <p14:creationId xmlns:p14="http://schemas.microsoft.com/office/powerpoint/2010/main" val="27430098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1" dirty="0"/>
              <a:t>《2018</a:t>
            </a:r>
            <a:r>
              <a:rPr lang="zh-CN" altLang="en-US" b="1" dirty="0"/>
              <a:t>研究前沿</a:t>
            </a:r>
            <a:r>
              <a:rPr lang="en-US" altLang="zh-CN" b="1" dirty="0"/>
              <a:t>》</a:t>
            </a:r>
            <a:r>
              <a:rPr lang="zh-CN" altLang="en-US" b="1" dirty="0"/>
              <a:t>报告依托于中国科学院杰出的战略情报分析实力，以及科睿唯安</a:t>
            </a:r>
            <a:r>
              <a:rPr lang="en-US" altLang="zh-CN" b="1" dirty="0"/>
              <a:t>Web of Science</a:t>
            </a:r>
            <a:r>
              <a:rPr lang="zh-CN" altLang="en-US" b="1" dirty="0"/>
              <a:t>和</a:t>
            </a:r>
            <a:r>
              <a:rPr lang="en-US" altLang="zh-CN" b="1" dirty="0"/>
              <a:t>Essential Science Indicators </a:t>
            </a:r>
            <a:r>
              <a:rPr lang="zh-CN" altLang="en-US" b="1" dirty="0"/>
              <a:t>（基础科学指标，简称</a:t>
            </a:r>
            <a:r>
              <a:rPr lang="en-US" altLang="zh-CN" b="1" dirty="0"/>
              <a:t>ESI</a:t>
            </a:r>
            <a:r>
              <a:rPr lang="zh-CN" altLang="en-US" b="1" dirty="0"/>
              <a:t>）的高质量客观数据，遴选展示了</a:t>
            </a:r>
            <a:r>
              <a:rPr lang="en-US" altLang="zh-CN" b="1" dirty="0"/>
              <a:t>10</a:t>
            </a:r>
            <a:r>
              <a:rPr lang="zh-CN" altLang="en-US" b="1" dirty="0"/>
              <a:t>个高度聚合的大学科领域中的</a:t>
            </a:r>
            <a:r>
              <a:rPr lang="en-US" altLang="zh-CN" b="1" dirty="0"/>
              <a:t>100</a:t>
            </a:r>
            <a:r>
              <a:rPr lang="zh-CN" altLang="en-US" b="1" dirty="0"/>
              <a:t>个热点前沿和</a:t>
            </a:r>
            <a:r>
              <a:rPr lang="en-US" altLang="zh-CN" b="1" dirty="0"/>
              <a:t>38</a:t>
            </a:r>
            <a:r>
              <a:rPr lang="zh-CN" altLang="en-US" b="1" dirty="0"/>
              <a:t>个新兴前沿。研究前沿较为完整地反映了相关学科的发展趋势，并有效覆盖了近年获得诺贝尔奖的研究领域。如临床医学的“</a:t>
            </a:r>
            <a:r>
              <a:rPr lang="en-US" altLang="zh-CN" b="1" dirty="0"/>
              <a:t>PD-1/PD-L1 </a:t>
            </a:r>
            <a:r>
              <a:rPr lang="zh-CN" altLang="en-US" b="1" dirty="0"/>
              <a:t>抑制剂治疗非小细胞肺癌和肾细胞癌”研究前沿是刚刚获得</a:t>
            </a:r>
            <a:r>
              <a:rPr lang="en-US" altLang="zh-CN" b="1" dirty="0"/>
              <a:t>2018</a:t>
            </a:r>
            <a:r>
              <a:rPr lang="zh-CN" altLang="en-US" b="1" dirty="0"/>
              <a:t>年诺贝尔医学或生理学奖的成果的研究领域，“引力波和黑洞的探测与模拟”也与</a:t>
            </a:r>
            <a:r>
              <a:rPr lang="en-US" altLang="zh-CN" b="1" dirty="0"/>
              <a:t>2017</a:t>
            </a:r>
            <a:r>
              <a:rPr lang="zh-CN" altLang="en-US" b="1" dirty="0"/>
              <a:t>年诺贝尔物理学奖研究主题密切相关。</a:t>
            </a:r>
            <a:endParaRPr lang="en-US" b="1" dirty="0"/>
          </a:p>
        </p:txBody>
      </p:sp>
      <p:sp>
        <p:nvSpPr>
          <p:cNvPr id="4" name="Slide Number Placeholder 3"/>
          <p:cNvSpPr>
            <a:spLocks noGrp="1"/>
          </p:cNvSpPr>
          <p:nvPr>
            <p:ph type="sldNum" sz="quarter" idx="10"/>
          </p:nvPr>
        </p:nvSpPr>
        <p:spPr/>
        <p:txBody>
          <a:bodyPr/>
          <a:lstStyle/>
          <a:p>
            <a:fld id="{3BD2C6F8-A8AC-434E-A12C-9A6DBE5C0F26}" type="slidenum">
              <a:rPr lang="en-US" smtClean="0"/>
              <a:pPr/>
              <a:t>95</a:t>
            </a:fld>
            <a:endParaRPr lang="en-US"/>
          </a:p>
        </p:txBody>
      </p:sp>
    </p:spTree>
    <p:extLst>
      <p:ext uri="{BB962C8B-B14F-4D97-AF65-F5344CB8AC3E}">
        <p14:creationId xmlns:p14="http://schemas.microsoft.com/office/powerpoint/2010/main" val="224644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xmlns="" id="{5A4673B1-8970-4BB5-99B1-753F52902463}"/>
              </a:ext>
            </a:extLst>
          </p:cNvPr>
          <p:cNvSpPr>
            <a:spLocks noGrp="1" noRot="1" noChangeAspect="1" noChangeArrowheads="1" noTextEdit="1"/>
          </p:cNvSpPr>
          <p:nvPr>
            <p:ph type="sldImg"/>
          </p:nvPr>
        </p:nvSpPr>
        <p:spPr>
          <a:ln/>
        </p:spPr>
      </p:sp>
      <p:sp>
        <p:nvSpPr>
          <p:cNvPr id="128003" name="Notes Placeholder 2">
            <a:extLst>
              <a:ext uri="{FF2B5EF4-FFF2-40B4-BE49-F238E27FC236}">
                <a16:creationId xmlns:a16="http://schemas.microsoft.com/office/drawing/2014/main" xmlns="" id="{B5CE236F-34B8-4DDF-AF4D-2F79B2C7A5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8004" name="Slide Number Placeholder 3">
            <a:extLst>
              <a:ext uri="{FF2B5EF4-FFF2-40B4-BE49-F238E27FC236}">
                <a16:creationId xmlns:a16="http://schemas.microsoft.com/office/drawing/2014/main" xmlns="" id="{CE9B4F14-EAB6-444F-BC24-DB5BA6735C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BC5BA3F-DC98-4E8D-9A26-78959A4D1892}" type="slidenum">
              <a:rPr lang="en-US" altLang="zh-CN" smtClean="0"/>
              <a:pPr/>
              <a:t>5</a:t>
            </a:fld>
            <a:endParaRPr lang="en-US" altLang="zh-CN"/>
          </a:p>
        </p:txBody>
      </p:sp>
    </p:spTree>
    <p:extLst>
      <p:ext uri="{BB962C8B-B14F-4D97-AF65-F5344CB8AC3E}">
        <p14:creationId xmlns:p14="http://schemas.microsoft.com/office/powerpoint/2010/main" val="22220278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照片还未改！</a:t>
            </a:r>
          </a:p>
        </p:txBody>
      </p:sp>
      <p:sp>
        <p:nvSpPr>
          <p:cNvPr id="4" name="灯片编号占位符 3"/>
          <p:cNvSpPr>
            <a:spLocks noGrp="1"/>
          </p:cNvSpPr>
          <p:nvPr>
            <p:ph type="sldNum" sz="quarter" idx="10"/>
          </p:nvPr>
        </p:nvSpPr>
        <p:spPr/>
        <p:txBody>
          <a:bodyPr/>
          <a:lstStyle/>
          <a:p>
            <a:fld id="{38B491BD-0E22-4CC5-9B8D-E4851E785B5D}" type="slidenum">
              <a:rPr lang="en-US" smtClean="0"/>
              <a:pPr/>
              <a:t>96</a:t>
            </a:fld>
            <a:endParaRPr lang="en-US"/>
          </a:p>
        </p:txBody>
      </p:sp>
    </p:spTree>
    <p:extLst>
      <p:ext uri="{BB962C8B-B14F-4D97-AF65-F5344CB8AC3E}">
        <p14:creationId xmlns:p14="http://schemas.microsoft.com/office/powerpoint/2010/main" val="4045605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D5989C6-C952-48E3-B0A4-5DE5F9D19840}" type="slidenum">
              <a:rPr lang="en-US" altLang="zh-CN">
                <a:solidFill>
                  <a:srgbClr val="000000"/>
                </a:solidFill>
              </a:rPr>
              <a:pPr>
                <a:defRPr/>
              </a:pPr>
              <a:t>98</a:t>
            </a:fld>
            <a:endParaRPr lang="en-US" altLang="zh-CN">
              <a:solidFill>
                <a:srgbClr val="000000"/>
              </a:solidFill>
            </a:endParaRPr>
          </a:p>
        </p:txBody>
      </p:sp>
    </p:spTree>
    <p:extLst>
      <p:ext uri="{BB962C8B-B14F-4D97-AF65-F5344CB8AC3E}">
        <p14:creationId xmlns:p14="http://schemas.microsoft.com/office/powerpoint/2010/main" val="3613025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将以碳氢活化来举例</a:t>
            </a:r>
            <a:endParaRPr lang="en-US" dirty="0"/>
          </a:p>
        </p:txBody>
      </p:sp>
      <p:sp>
        <p:nvSpPr>
          <p:cNvPr id="4" name="灯片编号占位符 3"/>
          <p:cNvSpPr>
            <a:spLocks noGrp="1"/>
          </p:cNvSpPr>
          <p:nvPr>
            <p:ph type="sldNum" sz="quarter" idx="10"/>
          </p:nvPr>
        </p:nvSpPr>
        <p:spPr/>
        <p:txBody>
          <a:bodyPr/>
          <a:lstStyle/>
          <a:p>
            <a:fld id="{17F66A2B-D7AF-264F-A544-E504C8B3BF53}" type="slidenum">
              <a:rPr lang="en-US">
                <a:solidFill>
                  <a:srgbClr val="000000"/>
                </a:solidFill>
              </a:rPr>
              <a:pPr/>
              <a:t>99</a:t>
            </a:fld>
            <a:endParaRPr lang="en-US" dirty="0">
              <a:solidFill>
                <a:srgbClr val="000000"/>
              </a:solidFill>
            </a:endParaRPr>
          </a:p>
        </p:txBody>
      </p:sp>
    </p:spTree>
    <p:extLst>
      <p:ext uri="{BB962C8B-B14F-4D97-AF65-F5344CB8AC3E}">
        <p14:creationId xmlns:p14="http://schemas.microsoft.com/office/powerpoint/2010/main" val="16010717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900" dirty="0"/>
              <a:t>整个分析工作分为两个部分：</a:t>
            </a:r>
            <a:r>
              <a:rPr lang="en-US" altLang="zh-CN" sz="900" dirty="0"/>
              <a:t>143</a:t>
            </a:r>
            <a:r>
              <a:rPr lang="zh-CN" altLang="en-US" sz="900" dirty="0"/>
              <a:t>个研究前沿的遴选由中科院科技战略咨询研究院科技战略情报研究所与科睿唯安合作完成；科睿唯安提供了</a:t>
            </a:r>
            <a:r>
              <a:rPr lang="en-US" altLang="zh-CN" sz="900" dirty="0"/>
              <a:t>143</a:t>
            </a:r>
            <a:r>
              <a:rPr lang="zh-CN" altLang="en-US" sz="900" dirty="0"/>
              <a:t>个研究前沿的核心论文和施引论文的数据；研究前沿分析及重点研究前沿（重点热点前沿和重点新兴前沿）的遴选和解读由中科院科技战略咨询研究院科技战略情报研究所完成 。此次分析基于</a:t>
            </a:r>
            <a:r>
              <a:rPr lang="en-US" altLang="zh-CN" sz="900" dirty="0"/>
              <a:t>2011</a:t>
            </a:r>
            <a:r>
              <a:rPr lang="zh-CN" altLang="en-US" sz="900" dirty="0"/>
              <a:t>－</a:t>
            </a:r>
            <a:r>
              <a:rPr lang="en-US" altLang="zh-CN" sz="900" dirty="0"/>
              <a:t>2016</a:t>
            </a:r>
            <a:r>
              <a:rPr lang="zh-CN" altLang="en-US" sz="900" dirty="0"/>
              <a:t>年的论文数据，数据下载时间为</a:t>
            </a:r>
            <a:r>
              <a:rPr lang="en-US" altLang="zh-CN" sz="900" dirty="0"/>
              <a:t>2017</a:t>
            </a:r>
            <a:r>
              <a:rPr lang="zh-CN" altLang="en-US" sz="900" dirty="0"/>
              <a:t>年</a:t>
            </a:r>
            <a:r>
              <a:rPr lang="en-US" altLang="zh-CN" sz="900" dirty="0"/>
              <a:t>3</a:t>
            </a:r>
            <a:r>
              <a:rPr lang="zh-CN" altLang="en-US" sz="900" dirty="0"/>
              <a:t>月。</a:t>
            </a:r>
          </a:p>
        </p:txBody>
      </p:sp>
      <p:sp>
        <p:nvSpPr>
          <p:cNvPr id="4" name="灯片编号占位符 3"/>
          <p:cNvSpPr>
            <a:spLocks noGrp="1"/>
          </p:cNvSpPr>
          <p:nvPr>
            <p:ph type="sldNum" sz="quarter" idx="10"/>
          </p:nvPr>
        </p:nvSpPr>
        <p:spPr/>
        <p:txBody>
          <a:bodyPr/>
          <a:lstStyle/>
          <a:p>
            <a:fld id="{17F66A2B-D7AF-264F-A544-E504C8B3BF53}" type="slidenum">
              <a:rPr lang="en-US" smtClean="0"/>
              <a:t>100</a:t>
            </a:fld>
            <a:endParaRPr lang="en-US"/>
          </a:p>
        </p:txBody>
      </p:sp>
    </p:spTree>
    <p:extLst>
      <p:ext uri="{BB962C8B-B14F-4D97-AF65-F5344CB8AC3E}">
        <p14:creationId xmlns:p14="http://schemas.microsoft.com/office/powerpoint/2010/main" val="1577215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Bradford’s </a:t>
            </a:r>
            <a:r>
              <a:rPr lang="en-US" altLang="zh-CN" dirty="0"/>
              <a:t>law</a:t>
            </a:r>
            <a:r>
              <a:rPr lang="zh-CN" altLang="en-US" dirty="0"/>
              <a:t>：</a:t>
            </a:r>
            <a:r>
              <a:rPr lang="zh-CN" altLang="en-US" i="1" dirty="0"/>
              <a:t>根据文献计量学中的布莱福德定律，在各个学科领域中，少数的核心期刊汇集了足够的信息，反映了科学发展中最重要的成果与进展</a:t>
            </a:r>
            <a:endParaRPr lang="en-US" altLang="zh-CN" i="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i="1" dirty="0"/>
              <a:t>核心合集的选刊标准：</a:t>
            </a:r>
            <a:r>
              <a:rPr lang="en-US" altLang="zh-CN" i="1" dirty="0"/>
              <a:t>1.</a:t>
            </a:r>
            <a:r>
              <a:rPr lang="zh-CN" altLang="en-US" i="1" dirty="0"/>
              <a:t>基本的期刊出版标准；</a:t>
            </a:r>
            <a:r>
              <a:rPr lang="en-US" altLang="zh-CN" i="1" dirty="0"/>
              <a:t>2.</a:t>
            </a:r>
            <a:r>
              <a:rPr lang="zh-CN" altLang="en-US" i="1" dirty="0"/>
              <a:t>编辑的内容；</a:t>
            </a:r>
            <a:r>
              <a:rPr lang="en-US" altLang="zh-CN" i="1" dirty="0"/>
              <a:t>3.</a:t>
            </a:r>
            <a:r>
              <a:rPr lang="zh-CN" altLang="en-US" i="1" dirty="0"/>
              <a:t>国际性与区域代表性；</a:t>
            </a:r>
            <a:r>
              <a:rPr lang="en-US" altLang="zh-CN" i="1" dirty="0"/>
              <a:t>4.</a:t>
            </a:r>
            <a:r>
              <a:rPr lang="zh-CN" altLang="en-US" i="1" dirty="0"/>
              <a:t>引文分析</a:t>
            </a:r>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6</a:t>
            </a:fld>
            <a:endParaRPr lang="en-US" dirty="0"/>
          </a:p>
        </p:txBody>
      </p:sp>
    </p:spTree>
    <p:extLst>
      <p:ext uri="{BB962C8B-B14F-4D97-AF65-F5344CB8AC3E}">
        <p14:creationId xmlns:p14="http://schemas.microsoft.com/office/powerpoint/2010/main" val="3836960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66A2B-D7AF-264F-A544-E504C8B3BF53}" type="slidenum">
              <a:rPr lang="en-US" smtClean="0"/>
              <a:t>12</a:t>
            </a:fld>
            <a:endParaRPr lang="en-US"/>
          </a:p>
        </p:txBody>
      </p:sp>
    </p:spTree>
    <p:extLst>
      <p:ext uri="{BB962C8B-B14F-4D97-AF65-F5344CB8AC3E}">
        <p14:creationId xmlns:p14="http://schemas.microsoft.com/office/powerpoint/2010/main" val="2659303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735045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66A2B-D7AF-264F-A544-E504C8B3BF53}" type="slidenum">
              <a:rPr lang="en-US" smtClean="0"/>
              <a:t>16</a:t>
            </a:fld>
            <a:endParaRPr lang="en-US"/>
          </a:p>
        </p:txBody>
      </p:sp>
    </p:spTree>
    <p:extLst>
      <p:ext uri="{BB962C8B-B14F-4D97-AF65-F5344CB8AC3E}">
        <p14:creationId xmlns:p14="http://schemas.microsoft.com/office/powerpoint/2010/main" val="216717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66A2B-D7AF-264F-A544-E504C8B3BF53}" type="slidenum">
              <a:rPr lang="en-US" smtClean="0"/>
              <a:t>17</a:t>
            </a:fld>
            <a:endParaRPr lang="en-US"/>
          </a:p>
        </p:txBody>
      </p:sp>
    </p:spTree>
    <p:extLst>
      <p:ext uri="{BB962C8B-B14F-4D97-AF65-F5344CB8AC3E}">
        <p14:creationId xmlns:p14="http://schemas.microsoft.com/office/powerpoint/2010/main" val="30154224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9.emf"/><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4.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9.emf"/><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4.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14.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4.xml"/><Relationship Id="rId5" Type="http://schemas.openxmlformats.org/officeDocument/2006/relationships/image" Target="../media/image9.emf"/><Relationship Id="rId4"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14.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14.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4.xml"/><Relationship Id="rId5" Type="http://schemas.openxmlformats.org/officeDocument/2006/relationships/image" Target="../media/image9.emf"/><Relationship Id="rId4" Type="http://schemas.openxmlformats.org/officeDocument/2006/relationships/image" Target="../media/image1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14.emf"/></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4.xml"/><Relationship Id="rId5" Type="http://schemas.openxmlformats.org/officeDocument/2006/relationships/image" Target="../media/image25.png"/><Relationship Id="rId4"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srcRect/>
          <a:stretch>
            <a:fill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panose="020B0604020202020204"/>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panose="020B0604020202020204"/>
              </a:defRPr>
            </a:lvl1pPr>
            <a:lvl2pPr marL="457200" indent="0">
              <a:buNone/>
              <a:defRPr sz="800" b="0" i="0">
                <a:latin typeface="Arial" panose="020B0604020202020204"/>
                <a:cs typeface="Arial" panose="020B0604020202020204"/>
              </a:defRPr>
            </a:lvl2pPr>
            <a:lvl3pPr marL="914400" indent="0">
              <a:buNone/>
              <a:defRPr sz="800" b="0" i="0">
                <a:latin typeface="Arial" panose="020B0604020202020204"/>
                <a:cs typeface="Arial" panose="020B0604020202020204"/>
              </a:defRPr>
            </a:lvl3pPr>
            <a:lvl4pPr marL="1371600" indent="0">
              <a:buNone/>
              <a:defRPr sz="800" b="0" i="0">
                <a:latin typeface="Arial" panose="020B0604020202020204"/>
                <a:cs typeface="Arial" panose="020B0604020202020204"/>
              </a:defRPr>
            </a:lvl4pPr>
            <a:lvl5pPr marL="1828800" indent="0">
              <a:buNone/>
              <a:defRPr sz="800" b="0" i="0">
                <a:latin typeface="Arial" panose="020B0604020202020204"/>
                <a:cs typeface="Arial" panose="020B0604020202020204"/>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panose="020B0604020202020204"/>
              </a:defRPr>
            </a:lvl1pPr>
          </a:lstStyle>
          <a:p>
            <a:r>
              <a:rPr lang="en-US" dirty="0"/>
              <a:t>Optional subtitle goes here and can go on multiple lines as needed for your presentation</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0225" y="6051591"/>
            <a:ext cx="1500694" cy="67941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6"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t>‹#›</a:t>
            </a:fld>
            <a:endParaRPr lang="en-US" sz="900" dirty="0">
              <a:solidFill>
                <a:srgbClr val="444444"/>
              </a:solidFill>
              <a:latin typeface="+mj-lt"/>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343041558"/>
      </p:ext>
    </p:extLst>
  </p:cSld>
  <p:clrMapOvr>
    <a:masterClrMapping/>
  </p:clrMapOvr>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422565626"/>
      </p:ext>
    </p:extLst>
  </p:cSld>
  <p:clrMapOvr>
    <a:masterClrMapping/>
  </p:clrMapOvr>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1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6054099"/>
            <a:ext cx="1500694" cy="674401"/>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165426301"/>
      </p:ext>
    </p:extLst>
  </p:cSld>
  <p:clrMapOvr>
    <a:masterClrMapping/>
  </p:clrMapOvr>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436359951"/>
      </p:ext>
    </p:extLst>
  </p:cSld>
  <p:clrMapOvr>
    <a:masterClrMapping/>
  </p:clrMapOvr>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4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603189864"/>
      </p:ext>
    </p:extLst>
  </p:cSld>
  <p:clrMapOvr>
    <a:masterClrMapping/>
  </p:clrMapOvr>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2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3221160076"/>
      </p:ext>
    </p:extLst>
  </p:cSld>
  <p:clrMapOvr>
    <a:masterClrMapping/>
  </p:clrMapOvr>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274638"/>
            <a:ext cx="8229600" cy="1143000"/>
          </a:xfrm>
          <a:prstGeom prst="rect">
            <a:avLst/>
          </a:prstGeom>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1168186063"/>
      </p:ext>
    </p:extLst>
  </p:cSld>
  <p:clrMapOvr>
    <a:masterClrMapping/>
  </p:clrMapOvr>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chemeClr val="bg2"/>
                </a:solidFill>
                <a:latin typeface="微软雅黑" panose="020B0503020204020204" pitchFamily="34" charset="-122"/>
                <a:ea typeface="微软雅黑" panose="020B0503020204020204" pitchFamily="34" charset="-122"/>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312989103"/>
      </p:ext>
    </p:extLst>
  </p:cSld>
  <p:clrMapOvr>
    <a:masterClrMapping/>
  </p:clrMapOvr>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80117">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800" b="1">
                <a:solidFill>
                  <a:schemeClr val="bg2"/>
                </a:solidFill>
                <a:latin typeface="微软雅黑" pitchFamily="34" charset="-122"/>
                <a:ea typeface="微软雅黑" pitchFamily="34" charset="-122"/>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1802884882"/>
      </p:ext>
    </p:extLst>
  </p:cSld>
  <p:clrMapOvr>
    <a:masterClrMapping/>
  </p:clrMapOvr>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927465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7"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chemeClr val="bg1">
                    <a:lumMod val="85000"/>
                  </a:schemeClr>
                </a:solidFill>
                <a:latin typeface="+mj-lt"/>
              </a:rPr>
              <a:t>‹#›</a:t>
            </a:fld>
            <a:endParaRPr lang="en-US" sz="900" dirty="0">
              <a:solidFill>
                <a:schemeClr val="bg1">
                  <a:lumMod val="85000"/>
                </a:schemeClr>
              </a:solidFill>
              <a:latin typeface="+mj-lt"/>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5" y="6051591"/>
            <a:ext cx="1500694" cy="679419"/>
          </a:xfrm>
          <a:prstGeom prst="rect">
            <a:avLst/>
          </a:prstGeom>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zh-CN" altLang="en-US">
              <a:solidFill>
                <a:srgbClr val="000000"/>
              </a:solidFil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027332" y="6100678"/>
            <a:ext cx="1602181" cy="72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smtClean="0"/>
              <a:t>Click to edit Master title style</a:t>
            </a:r>
            <a:endParaRPr lang="en-US" altLang="zh-CN"/>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smtClean="0"/>
              <a:t>Click to edit Master subtitle style</a:t>
            </a:r>
            <a:endParaRPr lang="en-US" altLang="zh-CN"/>
          </a:p>
        </p:txBody>
      </p:sp>
    </p:spTree>
    <p:extLst>
      <p:ext uri="{BB962C8B-B14F-4D97-AF65-F5344CB8AC3E}">
        <p14:creationId xmlns:p14="http://schemas.microsoft.com/office/powerpoint/2010/main" val="4117370198"/>
      </p:ext>
    </p:extLst>
  </p:cSld>
  <p:clrMapOvr>
    <a:masterClrMapping/>
  </p:clrMapOvr>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618992C-97F6-47BB-B084-B165F096A448}"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586229430"/>
      </p:ext>
    </p:extLst>
  </p:cSld>
  <p:clrMapOvr>
    <a:masterClrMapping/>
  </p:clrMapOvr>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9DC2280-1C78-4806-8EA1-B63D039E8219}"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378340492"/>
      </p:ext>
    </p:extLst>
  </p:cSld>
  <p:clrMapOvr>
    <a:masterClrMapping/>
  </p:clrMapOvr>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FBEFBCE-6E67-4958-9936-1A0A491EE767}"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312023946"/>
      </p:ext>
    </p:extLst>
  </p:cSld>
  <p:clrMapOvr>
    <a:masterClrMapping/>
  </p:clrMapOvr>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8"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205E2CAD-AF75-461F-A277-B46F7A3DE352}"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509779889"/>
      </p:ext>
    </p:extLst>
  </p:cSld>
  <p:clrMapOvr>
    <a:masterClrMapping/>
  </p:clrMapOvr>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4E285C5A-05DF-47D3-84F9-5C8FCB30945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70192356"/>
      </p:ext>
    </p:extLst>
  </p:cSld>
  <p:clrMapOvr>
    <a:masterClrMapping/>
  </p:clrMapOvr>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7A6DFD3-FDC5-450F-946E-84EBD2FA373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049711290"/>
      </p:ext>
    </p:extLst>
  </p:cSld>
  <p:clrMapOvr>
    <a:masterClrMapping/>
  </p:clrMapOvr>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smtClean="0"/>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D8AD938C-EFFB-4DAE-9497-88A52B4A73DA}"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935830793"/>
      </p:ext>
    </p:extLst>
  </p:cSld>
  <p:clrMapOvr>
    <a:masterClrMapping/>
  </p:clrMapOvr>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smtClean="0"/>
              <a:t>Click icon to add picture</a:t>
            </a:r>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686E247-ED7E-40ED-B2AE-205B243FA28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085524503"/>
      </p:ext>
    </p:extLst>
  </p:cSld>
  <p:clrMapOvr>
    <a:masterClrMapping/>
  </p:clrMapOvr>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199ACCD4-F28E-4D3F-98D2-127FDCA12FA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95642554"/>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panose="02070309020205020404"/>
              <a:buNone/>
              <a:defRPr sz="1500" b="0" i="0" baseline="0">
                <a:solidFill>
                  <a:srgbClr val="000000"/>
                </a:solidFill>
                <a:latin typeface="+mj-lt"/>
                <a:cs typeface="Arial" panose="020B0604020202020204"/>
              </a:defRPr>
            </a:lvl1pPr>
            <a:lvl2pPr marL="457200" indent="0">
              <a:buSzPct val="40000"/>
              <a:buFont typeface="Wingdings" panose="05000000000000000000" pitchFamily="2" charset="2"/>
              <a:buNone/>
              <a:defRPr sz="1800" b="0" i="0" baseline="0">
                <a:latin typeface="Arial" panose="020B0604020202020204"/>
                <a:cs typeface="Arial" panose="020B0604020202020204"/>
              </a:defRPr>
            </a:lvl2pPr>
            <a:lvl3pPr marL="914400" indent="0">
              <a:buNone/>
              <a:defRPr sz="1800" b="0" i="0" baseline="0">
                <a:latin typeface="Arial" panose="020B0604020202020204"/>
                <a:cs typeface="Arial" panose="020B0604020202020204"/>
              </a:defRPr>
            </a:lvl3pPr>
            <a:lvl4pPr>
              <a:defRPr sz="1400"/>
            </a:lvl4pPr>
            <a:lvl5pPr marL="2057400" indent="-228600">
              <a:buFont typeface="Wingdings" panose="05000000000000000000" pitchFamily="2"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panose="020B0604020202020204"/>
              </a:defRPr>
            </a:lvl1pPr>
          </a:lstStyle>
          <a:p>
            <a:r>
              <a:rPr lang="en-US" b="0" i="0" dirty="0">
                <a:latin typeface="Arial" panose="020B0604020202020204"/>
                <a:cs typeface="Arial" panose="020B0604020202020204"/>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lvl="0">
              <a:buClr>
                <a:srgbClr val="FF6600"/>
              </a:buClr>
              <a:buSzPct val="75000"/>
            </a:pPr>
            <a:endParaRPr lang="en-US" sz="800" dirty="0">
              <a:latin typeface="+mj-lt"/>
              <a:cs typeface="Arial" panose="020B0604020202020204"/>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panose="020B0604020202020204"/>
              </a:defRPr>
            </a:lvl1pPr>
            <a:lvl2pPr marL="457200" indent="0">
              <a:buNone/>
              <a:defRPr sz="800" b="0" i="0">
                <a:solidFill>
                  <a:srgbClr val="000000"/>
                </a:solidFill>
                <a:latin typeface="Arial" panose="020B0604020202020204"/>
                <a:cs typeface="Arial" panose="020B0604020202020204"/>
              </a:defRPr>
            </a:lvl2pPr>
            <a:lvl3pPr marL="914400" indent="0">
              <a:buNone/>
              <a:defRPr sz="800" b="0" i="0">
                <a:solidFill>
                  <a:srgbClr val="000000"/>
                </a:solidFill>
                <a:latin typeface="Arial" panose="020B0604020202020204"/>
                <a:cs typeface="Arial" panose="020B0604020202020204"/>
              </a:defRPr>
            </a:lvl3pPr>
            <a:lvl4pPr marL="1371600" indent="0">
              <a:buNone/>
              <a:defRPr sz="800" b="0" i="0">
                <a:solidFill>
                  <a:srgbClr val="000000"/>
                </a:solidFill>
                <a:latin typeface="Arial" panose="020B0604020202020204"/>
                <a:cs typeface="Arial" panose="020B0604020202020204"/>
              </a:defRPr>
            </a:lvl4pPr>
            <a:lvl5pPr marL="1828800" indent="0">
              <a:buNone/>
              <a:defRPr sz="800" b="0" i="0">
                <a:solidFill>
                  <a:srgbClr val="000000"/>
                </a:solidFill>
                <a:latin typeface="Arial" panose="020B0604020202020204"/>
                <a:cs typeface="Arial" panose="020B0604020202020204"/>
              </a:defRPr>
            </a:lvl5pPr>
          </a:lstStyle>
          <a:p>
            <a:pPr lvl="0"/>
            <a:r>
              <a:rPr lang="en-US" dirty="0"/>
              <a:t>Caption: You can add a caption here if needed. If not, delete this text box.</a:t>
            </a:r>
          </a:p>
        </p:txBody>
      </p:sp>
      <p:sp>
        <p:nvSpPr>
          <p:cNvPr id="14"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t>‹#›</a:t>
            </a:fld>
            <a:endParaRPr lang="en-US" sz="900" dirty="0">
              <a:solidFill>
                <a:srgbClr val="444444"/>
              </a:solidFill>
              <a:latin typeface="+mj-lt"/>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6D2A6E5-DC84-43D0-AAE2-57A104B18FD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077586992"/>
      </p:ext>
    </p:extLst>
  </p:cSld>
  <p:clrMapOvr>
    <a:masterClrMapping/>
  </p:clrMapOvr>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400" fontAlgn="base">
              <a:spcBef>
                <a:spcPct val="0"/>
              </a:spcBef>
              <a:spcAft>
                <a:spcPct val="0"/>
              </a:spcAft>
              <a:defRPr/>
            </a:pPr>
            <a:endParaRPr lang="en-US" altLang="en-US"/>
          </a:p>
        </p:txBody>
      </p:sp>
      <p:sp>
        <p:nvSpPr>
          <p:cNvPr id="4" name="Rectangle 13"/>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F5AFD49-70FF-4524-9C44-5AF24CF33AD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911028035"/>
      </p:ext>
    </p:extLst>
  </p:cSld>
  <p:clrMapOvr>
    <a:masterClrMapping/>
  </p:clrMapOvr>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a:xfrm>
            <a:off x="908720" y="188640"/>
            <a:ext cx="7369175" cy="836612"/>
          </a:xfrm>
        </p:spPr>
        <p:txBody>
          <a:bodyPr/>
          <a:lstStyle>
            <a:lvl1pPr>
              <a:defRPr>
                <a:solidFill>
                  <a:schemeClr val="bg2"/>
                </a:solidFill>
                <a:latin typeface="Microsoft YaHei" panose="020B0503020204020204" pitchFamily="34" charset="-122"/>
                <a:ea typeface="Microsoft YaHei" panose="020B0503020204020204" pitchFamily="34" charset="-122"/>
              </a:defRPr>
            </a:lvl1pPr>
          </a:lstStyle>
          <a:p>
            <a:r>
              <a:rPr lang="en-US" altLang="zh-CN" dirty="0" smtClean="0"/>
              <a:t>Click to edit Master title style</a:t>
            </a:r>
            <a:endParaRPr lang="zh-CN" altLang="en-US" dirty="0"/>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2874159319"/>
      </p:ext>
    </p:extLst>
  </p:cSld>
  <p:clrMapOvr>
    <a:masterClrMapping/>
  </p:clrMapOvr>
  <p:transition>
    <p:zoom/>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55C9AD7-4723-4E03-9238-2ABFC5CFFD6C}"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806845084"/>
      </p:ext>
    </p:extLst>
  </p:cSld>
  <p:clrMapOvr>
    <a:masterClrMapping/>
  </p:clrMapOvr>
  <p:transition>
    <p:zoom/>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6D6C3B97-5DA9-45B7-AFDD-8F150F96685C}"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058286331"/>
      </p:ext>
    </p:extLst>
  </p:cSld>
  <p:clrMapOvr>
    <a:masterClrMapping/>
  </p:clrMapOvr>
  <p:transition>
    <p:zoom/>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D3E8EC31-2247-4824-AEE1-795CFF36D801}"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999197497"/>
      </p:ext>
    </p:extLst>
  </p:cSld>
  <p:clrMapOvr>
    <a:masterClrMapping/>
  </p:clrMapOvr>
  <p:transition>
    <p:zoom/>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solidFill>
                  <a:schemeClr val="tx1"/>
                </a:solidFill>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This section has a single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displayed in purple and </a:t>
            </a:r>
            <a:r>
              <a:rPr lang="en-US" dirty="0" err="1" smtClean="0"/>
              <a:t>uderlined</a:t>
            </a:r>
            <a:r>
              <a:rPr lang="en-US" dirty="0" smtClean="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pPr>
            <a:fld id="{FA7081D8-B099-416F-9582-802BDA6BDEA2}" type="slidenum">
              <a:rPr lang="en-US" sz="600" smtClean="0">
                <a:solidFill>
                  <a:srgbClr val="444444"/>
                </a:solidFill>
              </a:rPr>
              <a:pPr algn="r" fontAlgn="base">
                <a:spcBef>
                  <a:spcPct val="0"/>
                </a:spcBef>
                <a:spcAft>
                  <a:spcPct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tx1"/>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4110332918"/>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defTabSz="914400" eaLnBrk="0" fontAlgn="base" hangingPunct="0">
              <a:spcBef>
                <a:spcPct val="50000"/>
              </a:spcBef>
              <a:spcAft>
                <a:spcPct val="0"/>
              </a:spcAft>
              <a:buClr>
                <a:srgbClr val="1AC604"/>
              </a:buClr>
              <a:buFontTx/>
              <a:buChar char="•"/>
              <a:defRPr/>
            </a:pPr>
            <a:endParaRPr lang="en-GB" altLang="zh-CN">
              <a:solidFill>
                <a:srgbClr val="000000"/>
              </a:solidFill>
              <a:ea typeface="宋体" charset="-122"/>
            </a:endParaRPr>
          </a:p>
        </p:txBody>
      </p:sp>
      <p:sp>
        <p:nvSpPr>
          <p:cNvPr id="2" name="Title 1"/>
          <p:cNvSpPr>
            <a:spLocks noGrp="1"/>
          </p:cNvSpPr>
          <p:nvPr>
            <p:ph type="title"/>
          </p:nvPr>
        </p:nvSpPr>
        <p:spPr/>
        <p:txBody>
          <a:bodyPr rtlCol="0"/>
          <a:lstStyle/>
          <a:p>
            <a:r>
              <a:rPr lang="en-US" altLang="zh-CN"/>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a:t>Click to edit Master text styles</a:t>
            </a:r>
            <a:endParaRPr lang="zh-CN"/>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4030649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6" name="Slide Number Placeholder 1"/>
          <p:cNvSpPr txBox="1">
            <a:spLocks/>
          </p:cNvSpPr>
          <p:nvPr userDrawn="1"/>
        </p:nvSpPr>
        <p:spPr>
          <a:xfrm>
            <a:off x="8599488" y="146050"/>
            <a:ext cx="220662" cy="220663"/>
          </a:xfrm>
          <a:prstGeom prst="rect">
            <a:avLst/>
          </a:prstGeom>
          <a:ln/>
        </p:spPr>
        <p:txBody>
          <a:bodyPr lIns="0" tIns="0" rIns="0" bIns="0" anchor="b"/>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fontAlgn="base" hangingPunct="1">
              <a:spcBef>
                <a:spcPct val="0"/>
              </a:spcBef>
              <a:spcAft>
                <a:spcPct val="0"/>
              </a:spcAft>
            </a:pPr>
            <a:fld id="{51A826A1-7012-4BA9-9736-9DED39D7E817}" type="slidenum">
              <a:rPr lang="en-US" sz="600">
                <a:solidFill>
                  <a:srgbClr val="444444"/>
                </a:solidFill>
              </a:rPr>
              <a:pPr algn="r" eaLnBrk="1" fontAlgn="base" hangingPunct="1">
                <a:spcBef>
                  <a:spcPct val="0"/>
                </a:spcBef>
                <a:spcAft>
                  <a:spcPct val="0"/>
                </a:spcAft>
              </a:pPr>
              <a:t>‹#›</a:t>
            </a:fld>
            <a:endParaRPr lang="en-US" sz="900">
              <a:solidFill>
                <a:srgbClr val="444444"/>
              </a:solidFill>
            </a:endParaRPr>
          </a:p>
        </p:txBody>
      </p:sp>
      <p:sp>
        <p:nvSpPr>
          <p:cNvPr id="23" name="Title 19"/>
          <p:cNvSpPr>
            <a:spLocks noGrp="1"/>
          </p:cNvSpPr>
          <p:nvPr>
            <p:ph type="title"/>
          </p:nvPr>
        </p:nvSpPr>
        <p:spPr>
          <a:xfrm>
            <a:off x="420163" y="514642"/>
            <a:ext cx="8400235" cy="399311"/>
          </a:xfrm>
          <a:prstGeom prst="rect">
            <a:avLst/>
          </a:prstGeom>
        </p:spPr>
        <p:txBody>
          <a:bodyPr/>
          <a:lstStyle>
            <a:lvl1pPr algn="l">
              <a:defRPr sz="2800" b="1" i="0" cap="none">
                <a:solidFill>
                  <a:schemeClr val="tx1"/>
                </a:solidFill>
                <a:latin typeface="微软雅黑" pitchFamily="34" charset="-122"/>
                <a:ea typeface="微软雅黑" pitchFamily="34" charset="-122"/>
                <a:cs typeface="Arial"/>
              </a:defRPr>
            </a:lvl1pPr>
          </a:lstStyle>
          <a:p>
            <a:r>
              <a:rPr lang="en-US" smtClean="0"/>
              <a:t>Click to edit Master title style</a:t>
            </a:r>
            <a:endParaRPr lang="en-US" dirty="0"/>
          </a:p>
        </p:txBody>
      </p:sp>
      <p:sp>
        <p:nvSpPr>
          <p:cNvPr id="26" name="Text Placeholder 10"/>
          <p:cNvSpPr>
            <a:spLocks noGrp="1"/>
          </p:cNvSpPr>
          <p:nvPr>
            <p:ph type="body" sz="quarter" idx="11"/>
          </p:nvPr>
        </p:nvSpPr>
        <p:spPr>
          <a:xfrm>
            <a:off x="5423078" y="1357707"/>
            <a:ext cx="764102" cy="3075749"/>
          </a:xfrm>
          <a:prstGeom prst="rect">
            <a:avLst/>
          </a:prstGeom>
        </p:spPr>
        <p:txBody>
          <a:bodyPr rIns="0"/>
          <a:lstStyle>
            <a:lvl1pPr marL="0" indent="0" algn="r">
              <a:spcBef>
                <a:spcPts val="0"/>
              </a:spcBef>
              <a:spcAft>
                <a:spcPts val="1200"/>
              </a:spcAft>
              <a:buNone/>
              <a:defRPr sz="1500" b="0" i="0">
                <a:latin typeface="微软雅黑" pitchFamily="34" charset="-122"/>
                <a:ea typeface="微软雅黑"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7" name="Text Placeholder 10"/>
          <p:cNvSpPr>
            <a:spLocks noGrp="1"/>
          </p:cNvSpPr>
          <p:nvPr>
            <p:ph type="body" sz="quarter" idx="12"/>
          </p:nvPr>
        </p:nvSpPr>
        <p:spPr>
          <a:xfrm>
            <a:off x="420163" y="1347443"/>
            <a:ext cx="4272530" cy="3086012"/>
          </a:xfrm>
          <a:prstGeom prst="rect">
            <a:avLst/>
          </a:prstGeom>
        </p:spPr>
        <p:txBody>
          <a:bodyPr r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itchFamily="34" charset="-122"/>
                <a:ea typeface="微软雅黑"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 name="Text Placeholder 2"/>
          <p:cNvSpPr>
            <a:spLocks noGrp="1"/>
          </p:cNvSpPr>
          <p:nvPr>
            <p:ph type="body" sz="quarter" idx="13"/>
          </p:nvPr>
        </p:nvSpPr>
        <p:spPr>
          <a:xfrm>
            <a:off x="5764012" y="274681"/>
            <a:ext cx="2697516" cy="92333"/>
          </a:xfrm>
          <a:prstGeom prst="rect">
            <a:avLst/>
          </a:prstGeom>
        </p:spPr>
        <p:txBody>
          <a:bodyPr rIns="0" anchor="b">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US" smtClean="0"/>
              <a:t>Click to edit Master text styles</a:t>
            </a:r>
          </a:p>
        </p:txBody>
      </p:sp>
    </p:spTree>
    <p:extLst>
      <p:ext uri="{BB962C8B-B14F-4D97-AF65-F5344CB8AC3E}">
        <p14:creationId xmlns:p14="http://schemas.microsoft.com/office/powerpoint/2010/main" val="1592861882"/>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6213" y="6027738"/>
            <a:ext cx="1735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0"/>
          <p:cNvSpPr>
            <a:spLocks noGrp="1"/>
          </p:cNvSpPr>
          <p:nvPr>
            <p:ph type="body" sz="quarter" idx="10"/>
          </p:nvPr>
        </p:nvSpPr>
        <p:spPr>
          <a:xfrm>
            <a:off x="420163" y="1416052"/>
            <a:ext cx="3836715" cy="2428811"/>
          </a:xfrm>
          <a:prstGeom prst="rect">
            <a:avLst/>
          </a:prstGeom>
        </p:spPr>
        <p:txBody>
          <a:bodyPr r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smtClean="0"/>
              <a:t>Click to edit Master text styles</a:t>
            </a:r>
          </a:p>
        </p:txBody>
      </p:sp>
      <p:sp>
        <p:nvSpPr>
          <p:cNvPr id="22" name="Text Placeholder 21"/>
          <p:cNvSpPr>
            <a:spLocks noGrp="1"/>
          </p:cNvSpPr>
          <p:nvPr>
            <p:ph type="body" sz="quarter" idx="11"/>
          </p:nvPr>
        </p:nvSpPr>
        <p:spPr>
          <a:xfrm>
            <a:off x="426239" y="4071833"/>
            <a:ext cx="3830638" cy="449665"/>
          </a:xfrm>
          <a:prstGeom prst="rect">
            <a:avLst/>
          </a:prstGeom>
        </p:spPr>
        <p:txBody>
          <a:bodyPr rIns="0"/>
          <a:lstStyle>
            <a:lvl1pPr marL="0" indent="0">
              <a:buNone/>
              <a:defRPr sz="750" b="0" i="0" baseline="0">
                <a:solidFill>
                  <a:srgbClr val="FFFFFF"/>
                </a:solidFill>
                <a:latin typeface="Arial"/>
                <a:cs typeface="Arial"/>
              </a:defRPr>
            </a:lvl1pPr>
          </a:lstStyle>
          <a:p>
            <a:pPr lvl="0"/>
            <a:r>
              <a:rPr lang="en-US" smtClean="0"/>
              <a:t>Click to edit Master text styles</a:t>
            </a:r>
          </a:p>
          <a:p>
            <a:pPr lvl="1"/>
            <a:r>
              <a:rPr lang="en-US" smtClean="0"/>
              <a:t>Second level</a:t>
            </a:r>
          </a:p>
        </p:txBody>
      </p:sp>
      <p:sp>
        <p:nvSpPr>
          <p:cNvPr id="17" name="Title 19"/>
          <p:cNvSpPr>
            <a:spLocks noGrp="1"/>
          </p:cNvSpPr>
          <p:nvPr>
            <p:ph type="title"/>
          </p:nvPr>
        </p:nvSpPr>
        <p:spPr>
          <a:xfrm>
            <a:off x="420163" y="529167"/>
            <a:ext cx="3836715" cy="646205"/>
          </a:xfrm>
          <a:prstGeom prst="rect">
            <a:avLst/>
          </a:prstGeom>
        </p:spPr>
        <p:txBody>
          <a:bodyPr/>
          <a:lstStyle>
            <a:lvl1pPr algn="l">
              <a:defRPr sz="1500" b="1" i="0" cap="none">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55326637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solidFill>
                  <a:srgbClr val="1AC604"/>
                </a:solidFill>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solidFill>
                  <a:srgbClr val="666666"/>
                </a:solidFill>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solidFill>
                  <a:srgbClr val="6817FF"/>
                </a:solidFill>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solidFill>
                  <a:srgbClr val="000000"/>
                </a:solidFill>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5905" indent="-164465">
              <a:buClr>
                <a:srgbClr val="666666"/>
              </a:buClr>
              <a:buSzPct val="60000"/>
              <a:buFont typeface="Courier New" panose="02070309020205020404"/>
              <a:buChar char="o"/>
              <a:defRPr sz="1100" b="0" i="0" baseline="0">
                <a:latin typeface="+mj-lt"/>
                <a:cs typeface="Arial" panose="020B0604020202020204"/>
              </a:defRPr>
            </a:lvl1pPr>
            <a:lvl2pPr>
              <a:buClr>
                <a:srgbClr val="666666"/>
              </a:buClr>
              <a:buSzPct val="60000"/>
              <a:defRPr sz="1100" b="0" i="0">
                <a:latin typeface="Arial" panose="020B0604020202020204"/>
                <a:cs typeface="Arial" panose="020B0604020202020204"/>
              </a:defRPr>
            </a:lvl2pPr>
            <a:lvl3pPr marL="1143000" indent="-228600">
              <a:buClr>
                <a:srgbClr val="666666"/>
              </a:buClr>
              <a:buSzPct val="60000"/>
              <a:buFont typeface="Arial" panose="020B0604020202020204"/>
              <a:buChar char="•"/>
              <a:defRPr sz="1100" b="0" i="0">
                <a:latin typeface="Arial" panose="020B0604020202020204"/>
                <a:cs typeface="Arial" panose="020B0604020202020204"/>
              </a:defRPr>
            </a:lvl3pPr>
            <a:lvl4pPr>
              <a:defRPr sz="1100" b="0" i="0">
                <a:latin typeface="Arial" panose="020B0604020202020204"/>
                <a:cs typeface="Arial" panose="020B0604020202020204"/>
              </a:defRPr>
            </a:lvl4pPr>
            <a:lvl5pPr>
              <a:defRPr sz="1100" b="0" i="0">
                <a:latin typeface="Arial" panose="020B0604020202020204"/>
                <a:cs typeface="Arial" panose="020B0604020202020204"/>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5905" indent="-164465">
              <a:buClr>
                <a:srgbClr val="666666"/>
              </a:buClr>
              <a:buSzPct val="60000"/>
              <a:buFont typeface="Courier New" panose="02070309020205020404"/>
              <a:buChar char="o"/>
              <a:defRPr sz="1100" b="0" i="0">
                <a:latin typeface="+mj-lt"/>
                <a:cs typeface="Arial" panose="020B0604020202020204"/>
              </a:defRPr>
            </a:lvl1pPr>
            <a:lvl2pPr>
              <a:buClr>
                <a:srgbClr val="666666"/>
              </a:buClr>
              <a:buSzPct val="60000"/>
              <a:defRPr sz="1100" b="0" i="0">
                <a:latin typeface="Arial" panose="020B0604020202020204"/>
                <a:cs typeface="Arial" panose="020B0604020202020204"/>
              </a:defRPr>
            </a:lvl2pPr>
            <a:lvl3pPr marL="1143000" indent="-228600">
              <a:buClr>
                <a:srgbClr val="666666"/>
              </a:buClr>
              <a:buSzPct val="60000"/>
              <a:buFont typeface="Arial" panose="020B0604020202020204"/>
              <a:buChar char="•"/>
              <a:defRPr sz="1100" b="0" i="0">
                <a:latin typeface="Arial" panose="020B0604020202020204"/>
                <a:cs typeface="Arial" panose="020B0604020202020204"/>
              </a:defRPr>
            </a:lvl3pPr>
            <a:lvl4pPr>
              <a:defRPr sz="1100" b="0" i="0">
                <a:latin typeface="Arial" panose="020B0604020202020204"/>
                <a:cs typeface="Arial" panose="020B0604020202020204"/>
              </a:defRPr>
            </a:lvl4pPr>
            <a:lvl5pPr>
              <a:defRPr sz="1100" b="0" i="0">
                <a:latin typeface="Arial" panose="020B0604020202020204"/>
                <a:cs typeface="Arial" panose="020B0604020202020204"/>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5905" indent="-164465">
              <a:buClr>
                <a:srgbClr val="666666"/>
              </a:buClr>
              <a:buSzPct val="60000"/>
              <a:buFont typeface="Courier New" panose="02070309020205020404"/>
              <a:buChar char="o"/>
              <a:defRPr sz="1100" b="0" i="0" baseline="0">
                <a:latin typeface="+mj-lt"/>
                <a:cs typeface="Arial" panose="020B0604020202020204"/>
              </a:defRPr>
            </a:lvl1pPr>
            <a:lvl2pPr>
              <a:buClr>
                <a:srgbClr val="666666"/>
              </a:buClr>
              <a:buSzPct val="60000"/>
              <a:defRPr sz="1100" b="0" i="0">
                <a:latin typeface="Arial" panose="020B0604020202020204"/>
                <a:cs typeface="Arial" panose="020B0604020202020204"/>
              </a:defRPr>
            </a:lvl2pPr>
            <a:lvl3pPr marL="1143000" indent="-228600">
              <a:buClr>
                <a:srgbClr val="666666"/>
              </a:buClr>
              <a:buSzPct val="60000"/>
              <a:buFont typeface="Arial" panose="020B0604020202020204"/>
              <a:buChar char="•"/>
              <a:defRPr sz="1100" b="0" i="0">
                <a:latin typeface="Arial" panose="020B0604020202020204"/>
                <a:cs typeface="Arial" panose="020B0604020202020204"/>
              </a:defRPr>
            </a:lvl3pPr>
            <a:lvl4pPr>
              <a:defRPr sz="1100" b="0" i="0">
                <a:latin typeface="Arial" panose="020B0604020202020204"/>
                <a:cs typeface="Arial" panose="020B0604020202020204"/>
              </a:defRPr>
            </a:lvl4pPr>
            <a:lvl5pPr>
              <a:defRPr sz="1100" b="0" i="0">
                <a:latin typeface="Arial" panose="020B0604020202020204"/>
                <a:cs typeface="Arial" panose="020B0604020202020204"/>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5905" indent="-164465">
              <a:buClr>
                <a:srgbClr val="666666"/>
              </a:buClr>
              <a:buSzPct val="60000"/>
              <a:buFont typeface="Courier New" panose="02070309020205020404"/>
              <a:buChar char="o"/>
              <a:defRPr sz="1100" b="0" i="0">
                <a:latin typeface="+mj-lt"/>
                <a:cs typeface="Arial" panose="020B0604020202020204"/>
              </a:defRPr>
            </a:lvl1pPr>
            <a:lvl2pPr>
              <a:buClr>
                <a:srgbClr val="666666"/>
              </a:buClr>
              <a:buSzPct val="60000"/>
              <a:defRPr sz="1100" b="0" i="0">
                <a:latin typeface="Arial" panose="020B0604020202020204"/>
                <a:cs typeface="Arial" panose="020B0604020202020204"/>
              </a:defRPr>
            </a:lvl2pPr>
            <a:lvl3pPr marL="1143000" indent="-228600">
              <a:buClr>
                <a:srgbClr val="666666"/>
              </a:buClr>
              <a:buSzPct val="60000"/>
              <a:buFont typeface="Arial" panose="020B0604020202020204"/>
              <a:buChar char="•"/>
              <a:defRPr sz="1100" b="0" i="0">
                <a:latin typeface="Arial" panose="020B0604020202020204"/>
                <a:cs typeface="Arial" panose="020B0604020202020204"/>
              </a:defRPr>
            </a:lvl3pPr>
            <a:lvl4pPr>
              <a:defRPr sz="1100" b="0" i="0">
                <a:latin typeface="Arial" panose="020B0604020202020204"/>
                <a:cs typeface="Arial" panose="020B0604020202020204"/>
              </a:defRPr>
            </a:lvl4pPr>
            <a:lvl5pPr>
              <a:defRPr sz="1100" b="0" i="0">
                <a:latin typeface="Arial" panose="020B0604020202020204"/>
                <a:cs typeface="Arial" panose="020B0604020202020204"/>
              </a:defRPr>
            </a:lvl5pPr>
          </a:lstStyle>
          <a:p>
            <a:pPr lvl="0"/>
            <a:r>
              <a:rPr lang="en-US" dirty="0"/>
              <a:t>Content can be in a list</a:t>
            </a:r>
          </a:p>
        </p:txBody>
      </p:sp>
      <p:sp>
        <p:nvSpPr>
          <p:cNvPr id="18"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t>‹#›</a:t>
            </a:fld>
            <a:endParaRPr lang="en-US" sz="900" dirty="0">
              <a:solidFill>
                <a:srgbClr val="444444"/>
              </a:solidFill>
              <a:latin typeface="+mj-lt"/>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2_Custom Layout">
    <p:bg>
      <p:bgPr>
        <a:solidFill>
          <a:srgbClr val="434544"/>
        </a:solidFill>
        <a:effectLst/>
      </p:bgPr>
    </p:bg>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4270375" y="4094163"/>
            <a:ext cx="603250" cy="585787"/>
          </a:xfrm>
          <a:prstGeom prst="rect">
            <a:avLst/>
          </a:prstGeom>
          <a:no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r>
              <a:rPr lang="en-US" altLang="zh-CN" sz="3200">
                <a:solidFill>
                  <a:srgbClr val="FF8001"/>
                </a:solidFill>
                <a:latin typeface="Arial Black" panose="020B0A04020102020204" pitchFamily="34" charset="0"/>
                <a:ea typeface="SimSun" panose="02010600030101010101" pitchFamily="2" charset="-122"/>
              </a:rPr>
              <a:t>—</a:t>
            </a:r>
          </a:p>
        </p:txBody>
      </p:sp>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6538" y="6235700"/>
            <a:ext cx="2570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78000" y="2524880"/>
            <a:ext cx="5594350" cy="1569660"/>
          </a:xfrm>
          <a:prstGeom prst="rect">
            <a:avLst/>
          </a:prstGeom>
        </p:spPr>
        <p:txBody>
          <a:bodyPr/>
          <a:lstStyle>
            <a:lvl1pPr algn="l">
              <a:defRPr sz="2400">
                <a:solidFill>
                  <a:schemeClr val="bg1"/>
                </a:solidFill>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05427812"/>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zh-CN" altLang="en-US">
              <a:solidFill>
                <a:srgbClr val="000000"/>
              </a:solidFil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603338" y="6184899"/>
            <a:ext cx="1290557"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2344053333"/>
      </p:ext>
    </p:extLst>
  </p:cSld>
  <p:clrMapOvr>
    <a:masterClrMapping/>
  </p:clrMapOvr>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676ED290-4ECD-4205-947B-527F2A6E7868}"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843657893"/>
      </p:ext>
    </p:extLst>
  </p:cSld>
  <p:clrMapOvr>
    <a:masterClrMapping/>
  </p:clrMapOvr>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DD219745-1FA1-4304-979A-D7BFDED8CAC4}"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52003254"/>
      </p:ext>
    </p:extLst>
  </p:cSld>
  <p:clrMapOvr>
    <a:masterClrMapping/>
  </p:clrMapOvr>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015916" y="6284245"/>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4E4E942-B884-42A4-AF51-D5308BF1E475}"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88992481"/>
      </p:ext>
    </p:extLst>
  </p:cSld>
  <p:clrMapOvr>
    <a:masterClrMapping/>
  </p:clrMapOvr>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8"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0A3E47C-66CE-4CCC-BABD-3233329FD23B}"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961040412"/>
      </p:ext>
    </p:extLst>
  </p:cSld>
  <p:clrMapOvr>
    <a:masterClrMapping/>
  </p:clrMapOvr>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258CFF49-8657-430E-BB81-7D481888FD9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126746389"/>
      </p:ext>
    </p:extLst>
  </p:cSld>
  <p:clrMapOvr>
    <a:masterClrMapping/>
  </p:clrMapOvr>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552113"/>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7DE04F42-67EA-49DC-8C3C-C035CAE45369}"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71739067"/>
      </p:ext>
    </p:extLst>
  </p:cSld>
  <p:clrMapOvr>
    <a:masterClrMapping/>
  </p:clrMapOvr>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4028B6AF-B77B-46F2-9BA2-505F3488FC7A}"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360498145"/>
      </p:ext>
    </p:extLst>
  </p:cSld>
  <p:clrMapOvr>
    <a:masterClrMapping/>
  </p:clrMapOvr>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A1AA61D6-986A-4D4E-83EC-5C3BEE5B5F53}"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990584360"/>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1598" y="2655429"/>
            <a:ext cx="2240311" cy="1014269"/>
          </a:xfrm>
          <a:prstGeom prst="rect">
            <a:avLst/>
          </a:prstGeom>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AA16AABE-4B13-4D58-A172-F4E58CA27BB5}"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498469418"/>
      </p:ext>
    </p:extLst>
  </p:cSld>
  <p:clrMapOvr>
    <a:masterClrMapping/>
  </p:clrMapOvr>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2227B43D-64C4-483F-9D31-A171EF9A125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708519937"/>
      </p:ext>
    </p:extLst>
  </p:cSld>
  <p:clrMapOvr>
    <a:masterClrMapping/>
  </p:clrMapOvr>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400" fontAlgn="base">
              <a:spcBef>
                <a:spcPct val="0"/>
              </a:spcBef>
              <a:spcAft>
                <a:spcPct val="0"/>
              </a:spcAft>
              <a:defRPr/>
            </a:pPr>
            <a:endParaRPr lang="en-US" altLang="en-US"/>
          </a:p>
        </p:txBody>
      </p:sp>
      <p:sp>
        <p:nvSpPr>
          <p:cNvPr id="4" name="Rectangle 13"/>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E447C383-F542-41F4-8FD1-05F5BCE2B52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880141985"/>
      </p:ext>
    </p:extLst>
  </p:cSld>
  <p:clrMapOvr>
    <a:masterClrMapping/>
  </p:clrMapOvr>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1A33A174-AD2D-46DA-9CFE-30B94EA8DB0A}"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44452327"/>
      </p:ext>
    </p:extLst>
  </p:cSld>
  <p:clrMapOvr>
    <a:masterClrMapping/>
  </p:clrMapOvr>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Title 5"/>
          <p:cNvSpPr>
            <a:spLocks noGrp="1"/>
          </p:cNvSpPr>
          <p:nvPr>
            <p:ph type="title"/>
          </p:nvPr>
        </p:nvSpPr>
        <p:spPr>
          <a:xfrm>
            <a:off x="908720" y="188640"/>
            <a:ext cx="7369175" cy="836612"/>
          </a:xfrm>
        </p:spPr>
        <p:txBody>
          <a:bodyPr/>
          <a:lstStyle>
            <a:lvl1pPr>
              <a:defRPr>
                <a:solidFill>
                  <a:schemeClr val="bg2"/>
                </a:solidFill>
                <a:latin typeface="Microsoft YaHei" panose="020B0503020204020204" pitchFamily="34" charset="-122"/>
                <a:ea typeface="Microsoft YaHei" panose="020B0503020204020204" pitchFamily="34" charset="-122"/>
              </a:defRPr>
            </a:lvl1pPr>
          </a:lstStyle>
          <a:p>
            <a:r>
              <a:rPr lang="en-US" altLang="zh-CN" dirty="0" smtClean="0"/>
              <a:t>Click to edit Master title style</a:t>
            </a:r>
            <a:endParaRPr lang="zh-CN" altLang="en-US" dirty="0"/>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zh-CN" altLang="zh-CN">
              <a:solidFill>
                <a:srgbClr val="000000"/>
              </a:solidFill>
            </a:endParaRPr>
          </a:p>
        </p:txBody>
      </p:sp>
      <p:sp>
        <p:nvSpPr>
          <p:cNvPr id="5" name="Rectangle 5"/>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3B402691-FAED-4A3A-87DA-7EBB8400983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58617392"/>
      </p:ext>
    </p:extLst>
  </p:cSld>
  <p:clrMapOvr>
    <a:masterClrMapping/>
  </p:clrMapOvr>
  <p:transition>
    <p:zoom/>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Tree>
    <p:extLst>
      <p:ext uri="{BB962C8B-B14F-4D97-AF65-F5344CB8AC3E}">
        <p14:creationId xmlns:p14="http://schemas.microsoft.com/office/powerpoint/2010/main" val="212301541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Tree>
    <p:extLst>
      <p:ext uri="{BB962C8B-B14F-4D97-AF65-F5344CB8AC3E}">
        <p14:creationId xmlns:p14="http://schemas.microsoft.com/office/powerpoint/2010/main" val="2050821790"/>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Tree>
    <p:extLst>
      <p:ext uri="{BB962C8B-B14F-4D97-AF65-F5344CB8AC3E}">
        <p14:creationId xmlns:p14="http://schemas.microsoft.com/office/powerpoint/2010/main" val="10577832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Tree>
    <p:extLst>
      <p:ext uri="{BB962C8B-B14F-4D97-AF65-F5344CB8AC3E}">
        <p14:creationId xmlns:p14="http://schemas.microsoft.com/office/powerpoint/2010/main" val="274809450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Tree>
    <p:extLst>
      <p:ext uri="{BB962C8B-B14F-4D97-AF65-F5344CB8AC3E}">
        <p14:creationId xmlns:p14="http://schemas.microsoft.com/office/powerpoint/2010/main" val="265058667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Tree>
    <p:extLst>
      <p:ext uri="{BB962C8B-B14F-4D97-AF65-F5344CB8AC3E}">
        <p14:creationId xmlns:p14="http://schemas.microsoft.com/office/powerpoint/2010/main" val="2682244932"/>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Tree>
    <p:extLst>
      <p:ext uri="{BB962C8B-B14F-4D97-AF65-F5344CB8AC3E}">
        <p14:creationId xmlns:p14="http://schemas.microsoft.com/office/powerpoint/2010/main" val="228004801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dirty="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Tree>
    <p:extLst>
      <p:ext uri="{BB962C8B-B14F-4D97-AF65-F5344CB8AC3E}">
        <p14:creationId xmlns:p14="http://schemas.microsoft.com/office/powerpoint/2010/main" val="42407784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Tree>
    <p:extLst>
      <p:ext uri="{BB962C8B-B14F-4D97-AF65-F5344CB8AC3E}">
        <p14:creationId xmlns:p14="http://schemas.microsoft.com/office/powerpoint/2010/main" val="846407618"/>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Tree>
    <p:extLst>
      <p:ext uri="{BB962C8B-B14F-4D97-AF65-F5344CB8AC3E}">
        <p14:creationId xmlns:p14="http://schemas.microsoft.com/office/powerpoint/2010/main" val="123994489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400" fontAlgn="base">
              <a:spcBef>
                <a:spcPct val="0"/>
              </a:spcBef>
              <a:spcAft>
                <a:spcPct val="0"/>
              </a:spcAft>
              <a:defRPr/>
            </a:pPr>
            <a:endParaRPr lang="en-US" altLang="en-US" dirty="0"/>
          </a:p>
        </p:txBody>
      </p:sp>
    </p:spTree>
    <p:extLst>
      <p:ext uri="{BB962C8B-B14F-4D97-AF65-F5344CB8AC3E}">
        <p14:creationId xmlns:p14="http://schemas.microsoft.com/office/powerpoint/2010/main" val="131116241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Tree>
    <p:extLst>
      <p:ext uri="{BB962C8B-B14F-4D97-AF65-F5344CB8AC3E}">
        <p14:creationId xmlns:p14="http://schemas.microsoft.com/office/powerpoint/2010/main" val="1305614666"/>
      </p:ext>
    </p:extLst>
  </p:cSld>
  <p:clrMapOvr>
    <a:masterClrMapping/>
  </p:clrMapOvr>
  <p:transition>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6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3"/>
            <a:ext cx="8390828" cy="399311"/>
          </a:xfrm>
          <a:prstGeom prst="rect">
            <a:avLst/>
          </a:prstGeom>
        </p:spPr>
        <p:txBody>
          <a:bodyPr vert="horz" lIns="0" tIns="0" rIns="0" bIns="0"/>
          <a:lstStyle>
            <a:lvl1pPr algn="l">
              <a:defRPr sz="2800" b="1" i="0" cap="none">
                <a:solidFill>
                  <a:srgbClr val="3E54A5"/>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8"/>
            <a:ext cx="7739640" cy="2571809"/>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0"/>
              </a:spcAft>
              <a:buClr>
                <a:srgbClr val="FF6600"/>
              </a:buClr>
              <a:buSzPct val="75000"/>
              <a:buFontTx/>
              <a:buNone/>
              <a:tabLst/>
              <a:defRPr sz="2400" baseline="0"/>
            </a:lvl1pPr>
            <a:lvl2pPr marL="742931" indent="-285743">
              <a:buFont typeface="Courier New"/>
              <a:buChar char="o"/>
              <a:defRPr sz="1800"/>
            </a:lvl2pPr>
            <a:lvl3pPr>
              <a:defRPr sz="1600"/>
            </a:lvl3pPr>
            <a:lvl4pPr>
              <a:defRPr sz="1400"/>
            </a:lvl4pPr>
            <a:lvl5pPr marL="2057348" indent="-228594">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p:nvSpPr>
        <p:spPr>
          <a:xfrm>
            <a:off x="8600075"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pPr>
            <a:fld id="{FA7081D8-B099-416F-9582-802BDA6BDEA2}" type="slidenum">
              <a:rPr lang="en-US" sz="600" smtClean="0">
                <a:solidFill>
                  <a:srgbClr val="444444"/>
                </a:solidFill>
              </a:rPr>
              <a:pPr algn="r" fontAlgn="base">
                <a:spcBef>
                  <a:spcPct val="0"/>
                </a:spcBef>
                <a:spcAft>
                  <a:spcPct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3"/>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b="1"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spTree>
    <p:extLst>
      <p:ext uri="{BB962C8B-B14F-4D97-AF65-F5344CB8AC3E}">
        <p14:creationId xmlns:p14="http://schemas.microsoft.com/office/powerpoint/2010/main" val="9228949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800" b="1" i="0" cap="none">
                <a:solidFill>
                  <a:srgbClr val="6817FF"/>
                </a:solidFill>
                <a:latin typeface="Microsoft YaHei UI" panose="020B0503020204020204" pitchFamily="34" charset="-122"/>
                <a:ea typeface="Microsoft YaHei UI" panose="020B0503020204020204" pitchFamily="34" charset="-122"/>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spTree>
    <p:extLst>
      <p:ext uri="{BB962C8B-B14F-4D97-AF65-F5344CB8AC3E}">
        <p14:creationId xmlns:p14="http://schemas.microsoft.com/office/powerpoint/2010/main" val="3483976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947CCE-BC4A-4F3D-B261-CADC416FA249}" type="datetimeFigureOut">
              <a:rPr lang="en-US" smtClean="0">
                <a:solidFill>
                  <a:prstClr val="black">
                    <a:tint val="75000"/>
                  </a:prstClr>
                </a:solidFill>
              </a:rPr>
              <a:pPr/>
              <a:t>5/5/2019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88ED266-4DA1-4322-9D7F-B95FB2C242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7624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Full-bleed-Image_With-Quo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a16="http://schemas.microsoft.com/office/drawing/2014/main" xmlns=""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312462435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947CCE-BC4A-4F3D-B261-CADC416FA249}" type="datetimeFigureOut">
              <a:rPr lang="en-US" smtClean="0">
                <a:solidFill>
                  <a:prstClr val="black">
                    <a:tint val="75000"/>
                  </a:prstClr>
                </a:solidFill>
              </a:rPr>
              <a:pPr/>
              <a:t>5/5/2019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88ED266-4DA1-4322-9D7F-B95FB2C242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4879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947CCE-BC4A-4F3D-B261-CADC416FA249}" type="datetimeFigureOut">
              <a:rPr lang="en-US" smtClean="0">
                <a:solidFill>
                  <a:prstClr val="black">
                    <a:tint val="75000"/>
                  </a:prstClr>
                </a:solidFill>
              </a:rPr>
              <a:pPr/>
              <a:t>5/5/2019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88ED266-4DA1-4322-9D7F-B95FB2C242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74623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947CCE-BC4A-4F3D-B261-CADC416FA249}" type="datetimeFigureOut">
              <a:rPr lang="en-US" smtClean="0">
                <a:solidFill>
                  <a:prstClr val="black">
                    <a:tint val="75000"/>
                  </a:prstClr>
                </a:solidFill>
              </a:rPr>
              <a:pPr/>
              <a:t>5/5/2019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88ED266-4DA1-4322-9D7F-B95FB2C242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48853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947CCE-BC4A-4F3D-B261-CADC416FA249}" type="datetimeFigureOut">
              <a:rPr lang="en-US" smtClean="0">
                <a:solidFill>
                  <a:prstClr val="black">
                    <a:tint val="75000"/>
                  </a:prstClr>
                </a:solidFill>
              </a:rPr>
              <a:pPr/>
              <a:t>5/5/2019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88ED266-4DA1-4322-9D7F-B95FB2C242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65724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947CCE-BC4A-4F3D-B261-CADC416FA249}" type="datetimeFigureOut">
              <a:rPr lang="en-US" smtClean="0">
                <a:solidFill>
                  <a:prstClr val="black">
                    <a:tint val="75000"/>
                  </a:prstClr>
                </a:solidFill>
              </a:rPr>
              <a:pPr/>
              <a:t>5/5/2019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88ED266-4DA1-4322-9D7F-B95FB2C242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5585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947CCE-BC4A-4F3D-B261-CADC416FA249}" type="datetimeFigureOut">
              <a:rPr lang="en-US" smtClean="0">
                <a:solidFill>
                  <a:prstClr val="black">
                    <a:tint val="75000"/>
                  </a:prstClr>
                </a:solidFill>
              </a:rPr>
              <a:pPr/>
              <a:t>5/5/2019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88ED266-4DA1-4322-9D7F-B95FB2C242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60444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947CCE-BC4A-4F3D-B261-CADC416FA249}" type="datetimeFigureOut">
              <a:rPr lang="en-US" smtClean="0">
                <a:solidFill>
                  <a:prstClr val="black">
                    <a:tint val="75000"/>
                  </a:prstClr>
                </a:solidFill>
              </a:rPr>
              <a:pPr/>
              <a:t>5/5/2019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88ED266-4DA1-4322-9D7F-B95FB2C242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40477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947CCE-BC4A-4F3D-B261-CADC416FA249}" type="datetimeFigureOut">
              <a:rPr lang="en-US" smtClean="0">
                <a:solidFill>
                  <a:prstClr val="black">
                    <a:tint val="75000"/>
                  </a:prstClr>
                </a:solidFill>
              </a:rPr>
              <a:pPr/>
              <a:t>5/5/2019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88ED266-4DA1-4322-9D7F-B95FB2C242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66736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947CCE-BC4A-4F3D-B261-CADC416FA249}" type="datetimeFigureOut">
              <a:rPr lang="en-US" smtClean="0">
                <a:solidFill>
                  <a:prstClr val="black">
                    <a:tint val="75000"/>
                  </a:prstClr>
                </a:solidFill>
              </a:rPr>
              <a:pPr/>
              <a:t>5/5/2019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88ED266-4DA1-4322-9D7F-B95FB2C242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25964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947CCE-BC4A-4F3D-B261-CADC416FA249}" type="datetimeFigureOut">
              <a:rPr lang="en-US" smtClean="0">
                <a:solidFill>
                  <a:prstClr val="black">
                    <a:tint val="75000"/>
                  </a:prstClr>
                </a:solidFill>
              </a:rPr>
              <a:pPr/>
              <a:t>5/5/2019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88ED266-4DA1-4322-9D7F-B95FB2C242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7027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7A6DFD3-FDC5-450F-946E-84EBD2FA373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224591688"/>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800" b="1" i="0" cap="none">
                <a:solidFill>
                  <a:srgbClr val="6817FF"/>
                </a:solidFill>
                <a:latin typeface="Microsoft YaHei UI" panose="020B0503020204020204" pitchFamily="34" charset="-122"/>
                <a:ea typeface="Microsoft YaHei UI" panose="020B0503020204020204" pitchFamily="34" charset="-122"/>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981860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370250460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00" dirty="0">
              <a:solidFill>
                <a:srgbClr val="444444"/>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800" b="1">
                <a:solidFill>
                  <a:srgbClr val="6817FF"/>
                </a:solidFill>
                <a:latin typeface="微软雅黑" pitchFamily="34" charset="-122"/>
                <a:ea typeface="微软雅黑" pitchFamily="34" charset="-122"/>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3287628709"/>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srcRect/>
          <a:stretch>
            <a:fill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panose="020B0604020202020204"/>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panose="020B0604020202020204"/>
              </a:defRPr>
            </a:lvl1pPr>
            <a:lvl2pPr marL="457200" indent="0">
              <a:buNone/>
              <a:defRPr sz="800" b="0" i="0">
                <a:latin typeface="Arial" panose="020B0604020202020204"/>
                <a:cs typeface="Arial" panose="020B0604020202020204"/>
              </a:defRPr>
            </a:lvl2pPr>
            <a:lvl3pPr marL="914400" indent="0">
              <a:buNone/>
              <a:defRPr sz="800" b="0" i="0">
                <a:latin typeface="Arial" panose="020B0604020202020204"/>
                <a:cs typeface="Arial" panose="020B0604020202020204"/>
              </a:defRPr>
            </a:lvl3pPr>
            <a:lvl4pPr marL="1371600" indent="0">
              <a:buNone/>
              <a:defRPr sz="800" b="0" i="0">
                <a:latin typeface="Arial" panose="020B0604020202020204"/>
                <a:cs typeface="Arial" panose="020B0604020202020204"/>
              </a:defRPr>
            </a:lvl4pPr>
            <a:lvl5pPr marL="1828800" indent="0">
              <a:buNone/>
              <a:defRPr sz="800" b="0" i="0">
                <a:latin typeface="Arial" panose="020B0604020202020204"/>
                <a:cs typeface="Arial" panose="020B0604020202020204"/>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panose="020B0604020202020204"/>
              </a:defRPr>
            </a:lvl1pPr>
          </a:lstStyle>
          <a:p>
            <a:r>
              <a:rPr lang="en-US" dirty="0"/>
              <a:t>Optional subtitle goes here and can go on multiple lines as needed for your presentation</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 images with text - Left, full width">
  <p:cSld name="4 images with text - Left, full width">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96116" y="3383156"/>
            <a:ext cx="1600200" cy="902811"/>
          </a:xfrm>
          <a:prstGeom prst="rect">
            <a:avLst/>
          </a:prstGeom>
          <a:noFill/>
          <a:ln>
            <a:noFill/>
          </a:ln>
        </p:spPr>
        <p:txBody>
          <a:bodyPr spcFirstLastPara="1" wrap="square" lIns="91425" tIns="91425" rIns="91425" bIns="91425" anchor="t" anchorCtr="0"/>
          <a:lstStyle>
            <a:lvl1pPr marL="228600" marR="0" lvl="0" indent="-114300" algn="l" rtl="0">
              <a:lnSpc>
                <a:spcPct val="110000"/>
              </a:lnSpc>
              <a:spcBef>
                <a:spcPts val="1000"/>
              </a:spcBef>
              <a:spcAft>
                <a:spcPts val="0"/>
              </a:spcAft>
              <a:buClr>
                <a:schemeClr val="accent1"/>
              </a:buClr>
              <a:buSzPts val="2000"/>
              <a:buFont typeface="Arial"/>
              <a:buNone/>
              <a:defRPr sz="1000" b="0" i="0" u="none" strike="noStrike" cap="none">
                <a:solidFill>
                  <a:schemeClr val="accent1"/>
                </a:solidFill>
                <a:latin typeface="Roboto Light"/>
                <a:ea typeface="Roboto Light"/>
                <a:cs typeface="Roboto Light"/>
                <a:sym typeface="Roboto Light"/>
              </a:defRPr>
            </a:lvl1pPr>
            <a:lvl2pPr marL="457200" marR="0" lvl="1" indent="-200025" algn="l" rtl="0">
              <a:lnSpc>
                <a:spcPct val="90000"/>
              </a:lnSpc>
              <a:spcBef>
                <a:spcPts val="375"/>
              </a:spcBef>
              <a:spcAft>
                <a:spcPts val="0"/>
              </a:spcAft>
              <a:buClr>
                <a:schemeClr val="lt1"/>
              </a:buClr>
              <a:buSzPts val="2700"/>
              <a:buFont typeface="Roboto Light"/>
              <a:buChar char="•"/>
              <a:defRPr sz="900" b="0" i="0" u="none" strike="noStrike" cap="none">
                <a:solidFill>
                  <a:schemeClr val="lt1"/>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lt1"/>
              </a:buClr>
              <a:buSzPts val="2880"/>
              <a:buFont typeface="Roboto Light"/>
              <a:buChar char="•"/>
              <a:defRPr sz="800" b="0" i="0" u="none" strike="noStrike" cap="none">
                <a:solidFill>
                  <a:schemeClr val="lt1"/>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lt1"/>
              </a:buClr>
              <a:buSzPts val="1400"/>
              <a:buFont typeface="Arial"/>
              <a:buChar char="•"/>
              <a:defRPr sz="700" b="0" i="0" u="none" strike="noStrike" cap="none">
                <a:solidFill>
                  <a:schemeClr val="lt1"/>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lt1"/>
              </a:buClr>
              <a:buSzPts val="1120"/>
              <a:buFont typeface="Courier New"/>
              <a:buChar char="o"/>
              <a:defRPr sz="700" b="0" i="0" u="none" strike="noStrike" cap="none">
                <a:solidFill>
                  <a:schemeClr val="lt1"/>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2"/>
          </p:nvPr>
        </p:nvSpPr>
        <p:spPr>
          <a:xfrm>
            <a:off x="2746903" y="3383156"/>
            <a:ext cx="1600200" cy="902811"/>
          </a:xfrm>
          <a:prstGeom prst="rect">
            <a:avLst/>
          </a:prstGeom>
          <a:noFill/>
          <a:ln>
            <a:noFill/>
          </a:ln>
        </p:spPr>
        <p:txBody>
          <a:bodyPr spcFirstLastPara="1" wrap="square" lIns="91425" tIns="91425" rIns="91425" bIns="91425" anchor="t" anchorCtr="0"/>
          <a:lstStyle>
            <a:lvl1pPr marL="228600" marR="0" lvl="0" indent="-114300" algn="l" rtl="0">
              <a:lnSpc>
                <a:spcPct val="110000"/>
              </a:lnSpc>
              <a:spcBef>
                <a:spcPts val="1000"/>
              </a:spcBef>
              <a:spcAft>
                <a:spcPts val="0"/>
              </a:spcAft>
              <a:buClr>
                <a:schemeClr val="accent1"/>
              </a:buClr>
              <a:buSzPts val="2000"/>
              <a:buFont typeface="Arial"/>
              <a:buNone/>
              <a:defRPr sz="1000" b="0" i="0" u="none" strike="noStrike" cap="none">
                <a:solidFill>
                  <a:schemeClr val="accent1"/>
                </a:solidFill>
                <a:latin typeface="Roboto Light"/>
                <a:ea typeface="Roboto Light"/>
                <a:cs typeface="Roboto Light"/>
                <a:sym typeface="Roboto Light"/>
              </a:defRPr>
            </a:lvl1pPr>
            <a:lvl2pPr marL="457200" marR="0" lvl="1" indent="-200025" algn="l" rtl="0">
              <a:lnSpc>
                <a:spcPct val="90000"/>
              </a:lnSpc>
              <a:spcBef>
                <a:spcPts val="375"/>
              </a:spcBef>
              <a:spcAft>
                <a:spcPts val="0"/>
              </a:spcAft>
              <a:buClr>
                <a:schemeClr val="lt1"/>
              </a:buClr>
              <a:buSzPts val="2700"/>
              <a:buFont typeface="Roboto Light"/>
              <a:buChar char="•"/>
              <a:defRPr sz="900" b="0" i="0" u="none" strike="noStrike" cap="none">
                <a:solidFill>
                  <a:schemeClr val="lt1"/>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lt1"/>
              </a:buClr>
              <a:buSzPts val="2880"/>
              <a:buFont typeface="Roboto Light"/>
              <a:buChar char="•"/>
              <a:defRPr sz="800" b="0" i="0" u="none" strike="noStrike" cap="none">
                <a:solidFill>
                  <a:schemeClr val="lt1"/>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lt1"/>
              </a:buClr>
              <a:buSzPts val="1400"/>
              <a:buFont typeface="Arial"/>
              <a:buChar char="•"/>
              <a:defRPr sz="700" b="0" i="0" u="none" strike="noStrike" cap="none">
                <a:solidFill>
                  <a:schemeClr val="lt1"/>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lt1"/>
              </a:buClr>
              <a:buSzPts val="1120"/>
              <a:buFont typeface="Courier New"/>
              <a:buChar char="o"/>
              <a:defRPr sz="700" b="0" i="0" u="none" strike="noStrike" cap="none">
                <a:solidFill>
                  <a:schemeClr val="lt1"/>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3"/>
          </p:nvPr>
        </p:nvSpPr>
        <p:spPr>
          <a:xfrm>
            <a:off x="6848475" y="3383156"/>
            <a:ext cx="1600200" cy="902811"/>
          </a:xfrm>
          <a:prstGeom prst="rect">
            <a:avLst/>
          </a:prstGeom>
          <a:noFill/>
          <a:ln>
            <a:noFill/>
          </a:ln>
        </p:spPr>
        <p:txBody>
          <a:bodyPr spcFirstLastPara="1" wrap="square" lIns="91425" tIns="91425" rIns="91425" bIns="91425" anchor="t" anchorCtr="0"/>
          <a:lstStyle>
            <a:lvl1pPr marL="228600" marR="0" lvl="0" indent="-114300" algn="l" rtl="0">
              <a:lnSpc>
                <a:spcPct val="110000"/>
              </a:lnSpc>
              <a:spcBef>
                <a:spcPts val="1000"/>
              </a:spcBef>
              <a:spcAft>
                <a:spcPts val="0"/>
              </a:spcAft>
              <a:buClr>
                <a:schemeClr val="accent1"/>
              </a:buClr>
              <a:buSzPts val="2000"/>
              <a:buFont typeface="Arial"/>
              <a:buNone/>
              <a:defRPr sz="1000" b="0" i="0" u="none" strike="noStrike" cap="none">
                <a:solidFill>
                  <a:schemeClr val="accent1"/>
                </a:solidFill>
                <a:latin typeface="Roboto Light"/>
                <a:ea typeface="Roboto Light"/>
                <a:cs typeface="Roboto Light"/>
                <a:sym typeface="Roboto Light"/>
              </a:defRPr>
            </a:lvl1pPr>
            <a:lvl2pPr marL="457200" marR="0" lvl="1" indent="-200025" algn="l" rtl="0">
              <a:lnSpc>
                <a:spcPct val="90000"/>
              </a:lnSpc>
              <a:spcBef>
                <a:spcPts val="375"/>
              </a:spcBef>
              <a:spcAft>
                <a:spcPts val="0"/>
              </a:spcAft>
              <a:buClr>
                <a:schemeClr val="lt1"/>
              </a:buClr>
              <a:buSzPts val="2700"/>
              <a:buFont typeface="Roboto Light"/>
              <a:buChar char="•"/>
              <a:defRPr sz="900" b="0" i="0" u="none" strike="noStrike" cap="none">
                <a:solidFill>
                  <a:schemeClr val="lt1"/>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lt1"/>
              </a:buClr>
              <a:buSzPts val="2880"/>
              <a:buFont typeface="Roboto Light"/>
              <a:buChar char="•"/>
              <a:defRPr sz="800" b="0" i="0" u="none" strike="noStrike" cap="none">
                <a:solidFill>
                  <a:schemeClr val="lt1"/>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lt1"/>
              </a:buClr>
              <a:buSzPts val="1400"/>
              <a:buFont typeface="Arial"/>
              <a:buChar char="•"/>
              <a:defRPr sz="700" b="0" i="0" u="none" strike="noStrike" cap="none">
                <a:solidFill>
                  <a:schemeClr val="lt1"/>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lt1"/>
              </a:buClr>
              <a:buSzPts val="1120"/>
              <a:buFont typeface="Courier New"/>
              <a:buChar char="o"/>
              <a:defRPr sz="700" b="0" i="0" u="none" strike="noStrike" cap="none">
                <a:solidFill>
                  <a:schemeClr val="lt1"/>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4"/>
          </p:nvPr>
        </p:nvSpPr>
        <p:spPr>
          <a:xfrm>
            <a:off x="4797689" y="3383156"/>
            <a:ext cx="1600200" cy="902811"/>
          </a:xfrm>
          <a:prstGeom prst="rect">
            <a:avLst/>
          </a:prstGeom>
          <a:noFill/>
          <a:ln>
            <a:noFill/>
          </a:ln>
        </p:spPr>
        <p:txBody>
          <a:bodyPr spcFirstLastPara="1" wrap="square" lIns="91425" tIns="91425" rIns="91425" bIns="91425" anchor="t" anchorCtr="0"/>
          <a:lstStyle>
            <a:lvl1pPr marL="228600" marR="0" lvl="0" indent="-114300" algn="l" rtl="0">
              <a:lnSpc>
                <a:spcPct val="110000"/>
              </a:lnSpc>
              <a:spcBef>
                <a:spcPts val="1000"/>
              </a:spcBef>
              <a:spcAft>
                <a:spcPts val="0"/>
              </a:spcAft>
              <a:buClr>
                <a:schemeClr val="accent1"/>
              </a:buClr>
              <a:buSzPts val="2000"/>
              <a:buFont typeface="Arial"/>
              <a:buNone/>
              <a:defRPr sz="1000" b="0" i="0" u="none" strike="noStrike" cap="none">
                <a:solidFill>
                  <a:schemeClr val="accent1"/>
                </a:solidFill>
                <a:latin typeface="Roboto Light"/>
                <a:ea typeface="Roboto Light"/>
                <a:cs typeface="Roboto Light"/>
                <a:sym typeface="Roboto Light"/>
              </a:defRPr>
            </a:lvl1pPr>
            <a:lvl2pPr marL="457200" marR="0" lvl="1" indent="-200025" algn="l" rtl="0">
              <a:lnSpc>
                <a:spcPct val="90000"/>
              </a:lnSpc>
              <a:spcBef>
                <a:spcPts val="375"/>
              </a:spcBef>
              <a:spcAft>
                <a:spcPts val="0"/>
              </a:spcAft>
              <a:buClr>
                <a:schemeClr val="lt1"/>
              </a:buClr>
              <a:buSzPts val="2700"/>
              <a:buFont typeface="Roboto Light"/>
              <a:buChar char="•"/>
              <a:defRPr sz="900" b="0" i="0" u="none" strike="noStrike" cap="none">
                <a:solidFill>
                  <a:schemeClr val="lt1"/>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lt1"/>
              </a:buClr>
              <a:buSzPts val="2880"/>
              <a:buFont typeface="Roboto Light"/>
              <a:buChar char="•"/>
              <a:defRPr sz="800" b="0" i="0" u="none" strike="noStrike" cap="none">
                <a:solidFill>
                  <a:schemeClr val="lt1"/>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lt1"/>
              </a:buClr>
              <a:buSzPts val="1400"/>
              <a:buFont typeface="Arial"/>
              <a:buChar char="•"/>
              <a:defRPr sz="700" b="0" i="0" u="none" strike="noStrike" cap="none">
                <a:solidFill>
                  <a:schemeClr val="lt1"/>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lt1"/>
              </a:buClr>
              <a:buSzPts val="1120"/>
              <a:buFont typeface="Courier New"/>
              <a:buChar char="o"/>
              <a:defRPr sz="700" b="0" i="0" u="none" strike="noStrike" cap="none">
                <a:solidFill>
                  <a:schemeClr val="lt1"/>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49" name="Shape 49"/>
          <p:cNvPicPr preferRelativeResize="0"/>
          <p:nvPr/>
        </p:nvPicPr>
        <p:blipFill rotWithShape="1">
          <a:blip r:embed="rId2">
            <a:alphaModFix/>
          </a:blip>
          <a:srcRect/>
          <a:stretch/>
        </p:blipFill>
        <p:spPr>
          <a:xfrm>
            <a:off x="8303170" y="6279414"/>
            <a:ext cx="542568" cy="322758"/>
          </a:xfrm>
          <a:prstGeom prst="rect">
            <a:avLst/>
          </a:prstGeom>
          <a:noFill/>
          <a:ln>
            <a:noFill/>
          </a:ln>
        </p:spPr>
      </p:pic>
      <p:pic>
        <p:nvPicPr>
          <p:cNvPr id="50" name="Shape 50"/>
          <p:cNvPicPr preferRelativeResize="0"/>
          <p:nvPr/>
        </p:nvPicPr>
        <p:blipFill rotWithShape="1">
          <a:blip r:embed="rId3">
            <a:alphaModFix/>
          </a:blip>
          <a:srcRect/>
          <a:stretch/>
        </p:blipFill>
        <p:spPr>
          <a:xfrm>
            <a:off x="7621621" y="6320713"/>
            <a:ext cx="551033" cy="262397"/>
          </a:xfrm>
          <a:prstGeom prst="rect">
            <a:avLst/>
          </a:prstGeom>
          <a:noFill/>
          <a:ln>
            <a:noFill/>
          </a:ln>
        </p:spPr>
      </p:pic>
      <p:sp>
        <p:nvSpPr>
          <p:cNvPr id="51" name="Shape 51"/>
          <p:cNvSpPr txBox="1">
            <a:spLocks noGrp="1"/>
          </p:cNvSpPr>
          <p:nvPr>
            <p:ph type="ctrTitle"/>
          </p:nvPr>
        </p:nvSpPr>
        <p:spPr>
          <a:xfrm>
            <a:off x="685800" y="444295"/>
            <a:ext cx="8159937" cy="689419"/>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chemeClr val="accent2"/>
              </a:buClr>
              <a:buSzPts val="4800"/>
              <a:buFont typeface="Roboto Black"/>
              <a:buNone/>
              <a:defRPr sz="2400" b="0" i="0" u="none" strike="noStrike" cap="none">
                <a:solidFill>
                  <a:schemeClr val="accent2"/>
                </a:solidFill>
                <a:latin typeface="Roboto Black"/>
                <a:ea typeface="Roboto Black"/>
                <a:cs typeface="Roboto Black"/>
                <a:sym typeface="Roboto Black"/>
              </a:defRPr>
            </a:lvl1pPr>
            <a:lvl2pPr lvl="1" indent="0">
              <a:spcBef>
                <a:spcPts val="0"/>
              </a:spcBef>
              <a:spcAft>
                <a:spcPts val="0"/>
              </a:spcAft>
              <a:buSzPts val="1400"/>
              <a:buNone/>
              <a:defRPr sz="900"/>
            </a:lvl2pPr>
            <a:lvl3pPr lvl="2" indent="0">
              <a:spcBef>
                <a:spcPts val="0"/>
              </a:spcBef>
              <a:spcAft>
                <a:spcPts val="0"/>
              </a:spcAft>
              <a:buSzPts val="1400"/>
              <a:buNone/>
              <a:defRPr sz="900"/>
            </a:lvl3pPr>
            <a:lvl4pPr lvl="3" indent="0">
              <a:spcBef>
                <a:spcPts val="0"/>
              </a:spcBef>
              <a:spcAft>
                <a:spcPts val="0"/>
              </a:spcAft>
              <a:buSzPts val="1400"/>
              <a:buNone/>
              <a:defRPr sz="900"/>
            </a:lvl4pPr>
            <a:lvl5pPr lvl="4" indent="0">
              <a:spcBef>
                <a:spcPts val="0"/>
              </a:spcBef>
              <a:spcAft>
                <a:spcPts val="0"/>
              </a:spcAft>
              <a:buSzPts val="1400"/>
              <a:buNone/>
              <a:defRPr sz="900"/>
            </a:lvl5pPr>
            <a:lvl6pPr lvl="5" indent="0">
              <a:spcBef>
                <a:spcPts val="0"/>
              </a:spcBef>
              <a:spcAft>
                <a:spcPts val="0"/>
              </a:spcAft>
              <a:buSzPts val="1400"/>
              <a:buNone/>
              <a:defRPr sz="900"/>
            </a:lvl6pPr>
            <a:lvl7pPr lvl="6" indent="0">
              <a:spcBef>
                <a:spcPts val="0"/>
              </a:spcBef>
              <a:spcAft>
                <a:spcPts val="0"/>
              </a:spcAft>
              <a:buSzPts val="1400"/>
              <a:buNone/>
              <a:defRPr sz="900"/>
            </a:lvl7pPr>
            <a:lvl8pPr lvl="7" indent="0">
              <a:spcBef>
                <a:spcPts val="0"/>
              </a:spcBef>
              <a:spcAft>
                <a:spcPts val="0"/>
              </a:spcAft>
              <a:buSzPts val="1400"/>
              <a:buNone/>
              <a:defRPr sz="900"/>
            </a:lvl8pPr>
            <a:lvl9pPr lvl="8" indent="0">
              <a:spcBef>
                <a:spcPts val="0"/>
              </a:spcBef>
              <a:spcAft>
                <a:spcPts val="0"/>
              </a:spcAft>
              <a:buSzPts val="1400"/>
              <a:buNone/>
              <a:defRPr sz="900"/>
            </a:lvl9pPr>
          </a:lstStyle>
          <a:p>
            <a:endParaRPr/>
          </a:p>
        </p:txBody>
      </p:sp>
      <p:sp>
        <p:nvSpPr>
          <p:cNvPr id="52" name="Shape 52"/>
          <p:cNvSpPr txBox="1">
            <a:spLocks noGrp="1"/>
          </p:cNvSpPr>
          <p:nvPr>
            <p:ph type="body" idx="5"/>
          </p:nvPr>
        </p:nvSpPr>
        <p:spPr>
          <a:xfrm>
            <a:off x="696116" y="1697796"/>
            <a:ext cx="1106425" cy="1475233"/>
          </a:xfrm>
          <a:prstGeom prst="rect">
            <a:avLst/>
          </a:prstGeom>
          <a:noFill/>
          <a:ln>
            <a:noFill/>
          </a:ln>
        </p:spPr>
        <p:txBody>
          <a:bodyPr spcFirstLastPara="1" wrap="square" lIns="91425" tIns="91425" rIns="91425" bIns="91425" anchor="b" anchorCtr="0"/>
          <a:lstStyle>
            <a:lvl1pPr marL="228600" marR="0" lvl="0" indent="-114300" algn="l" rtl="0">
              <a:lnSpc>
                <a:spcPct val="90000"/>
              </a:lnSpc>
              <a:spcBef>
                <a:spcPts val="0"/>
              </a:spcBef>
              <a:spcAft>
                <a:spcPts val="0"/>
              </a:spcAft>
              <a:buClr>
                <a:schemeClr val="accent2"/>
              </a:buClr>
              <a:buSzPts val="6600"/>
              <a:buFont typeface="Roboto Black"/>
              <a:buNone/>
              <a:defRPr sz="2200" b="0" i="0" u="none" strike="noStrike" cap="none">
                <a:solidFill>
                  <a:schemeClr val="accent2"/>
                </a:solidFill>
                <a:latin typeface="Roboto Black"/>
                <a:ea typeface="Roboto Black"/>
                <a:cs typeface="Roboto Black"/>
                <a:sym typeface="Roboto Black"/>
              </a:defRPr>
            </a:lvl1pPr>
            <a:lvl2pPr marL="457200" marR="0" lvl="1" indent="-200025" algn="l" rtl="0">
              <a:lnSpc>
                <a:spcPct val="90000"/>
              </a:lnSpc>
              <a:spcBef>
                <a:spcPts val="375"/>
              </a:spcBef>
              <a:spcAft>
                <a:spcPts val="0"/>
              </a:spcAft>
              <a:buClr>
                <a:schemeClr val="accent2"/>
              </a:buClr>
              <a:buSzPts val="2700"/>
              <a:buFont typeface="Roboto Light"/>
              <a:buChar char="•"/>
              <a:defRPr sz="900" b="0" i="0" u="none" strike="noStrike" cap="none">
                <a:solidFill>
                  <a:schemeClr val="accent2"/>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accent2"/>
              </a:buClr>
              <a:buSzPts val="2880"/>
              <a:buFont typeface="Roboto Light"/>
              <a:buChar char="•"/>
              <a:defRPr sz="800" b="0" i="0" u="none" strike="noStrike" cap="none">
                <a:solidFill>
                  <a:schemeClr val="accent2"/>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accent2"/>
              </a:buClr>
              <a:buSzPts val="1400"/>
              <a:buFont typeface="Arial"/>
              <a:buChar char="•"/>
              <a:defRPr sz="700" b="0" i="0" u="none" strike="noStrike" cap="none">
                <a:solidFill>
                  <a:schemeClr val="accent2"/>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accent2"/>
              </a:buClr>
              <a:buSzPts val="1120"/>
              <a:buFont typeface="Courier New"/>
              <a:buChar char="o"/>
              <a:defRPr sz="700" b="0" i="0" u="none" strike="noStrike" cap="none">
                <a:solidFill>
                  <a:schemeClr val="accent2"/>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6"/>
          </p:nvPr>
        </p:nvSpPr>
        <p:spPr>
          <a:xfrm>
            <a:off x="2746903" y="1697796"/>
            <a:ext cx="1106425" cy="1475233"/>
          </a:xfrm>
          <a:prstGeom prst="rect">
            <a:avLst/>
          </a:prstGeom>
          <a:noFill/>
          <a:ln>
            <a:noFill/>
          </a:ln>
        </p:spPr>
        <p:txBody>
          <a:bodyPr spcFirstLastPara="1" wrap="square" lIns="91425" tIns="91425" rIns="91425" bIns="91425" anchor="b" anchorCtr="0"/>
          <a:lstStyle>
            <a:lvl1pPr marL="228600" marR="0" lvl="0" indent="-114300" algn="l" rtl="0">
              <a:lnSpc>
                <a:spcPct val="90000"/>
              </a:lnSpc>
              <a:spcBef>
                <a:spcPts val="0"/>
              </a:spcBef>
              <a:spcAft>
                <a:spcPts val="0"/>
              </a:spcAft>
              <a:buClr>
                <a:schemeClr val="accent2"/>
              </a:buClr>
              <a:buSzPts val="6600"/>
              <a:buFont typeface="Roboto Black"/>
              <a:buNone/>
              <a:defRPr sz="2200" b="0" i="0" u="none" strike="noStrike" cap="none">
                <a:solidFill>
                  <a:schemeClr val="accent2"/>
                </a:solidFill>
                <a:latin typeface="Roboto Black"/>
                <a:ea typeface="Roboto Black"/>
                <a:cs typeface="Roboto Black"/>
                <a:sym typeface="Roboto Black"/>
              </a:defRPr>
            </a:lvl1pPr>
            <a:lvl2pPr marL="457200" marR="0" lvl="1" indent="-200025" algn="l" rtl="0">
              <a:lnSpc>
                <a:spcPct val="90000"/>
              </a:lnSpc>
              <a:spcBef>
                <a:spcPts val="375"/>
              </a:spcBef>
              <a:spcAft>
                <a:spcPts val="0"/>
              </a:spcAft>
              <a:buClr>
                <a:schemeClr val="accent2"/>
              </a:buClr>
              <a:buSzPts val="2700"/>
              <a:buFont typeface="Roboto Light"/>
              <a:buChar char="•"/>
              <a:defRPr sz="900" b="0" i="0" u="none" strike="noStrike" cap="none">
                <a:solidFill>
                  <a:schemeClr val="accent2"/>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accent2"/>
              </a:buClr>
              <a:buSzPts val="2880"/>
              <a:buFont typeface="Roboto Light"/>
              <a:buChar char="•"/>
              <a:defRPr sz="800" b="0" i="0" u="none" strike="noStrike" cap="none">
                <a:solidFill>
                  <a:schemeClr val="accent2"/>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accent2"/>
              </a:buClr>
              <a:buSzPts val="1400"/>
              <a:buFont typeface="Arial"/>
              <a:buChar char="•"/>
              <a:defRPr sz="700" b="0" i="0" u="none" strike="noStrike" cap="none">
                <a:solidFill>
                  <a:schemeClr val="accent2"/>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accent2"/>
              </a:buClr>
              <a:buSzPts val="1120"/>
              <a:buFont typeface="Courier New"/>
              <a:buChar char="o"/>
              <a:defRPr sz="700" b="0" i="0" u="none" strike="noStrike" cap="none">
                <a:solidFill>
                  <a:schemeClr val="accent2"/>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7"/>
          </p:nvPr>
        </p:nvSpPr>
        <p:spPr>
          <a:xfrm>
            <a:off x="4797689" y="1697796"/>
            <a:ext cx="1106425" cy="1475233"/>
          </a:xfrm>
          <a:prstGeom prst="rect">
            <a:avLst/>
          </a:prstGeom>
          <a:noFill/>
          <a:ln>
            <a:noFill/>
          </a:ln>
        </p:spPr>
        <p:txBody>
          <a:bodyPr spcFirstLastPara="1" wrap="square" lIns="91425" tIns="91425" rIns="91425" bIns="91425" anchor="b" anchorCtr="0"/>
          <a:lstStyle>
            <a:lvl1pPr marL="228600" marR="0" lvl="0" indent="-114300" algn="l" rtl="0">
              <a:lnSpc>
                <a:spcPct val="90000"/>
              </a:lnSpc>
              <a:spcBef>
                <a:spcPts val="0"/>
              </a:spcBef>
              <a:spcAft>
                <a:spcPts val="0"/>
              </a:spcAft>
              <a:buClr>
                <a:schemeClr val="accent2"/>
              </a:buClr>
              <a:buSzPts val="6600"/>
              <a:buFont typeface="Roboto Black"/>
              <a:buNone/>
              <a:defRPr sz="2200" b="0" i="0" u="none" strike="noStrike" cap="none">
                <a:solidFill>
                  <a:schemeClr val="accent2"/>
                </a:solidFill>
                <a:latin typeface="Roboto Black"/>
                <a:ea typeface="Roboto Black"/>
                <a:cs typeface="Roboto Black"/>
                <a:sym typeface="Roboto Black"/>
              </a:defRPr>
            </a:lvl1pPr>
            <a:lvl2pPr marL="457200" marR="0" lvl="1" indent="-200025" algn="l" rtl="0">
              <a:lnSpc>
                <a:spcPct val="90000"/>
              </a:lnSpc>
              <a:spcBef>
                <a:spcPts val="375"/>
              </a:spcBef>
              <a:spcAft>
                <a:spcPts val="0"/>
              </a:spcAft>
              <a:buClr>
                <a:schemeClr val="accent2"/>
              </a:buClr>
              <a:buSzPts val="2700"/>
              <a:buFont typeface="Roboto Light"/>
              <a:buChar char="•"/>
              <a:defRPr sz="900" b="0" i="0" u="none" strike="noStrike" cap="none">
                <a:solidFill>
                  <a:schemeClr val="accent2"/>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accent2"/>
              </a:buClr>
              <a:buSzPts val="2880"/>
              <a:buFont typeface="Roboto Light"/>
              <a:buChar char="•"/>
              <a:defRPr sz="800" b="0" i="0" u="none" strike="noStrike" cap="none">
                <a:solidFill>
                  <a:schemeClr val="accent2"/>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accent2"/>
              </a:buClr>
              <a:buSzPts val="1400"/>
              <a:buFont typeface="Arial"/>
              <a:buChar char="•"/>
              <a:defRPr sz="700" b="0" i="0" u="none" strike="noStrike" cap="none">
                <a:solidFill>
                  <a:schemeClr val="accent2"/>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accent2"/>
              </a:buClr>
              <a:buSzPts val="1120"/>
              <a:buFont typeface="Courier New"/>
              <a:buChar char="o"/>
              <a:defRPr sz="700" b="0" i="0" u="none" strike="noStrike" cap="none">
                <a:solidFill>
                  <a:schemeClr val="accent2"/>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8"/>
          </p:nvPr>
        </p:nvSpPr>
        <p:spPr>
          <a:xfrm>
            <a:off x="6848475" y="1697796"/>
            <a:ext cx="1106425" cy="1475233"/>
          </a:xfrm>
          <a:prstGeom prst="rect">
            <a:avLst/>
          </a:prstGeom>
          <a:noFill/>
          <a:ln>
            <a:noFill/>
          </a:ln>
        </p:spPr>
        <p:txBody>
          <a:bodyPr spcFirstLastPara="1" wrap="square" lIns="91425" tIns="91425" rIns="91425" bIns="91425" anchor="b" anchorCtr="0"/>
          <a:lstStyle>
            <a:lvl1pPr marL="228600" marR="0" lvl="0" indent="-114300" algn="l" rtl="0">
              <a:lnSpc>
                <a:spcPct val="90000"/>
              </a:lnSpc>
              <a:spcBef>
                <a:spcPts val="0"/>
              </a:spcBef>
              <a:spcAft>
                <a:spcPts val="0"/>
              </a:spcAft>
              <a:buClr>
                <a:schemeClr val="accent2"/>
              </a:buClr>
              <a:buSzPts val="6600"/>
              <a:buFont typeface="Roboto Black"/>
              <a:buNone/>
              <a:defRPr sz="2200" b="0" i="0" u="none" strike="noStrike" cap="none">
                <a:solidFill>
                  <a:schemeClr val="accent2"/>
                </a:solidFill>
                <a:latin typeface="Roboto Black"/>
                <a:ea typeface="Roboto Black"/>
                <a:cs typeface="Roboto Black"/>
                <a:sym typeface="Roboto Black"/>
              </a:defRPr>
            </a:lvl1pPr>
            <a:lvl2pPr marL="457200" marR="0" lvl="1" indent="-200025" algn="l" rtl="0">
              <a:lnSpc>
                <a:spcPct val="90000"/>
              </a:lnSpc>
              <a:spcBef>
                <a:spcPts val="375"/>
              </a:spcBef>
              <a:spcAft>
                <a:spcPts val="0"/>
              </a:spcAft>
              <a:buClr>
                <a:schemeClr val="accent2"/>
              </a:buClr>
              <a:buSzPts val="2700"/>
              <a:buFont typeface="Roboto Light"/>
              <a:buChar char="•"/>
              <a:defRPr sz="900" b="0" i="0" u="none" strike="noStrike" cap="none">
                <a:solidFill>
                  <a:schemeClr val="accent2"/>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accent2"/>
              </a:buClr>
              <a:buSzPts val="2880"/>
              <a:buFont typeface="Roboto Light"/>
              <a:buChar char="•"/>
              <a:defRPr sz="800" b="0" i="0" u="none" strike="noStrike" cap="none">
                <a:solidFill>
                  <a:schemeClr val="accent2"/>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accent2"/>
              </a:buClr>
              <a:buSzPts val="1400"/>
              <a:buFont typeface="Arial"/>
              <a:buChar char="•"/>
              <a:defRPr sz="700" b="0" i="0" u="none" strike="noStrike" cap="none">
                <a:solidFill>
                  <a:schemeClr val="accent2"/>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accent2"/>
              </a:buClr>
              <a:buSzPts val="1120"/>
              <a:buFont typeface="Courier New"/>
              <a:buChar char="o"/>
              <a:defRPr sz="700" b="0" i="0" u="none" strike="noStrike" cap="none">
                <a:solidFill>
                  <a:schemeClr val="accent2"/>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9"/>
          </p:nvPr>
        </p:nvSpPr>
        <p:spPr>
          <a:xfrm>
            <a:off x="685800" y="5810415"/>
            <a:ext cx="6162675" cy="528692"/>
          </a:xfrm>
          <a:prstGeom prst="rect">
            <a:avLst/>
          </a:prstGeom>
          <a:noFill/>
          <a:ln>
            <a:noFill/>
          </a:ln>
        </p:spPr>
        <p:txBody>
          <a:bodyPr spcFirstLastPara="1" wrap="square" lIns="91425" tIns="91425" rIns="91425" bIns="91425" anchor="t" anchorCtr="0"/>
          <a:lstStyle>
            <a:lvl1pPr marL="228600" marR="0" lvl="0" indent="-165100" algn="l" rtl="0">
              <a:lnSpc>
                <a:spcPct val="90000"/>
              </a:lnSpc>
              <a:spcBef>
                <a:spcPts val="250"/>
              </a:spcBef>
              <a:spcAft>
                <a:spcPts val="0"/>
              </a:spcAft>
              <a:buClr>
                <a:schemeClr val="accent2"/>
              </a:buClr>
              <a:buSzPts val="1600"/>
              <a:buFont typeface="Calibri"/>
              <a:buAutoNum type="arabicPeriod"/>
              <a:defRPr sz="800" b="0" i="0" u="none" strike="noStrike" cap="none">
                <a:solidFill>
                  <a:schemeClr val="accent2"/>
                </a:solidFill>
                <a:latin typeface="Roboto Light"/>
                <a:ea typeface="Roboto Light"/>
                <a:cs typeface="Roboto Light"/>
                <a:sym typeface="Roboto Light"/>
              </a:defRPr>
            </a:lvl1pPr>
            <a:lvl2pPr marL="457200" marR="0" lvl="1" indent="-200025" algn="l" rtl="0">
              <a:lnSpc>
                <a:spcPct val="90000"/>
              </a:lnSpc>
              <a:spcBef>
                <a:spcPts val="375"/>
              </a:spcBef>
              <a:spcAft>
                <a:spcPts val="0"/>
              </a:spcAft>
              <a:buClr>
                <a:schemeClr val="lt1"/>
              </a:buClr>
              <a:buSzPts val="2700"/>
              <a:buFont typeface="Roboto Light"/>
              <a:buChar char="•"/>
              <a:defRPr sz="900" b="0" i="0" u="none" strike="noStrike" cap="none">
                <a:solidFill>
                  <a:schemeClr val="lt1"/>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lt1"/>
              </a:buClr>
              <a:buSzPts val="2880"/>
              <a:buFont typeface="Roboto Light"/>
              <a:buChar char="•"/>
              <a:defRPr sz="800" b="0" i="0" u="none" strike="noStrike" cap="none">
                <a:solidFill>
                  <a:schemeClr val="lt1"/>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lt1"/>
              </a:buClr>
              <a:buSzPts val="1400"/>
              <a:buFont typeface="Arial"/>
              <a:buChar char="•"/>
              <a:defRPr sz="700" b="0" i="0" u="none" strike="noStrike" cap="none">
                <a:solidFill>
                  <a:schemeClr val="lt1"/>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lt1"/>
              </a:buClr>
              <a:buSzPts val="1120"/>
              <a:buFont typeface="Courier New"/>
              <a:buChar char="o"/>
              <a:defRPr sz="700" b="0" i="0" u="none" strike="noStrike" cap="none">
                <a:solidFill>
                  <a:schemeClr val="lt1"/>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grpSp>
        <p:nvGrpSpPr>
          <p:cNvPr id="57" name="Shape 57"/>
          <p:cNvGrpSpPr/>
          <p:nvPr/>
        </p:nvGrpSpPr>
        <p:grpSpPr>
          <a:xfrm>
            <a:off x="0" y="0"/>
            <a:ext cx="388620" cy="518160"/>
            <a:chOff x="0" y="0"/>
            <a:chExt cx="777240" cy="777240"/>
          </a:xfrm>
        </p:grpSpPr>
        <p:sp>
          <p:nvSpPr>
            <p:cNvPr id="58" name="Shape 58"/>
            <p:cNvSpPr/>
            <p:nvPr/>
          </p:nvSpPr>
          <p:spPr>
            <a:xfrm>
              <a:off x="0" y="0"/>
              <a:ext cx="777240" cy="777240"/>
            </a:xfrm>
            <a:prstGeom prst="rect">
              <a:avLst/>
            </a:prstGeom>
            <a:solidFill>
              <a:srgbClr val="000000"/>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Calibri"/>
                <a:ea typeface="Calibri"/>
                <a:cs typeface="Calibri"/>
                <a:sym typeface="Calibri"/>
              </a:endParaRPr>
            </a:p>
          </p:txBody>
        </p:sp>
        <p:sp>
          <p:nvSpPr>
            <p:cNvPr id="59" name="Shape 59"/>
            <p:cNvSpPr/>
            <p:nvPr/>
          </p:nvSpPr>
          <p:spPr>
            <a:xfrm>
              <a:off x="0" y="0"/>
              <a:ext cx="777240" cy="777240"/>
            </a:xfrm>
            <a:custGeom>
              <a:avLst/>
              <a:gdLst/>
              <a:ahLst/>
              <a:cxnLst/>
              <a:rect l="0" t="0" r="0" b="0"/>
              <a:pathLst>
                <a:path w="120000" h="120000" extrusionOk="0">
                  <a:moveTo>
                    <a:pt x="60294" y="60294"/>
                  </a:moveTo>
                  <a:lnTo>
                    <a:pt x="120000" y="0"/>
                  </a:lnTo>
                  <a:lnTo>
                    <a:pt x="120000" y="120000"/>
                  </a:lnTo>
                  <a:lnTo>
                    <a:pt x="0" y="120000"/>
                  </a:lnTo>
                  <a:lnTo>
                    <a:pt x="60294" y="60294"/>
                  </a:lnTo>
                  <a:close/>
                </a:path>
              </a:pathLst>
            </a:custGeom>
            <a:solidFill>
              <a:schemeClr val="lt1"/>
            </a:solidFill>
            <a:ln w="889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30079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2" presetClass="entr" presetSubtype="8"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 calcmode="lin" valueType="num">
                                      <p:cBhvr additive="base">
                                        <p:cTn id="10" dur="500"/>
                                        <p:tgtEl>
                                          <p:spTgt spid="5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28313"/>
            <a:ext cx="1735195" cy="817198"/>
          </a:xfrm>
          <a:prstGeom prst="rect">
            <a:avLst/>
          </a:prstGeom>
        </p:spPr>
      </p:pic>
    </p:spTree>
    <p:extLst>
      <p:ext uri="{BB962C8B-B14F-4D97-AF65-F5344CB8AC3E}">
        <p14:creationId xmlns:p14="http://schemas.microsoft.com/office/powerpoint/2010/main" val="380864766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spTree>
    <p:extLst>
      <p:ext uri="{BB962C8B-B14F-4D97-AF65-F5344CB8AC3E}">
        <p14:creationId xmlns:p14="http://schemas.microsoft.com/office/powerpoint/2010/main" val="189228085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1" y="-19921"/>
            <a:ext cx="9149354" cy="6877921"/>
          </a:xfrm>
          <a:prstGeom prst="rect">
            <a:avLst/>
          </a:prstGeom>
        </p:spPr>
      </p:pic>
      <p:sp>
        <p:nvSpPr>
          <p:cNvPr id="18"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6" name="Picture 15"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2" y="6056969"/>
            <a:ext cx="1505379" cy="679419"/>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258439061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5" y="514646"/>
            <a:ext cx="8400235" cy="399311"/>
          </a:xfrm>
          <a:prstGeom prst="rect">
            <a:avLst/>
          </a:prstGeom>
        </p:spPr>
        <p:txBody>
          <a:bodyPr vert="horz" lIns="0" tIns="0" rIns="0" bIns="0"/>
          <a:lstStyle>
            <a:lvl1pPr algn="l">
              <a:defRPr sz="18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11"/>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303708034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6"/>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0"/>
            <a:ext cx="7739640" cy="2571809"/>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232180306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6"/>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0"/>
            <a:ext cx="7739640" cy="2372893"/>
          </a:xfrm>
          <a:prstGeom prst="rect">
            <a:avLst/>
          </a:prstGeom>
        </p:spPr>
        <p:txBody>
          <a:bodyPr vert="horz" lIns="0" tIns="0" rIns="0" bIns="0" numCol="2"/>
          <a:lstStyle>
            <a:lvl1pPr marL="0" marR="0" indent="0" algn="l" defTabSz="457189"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86010361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4" y="1416056"/>
            <a:ext cx="3836715" cy="2428811"/>
          </a:xfrm>
          <a:prstGeom prst="rect">
            <a:avLst/>
          </a:prstGeom>
        </p:spPr>
        <p:txBody>
          <a:bodyPr vert="horz" lIns="0" tIns="0" rIns="0" bIns="0"/>
          <a:lstStyle>
            <a:lvl1pPr marL="0" indent="0">
              <a:buNone/>
              <a:defRPr sz="2400"/>
            </a:lvl1pPr>
            <a:lvl2pPr marL="742932" indent="-285744">
              <a:buFont typeface="Courier New"/>
              <a:buChar char="o"/>
              <a:defRPr/>
            </a:lvl2pPr>
            <a:lvl5pPr marL="2057349" indent="-228594">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40" y="4071837"/>
            <a:ext cx="3830638" cy="449665"/>
          </a:xfrm>
          <a:prstGeom prst="rect">
            <a:avLst/>
          </a:prstGeom>
        </p:spPr>
        <p:txBody>
          <a:bodyPr vert="horz" lIns="0" tIns="0" rIns="0" bIns="0"/>
          <a:lstStyle>
            <a:lvl1pPr marL="0" indent="0">
              <a:buNone/>
              <a:defRPr sz="751"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4" y="529171"/>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268739691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4" y="1416056"/>
            <a:ext cx="3836715" cy="2428811"/>
          </a:xfrm>
          <a:prstGeom prst="rect">
            <a:avLst/>
          </a:prstGeom>
        </p:spPr>
        <p:txBody>
          <a:bodyPr vert="horz" lIns="0" tIns="0" rIns="0" bIns="0"/>
          <a:lstStyle>
            <a:lvl1pPr marL="0" indent="0">
              <a:buNone/>
              <a:defRPr sz="2400">
                <a:solidFill>
                  <a:srgbClr val="FFFFFF"/>
                </a:solidFill>
              </a:defRPr>
            </a:lvl1pPr>
            <a:lvl2pPr marL="742932" indent="-285744">
              <a:buFont typeface="Courier New"/>
              <a:buChar char="o"/>
              <a:defRPr/>
            </a:lvl2pPr>
            <a:lvl5pPr marL="2057349" indent="-228594">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40" y="4071837"/>
            <a:ext cx="3830638" cy="449665"/>
          </a:xfrm>
          <a:prstGeom prst="rect">
            <a:avLst/>
          </a:prstGeom>
        </p:spPr>
        <p:txBody>
          <a:bodyPr vert="horz" lIns="0" tIns="0" rIns="0" bIns="0"/>
          <a:lstStyle>
            <a:lvl1pPr marL="0" indent="0">
              <a:buNone/>
              <a:defRPr sz="751"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4" y="529171"/>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28313"/>
            <a:ext cx="1735195" cy="817198"/>
          </a:xfrm>
          <a:prstGeom prst="rect">
            <a:avLst/>
          </a:prstGeom>
        </p:spPr>
      </p:pic>
    </p:spTree>
    <p:extLst>
      <p:ext uri="{BB962C8B-B14F-4D97-AF65-F5344CB8AC3E}">
        <p14:creationId xmlns:p14="http://schemas.microsoft.com/office/powerpoint/2010/main" val="407394725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9"/>
            <a:ext cx="8120748" cy="3932767"/>
          </a:xfrm>
          <a:prstGeom prst="rect">
            <a:avLst/>
          </a:prstGeom>
        </p:spPr>
        <p:txBody>
          <a:bodyPr vert="horz" lIns="0" tIns="0" rIns="0" bIns="0"/>
          <a:lstStyle>
            <a:lvl1pPr marL="233994" indent="-233994">
              <a:buClr>
                <a:srgbClr val="666666"/>
              </a:buClr>
              <a:buSzPct val="60000"/>
              <a:buFont typeface="Courier New"/>
              <a:buChar char="o"/>
              <a:defRPr sz="1500" b="0" i="0">
                <a:latin typeface="Arial"/>
                <a:cs typeface="Arial"/>
              </a:defRPr>
            </a:lvl1pPr>
            <a:lvl2pPr marL="633584" indent="-212395">
              <a:buSzPct val="40000"/>
              <a:buFont typeface="Wingdings" charset="2"/>
              <a:buChar char=""/>
              <a:defRPr sz="1500" b="0" i="0" baseline="0">
                <a:latin typeface="Arial"/>
                <a:cs typeface="Arial"/>
              </a:defRPr>
            </a:lvl2pPr>
            <a:lvl3pPr marL="1000775" indent="-158396">
              <a:defRPr sz="1500" b="0" i="0" baseline="0">
                <a:latin typeface="Arial"/>
                <a:cs typeface="Arial"/>
              </a:defRPr>
            </a:lvl3pPr>
            <a:lvl4pPr marL="1457964" indent="-194395">
              <a:defRPr sz="1400"/>
            </a:lvl4pPr>
            <a:lvl5pPr marL="2057349" indent="-228594">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5" y="514646"/>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218401489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2" descr="shutterstock_303174344.jpg"/>
          <p:cNvPicPr>
            <a:picLocks noChangeAspect="1"/>
          </p:cNvPicPr>
          <p:nvPr userDrawn="1"/>
        </p:nvPicPr>
        <p:blipFill>
          <a:blip r:embed="rId2" cstate="screen"/>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1" fmla="*/ 205856 w 4382914"/>
              <a:gd name="connsiteY0-2" fmla="*/ 0 h 5143500"/>
              <a:gd name="connsiteX1-3" fmla="*/ 4382914 w 4382914"/>
              <a:gd name="connsiteY1-4" fmla="*/ 0 h 5143500"/>
              <a:gd name="connsiteX2-5" fmla="*/ 4382914 w 4382914"/>
              <a:gd name="connsiteY2-6" fmla="*/ 5143500 h 5143500"/>
              <a:gd name="connsiteX3-7" fmla="*/ 205856 w 4382914"/>
              <a:gd name="connsiteY3-8" fmla="*/ 5143500 h 5143500"/>
              <a:gd name="connsiteX4-9" fmla="*/ 205856 w 4382914"/>
              <a:gd name="connsiteY4-10" fmla="*/ 0 h 5143500"/>
              <a:gd name="connsiteX0-11" fmla="*/ 336743 w 4200036"/>
              <a:gd name="connsiteY0-12" fmla="*/ 14941 h 5143500"/>
              <a:gd name="connsiteX1-13" fmla="*/ 4200036 w 4200036"/>
              <a:gd name="connsiteY1-14" fmla="*/ 0 h 5143500"/>
              <a:gd name="connsiteX2-15" fmla="*/ 4200036 w 4200036"/>
              <a:gd name="connsiteY2-16" fmla="*/ 5143500 h 5143500"/>
              <a:gd name="connsiteX3-17" fmla="*/ 22978 w 4200036"/>
              <a:gd name="connsiteY3-18" fmla="*/ 5143500 h 5143500"/>
              <a:gd name="connsiteX4-19" fmla="*/ 336743 w 4200036"/>
              <a:gd name="connsiteY4-20" fmla="*/ 14941 h 5143500"/>
              <a:gd name="connsiteX0-21" fmla="*/ 386637 w 4249930"/>
              <a:gd name="connsiteY0-22" fmla="*/ 14941 h 5143500"/>
              <a:gd name="connsiteX1-23" fmla="*/ 4249930 w 4249930"/>
              <a:gd name="connsiteY1-24" fmla="*/ 0 h 5143500"/>
              <a:gd name="connsiteX2-25" fmla="*/ 4249930 w 4249930"/>
              <a:gd name="connsiteY2-26" fmla="*/ 5143500 h 5143500"/>
              <a:gd name="connsiteX3-27" fmla="*/ 72872 w 4249930"/>
              <a:gd name="connsiteY3-28" fmla="*/ 5143500 h 5143500"/>
              <a:gd name="connsiteX4-29" fmla="*/ 386637 w 4249930"/>
              <a:gd name="connsiteY4-30" fmla="*/ 14941 h 5143500"/>
              <a:gd name="connsiteX0-31" fmla="*/ 190495 w 4053788"/>
              <a:gd name="connsiteY0-32" fmla="*/ 14941 h 5143500"/>
              <a:gd name="connsiteX1-33" fmla="*/ 4053788 w 4053788"/>
              <a:gd name="connsiteY1-34" fmla="*/ 0 h 5143500"/>
              <a:gd name="connsiteX2-35" fmla="*/ 4053788 w 4053788"/>
              <a:gd name="connsiteY2-36" fmla="*/ 5143500 h 5143500"/>
              <a:gd name="connsiteX3-37" fmla="*/ 638730 w 4053788"/>
              <a:gd name="connsiteY3-38" fmla="*/ 5143500 h 5143500"/>
              <a:gd name="connsiteX4-39" fmla="*/ 190495 w 4053788"/>
              <a:gd name="connsiteY4-40" fmla="*/ 14941 h 5143500"/>
              <a:gd name="connsiteX0-41" fmla="*/ 306077 w 4169370"/>
              <a:gd name="connsiteY0-42" fmla="*/ 14941 h 5143500"/>
              <a:gd name="connsiteX1-43" fmla="*/ 4169370 w 4169370"/>
              <a:gd name="connsiteY1-44" fmla="*/ 0 h 5143500"/>
              <a:gd name="connsiteX2-45" fmla="*/ 4169370 w 4169370"/>
              <a:gd name="connsiteY2-46" fmla="*/ 5143500 h 5143500"/>
              <a:gd name="connsiteX3-47" fmla="*/ 754312 w 4169370"/>
              <a:gd name="connsiteY3-48" fmla="*/ 5143500 h 5143500"/>
              <a:gd name="connsiteX4-49" fmla="*/ 306077 w 4169370"/>
              <a:gd name="connsiteY4-50" fmla="*/ 14941 h 5143500"/>
              <a:gd name="connsiteX0-51" fmla="*/ 319118 w 4182411"/>
              <a:gd name="connsiteY0-52" fmla="*/ 14941 h 5143500"/>
              <a:gd name="connsiteX1-53" fmla="*/ 4182411 w 4182411"/>
              <a:gd name="connsiteY1-54" fmla="*/ 0 h 5143500"/>
              <a:gd name="connsiteX2-55" fmla="*/ 4182411 w 4182411"/>
              <a:gd name="connsiteY2-56" fmla="*/ 5143500 h 5143500"/>
              <a:gd name="connsiteX3-57" fmla="*/ 722530 w 4182411"/>
              <a:gd name="connsiteY3-58" fmla="*/ 5143500 h 5143500"/>
              <a:gd name="connsiteX4-59" fmla="*/ 319118 w 4182411"/>
              <a:gd name="connsiteY4-60" fmla="*/ 14941 h 51435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latin typeface="+mj-lt"/>
            </a:endParaRPr>
          </a:p>
        </p:txBody>
      </p:sp>
      <p:pic>
        <p:nvPicPr>
          <p:cNvPr id="9" name="Picture 8" descr="crv_lfcl_grhc_rgb_pos_coverpage-img.png"/>
          <p:cNvPicPr>
            <a:picLocks noChangeAspect="1"/>
          </p:cNvPicPr>
          <p:nvPr userDrawn="1"/>
        </p:nvPicPr>
        <p:blipFill rotWithShape="1">
          <a:blip r:embed="rId3" cstate="print"/>
          <a:srcRect l="17291" t="11945" r="20416" b="4802"/>
          <a:stretch>
            <a:fillRect/>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panose="020B0604020202020204"/>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panose="020B0604020202020204"/>
              </a:defRPr>
            </a:lvl1pPr>
            <a:lvl2pPr marL="457200" indent="0">
              <a:buNone/>
              <a:defRPr sz="800" b="0" i="0">
                <a:latin typeface="Arial" panose="020B0604020202020204"/>
                <a:cs typeface="Arial" panose="020B0604020202020204"/>
              </a:defRPr>
            </a:lvl2pPr>
            <a:lvl3pPr marL="914400" indent="0">
              <a:buNone/>
              <a:defRPr sz="800" b="0" i="0">
                <a:latin typeface="Arial" panose="020B0604020202020204"/>
                <a:cs typeface="Arial" panose="020B0604020202020204"/>
              </a:defRPr>
            </a:lvl3pPr>
            <a:lvl4pPr marL="1371600" indent="0">
              <a:buNone/>
              <a:defRPr sz="800" b="0" i="0">
                <a:latin typeface="Arial" panose="020B0604020202020204"/>
                <a:cs typeface="Arial" panose="020B0604020202020204"/>
              </a:defRPr>
            </a:lvl4pPr>
            <a:lvl5pPr marL="1828800" indent="0">
              <a:buNone/>
              <a:defRPr sz="800" b="0" i="0">
                <a:latin typeface="Arial" panose="020B0604020202020204"/>
                <a:cs typeface="Arial" panose="020B0604020202020204"/>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panose="020B0604020202020204"/>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0359" y="6051590"/>
            <a:ext cx="1500696" cy="67941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a16="http://schemas.microsoft.com/office/drawing/2014/main" xmlns=""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366406968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chemeClr val="bg1">
                    <a:lumMod val="85000"/>
                  </a:schemeClr>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3" y="6056965"/>
            <a:ext cx="1505379" cy="679418"/>
          </a:xfrm>
          <a:prstGeom prst="rect">
            <a:avLst/>
          </a:prstGeom>
        </p:spPr>
      </p:pic>
    </p:spTree>
    <p:extLst>
      <p:ext uri="{BB962C8B-B14F-4D97-AF65-F5344CB8AC3E}">
        <p14:creationId xmlns:p14="http://schemas.microsoft.com/office/powerpoint/2010/main" val="213611926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2" y="514646"/>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8" y="1313428"/>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189" indent="0">
              <a:buSzPct val="40000"/>
              <a:buFont typeface="Wingdings" charset="2"/>
              <a:buNone/>
              <a:defRPr sz="1800" b="0" i="0" baseline="0">
                <a:latin typeface="Arial"/>
                <a:cs typeface="Arial"/>
              </a:defRPr>
            </a:lvl2pPr>
            <a:lvl3pPr marL="914377" indent="0">
              <a:buNone/>
              <a:defRPr sz="1800" b="0" i="0" baseline="0">
                <a:latin typeface="Arial"/>
                <a:cs typeface="Arial"/>
              </a:defRPr>
            </a:lvl3pPr>
            <a:lvl4pPr>
              <a:defRPr sz="1400"/>
            </a:lvl4pPr>
            <a:lvl5pPr marL="2057349" indent="-228594">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2" y="1313429"/>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8" y="4980323"/>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70" y="4980521"/>
            <a:ext cx="4242184" cy="397099"/>
          </a:xfrm>
          <a:prstGeom prst="rect">
            <a:avLst/>
          </a:prstGeom>
        </p:spPr>
        <p:txBody>
          <a:bodyPr vert="horz" lIns="0" tIns="0" rIns="0" bIns="0"/>
          <a:lstStyle>
            <a:lvl1pPr marL="0" indent="0">
              <a:buNone/>
              <a:defRPr sz="751" b="0" i="0">
                <a:solidFill>
                  <a:srgbClr val="000000"/>
                </a:solidFill>
                <a:latin typeface="Arial"/>
                <a:cs typeface="Arial"/>
              </a:defRPr>
            </a:lvl1pPr>
            <a:lvl2pPr marL="457189" indent="0">
              <a:buNone/>
              <a:defRPr sz="800" b="0" i="0">
                <a:solidFill>
                  <a:srgbClr val="000000"/>
                </a:solidFill>
                <a:latin typeface="Arial"/>
                <a:cs typeface="Arial"/>
              </a:defRPr>
            </a:lvl2pPr>
            <a:lvl3pPr marL="914377" indent="0">
              <a:buNone/>
              <a:defRPr sz="800" b="0" i="0">
                <a:solidFill>
                  <a:srgbClr val="000000"/>
                </a:solidFill>
                <a:latin typeface="Arial"/>
                <a:cs typeface="Arial"/>
              </a:defRPr>
            </a:lvl3pPr>
            <a:lvl4pPr marL="1371566" indent="0">
              <a:buNone/>
              <a:defRPr sz="800" b="0" i="0">
                <a:solidFill>
                  <a:srgbClr val="000000"/>
                </a:solidFill>
                <a:latin typeface="Arial"/>
                <a:cs typeface="Arial"/>
              </a:defRPr>
            </a:lvl4pPr>
            <a:lvl5pPr marL="1828754"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spTree>
    <p:extLst>
      <p:ext uri="{BB962C8B-B14F-4D97-AF65-F5344CB8AC3E}">
        <p14:creationId xmlns:p14="http://schemas.microsoft.com/office/powerpoint/2010/main" val="188792519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6"/>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3"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1"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70"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6" name="Picture 15"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spTree>
    <p:extLst>
      <p:ext uri="{BB962C8B-B14F-4D97-AF65-F5344CB8AC3E}">
        <p14:creationId xmlns:p14="http://schemas.microsoft.com/office/powerpoint/2010/main" val="337417979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1" baseline="0">
                <a:solidFill>
                  <a:srgbClr val="D9D9D9"/>
                </a:solidFill>
              </a:defRPr>
            </a:lvl1pPr>
            <a:lvl2pPr marL="457189" indent="0">
              <a:buNone/>
              <a:defRPr sz="1100">
                <a:solidFill>
                  <a:schemeClr val="bg1">
                    <a:lumMod val="85000"/>
                  </a:schemeClr>
                </a:solidFill>
              </a:defRPr>
            </a:lvl2pPr>
            <a:lvl3pPr marL="914377" indent="0">
              <a:buNone/>
              <a:defRPr sz="1100">
                <a:solidFill>
                  <a:schemeClr val="bg1">
                    <a:lumMod val="85000"/>
                  </a:schemeClr>
                </a:solidFill>
              </a:defRPr>
            </a:lvl3pPr>
            <a:lvl4pPr marL="1371566" indent="0">
              <a:buNone/>
              <a:defRPr sz="1100">
                <a:solidFill>
                  <a:schemeClr val="bg1">
                    <a:lumMod val="85000"/>
                  </a:schemeClr>
                </a:solidFill>
              </a:defRPr>
            </a:lvl4pPr>
            <a:lvl5pPr marL="1828754"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659752"/>
            <a:ext cx="2234550" cy="100851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3" y="2603539"/>
            <a:ext cx="2549185" cy="1200550"/>
          </a:xfrm>
          <a:prstGeom prst="rect">
            <a:avLst/>
          </a:prstGeom>
        </p:spPr>
      </p:pic>
    </p:spTree>
    <p:extLst>
      <p:ext uri="{BB962C8B-B14F-4D97-AF65-F5344CB8AC3E}">
        <p14:creationId xmlns:p14="http://schemas.microsoft.com/office/powerpoint/2010/main" val="392163666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2" y="6056970"/>
            <a:ext cx="1505379" cy="6794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2" y="6003295"/>
            <a:ext cx="1735195" cy="817197"/>
          </a:xfrm>
          <a:prstGeom prst="rect">
            <a:avLst/>
          </a:prstGeom>
        </p:spPr>
      </p:pic>
    </p:spTree>
    <p:extLst>
      <p:ext uri="{BB962C8B-B14F-4D97-AF65-F5344CB8AC3E}">
        <p14:creationId xmlns:p14="http://schemas.microsoft.com/office/powerpoint/2010/main" val="26080626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7" y="506413"/>
            <a:ext cx="7369175" cy="836612"/>
          </a:xfrm>
          <a:prstGeom prst="rect">
            <a:avLst/>
          </a:prstGeom>
        </p:spPr>
        <p:txBody>
          <a:bodyPr/>
          <a:lstStyle/>
          <a:p>
            <a:r>
              <a:rPr lang="en-US" altLang="zh-CN"/>
              <a:t>Click to edit Master title style</a:t>
            </a:r>
            <a:endParaRPr lang="zh-CN" altLang="en-US"/>
          </a:p>
        </p:txBody>
      </p:sp>
      <p:pic>
        <p:nvPicPr>
          <p:cNvPr id="5"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1173" y="6056969"/>
            <a:ext cx="1505379" cy="679419"/>
          </a:xfrm>
          <a:prstGeom prst="rect">
            <a:avLst/>
          </a:prstGeom>
        </p:spPr>
      </p:pic>
      <p:pic>
        <p:nvPicPr>
          <p:cNvPr id="6"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393374370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2" y="6394454"/>
            <a:ext cx="5172075" cy="231775"/>
          </a:xfrm>
          <a:prstGeom prst="rect">
            <a:avLst/>
          </a:prstGeom>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xfrm>
            <a:off x="8424863" y="6394454"/>
            <a:ext cx="457200" cy="231775"/>
          </a:xfrm>
          <a:prstGeom prst="rect">
            <a:avLst/>
          </a:prstGeom>
        </p:spPr>
        <p:txBody>
          <a:bodyPr/>
          <a:lstStyle>
            <a:lvl1pPr>
              <a:defRPr/>
            </a:lvl1pPr>
          </a:lstStyle>
          <a:p>
            <a:pPr>
              <a:defRPr/>
            </a:pPr>
            <a:fld id="{FF0AADDC-FED4-4974-8C99-199DBD955BD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07157213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336552" y="1530350"/>
            <a:ext cx="77644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Clr>
                <a:srgbClr val="1AC604"/>
              </a:buClr>
              <a:buFontTx/>
              <a:buChar char="•"/>
              <a:defRPr/>
            </a:pPr>
            <a:endParaRPr lang="en-GB" altLang="zh-CN">
              <a:solidFill>
                <a:srgbClr val="000000"/>
              </a:solidFill>
              <a:cs typeface="Arial" panose="020B0604020202020204" pitchFamily="34" charset="0"/>
            </a:endParaRPr>
          </a:p>
        </p:txBody>
      </p:sp>
    </p:spTree>
    <p:extLst>
      <p:ext uri="{BB962C8B-B14F-4D97-AF65-F5344CB8AC3E}">
        <p14:creationId xmlns:p14="http://schemas.microsoft.com/office/powerpoint/2010/main" val="130627262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7" y="990600"/>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17577" y="506413"/>
            <a:ext cx="7369175" cy="836612"/>
          </a:xfrm>
          <a:prstGeom prst="rect">
            <a:avLst/>
          </a:prstGeom>
        </p:spPr>
        <p:txBody>
          <a:bodyPr/>
          <a:lstStyle/>
          <a:p>
            <a:r>
              <a:rPr lang="en-US" altLang="zh-CN"/>
              <a:t>Click to edit Master title style</a:t>
            </a:r>
            <a:endParaRPr lang="zh-CN" altLang="en-US"/>
          </a:p>
        </p:txBody>
      </p:sp>
      <p:pic>
        <p:nvPicPr>
          <p:cNvPr id="7"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spTree>
    <p:extLst>
      <p:ext uri="{BB962C8B-B14F-4D97-AF65-F5344CB8AC3E}">
        <p14:creationId xmlns:p14="http://schemas.microsoft.com/office/powerpoint/2010/main" val="14909049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t>‹#›</a:t>
            </a:fld>
            <a:endParaRPr lang="en-US" sz="900" dirty="0">
              <a:solidFill>
                <a:srgbClr val="444444"/>
              </a:solidFill>
              <a:latin typeface="+mj-lt"/>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099" y="6083444"/>
            <a:ext cx="1505379" cy="67650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28313"/>
            <a:ext cx="1735195" cy="817198"/>
          </a:xfrm>
          <a:prstGeom prst="rect">
            <a:avLst/>
          </a:prstGeom>
        </p:spPr>
      </p:pic>
    </p:spTree>
    <p:extLst>
      <p:ext uri="{BB962C8B-B14F-4D97-AF65-F5344CB8AC3E}">
        <p14:creationId xmlns:p14="http://schemas.microsoft.com/office/powerpoint/2010/main" val="2751147629"/>
      </p:ext>
    </p:extLst>
  </p:cSld>
  <p:clrMapOvr>
    <a:masterClrMapping/>
  </p:clrMapOv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3" y="6058425"/>
            <a:ext cx="1505379" cy="676506"/>
          </a:xfrm>
          <a:prstGeom prst="rect">
            <a:avLst/>
          </a:prstGeom>
        </p:spPr>
      </p:pic>
    </p:spTree>
    <p:extLst>
      <p:ext uri="{BB962C8B-B14F-4D97-AF65-F5344CB8AC3E}">
        <p14:creationId xmlns:p14="http://schemas.microsoft.com/office/powerpoint/2010/main" val="2677597629"/>
      </p:ext>
    </p:extLst>
  </p:cSld>
  <p:clrMapOvr>
    <a:masterClrMapping/>
  </p:clrMapOvr>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1" y="-19921"/>
            <a:ext cx="9149354" cy="6877921"/>
          </a:xfrm>
          <a:prstGeom prst="rect">
            <a:avLst/>
          </a:prstGeom>
        </p:spPr>
      </p:pic>
      <p:sp>
        <p:nvSpPr>
          <p:cNvPr id="18"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3912" y="6058425"/>
            <a:ext cx="1505379" cy="676506"/>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2458366330"/>
      </p:ext>
    </p:extLst>
  </p:cSld>
  <p:clrMapOvr>
    <a:masterClrMapping/>
  </p:clrMapOvr>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5" y="514646"/>
            <a:ext cx="8400235" cy="399311"/>
          </a:xfrm>
          <a:prstGeom prst="rect">
            <a:avLst/>
          </a:prstGeom>
        </p:spPr>
        <p:txBody>
          <a:bodyPr vert="horz" lIns="0" tIns="0" rIns="0" bIns="0"/>
          <a:lstStyle>
            <a:lvl1pPr algn="l">
              <a:defRPr sz="18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11"/>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3" y="6058425"/>
            <a:ext cx="1505379" cy="67650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1003721696"/>
      </p:ext>
    </p:extLst>
  </p:cSld>
  <p:clrMapOvr>
    <a:masterClrMapping/>
  </p:clrMapOvr>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6"/>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0"/>
            <a:ext cx="7739640" cy="2571809"/>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3" y="6058425"/>
            <a:ext cx="1505379" cy="676506"/>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761939954"/>
      </p:ext>
    </p:extLst>
  </p:cSld>
  <p:clrMapOvr>
    <a:masterClrMapping/>
  </p:clrMapOvr>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6"/>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0"/>
            <a:ext cx="7739640" cy="2372893"/>
          </a:xfrm>
          <a:prstGeom prst="rect">
            <a:avLst/>
          </a:prstGeom>
        </p:spPr>
        <p:txBody>
          <a:bodyPr vert="horz" lIns="0" tIns="0" rIns="0" bIns="0" numCol="2"/>
          <a:lstStyle>
            <a:lvl1pPr marL="0" marR="0" indent="0" algn="l" defTabSz="457189"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3" y="6058425"/>
            <a:ext cx="1505379" cy="67650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4189344029"/>
      </p:ext>
    </p:extLst>
  </p:cSld>
  <p:clrMapOvr>
    <a:masterClrMapping/>
  </p:clrMapOv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4" y="1416056"/>
            <a:ext cx="3836715" cy="2428811"/>
          </a:xfrm>
          <a:prstGeom prst="rect">
            <a:avLst/>
          </a:prstGeom>
        </p:spPr>
        <p:txBody>
          <a:bodyPr vert="horz" lIns="0" tIns="0" rIns="0" bIns="0"/>
          <a:lstStyle>
            <a:lvl1pPr marL="0" indent="0">
              <a:buNone/>
              <a:defRPr sz="2400"/>
            </a:lvl1pPr>
            <a:lvl2pPr marL="742932" indent="-285744">
              <a:buFont typeface="Courier New"/>
              <a:buChar char="o"/>
              <a:defRPr/>
            </a:lvl2pPr>
            <a:lvl5pPr marL="2057349" indent="-228594">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40" y="4071837"/>
            <a:ext cx="3830638" cy="449665"/>
          </a:xfrm>
          <a:prstGeom prst="rect">
            <a:avLst/>
          </a:prstGeom>
        </p:spPr>
        <p:txBody>
          <a:bodyPr vert="horz" lIns="0" tIns="0" rIns="0" bIns="0"/>
          <a:lstStyle>
            <a:lvl1pPr marL="0" indent="0">
              <a:buNone/>
              <a:defRPr sz="751"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4" y="529171"/>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3" y="6058425"/>
            <a:ext cx="1505379" cy="676506"/>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978971771"/>
      </p:ext>
    </p:extLst>
  </p:cSld>
  <p:clrMapOvr>
    <a:masterClrMapping/>
  </p:clrMapOv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4" y="1416056"/>
            <a:ext cx="3836715" cy="2428811"/>
          </a:xfrm>
          <a:prstGeom prst="rect">
            <a:avLst/>
          </a:prstGeom>
        </p:spPr>
        <p:txBody>
          <a:bodyPr vert="horz" lIns="0" tIns="0" rIns="0" bIns="0"/>
          <a:lstStyle>
            <a:lvl1pPr marL="0" indent="0">
              <a:buNone/>
              <a:defRPr sz="2400">
                <a:solidFill>
                  <a:srgbClr val="FFFFFF"/>
                </a:solidFill>
              </a:defRPr>
            </a:lvl1pPr>
            <a:lvl2pPr marL="742932" indent="-285744">
              <a:buFont typeface="Courier New"/>
              <a:buChar char="o"/>
              <a:defRPr/>
            </a:lvl2pPr>
            <a:lvl5pPr marL="2057349" indent="-228594">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40" y="4071837"/>
            <a:ext cx="3830638" cy="449665"/>
          </a:xfrm>
          <a:prstGeom prst="rect">
            <a:avLst/>
          </a:prstGeom>
        </p:spPr>
        <p:txBody>
          <a:bodyPr vert="horz" lIns="0" tIns="0" rIns="0" bIns="0"/>
          <a:lstStyle>
            <a:lvl1pPr marL="0" indent="0">
              <a:buNone/>
              <a:defRPr sz="751"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4" y="529171"/>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099" y="6083444"/>
            <a:ext cx="1505379" cy="676506"/>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2" y="6028313"/>
            <a:ext cx="1735195" cy="817198"/>
          </a:xfrm>
          <a:prstGeom prst="rect">
            <a:avLst/>
          </a:prstGeom>
        </p:spPr>
      </p:pic>
    </p:spTree>
    <p:extLst>
      <p:ext uri="{BB962C8B-B14F-4D97-AF65-F5344CB8AC3E}">
        <p14:creationId xmlns:p14="http://schemas.microsoft.com/office/powerpoint/2010/main" val="2443240474"/>
      </p:ext>
    </p:extLst>
  </p:cSld>
  <p:clrMapOvr>
    <a:masterClrMapping/>
  </p:clrMapOv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9"/>
            <a:ext cx="8120748" cy="3932767"/>
          </a:xfrm>
          <a:prstGeom prst="rect">
            <a:avLst/>
          </a:prstGeom>
        </p:spPr>
        <p:txBody>
          <a:bodyPr vert="horz" lIns="0" tIns="0" rIns="0" bIns="0"/>
          <a:lstStyle>
            <a:lvl1pPr marL="233994" indent="-233994">
              <a:buClr>
                <a:srgbClr val="666666"/>
              </a:buClr>
              <a:buSzPct val="60000"/>
              <a:buFont typeface="Courier New"/>
              <a:buChar char="o"/>
              <a:defRPr sz="1500" b="0" i="0">
                <a:latin typeface="Arial"/>
                <a:cs typeface="Arial"/>
              </a:defRPr>
            </a:lvl1pPr>
            <a:lvl2pPr marL="633584" indent="-212395">
              <a:buSzPct val="40000"/>
              <a:buFont typeface="Wingdings" charset="2"/>
              <a:buChar char=""/>
              <a:defRPr sz="1500" b="0" i="0" baseline="0">
                <a:latin typeface="Arial"/>
                <a:cs typeface="Arial"/>
              </a:defRPr>
            </a:lvl2pPr>
            <a:lvl3pPr marL="1000775" indent="-158396">
              <a:defRPr sz="1500" b="0" i="0" baseline="0">
                <a:latin typeface="Arial"/>
                <a:cs typeface="Arial"/>
              </a:defRPr>
            </a:lvl3pPr>
            <a:lvl4pPr marL="1457964" indent="-194395">
              <a:defRPr sz="1400"/>
            </a:lvl4pPr>
            <a:lvl5pPr marL="2057349" indent="-228594">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5" y="514646"/>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3" y="6058425"/>
            <a:ext cx="1505379" cy="676506"/>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2811197316"/>
      </p:ext>
    </p:extLst>
  </p:cSld>
  <p:clrMapOvr>
    <a:masterClrMapping/>
  </p:clrMapOv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3" y="6058425"/>
            <a:ext cx="1505379" cy="67650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 xmlns:a16="http://schemas.microsoft.com/office/drawing/2014/main"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1130058803"/>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defRPr sz="1500" baseline="0">
                <a:latin typeface="+mj-lt"/>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t>‹#›</a:t>
            </a:fld>
            <a:endParaRPr lang="en-US" sz="900" dirty="0">
              <a:solidFill>
                <a:srgbClr val="444444"/>
              </a:solidFill>
              <a:latin typeface="+mj-lt"/>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chemeClr val="bg1">
                    <a:lumMod val="85000"/>
                  </a:schemeClr>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3" y="6058421"/>
            <a:ext cx="1505379" cy="676506"/>
          </a:xfrm>
          <a:prstGeom prst="rect">
            <a:avLst/>
          </a:prstGeom>
        </p:spPr>
      </p:pic>
    </p:spTree>
    <p:extLst>
      <p:ext uri="{BB962C8B-B14F-4D97-AF65-F5344CB8AC3E}">
        <p14:creationId xmlns:p14="http://schemas.microsoft.com/office/powerpoint/2010/main" val="237415742"/>
      </p:ext>
    </p:extLst>
  </p:cSld>
  <p:clrMapOvr>
    <a:masterClrMapping/>
  </p:clrMapOv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2" y="514646"/>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8" y="1313428"/>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189" indent="0">
              <a:buSzPct val="40000"/>
              <a:buFont typeface="Wingdings" charset="2"/>
              <a:buNone/>
              <a:defRPr sz="1800" b="0" i="0" baseline="0">
                <a:latin typeface="Arial"/>
                <a:cs typeface="Arial"/>
              </a:defRPr>
            </a:lvl2pPr>
            <a:lvl3pPr marL="914377" indent="0">
              <a:buNone/>
              <a:defRPr sz="1800" b="0" i="0" baseline="0">
                <a:latin typeface="Arial"/>
                <a:cs typeface="Arial"/>
              </a:defRPr>
            </a:lvl3pPr>
            <a:lvl4pPr>
              <a:defRPr sz="1400"/>
            </a:lvl4pPr>
            <a:lvl5pPr marL="2057349" indent="-228594">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2" y="1313429"/>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8" y="4980323"/>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70" y="4980521"/>
            <a:ext cx="4242184" cy="397099"/>
          </a:xfrm>
          <a:prstGeom prst="rect">
            <a:avLst/>
          </a:prstGeom>
        </p:spPr>
        <p:txBody>
          <a:bodyPr vert="horz" lIns="0" tIns="0" rIns="0" bIns="0"/>
          <a:lstStyle>
            <a:lvl1pPr marL="0" indent="0">
              <a:buNone/>
              <a:defRPr sz="751" b="0" i="0">
                <a:solidFill>
                  <a:srgbClr val="000000"/>
                </a:solidFill>
                <a:latin typeface="Arial"/>
                <a:cs typeface="Arial"/>
              </a:defRPr>
            </a:lvl1pPr>
            <a:lvl2pPr marL="457189" indent="0">
              <a:buNone/>
              <a:defRPr sz="800" b="0" i="0">
                <a:solidFill>
                  <a:srgbClr val="000000"/>
                </a:solidFill>
                <a:latin typeface="Arial"/>
                <a:cs typeface="Arial"/>
              </a:defRPr>
            </a:lvl2pPr>
            <a:lvl3pPr marL="914377" indent="0">
              <a:buNone/>
              <a:defRPr sz="800" b="0" i="0">
                <a:solidFill>
                  <a:srgbClr val="000000"/>
                </a:solidFill>
                <a:latin typeface="Arial"/>
                <a:cs typeface="Arial"/>
              </a:defRPr>
            </a:lvl3pPr>
            <a:lvl4pPr marL="1371566" indent="0">
              <a:buNone/>
              <a:defRPr sz="800" b="0" i="0">
                <a:solidFill>
                  <a:srgbClr val="000000"/>
                </a:solidFill>
                <a:latin typeface="Arial"/>
                <a:cs typeface="Arial"/>
              </a:defRPr>
            </a:lvl4pPr>
            <a:lvl5pPr marL="1828754"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3" y="6058425"/>
            <a:ext cx="1505379" cy="676506"/>
          </a:xfrm>
          <a:prstGeom prst="rect">
            <a:avLst/>
          </a:prstGeom>
        </p:spPr>
      </p:pic>
    </p:spTree>
    <p:extLst>
      <p:ext uri="{BB962C8B-B14F-4D97-AF65-F5344CB8AC3E}">
        <p14:creationId xmlns:p14="http://schemas.microsoft.com/office/powerpoint/2010/main" val="3179930757"/>
      </p:ext>
    </p:extLst>
  </p:cSld>
  <p:clrMapOvr>
    <a:masterClrMapping/>
  </p:clrMapOv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6"/>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9"/>
            <a:ext cx="1459740" cy="646927"/>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32" indent="-285744">
              <a:buFont typeface="Courier New"/>
              <a:buChar char="o"/>
              <a:defRPr sz="1800"/>
            </a:lvl2pPr>
            <a:lvl3pPr>
              <a:defRPr sz="1600"/>
            </a:lvl3pPr>
            <a:lvl4pPr>
              <a:defRPr sz="1400"/>
            </a:lvl4pPr>
            <a:lvl5pPr marL="2057349" indent="-228594">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3"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1"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70" y="2292355"/>
            <a:ext cx="1823506" cy="2825279"/>
          </a:xfrm>
          <a:prstGeom prst="rect">
            <a:avLst/>
          </a:prstGeom>
          <a:solidFill>
            <a:srgbClr val="E4E4E4"/>
          </a:solidFill>
          <a:ln>
            <a:noFill/>
          </a:ln>
          <a:effectLst/>
        </p:spPr>
        <p:txBody>
          <a:bodyPr vert="horz" lIns="0" tIns="91440" rIns="91440" bIns="91440"/>
          <a:lstStyle>
            <a:lvl1pPr marL="256026" indent="-164588">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2971" indent="-228594">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3" y="6058425"/>
            <a:ext cx="1505379" cy="676506"/>
          </a:xfrm>
          <a:prstGeom prst="rect">
            <a:avLst/>
          </a:prstGeom>
        </p:spPr>
      </p:pic>
    </p:spTree>
    <p:extLst>
      <p:ext uri="{BB962C8B-B14F-4D97-AF65-F5344CB8AC3E}">
        <p14:creationId xmlns:p14="http://schemas.microsoft.com/office/powerpoint/2010/main" val="2690019591"/>
      </p:ext>
    </p:extLst>
  </p:cSld>
  <p:clrMapOvr>
    <a:masterClrMapping/>
  </p:clrMapOv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1" baseline="0">
                <a:solidFill>
                  <a:srgbClr val="D9D9D9"/>
                </a:solidFill>
              </a:defRPr>
            </a:lvl1pPr>
            <a:lvl2pPr marL="457189" indent="0">
              <a:buNone/>
              <a:defRPr sz="1100">
                <a:solidFill>
                  <a:schemeClr val="bg1">
                    <a:lumMod val="85000"/>
                  </a:schemeClr>
                </a:solidFill>
              </a:defRPr>
            </a:lvl2pPr>
            <a:lvl3pPr marL="914377" indent="0">
              <a:buNone/>
              <a:defRPr sz="1100">
                <a:solidFill>
                  <a:schemeClr val="bg1">
                    <a:lumMod val="85000"/>
                  </a:schemeClr>
                </a:solidFill>
              </a:defRPr>
            </a:lvl3pPr>
            <a:lvl4pPr marL="1371566" indent="0">
              <a:buNone/>
              <a:defRPr sz="1100">
                <a:solidFill>
                  <a:schemeClr val="bg1">
                    <a:lumMod val="85000"/>
                  </a:schemeClr>
                </a:solidFill>
              </a:defRPr>
            </a:lvl4pPr>
            <a:lvl5pPr marL="1828754"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1746" y="2661914"/>
            <a:ext cx="2234550" cy="100419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3" y="2603539"/>
            <a:ext cx="2549185" cy="1200550"/>
          </a:xfrm>
          <a:prstGeom prst="rect">
            <a:avLst/>
          </a:prstGeom>
        </p:spPr>
      </p:pic>
    </p:spTree>
    <p:extLst>
      <p:ext uri="{BB962C8B-B14F-4D97-AF65-F5344CB8AC3E}">
        <p14:creationId xmlns:p14="http://schemas.microsoft.com/office/powerpoint/2010/main" val="1417565093"/>
      </p:ext>
    </p:extLst>
  </p:cSld>
  <p:clrMapOvr>
    <a:masterClrMapping/>
  </p:clrMapOv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10"/>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5" y="2698114"/>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189" indent="0">
              <a:buNone/>
              <a:defRPr sz="800" b="0" i="0">
                <a:latin typeface="Arial"/>
                <a:cs typeface="Arial"/>
              </a:defRPr>
            </a:lvl2pPr>
            <a:lvl3pPr marL="914377" indent="0">
              <a:buNone/>
              <a:defRPr sz="800" b="0" i="0">
                <a:latin typeface="Arial"/>
                <a:cs typeface="Arial"/>
              </a:defRPr>
            </a:lvl3pPr>
            <a:lvl4pPr marL="1371566" indent="0">
              <a:buNone/>
              <a:defRPr sz="800" b="0" i="0">
                <a:latin typeface="Arial"/>
                <a:cs typeface="Arial"/>
              </a:defRPr>
            </a:lvl4pPr>
            <a:lvl5pPr marL="1828754"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9"/>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912" y="6058426"/>
            <a:ext cx="1505379" cy="676506"/>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2" y="6003295"/>
            <a:ext cx="1735195" cy="817197"/>
          </a:xfrm>
          <a:prstGeom prst="rect">
            <a:avLst/>
          </a:prstGeom>
        </p:spPr>
      </p:pic>
    </p:spTree>
    <p:extLst>
      <p:ext uri="{BB962C8B-B14F-4D97-AF65-F5344CB8AC3E}">
        <p14:creationId xmlns:p14="http://schemas.microsoft.com/office/powerpoint/2010/main" val="4107388635"/>
      </p:ext>
    </p:extLst>
  </p:cSld>
  <p:clrMapOvr>
    <a:masterClrMapping/>
  </p:clrMapOv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7" y="506413"/>
            <a:ext cx="7369175" cy="836612"/>
          </a:xfrm>
          <a:prstGeom prst="rect">
            <a:avLst/>
          </a:prstGeom>
        </p:spPr>
        <p:txBody>
          <a:bodyPr/>
          <a:lstStyle/>
          <a:p>
            <a:r>
              <a:rPr lang="en-US" altLang="zh-CN"/>
              <a:t>Click to edit Master title style</a:t>
            </a:r>
            <a:endParaRPr lang="zh-CN" altLang="en-US"/>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1173" y="6058425"/>
            <a:ext cx="1505379" cy="676506"/>
          </a:xfrm>
          <a:prstGeom prst="rect">
            <a:avLst/>
          </a:prstGeom>
        </p:spPr>
      </p:pic>
      <p:pic>
        <p:nvPicPr>
          <p:cNvPr id="6"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1347412377"/>
      </p:ext>
    </p:extLst>
  </p:cSld>
  <p:clrMapOvr>
    <a:masterClrMapping/>
  </p:clrMapOv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2" y="6394454"/>
            <a:ext cx="5172075" cy="231775"/>
          </a:xfrm>
          <a:prstGeom prst="rect">
            <a:avLst/>
          </a:prstGeom>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xfrm>
            <a:off x="8424863" y="6394454"/>
            <a:ext cx="457200" cy="231775"/>
          </a:xfrm>
          <a:prstGeom prst="rect">
            <a:avLst/>
          </a:prstGeom>
        </p:spPr>
        <p:txBody>
          <a:bodyPr/>
          <a:lstStyle>
            <a:lvl1pPr>
              <a:defRPr/>
            </a:lvl1pPr>
          </a:lstStyle>
          <a:p>
            <a:pPr>
              <a:defRPr/>
            </a:pPr>
            <a:fld id="{FF0AADDC-FED4-4974-8C99-199DBD955BD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101080331"/>
      </p:ext>
    </p:extLst>
  </p:cSld>
  <p:clrMapOvr>
    <a:masterClrMapping/>
  </p:clrMapOv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336552" y="1530350"/>
            <a:ext cx="77644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Clr>
                <a:srgbClr val="1AC604"/>
              </a:buClr>
              <a:buFontTx/>
              <a:buChar char="•"/>
              <a:defRPr/>
            </a:pPr>
            <a:endParaRPr lang="en-GB" altLang="zh-CN">
              <a:solidFill>
                <a:srgbClr val="000000"/>
              </a:solidFill>
              <a:cs typeface="Arial" panose="020B0604020202020204" pitchFamily="34" charset="0"/>
            </a:endParaRPr>
          </a:p>
        </p:txBody>
      </p:sp>
    </p:spTree>
    <p:extLst>
      <p:ext uri="{BB962C8B-B14F-4D97-AF65-F5344CB8AC3E}">
        <p14:creationId xmlns:p14="http://schemas.microsoft.com/office/powerpoint/2010/main" val="3264448605"/>
      </p:ext>
    </p:extLst>
  </p:cSld>
  <p:clrMapOvr>
    <a:masterClrMapping/>
  </p:clrMapOv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7" y="990600"/>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17577" y="506413"/>
            <a:ext cx="7369175" cy="836612"/>
          </a:xfrm>
          <a:prstGeom prst="rect">
            <a:avLst/>
          </a:prstGeom>
        </p:spPr>
        <p:txBody>
          <a:bodyPr/>
          <a:lstStyle/>
          <a:p>
            <a:r>
              <a:rPr lang="en-US" altLang="zh-CN"/>
              <a:t>Click to edit Master title style</a:t>
            </a:r>
            <a:endParaRPr lang="zh-CN" altLang="en-US"/>
          </a:p>
        </p:txBody>
      </p:sp>
      <p:pic>
        <p:nvPicPr>
          <p:cNvPr id="7"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3" y="6058425"/>
            <a:ext cx="1505379" cy="676506"/>
          </a:xfrm>
          <a:prstGeom prst="rect">
            <a:avLst/>
          </a:prstGeom>
        </p:spPr>
      </p:pic>
    </p:spTree>
    <p:extLst>
      <p:ext uri="{BB962C8B-B14F-4D97-AF65-F5344CB8AC3E}">
        <p14:creationId xmlns:p14="http://schemas.microsoft.com/office/powerpoint/2010/main" val="2881734925"/>
      </p:ext>
    </p:extLst>
  </p:cSld>
  <p:clrMapOvr>
    <a:masterClrMapping/>
  </p:clrMapOv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099" y="6083444"/>
            <a:ext cx="1505379" cy="67650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3943511987"/>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defRPr sz="1500" b="0" i="0" baseline="0">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t>‹#›</a:t>
            </a:fld>
            <a:endParaRPr lang="en-US" sz="900" dirty="0">
              <a:solidFill>
                <a:srgbClr val="444444"/>
              </a:solidFill>
              <a:latin typeface="+mj-lt"/>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spTree>
    <p:extLst>
      <p:ext uri="{BB962C8B-B14F-4D97-AF65-F5344CB8AC3E}">
        <p14:creationId xmlns:p14="http://schemas.microsoft.com/office/powerpoint/2010/main" val="382214887"/>
      </p:ext>
    </p:extLst>
  </p:cSld>
  <p:clrMapOvr>
    <a:masterClrMapping/>
  </p:clrMapOv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3912" y="6058421"/>
            <a:ext cx="1505379" cy="676506"/>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081411540"/>
      </p:ext>
    </p:extLst>
  </p:cSld>
  <p:clrMapOvr>
    <a:masterClrMapping/>
  </p:clrMapOvr>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8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951030965"/>
      </p:ext>
    </p:extLst>
  </p:cSld>
  <p:clrMapOvr>
    <a:masterClrMapping/>
  </p:clrMapOvr>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890339036"/>
      </p:ext>
    </p:extLst>
  </p:cSld>
  <p:clrMapOvr>
    <a:masterClrMapping/>
  </p:clrMapOvr>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227875869"/>
      </p:ext>
    </p:extLst>
  </p:cSld>
  <p:clrMapOvr>
    <a:masterClrMapping/>
  </p:clrMapOvr>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637793"/>
      </p:ext>
    </p:extLst>
  </p:cSld>
  <p:clrMapOvr>
    <a:masterClrMapping/>
  </p:clrMapOvr>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099" y="6083444"/>
            <a:ext cx="1505379" cy="676506"/>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490887181"/>
      </p:ext>
    </p:extLst>
  </p:cSld>
  <p:clrMapOvr>
    <a:masterClrMapping/>
  </p:clrMapOvr>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4081029020"/>
      </p:ext>
    </p:extLst>
  </p:cSld>
  <p:clrMapOvr>
    <a:masterClrMapping/>
  </p:clrMapOvr>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00" dirty="0">
              <a:solidFill>
                <a:srgbClr val="444444"/>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800" b="1">
                <a:solidFill>
                  <a:srgbClr val="6817FF"/>
                </a:solidFill>
                <a:latin typeface="微软雅黑" pitchFamily="34" charset="-122"/>
                <a:ea typeface="微软雅黑" pitchFamily="34" charset="-122"/>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2009962772"/>
      </p:ext>
    </p:extLst>
  </p:cSld>
  <p:clrMapOvr>
    <a:masterClrMapping/>
  </p:clrMapOv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spTree>
    <p:extLst>
      <p:ext uri="{BB962C8B-B14F-4D97-AF65-F5344CB8AC3E}">
        <p14:creationId xmlns:p14="http://schemas.microsoft.com/office/powerpoint/2010/main" val="1806133815"/>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srcRect l="5831" t="11493" r="27790"/>
          <a:stretch>
            <a:fillRect/>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panose="02070309020205020404"/>
              <a:buChar char="o"/>
              <a:defRPr/>
            </a:lvl2pPr>
            <a:lvl5pPr marL="2057400" indent="-228600">
              <a:buFont typeface="Wingdings" panose="05000000000000000000" pitchFamily="2"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panose="020B0604020202020204"/>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spTree>
    <p:extLst>
      <p:ext uri="{BB962C8B-B14F-4D97-AF65-F5344CB8AC3E}">
        <p14:creationId xmlns:p14="http://schemas.microsoft.com/office/powerpoint/2010/main" val="325171563"/>
      </p:ext>
    </p:extLst>
  </p:cSld>
  <p:clrMapOvr>
    <a:masterClrMapping/>
  </p:clrMapOvr>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spTree>
    <p:extLst>
      <p:ext uri="{BB962C8B-B14F-4D97-AF65-F5344CB8AC3E}">
        <p14:creationId xmlns:p14="http://schemas.microsoft.com/office/powerpoint/2010/main" val="3279954097"/>
      </p:ext>
    </p:extLst>
  </p:cSld>
  <p:clrMapOvr>
    <a:masterClrMapping/>
  </p:clrMapOvr>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1746" y="2661914"/>
            <a:ext cx="2234550" cy="100419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1" y="2603539"/>
            <a:ext cx="2549185" cy="1200550"/>
          </a:xfrm>
          <a:prstGeom prst="rect">
            <a:avLst/>
          </a:prstGeom>
        </p:spPr>
      </p:pic>
    </p:spTree>
    <p:extLst>
      <p:ext uri="{BB962C8B-B14F-4D97-AF65-F5344CB8AC3E}">
        <p14:creationId xmlns:p14="http://schemas.microsoft.com/office/powerpoint/2010/main" val="918542207"/>
      </p:ext>
    </p:extLst>
  </p:cSld>
  <p:clrMapOvr>
    <a:masterClrMapping/>
  </p:clrMapOvr>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912" y="6058422"/>
            <a:ext cx="1505379" cy="676506"/>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spTree>
    <p:extLst>
      <p:ext uri="{BB962C8B-B14F-4D97-AF65-F5344CB8AC3E}">
        <p14:creationId xmlns:p14="http://schemas.microsoft.com/office/powerpoint/2010/main" val="2053295486"/>
      </p:ext>
    </p:extLst>
  </p:cSld>
  <p:clrMapOvr>
    <a:masterClrMapping/>
  </p:clrMapOvr>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336550" y="1530350"/>
            <a:ext cx="7764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Clr>
                <a:srgbClr val="1AC604"/>
              </a:buClr>
              <a:buFontTx/>
              <a:buChar char="•"/>
              <a:defRPr/>
            </a:pPr>
            <a:endParaRPr lang="en-GB" altLang="zh-CN">
              <a:solidFill>
                <a:srgbClr val="000000"/>
              </a:solidFill>
              <a:cs typeface="Arial" panose="020B0604020202020204" pitchFamily="34" charset="0"/>
            </a:endParaRPr>
          </a:p>
        </p:txBody>
      </p:sp>
    </p:spTree>
    <p:extLst>
      <p:ext uri="{BB962C8B-B14F-4D97-AF65-F5344CB8AC3E}">
        <p14:creationId xmlns:p14="http://schemas.microsoft.com/office/powerpoint/2010/main" val="2027046399"/>
      </p:ext>
    </p:extLst>
  </p:cSld>
  <p:clrMapOvr>
    <a:masterClrMapping/>
  </p:clrMapOvr>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a:defRPr/>
            </a:pPr>
            <a:fld id="{9D235A6F-EEAA-41A0-891C-A3259CA2162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7991321"/>
      </p:ext>
    </p:extLst>
  </p:cSld>
  <p:clrMapOvr>
    <a:masterClrMapping/>
  </p:clrMapOvr>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le - white (graphs) - standard">
    <p:spTree>
      <p:nvGrpSpPr>
        <p:cNvPr id="1" name=""/>
        <p:cNvGrpSpPr/>
        <p:nvPr/>
      </p:nvGrpSpPr>
      <p:grpSpPr>
        <a:xfrm>
          <a:off x="0" y="0"/>
          <a:ext cx="0" cy="0"/>
          <a:chOff x="0" y="0"/>
          <a:chExt cx="0" cy="0"/>
        </a:xfrm>
      </p:grpSpPr>
      <p:pic>
        <p:nvPicPr>
          <p:cNvPr id="8" name="Picture 2" descr="https://incites.qa.thomsonreuters.com/images/8fc20d3c.background.png"/>
          <p:cNvPicPr>
            <a:picLocks noChangeAspect="1" noChangeArrowheads="1"/>
          </p:cNvPicPr>
          <p:nvPr userDrawn="1"/>
        </p:nvPicPr>
        <p:blipFill>
          <a:blip r:embed="rId2" cstate="print"/>
          <a:srcRect b="56786"/>
          <a:stretch>
            <a:fillRect/>
          </a:stretch>
        </p:blipFill>
        <p:spPr bwMode="auto">
          <a:xfrm>
            <a:off x="0" y="-18178"/>
            <a:ext cx="9144000" cy="6915138"/>
          </a:xfrm>
          <a:prstGeom prst="rect">
            <a:avLst/>
          </a:prstGeom>
          <a:noFill/>
        </p:spPr>
      </p:pic>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solidFill>
                <a:srgbClr val="000000"/>
              </a:solidFil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a:defRPr/>
            </a:pPr>
            <a:fld id="{CA191831-B690-48CC-9A59-818B8D7FEB00}" type="slidenum">
              <a:rPr lang="en-US">
                <a:solidFill>
                  <a:srgbClr val="000000"/>
                </a:solidFill>
              </a:rPr>
              <a:pPr>
                <a:defRPr/>
              </a:pPr>
              <a:t>‹#›</a:t>
            </a:fld>
            <a:endParaRPr lang="en-US">
              <a:solidFill>
                <a:srgbClr val="000000"/>
              </a:solidFill>
            </a:endParaRPr>
          </a:p>
        </p:txBody>
      </p:sp>
      <p:sp>
        <p:nvSpPr>
          <p:cNvPr id="11" name="Content Placeholder 3"/>
          <p:cNvSpPr>
            <a:spLocks noGrp="1" noChangeAspect="1"/>
          </p:cNvSpPr>
          <p:nvPr>
            <p:ph sz="half" idx="17"/>
          </p:nvPr>
        </p:nvSpPr>
        <p:spPr>
          <a:xfrm>
            <a:off x="969819" y="1589809"/>
            <a:ext cx="4384964" cy="4389120"/>
          </a:xfrm>
          <a:prstGeom prst="rect">
            <a:avLst/>
          </a:prstGeom>
          <a:solidFill>
            <a:schemeClr val="bg1"/>
          </a:solidFill>
          <a:effectLst>
            <a:outerShdw blurRad="63500" sx="102000" sy="102000" algn="ctr" rotWithShape="0">
              <a:prstClr val="black">
                <a:alpha val="40000"/>
              </a:prstClr>
            </a:outerShdw>
          </a:effectLst>
        </p:spPr>
        <p:txBody>
          <a:bodyPr wrap="square" lIns="91440" tIns="548640" rIns="91440" bIns="91440"/>
          <a:lstStyle>
            <a:lvl1pPr marL="0">
              <a:buNone/>
              <a:defRPr/>
            </a:lvl1pPr>
          </a:lstStyle>
          <a:p>
            <a:r>
              <a:rPr lang="en-CA" i="1" dirty="0"/>
              <a:t>Insert a mock up of the visualization or analysis here  </a:t>
            </a:r>
            <a:endParaRPr lang="en-GB" i="1" dirty="0"/>
          </a:p>
        </p:txBody>
      </p:sp>
      <p:sp>
        <p:nvSpPr>
          <p:cNvPr id="9" name="Content Placeholder 3"/>
          <p:cNvSpPr>
            <a:spLocks noGrp="1"/>
          </p:cNvSpPr>
          <p:nvPr>
            <p:ph sz="half" idx="2" hasCustomPrompt="1"/>
          </p:nvPr>
        </p:nvSpPr>
        <p:spPr>
          <a:xfrm>
            <a:off x="852056" y="1683326"/>
            <a:ext cx="4281054" cy="353292"/>
          </a:xfrm>
          <a:prstGeom prst="rect">
            <a:avLst/>
          </a:prstGeom>
          <a:solidFill>
            <a:srgbClr val="505050"/>
          </a:solidFill>
        </p:spPr>
        <p:txBody>
          <a:bodyPr lIns="274320" tIns="0" anchor="ctr"/>
          <a:lstStyle>
            <a:lvl1pPr>
              <a:buNone/>
              <a:defRPr sz="2000" baseline="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Insert title </a:t>
            </a:r>
          </a:p>
        </p:txBody>
      </p:sp>
      <p:pic>
        <p:nvPicPr>
          <p:cNvPr id="2" name="Picture 3"/>
          <p:cNvPicPr>
            <a:picLocks noChangeAspect="1" noChangeArrowheads="1"/>
          </p:cNvPicPr>
          <p:nvPr userDrawn="1"/>
        </p:nvPicPr>
        <p:blipFill>
          <a:blip r:embed="rId3" cstate="print"/>
          <a:srcRect/>
          <a:stretch>
            <a:fillRect/>
          </a:stretch>
        </p:blipFill>
        <p:spPr bwMode="auto">
          <a:xfrm>
            <a:off x="-4884" y="-21266"/>
            <a:ext cx="9148884" cy="938816"/>
          </a:xfrm>
          <a:prstGeom prst="rect">
            <a:avLst/>
          </a:prstGeom>
          <a:noFill/>
          <a:ln w="9525">
            <a:noFill/>
            <a:miter lim="800000"/>
            <a:headEnd/>
            <a:tailEnd/>
          </a:ln>
          <a:effectLst/>
        </p:spPr>
      </p:pic>
    </p:spTree>
    <p:extLst>
      <p:ext uri="{BB962C8B-B14F-4D97-AF65-F5344CB8AC3E}">
        <p14:creationId xmlns:p14="http://schemas.microsoft.com/office/powerpoint/2010/main" val="282832975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5964835"/>
            <a:ext cx="1505379" cy="67650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365227925"/>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Cover-Page-No_Image_Blac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3"/>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100" y="5964833"/>
            <a:ext cx="1505379" cy="676506"/>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203292263"/>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over-Page-No_Image_White">
    <p:bg>
      <p:bgPr>
        <a:solidFill>
          <a:schemeClr val="bg1"/>
        </a:solidFill>
        <a:effectLst/>
      </p:bgPr>
    </p:bg>
    <p:spTree>
      <p:nvGrpSpPr>
        <p:cNvPr id="1" name=""/>
        <p:cNvGrpSpPr/>
        <p:nvPr/>
      </p:nvGrpSpPr>
      <p:grpSpPr>
        <a:xfrm>
          <a:off x="0" y="0"/>
          <a:ext cx="0" cy="0"/>
          <a:chOff x="0" y="0"/>
          <a:chExt cx="0" cy="0"/>
        </a:xfrm>
      </p:grpSpPr>
      <p:pic>
        <p:nvPicPr>
          <p:cNvPr id="18" name="Picture 17" descr="crv_lfcl_grhc_rgb_pos.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
            <a:ext cx="9144000" cy="6857999"/>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5964835"/>
            <a:ext cx="1505379" cy="67650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54771638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srcRect/>
          <a:stretch>
            <a:fill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panose="02070309020205020404"/>
              <a:buChar char="o"/>
              <a:defRPr/>
            </a:lvl2pPr>
            <a:lvl5pPr marL="2057400" indent="-228600">
              <a:buFont typeface="Wingdings" panose="05000000000000000000" pitchFamily="2"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panose="020B0604020202020204"/>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panose="020B0604020202020204"/>
              </a:defRPr>
            </a:lvl1pPr>
          </a:lstStyle>
          <a:p>
            <a:r>
              <a:rPr lang="en-US" dirty="0"/>
              <a:t>Main take-away or heading goes here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0225" y="6051591"/>
            <a:ext cx="1500694" cy="679418"/>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4966942" y="0"/>
            <a:ext cx="4183253" cy="6868171"/>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prstClr val="white"/>
              </a:solidFill>
            </a:endParaRPr>
          </a:p>
        </p:txBody>
      </p:sp>
      <p:pic>
        <p:nvPicPr>
          <p:cNvPr id="15" name="Picture 14" descr="crv_lfcl_grhc_rgb_pos_coverpage-img.png"/>
          <p:cNvPicPr>
            <a:picLocks noChangeAspect="1"/>
          </p:cNvPicPr>
          <p:nvPr userDrawn="1"/>
        </p:nvPicPr>
        <p:blipFill rotWithShape="1">
          <a:blip r:embed="rId3" cstate="screen">
            <a:extLst>
              <a:ext uri="{28A0092B-C50C-407E-A947-70E740481C1C}">
                <a14:useLocalDpi xmlns:a14="http://schemas.microsoft.com/office/drawing/2010/main"/>
              </a:ext>
            </a:extLst>
          </a:blip>
          <a:srcRect l="4265" t="10798" r="9949" b="3415"/>
          <a:stretch/>
        </p:blipFill>
        <p:spPr>
          <a:xfrm>
            <a:off x="0" y="0"/>
            <a:ext cx="9144000" cy="6858000"/>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3913" y="5964835"/>
            <a:ext cx="1505379" cy="676506"/>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82701799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5964835"/>
            <a:ext cx="1505379" cy="67650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960602034"/>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4266" t="11493" r="16175"/>
          <a:stretch/>
        </p:blipFill>
        <p:spPr>
          <a:xfrm>
            <a:off x="-17468" y="0"/>
            <a:ext cx="9161468" cy="6903445"/>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5964835"/>
            <a:ext cx="1505379" cy="67650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67286134"/>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Big Statement_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3"/>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100" y="5964833"/>
            <a:ext cx="1505379" cy="67650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344630036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6043314"/>
            <a:ext cx="1505379" cy="67650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6007099"/>
            <a:ext cx="1735195" cy="861071"/>
          </a:xfrm>
          <a:prstGeom prst="rect">
            <a:avLst/>
          </a:prstGeom>
        </p:spPr>
      </p:pic>
    </p:spTree>
    <p:extLst>
      <p:ext uri="{BB962C8B-B14F-4D97-AF65-F5344CB8AC3E}">
        <p14:creationId xmlns:p14="http://schemas.microsoft.com/office/powerpoint/2010/main" val="476478443"/>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9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5964835"/>
            <a:ext cx="1505379" cy="67650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467112164"/>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prstClr val="white">
                    <a:lumMod val="85000"/>
                  </a:prstClr>
                </a:solidFill>
              </a:rPr>
              <a:pPr algn="r"/>
              <a:t>‹#›</a:t>
            </a:fld>
            <a:endParaRPr lang="en-US" sz="900" dirty="0">
              <a:solidFill>
                <a:prstClr val="white">
                  <a:lumMod val="85000"/>
                </a:prst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5964833"/>
            <a:ext cx="1505379" cy="67650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1920280708"/>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prstClr val="black"/>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5964835"/>
            <a:ext cx="1505379" cy="676506"/>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942420940"/>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2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5964835"/>
            <a:ext cx="1505379" cy="676506"/>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364050015"/>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0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1746" y="2237042"/>
            <a:ext cx="2234550" cy="100419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2" y="1991844"/>
            <a:ext cx="2549185" cy="1600733"/>
          </a:xfrm>
          <a:prstGeom prst="rect">
            <a:avLst/>
          </a:prstGeom>
        </p:spPr>
      </p:pic>
    </p:spTree>
    <p:extLst>
      <p:ext uri="{BB962C8B-B14F-4D97-AF65-F5344CB8AC3E}">
        <p14:creationId xmlns:p14="http://schemas.microsoft.com/office/powerpoint/2010/main" val="183550933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315" indent="-234315">
              <a:buClr>
                <a:srgbClr val="666666"/>
              </a:buClr>
              <a:buSzPct val="60000"/>
              <a:buFont typeface="Courier New" panose="02070309020205020404"/>
              <a:buChar char="o"/>
              <a:defRPr sz="1500" b="0" i="0">
                <a:latin typeface="+mj-lt"/>
                <a:cs typeface="Arial" panose="020B0604020202020204"/>
              </a:defRPr>
            </a:lvl1pPr>
            <a:lvl2pPr marL="633730" indent="-212090">
              <a:buSzPct val="40000"/>
              <a:buFont typeface="Wingdings" panose="05000000000000000000" pitchFamily="2" charset="2"/>
              <a:buChar char=""/>
              <a:defRPr sz="1500" b="0" i="0" baseline="0">
                <a:latin typeface="+mj-lt"/>
                <a:cs typeface="Arial" panose="020B0604020202020204"/>
              </a:defRPr>
            </a:lvl2pPr>
            <a:lvl3pPr marL="1000760" indent="-158115">
              <a:defRPr sz="1500" b="0" i="0" baseline="0">
                <a:latin typeface="+mj-lt"/>
                <a:cs typeface="Arial" panose="020B0604020202020204"/>
              </a:defRPr>
            </a:lvl3pPr>
            <a:lvl4pPr marL="1457960" indent="-194310">
              <a:defRPr sz="1400">
                <a:latin typeface="+mj-lt"/>
              </a:defRPr>
            </a:lvl4pPr>
            <a:lvl5pPr marL="2057400" indent="-228600">
              <a:buFont typeface="Wingdings" panose="05000000000000000000" pitchFamily="2"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sp>
        <p:nvSpPr>
          <p:cNvPr id="11"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t>‹#›</a:t>
            </a:fld>
            <a:endParaRPr lang="en-US" sz="900" dirty="0">
              <a:solidFill>
                <a:srgbClr val="444444"/>
              </a:solidFill>
              <a:latin typeface="+mj-lt"/>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5964835"/>
            <a:ext cx="1505379" cy="67650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025639734"/>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527334340"/>
      </p:ext>
    </p:extLst>
  </p:cSld>
  <p:clrMapOvr>
    <a:masterClrMapping/>
  </p:clrMapOvr>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7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30896151"/>
      </p:ext>
    </p:extLst>
  </p:cSld>
  <p:clrMapOvr>
    <a:masterClrMapping/>
  </p:clrMapOvr>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3688251085"/>
      </p:ext>
    </p:extLst>
  </p:cSld>
  <p:clrMapOvr>
    <a:masterClrMapping/>
  </p:clrMapOvr>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55313472"/>
      </p:ext>
    </p:extLst>
  </p:cSld>
  <p:clrMapOvr>
    <a:masterClrMapping/>
  </p:clrMapOvr>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5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297322758"/>
      </p:ext>
    </p:extLst>
  </p:cSld>
  <p:clrMapOvr>
    <a:masterClrMapping/>
  </p:clrMapOvr>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985390268"/>
      </p:ext>
    </p:extLst>
  </p:cSld>
  <p:clrMapOvr>
    <a:masterClrMapping/>
  </p:clrMapOvr>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967826912"/>
      </p:ext>
    </p:extLst>
  </p:cSld>
  <p:clrMapOvr>
    <a:masterClrMapping/>
  </p:clrMapOvr>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663720828"/>
      </p:ext>
    </p:extLst>
  </p:cSld>
  <p:clrMapOvr>
    <a:masterClrMapping/>
  </p:clrMapOvr>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683504546"/>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41" Type="http://schemas.openxmlformats.org/officeDocument/2006/relationships/slideLayout" Target="../slideLayouts/slideLayout99.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theme" Target="../theme/theme4.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8" Type="http://schemas.openxmlformats.org/officeDocument/2006/relationships/slideLayout" Target="../slideLayouts/slideLayout66.xml"/><Relationship Id="rId51"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image" Target="../media/image10.png"/><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image" Target="../media/image9.emf"/><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image" Target="../media/image10.png"/><Relationship Id="rId2" Type="http://schemas.openxmlformats.org/officeDocument/2006/relationships/slideLayout" Target="../slideLayouts/slideLayout132.xml"/><Relationship Id="rId16" Type="http://schemas.openxmlformats.org/officeDocument/2006/relationships/image" Target="../media/image9.emf"/><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heme" Target="../theme/theme6.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image" Target="../media/image10.png"/><Relationship Id="rId2" Type="http://schemas.openxmlformats.org/officeDocument/2006/relationships/slideLayout" Target="../slideLayouts/slideLayout146.xml"/><Relationship Id="rId16" Type="http://schemas.openxmlformats.org/officeDocument/2006/relationships/image" Target="../media/image9.emf"/><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theme" Target="../theme/theme7.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8.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6" r:id="rId15"/>
    <p:sldLayoutId id="2147483668" r:id="rId16"/>
    <p:sldLayoutId id="2147483671" r:id="rId17"/>
    <p:sldLayoutId id="2147483714" r:id="rId18"/>
    <p:sldLayoutId id="2147483716" r:id="rId19"/>
    <p:sldLayoutId id="2147483792"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049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ransition/>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95708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Lst>
  <p:transition/>
  <p:timing>
    <p:tnLst>
      <p:par>
        <p:cTn id="1" dur="indefinite" restart="never" nodeType="tmRoot"/>
      </p:par>
    </p:tnLst>
  </p:timing>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38415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 id="2147483760" r:id="rId43"/>
    <p:sldLayoutId id="2147483761" r:id="rId44"/>
    <p:sldLayoutId id="2147483762" r:id="rId45"/>
    <p:sldLayoutId id="2147483763" r:id="rId46"/>
    <p:sldLayoutId id="2147483764" r:id="rId47"/>
    <p:sldLayoutId id="2147483765" r:id="rId48"/>
    <p:sldLayoutId id="2147483766" r:id="rId49"/>
    <p:sldLayoutId id="2147483767" r:id="rId50"/>
    <p:sldLayoutId id="2147483768" r:id="rId51"/>
  </p:sldLayoutIdLst>
  <p:transition/>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400" eaLnBrk="1" fontAlgn="base" hangingPunct="1">
              <a:spcBef>
                <a:spcPct val="0"/>
              </a:spcBef>
              <a:spcAft>
                <a:spcPct val="0"/>
              </a:spcAft>
              <a:buClr>
                <a:srgbClr val="FF8000"/>
              </a:buClr>
              <a:buFontTx/>
              <a:buChar char="•"/>
              <a:defRPr/>
            </a:pPr>
            <a:endParaRPr lang="zh-CN" altLang="zh-CN" smtClean="0">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pic>
        <p:nvPicPr>
          <p:cNvPr id="1029" name="Picture 9"/>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bwMode="auto">
          <a:xfrm>
            <a:off x="7068873" y="6118225"/>
            <a:ext cx="1561384"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78640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Lst>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400" eaLnBrk="1" fontAlgn="base" hangingPunct="1">
              <a:spcBef>
                <a:spcPct val="0"/>
              </a:spcBef>
              <a:spcAft>
                <a:spcPct val="0"/>
              </a:spcAft>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bwMode="auto">
          <a:xfrm>
            <a:off x="7500673" y="6118225"/>
            <a:ext cx="1307041"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86950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Lst>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400" eaLnBrk="1" fontAlgn="base" hangingPunct="1">
              <a:spcBef>
                <a:spcPct val="0"/>
              </a:spcBef>
              <a:spcAft>
                <a:spcPct val="0"/>
              </a:spcAft>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bwMode="auto">
          <a:xfrm>
            <a:off x="7452320" y="6093296"/>
            <a:ext cx="1561384"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65522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fld id="{54947CCE-BC4A-4F3D-B261-CADC416FA249}" type="datetimeFigureOut">
              <a:rPr lang="en-US" smtClean="0">
                <a:solidFill>
                  <a:prstClr val="black">
                    <a:tint val="75000"/>
                  </a:prstClr>
                </a:solidFill>
                <a:latin typeface="Arial" panose="020B0604020202020204" pitchFamily="34" charset="0"/>
                <a:ea typeface="宋体" panose="02010600030101010101" pitchFamily="2" charset="-122"/>
              </a:rPr>
              <a:pPr defTabSz="914400" eaLnBrk="0" fontAlgn="base" hangingPunct="0">
                <a:spcBef>
                  <a:spcPct val="0"/>
                </a:spcBef>
                <a:spcAft>
                  <a:spcPct val="0"/>
                </a:spcAft>
              </a:pPr>
              <a:t>5/5/2019</a:t>
            </a:fld>
            <a:endParaRPr lang="en-US" dirty="0">
              <a:solidFill>
                <a:prstClr val="black">
                  <a:tint val="75000"/>
                </a:prstClr>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pPr>
            <a:endParaRPr lang="en-US" dirty="0">
              <a:solidFill>
                <a:prstClr val="black">
                  <a:tint val="75000"/>
                </a:prstClr>
              </a:solidFill>
              <a:latin typeface="Arial" panose="020B0604020202020204" pitchFamily="34" charset="0"/>
              <a:ea typeface="宋体" panose="02010600030101010101" pitchFamily="2" charset="-122"/>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pPr>
            <a:fld id="{288ED266-4DA1-4322-9D7F-B95FB2C24223}" type="slidenum">
              <a:rPr lang="en-US" smtClean="0">
                <a:solidFill>
                  <a:prstClr val="black">
                    <a:tint val="75000"/>
                  </a:prstClr>
                </a:solidFill>
                <a:latin typeface="Arial" panose="020B0604020202020204" pitchFamily="34" charset="0"/>
                <a:ea typeface="宋体" panose="02010600030101010101" pitchFamily="2" charset="-122"/>
              </a:rPr>
              <a:pPr defTabSz="914400" eaLnBrk="0" fontAlgn="base" hangingPunct="0">
                <a:spcBef>
                  <a:spcPct val="0"/>
                </a:spcBef>
                <a:spcAft>
                  <a:spcPct val="0"/>
                </a:spcAft>
              </a:pPr>
              <a:t>‹#›</a:t>
            </a:fld>
            <a:endParaRPr lang="en-US" dirty="0">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06878897"/>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190.png"/></Relationships>
</file>

<file path=ppt/slides/_rels/slide101.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jpg"/><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jpg"/><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Main_Page" TargetMode="External"/><Relationship Id="rId2" Type="http://schemas.openxmlformats.org/officeDocument/2006/relationships/hyperlink" Target="http://www.termonline.cn/index.htm" TargetMode="Externa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5.png"/><Relationship Id="rId7" Type="http://schemas.openxmlformats.org/officeDocument/2006/relationships/diagramColors" Target="../diagrams/colors1.xml"/><Relationship Id="rId2" Type="http://schemas.openxmlformats.org/officeDocument/2006/relationships/image" Target="../media/image74.png"/><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www.kopernio.com/" TargetMode="Externa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86.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9.xml"/><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10.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99.jpeg"/><Relationship Id="rId1" Type="http://schemas.openxmlformats.org/officeDocument/2006/relationships/slideLayout" Target="../slideLayouts/slideLayout10.xml"/><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6.svg"/><Relationship Id="rId18" Type="http://schemas.openxmlformats.org/officeDocument/2006/relationships/image" Target="../media/image109.png"/><Relationship Id="rId3" Type="http://schemas.openxmlformats.org/officeDocument/2006/relationships/image" Target="../media/image86.svg"/><Relationship Id="rId21" Type="http://schemas.openxmlformats.org/officeDocument/2006/relationships/image" Target="../media/image104.svg"/><Relationship Id="rId7" Type="http://schemas.openxmlformats.org/officeDocument/2006/relationships/image" Target="../media/image90.svg"/><Relationship Id="rId12" Type="http://schemas.openxmlformats.org/officeDocument/2006/relationships/image" Target="../media/image106.png"/><Relationship Id="rId17" Type="http://schemas.openxmlformats.org/officeDocument/2006/relationships/image" Target="../media/image100.svg"/><Relationship Id="rId25" Type="http://schemas.microsoft.com/office/2007/relationships/hdphoto" Target="../media/hdphoto1.wdp"/><Relationship Id="rId2" Type="http://schemas.openxmlformats.org/officeDocument/2006/relationships/image" Target="../media/image101.png"/><Relationship Id="rId16" Type="http://schemas.openxmlformats.org/officeDocument/2006/relationships/image" Target="../media/image108.png"/><Relationship Id="rId20" Type="http://schemas.openxmlformats.org/officeDocument/2006/relationships/image" Target="../media/image110.png"/><Relationship Id="rId1" Type="http://schemas.openxmlformats.org/officeDocument/2006/relationships/slideLayout" Target="../slideLayouts/slideLayout10.xml"/><Relationship Id="rId6" Type="http://schemas.openxmlformats.org/officeDocument/2006/relationships/image" Target="../media/image103.png"/><Relationship Id="rId11" Type="http://schemas.openxmlformats.org/officeDocument/2006/relationships/image" Target="../media/image94.svg"/><Relationship Id="rId24" Type="http://schemas.openxmlformats.org/officeDocument/2006/relationships/image" Target="../media/image113.png"/><Relationship Id="rId5" Type="http://schemas.openxmlformats.org/officeDocument/2006/relationships/image" Target="../media/image88.svg"/><Relationship Id="rId15" Type="http://schemas.openxmlformats.org/officeDocument/2006/relationships/image" Target="../media/image98.svg"/><Relationship Id="rId23" Type="http://schemas.openxmlformats.org/officeDocument/2006/relationships/image" Target="../media/image112.png"/><Relationship Id="rId10" Type="http://schemas.openxmlformats.org/officeDocument/2006/relationships/image" Target="../media/image105.png"/><Relationship Id="rId19" Type="http://schemas.openxmlformats.org/officeDocument/2006/relationships/image" Target="../media/image102.svg"/><Relationship Id="rId4" Type="http://schemas.openxmlformats.org/officeDocument/2006/relationships/image" Target="../media/image102.png"/><Relationship Id="rId9" Type="http://schemas.openxmlformats.org/officeDocument/2006/relationships/image" Target="../media/image92.svg"/><Relationship Id="rId14" Type="http://schemas.openxmlformats.org/officeDocument/2006/relationships/image" Target="../media/image107.png"/><Relationship Id="rId22" Type="http://schemas.openxmlformats.org/officeDocument/2006/relationships/image" Target="../media/image111.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0.xml"/><Relationship Id="rId4" Type="http://schemas.openxmlformats.org/officeDocument/2006/relationships/image" Target="../media/image116.png"/></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9.xml"/><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xml"/><Relationship Id="rId1" Type="http://schemas.openxmlformats.org/officeDocument/2006/relationships/slideLayout" Target="../slideLayouts/slideLayout122.xml"/></Relationships>
</file>

<file path=ppt/slides/_rels/slide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3.xml"/><Relationship Id="rId1" Type="http://schemas.openxmlformats.org/officeDocument/2006/relationships/slideLayout" Target="../slideLayouts/slideLayout122.xml"/></Relationships>
</file>

<file path=ppt/slides/_rels/slide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4.xml"/><Relationship Id="rId1" Type="http://schemas.openxmlformats.org/officeDocument/2006/relationships/slideLayout" Target="../slideLayouts/slideLayout12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5.xml"/><Relationship Id="rId1" Type="http://schemas.openxmlformats.org/officeDocument/2006/relationships/slideLayout" Target="../slideLayouts/slideLayout122.xml"/><Relationship Id="rId5" Type="http://schemas.openxmlformats.org/officeDocument/2006/relationships/image" Target="../media/image131.png"/><Relationship Id="rId4" Type="http://schemas.openxmlformats.org/officeDocument/2006/relationships/image" Target="../media/image130.png"/></Relationships>
</file>

<file path=ppt/slides/_rels/slide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122.xml"/></Relationships>
</file>

<file path=ppt/slides/_rels/slide6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7.xml"/><Relationship Id="rId1" Type="http://schemas.openxmlformats.org/officeDocument/2006/relationships/slideLayout" Target="../slideLayouts/slideLayout122.xml"/></Relationships>
</file>

<file path=ppt/slides/_rels/slide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8.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9.xml"/><Relationship Id="rId1" Type="http://schemas.openxmlformats.org/officeDocument/2006/relationships/slideLayout" Target="../slideLayouts/slideLayout122.xml"/></Relationships>
</file>

<file path=ppt/slides/_rels/slide7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0.xml"/><Relationship Id="rId1" Type="http://schemas.openxmlformats.org/officeDocument/2006/relationships/slideLayout" Target="../slideLayouts/slideLayout122.xml"/><Relationship Id="rId5" Type="http://schemas.openxmlformats.org/officeDocument/2006/relationships/image" Target="../media/image138.png"/><Relationship Id="rId4" Type="http://schemas.openxmlformats.org/officeDocument/2006/relationships/image" Target="../media/image137.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2.xml"/></Relationships>
</file>

<file path=ppt/slides/_rels/slide7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140.png"/></Relationships>
</file>

<file path=ppt/slides/_rels/slide7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68.xml"/><Relationship Id="rId4" Type="http://schemas.openxmlformats.org/officeDocument/2006/relationships/image" Target="../media/image143.png"/></Relationships>
</file>

<file path=ppt/slides/_rels/slide7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32.xml"/></Relationships>
</file>

<file path=ppt/slides/_rels/slide7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2.xml"/></Relationships>
</file>

<file path=ppt/slides/_rels/slide7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3.xml"/><Relationship Id="rId1" Type="http://schemas.openxmlformats.org/officeDocument/2006/relationships/slideLayout" Target="../slideLayouts/slideLayout132.xml"/><Relationship Id="rId6" Type="http://schemas.openxmlformats.org/officeDocument/2006/relationships/image" Target="../media/image149.png"/><Relationship Id="rId5" Type="http://schemas.openxmlformats.org/officeDocument/2006/relationships/image" Target="../media/image148.jpeg"/><Relationship Id="rId4" Type="http://schemas.openxmlformats.org/officeDocument/2006/relationships/image" Target="../media/image147.png"/></Relationships>
</file>

<file path=ppt/slides/_rels/slide7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37.xml"/></Relationships>
</file>

<file path=ppt/slides/_rels/slide7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0.png"/><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50.xml"/></Relationships>
</file>

<file path=ppt/slides/_rels/slide8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50.xml"/></Relationships>
</file>

<file path=ppt/slides/_rels/slide8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70.xml"/></Relationships>
</file>

<file path=ppt/slides/_rels/slide8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70.xml"/></Relationships>
</file>

<file path=ppt/slides/_rels/slide8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44.xml"/></Relationships>
</file>

<file path=ppt/slides/_rels/slide8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8.xml"/></Relationships>
</file>

<file path=ppt/slides/_rels/slide8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4.xml"/><Relationship Id="rId1" Type="http://schemas.openxmlformats.org/officeDocument/2006/relationships/slideLayout" Target="../slideLayouts/slideLayout68.xml"/><Relationship Id="rId4" Type="http://schemas.openxmlformats.org/officeDocument/2006/relationships/image" Target="../media/image162.png"/></Relationships>
</file>

<file path=ppt/slides/_rels/slide8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8.xml"/></Relationships>
</file>

<file path=ppt/slides/_rels/slide89.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jpg"/><Relationship Id="rId7" Type="http://schemas.openxmlformats.org/officeDocument/2006/relationships/image" Target="../media/image168.png"/><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 Id="rId9" Type="http://schemas.openxmlformats.org/officeDocument/2006/relationships/image" Target="../media/image17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9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96.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184.jpg"/></Relationships>
</file>

<file path=ppt/slides/_rels/slide9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6138" y="7718837"/>
            <a:ext cx="184666" cy="369332"/>
          </a:xfrm>
          <a:prstGeom prst="rect">
            <a:avLst/>
          </a:prstGeom>
          <a:noFill/>
        </p:spPr>
        <p:txBody>
          <a:bodyPr wrap="none" rtlCol="0">
            <a:spAutoFit/>
          </a:bodyPr>
          <a:lstStyle/>
          <a:p>
            <a:endParaRPr lang="en-US" dirty="0"/>
          </a:p>
        </p:txBody>
      </p:sp>
      <p:sp>
        <p:nvSpPr>
          <p:cNvPr id="3" name="Text Placeholder 2"/>
          <p:cNvSpPr>
            <a:spLocks noGrp="1"/>
          </p:cNvSpPr>
          <p:nvPr>
            <p:ph type="body" sz="quarter" idx="11"/>
          </p:nvPr>
        </p:nvSpPr>
        <p:spPr>
          <a:xfrm>
            <a:off x="175383" y="438979"/>
            <a:ext cx="4645324" cy="1315980"/>
          </a:xfrm>
        </p:spPr>
        <p:txBody>
          <a:bodyPr anchor="ctr"/>
          <a:lstStyle/>
          <a:p>
            <a:pPr algn="ctr"/>
            <a:r>
              <a:rPr lang="zh-CN" altLang="en-US" sz="4000" dirty="0"/>
              <a:t>激励发现，推动创新</a:t>
            </a:r>
            <a:endParaRPr lang="en-US" sz="2400" dirty="0"/>
          </a:p>
        </p:txBody>
      </p:sp>
      <p:sp>
        <p:nvSpPr>
          <p:cNvPr id="2" name="Title 1"/>
          <p:cNvSpPr>
            <a:spLocks noGrp="1"/>
          </p:cNvSpPr>
          <p:nvPr>
            <p:ph type="title"/>
          </p:nvPr>
        </p:nvSpPr>
        <p:spPr>
          <a:xfrm>
            <a:off x="420162" y="2771010"/>
            <a:ext cx="4155766" cy="1315980"/>
          </a:xfrm>
        </p:spPr>
        <p:txBody>
          <a:bodyPr/>
          <a:lstStyle/>
          <a:p>
            <a:pPr>
              <a:lnSpc>
                <a:spcPct val="150000"/>
              </a:lnSpc>
            </a:pPr>
            <a:r>
              <a:rPr lang="en-US" altLang="zh-CN" sz="1800" b="1" dirty="0">
                <a:solidFill>
                  <a:schemeClr val="tx1"/>
                </a:solidFill>
              </a:rPr>
              <a:t/>
            </a:r>
            <a:br>
              <a:rPr lang="en-US" altLang="zh-CN" sz="1800" b="1" dirty="0">
                <a:solidFill>
                  <a:schemeClr val="tx1"/>
                </a:solidFill>
              </a:rPr>
            </a:br>
            <a:r>
              <a:rPr lang="zh-CN" altLang="en-US" sz="1800" b="1" dirty="0">
                <a:solidFill>
                  <a:schemeClr val="tx1"/>
                </a:solidFill>
              </a:rPr>
              <a:t>科睿唯安产品与解决</a:t>
            </a:r>
            <a:r>
              <a:rPr lang="zh-CN" altLang="en-US" sz="1800" b="1" dirty="0" smtClean="0">
                <a:solidFill>
                  <a:schemeClr val="tx1"/>
                </a:solidFill>
              </a:rPr>
              <a:t>方案</a:t>
            </a:r>
            <a:r>
              <a:rPr lang="zh-CN" altLang="en-US" sz="1800" b="1" dirty="0" smtClean="0">
                <a:solidFill>
                  <a:schemeClr val="tx1"/>
                </a:solidFill>
              </a:rPr>
              <a:t>部门   </a:t>
            </a:r>
            <a:r>
              <a:rPr lang="en-US" altLang="zh-CN" sz="1800" b="1" dirty="0" smtClean="0">
                <a:solidFill>
                  <a:schemeClr val="tx1"/>
                </a:solidFill>
              </a:rPr>
              <a:t> </a:t>
            </a:r>
            <a:r>
              <a:rPr lang="en-US" altLang="zh-CN" sz="1800" b="1" dirty="0" smtClean="0">
                <a:solidFill>
                  <a:schemeClr val="tx1"/>
                </a:solidFill>
              </a:rPr>
              <a:t/>
            </a:r>
            <a:br>
              <a:rPr lang="en-US" altLang="zh-CN" sz="1800" b="1" dirty="0" smtClean="0">
                <a:solidFill>
                  <a:schemeClr val="tx1"/>
                </a:solidFill>
              </a:rPr>
            </a:br>
            <a:r>
              <a:rPr lang="zh-CN" altLang="en-US" sz="1800" b="1" dirty="0" smtClean="0">
                <a:solidFill>
                  <a:schemeClr val="tx1"/>
                </a:solidFill>
              </a:rPr>
              <a:t>沈喨喨  </a:t>
            </a:r>
            <a:r>
              <a:rPr lang="en-US" altLang="zh-CN" sz="1800" b="1" dirty="0">
                <a:solidFill>
                  <a:schemeClr val="tx1"/>
                </a:solidFill>
              </a:rPr>
              <a:t/>
            </a:r>
            <a:br>
              <a:rPr lang="en-US" altLang="zh-CN" sz="1800" b="1" dirty="0">
                <a:solidFill>
                  <a:schemeClr val="tx1"/>
                </a:solidFill>
              </a:rPr>
            </a:br>
            <a:r>
              <a:rPr lang="en-US" altLang="zh-CN" sz="1800" b="1" dirty="0">
                <a:solidFill>
                  <a:schemeClr val="tx1"/>
                </a:solidFill>
              </a:rPr>
              <a:t/>
            </a:r>
            <a:br>
              <a:rPr lang="en-US" altLang="zh-CN" sz="1800" b="1" dirty="0">
                <a:solidFill>
                  <a:schemeClr val="tx1"/>
                </a:solidFill>
              </a:rPr>
            </a:br>
            <a:endParaRPr lang="en-US" sz="1800" b="1" dirty="0">
              <a:solidFill>
                <a:schemeClr val="tx1"/>
              </a:solidFill>
            </a:endParaRPr>
          </a:p>
        </p:txBody>
      </p:sp>
      <p:sp>
        <p:nvSpPr>
          <p:cNvPr id="6" name="Rectangle 5">
            <a:extLst>
              <a:ext uri="{FF2B5EF4-FFF2-40B4-BE49-F238E27FC236}">
                <a16:creationId xmlns:a16="http://schemas.microsoft.com/office/drawing/2014/main" xmlns="" id="{6B92DFAC-63E0-4E61-9823-BE7492F8A484}"/>
              </a:ext>
            </a:extLst>
          </p:cNvPr>
          <p:cNvSpPr/>
          <p:nvPr/>
        </p:nvSpPr>
        <p:spPr>
          <a:xfrm>
            <a:off x="248707" y="1700061"/>
            <a:ext cx="4572000" cy="769441"/>
          </a:xfrm>
          <a:prstGeom prst="rect">
            <a:avLst/>
          </a:prstGeom>
        </p:spPr>
        <p:txBody>
          <a:bodyPr wrap="square">
            <a:spAutoFit/>
          </a:bodyPr>
          <a:lstStyle/>
          <a:p>
            <a:r>
              <a:rPr lang="en-US" altLang="zh-CN" sz="2200" b="1" dirty="0"/>
              <a:t>——</a:t>
            </a:r>
            <a:r>
              <a:rPr lang="zh-CN" altLang="en-US" sz="2200" b="1" dirty="0"/>
              <a:t>利用</a:t>
            </a:r>
            <a:r>
              <a:rPr lang="en-US" altLang="zh-CN" sz="2200" b="1" dirty="0"/>
              <a:t>Web of Science </a:t>
            </a:r>
            <a:br>
              <a:rPr lang="en-US" altLang="zh-CN" sz="2200" b="1" dirty="0"/>
            </a:br>
            <a:r>
              <a:rPr lang="en-US" altLang="zh-CN" sz="2200" b="1" dirty="0"/>
              <a:t>           (SCI/ESI/JCR)</a:t>
            </a:r>
            <a:r>
              <a:rPr lang="zh-CN" altLang="en-US" sz="2200" b="1" dirty="0"/>
              <a:t>助力科学研究</a:t>
            </a:r>
            <a:endParaRPr lang="en-US" sz="22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087EF13-89B9-49A3-A374-BED626EA6C07}"/>
              </a:ext>
            </a:extLst>
          </p:cNvPr>
          <p:cNvPicPr>
            <a:picLocks noChangeAspect="1"/>
          </p:cNvPicPr>
          <p:nvPr/>
        </p:nvPicPr>
        <p:blipFill>
          <a:blip r:embed="rId2"/>
          <a:stretch>
            <a:fillRect/>
          </a:stretch>
        </p:blipFill>
        <p:spPr>
          <a:xfrm>
            <a:off x="771694" y="1197038"/>
            <a:ext cx="7685304" cy="5483186"/>
          </a:xfrm>
          <a:prstGeom prst="rect">
            <a:avLst/>
          </a:prstGeom>
          <a:ln>
            <a:noFill/>
          </a:ln>
          <a:effectLst>
            <a:outerShdw blurRad="292100" dist="139700" dir="2700000" algn="tl" rotWithShape="0">
              <a:srgbClr val="333333">
                <a:alpha val="65000"/>
              </a:srgbClr>
            </a:outerShdw>
          </a:effectLst>
        </p:spPr>
      </p:pic>
      <p:grpSp>
        <p:nvGrpSpPr>
          <p:cNvPr id="23" name="Group 22">
            <a:extLst>
              <a:ext uri="{FF2B5EF4-FFF2-40B4-BE49-F238E27FC236}">
                <a16:creationId xmlns:a16="http://schemas.microsoft.com/office/drawing/2014/main" xmlns="" id="{8225FADA-AB8F-4B26-9F4F-4AD3F1C49A64}"/>
              </a:ext>
            </a:extLst>
          </p:cNvPr>
          <p:cNvGrpSpPr/>
          <p:nvPr/>
        </p:nvGrpSpPr>
        <p:grpSpPr>
          <a:xfrm>
            <a:off x="839440" y="2821148"/>
            <a:ext cx="7372012" cy="640080"/>
            <a:chOff x="6707084" y="510925"/>
            <a:chExt cx="7372012" cy="640080"/>
          </a:xfrm>
        </p:grpSpPr>
        <p:sp>
          <p:nvSpPr>
            <p:cNvPr id="24" name="Rectangle 23">
              <a:extLst>
                <a:ext uri="{FF2B5EF4-FFF2-40B4-BE49-F238E27FC236}">
                  <a16:creationId xmlns:a16="http://schemas.microsoft.com/office/drawing/2014/main" xmlns="" id="{DECD243B-72C5-4373-9B30-546C9F4574AB}"/>
                </a:ext>
              </a:extLst>
            </p:cNvPr>
            <p:cNvSpPr/>
            <p:nvPr/>
          </p:nvSpPr>
          <p:spPr>
            <a:xfrm>
              <a:off x="6707084" y="510925"/>
              <a:ext cx="6100916" cy="640080"/>
            </a:xfrm>
            <a:prstGeom prst="rect">
              <a:avLst/>
            </a:prstGeom>
            <a:noFill/>
            <a:ln w="57150">
              <a:solidFill>
                <a:srgbClr val="1AC604"/>
              </a:solidFill>
              <a:prstDash val="sysDot"/>
            </a:ln>
          </p:spPr>
          <p:txBody>
            <a:bodyPr wrap="square" lIns="91440" tIns="45720" rIns="91440" bIns="45720" rtlCol="0" anchor="ctr">
              <a:spAutoFit/>
            </a:bodyPr>
            <a:lstStyle/>
            <a:p>
              <a:pPr algn="ctr"/>
              <a:endParaRPr lang="en-US" sz="5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25" name="TextBox 24">
              <a:extLst>
                <a:ext uri="{FF2B5EF4-FFF2-40B4-BE49-F238E27FC236}">
                  <a16:creationId xmlns:a16="http://schemas.microsoft.com/office/drawing/2014/main" xmlns="" id="{D04664A5-D2B2-4A36-9053-00FEAAD5CE07}"/>
                </a:ext>
              </a:extLst>
            </p:cNvPr>
            <p:cNvSpPr txBox="1"/>
            <p:nvPr/>
          </p:nvSpPr>
          <p:spPr>
            <a:xfrm flipH="1">
              <a:off x="12891416" y="646299"/>
              <a:ext cx="1187680" cy="369332"/>
            </a:xfrm>
            <a:prstGeom prst="rect">
              <a:avLst/>
            </a:prstGeom>
            <a:noFill/>
            <a:ln>
              <a:noFill/>
            </a:ln>
          </p:spPr>
          <p:txBody>
            <a:bodyPr wrap="square" rtlCol="0">
              <a:spAutoFit/>
            </a:bodyPr>
            <a:lstStyle/>
            <a:p>
              <a:r>
                <a:rPr lang="zh-CN" altLang="en-US" b="1" dirty="0">
                  <a:solidFill>
                    <a:srgbClr val="1AC604"/>
                  </a:solidFill>
                </a:rPr>
                <a:t>检索区域</a:t>
              </a:r>
              <a:endParaRPr lang="en-US" b="1" dirty="0">
                <a:solidFill>
                  <a:srgbClr val="1AC604"/>
                </a:solidFill>
              </a:endParaRPr>
            </a:p>
          </p:txBody>
        </p:sp>
      </p:grpSp>
      <p:sp>
        <p:nvSpPr>
          <p:cNvPr id="2" name="TextBox 1">
            <a:extLst>
              <a:ext uri="{FF2B5EF4-FFF2-40B4-BE49-F238E27FC236}">
                <a16:creationId xmlns:a16="http://schemas.microsoft.com/office/drawing/2014/main" xmlns="" id="{FD36AA84-27D2-4A4E-93EA-3E66E3EFF6CB}"/>
              </a:ext>
            </a:extLst>
          </p:cNvPr>
          <p:cNvSpPr txBox="1"/>
          <p:nvPr/>
        </p:nvSpPr>
        <p:spPr>
          <a:xfrm>
            <a:off x="771694" y="377371"/>
            <a:ext cx="3408241" cy="523220"/>
          </a:xfrm>
          <a:prstGeom prst="rect">
            <a:avLst/>
          </a:prstGeom>
          <a:noFill/>
        </p:spPr>
        <p:txBody>
          <a:bodyPr wrap="none" rtlCol="0">
            <a:spAutoFit/>
          </a:bodyPr>
          <a:lstStyle/>
          <a:p>
            <a:r>
              <a:rPr lang="en-US" sz="2800" b="1" dirty="0">
                <a:solidFill>
                  <a:schemeClr val="accent2"/>
                </a:solidFill>
              </a:rPr>
              <a:t>STEP 1 </a:t>
            </a:r>
            <a:r>
              <a:rPr lang="zh-CN" altLang="en-US" sz="2800" b="1" dirty="0">
                <a:solidFill>
                  <a:schemeClr val="accent2"/>
                </a:solidFill>
              </a:rPr>
              <a:t> 文献怎么搜</a:t>
            </a:r>
            <a:endParaRPr lang="en-US" sz="2800" b="1" dirty="0">
              <a:solidFill>
                <a:schemeClr val="accent2"/>
              </a:solidFill>
            </a:endParaRPr>
          </a:p>
        </p:txBody>
      </p:sp>
    </p:spTree>
    <p:extLst>
      <p:ext uri="{BB962C8B-B14F-4D97-AF65-F5344CB8AC3E}">
        <p14:creationId xmlns:p14="http://schemas.microsoft.com/office/powerpoint/2010/main" val="132197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9A667ED-823F-4284-BDCE-6EFA7191DF34}"/>
              </a:ext>
            </a:extLst>
          </p:cNvPr>
          <p:cNvPicPr>
            <a:picLocks noChangeAspect="1"/>
          </p:cNvPicPr>
          <p:nvPr/>
        </p:nvPicPr>
        <p:blipFill>
          <a:blip r:embed="rId3"/>
          <a:stretch>
            <a:fillRect/>
          </a:stretch>
        </p:blipFill>
        <p:spPr>
          <a:xfrm>
            <a:off x="1620452" y="3429000"/>
            <a:ext cx="7174452" cy="2615057"/>
          </a:xfrm>
          <a:prstGeom prst="rect">
            <a:avLst/>
          </a:prstGeom>
        </p:spPr>
      </p:pic>
      <p:graphicFrame>
        <p:nvGraphicFramePr>
          <p:cNvPr id="9" name="表格 8"/>
          <p:cNvGraphicFramePr>
            <a:graphicFrameLocks noGrp="1"/>
          </p:cNvGraphicFramePr>
          <p:nvPr>
            <p:extLst/>
          </p:nvPr>
        </p:nvGraphicFramePr>
        <p:xfrm>
          <a:off x="536725" y="1253796"/>
          <a:ext cx="7924803" cy="1828800"/>
        </p:xfrm>
        <a:graphic>
          <a:graphicData uri="http://schemas.openxmlformats.org/drawingml/2006/table">
            <a:tbl>
              <a:tblPr bandRow="1">
                <a:tableStyleId>{5C22544A-7EE6-4342-B048-85BDC9FD1C3A}</a:tableStyleId>
              </a:tblPr>
              <a:tblGrid>
                <a:gridCol w="827315">
                  <a:extLst>
                    <a:ext uri="{9D8B030D-6E8A-4147-A177-3AD203B41FA5}">
                      <a16:colId xmlns:a16="http://schemas.microsoft.com/office/drawing/2014/main" xmlns="" val="20000"/>
                    </a:ext>
                  </a:extLst>
                </a:gridCol>
                <a:gridCol w="3548744">
                  <a:extLst>
                    <a:ext uri="{9D8B030D-6E8A-4147-A177-3AD203B41FA5}">
                      <a16:colId xmlns:a16="http://schemas.microsoft.com/office/drawing/2014/main" xmlns="" val="20001"/>
                    </a:ext>
                  </a:extLst>
                </a:gridCol>
                <a:gridCol w="3548744">
                  <a:extLst>
                    <a:ext uri="{9D8B030D-6E8A-4147-A177-3AD203B41FA5}">
                      <a16:colId xmlns:a16="http://schemas.microsoft.com/office/drawing/2014/main" xmlns="" val="20002"/>
                    </a:ext>
                  </a:extLst>
                </a:gridCol>
              </a:tblGrid>
              <a:tr h="230429">
                <a:tc rowSpan="5">
                  <a:txBody>
                    <a:bodyPr/>
                    <a:lstStyle/>
                    <a:p>
                      <a:pPr algn="ctr"/>
                      <a:r>
                        <a:rPr lang="zh-CN" altLang="en-US" sz="2000" b="1" dirty="0">
                          <a:latin typeface="微软雅黑" panose="020B0503020204020204" pitchFamily="34" charset="-122"/>
                          <a:ea typeface="微软雅黑" panose="020B0503020204020204" pitchFamily="34" charset="-122"/>
                        </a:rPr>
                        <a:t>大</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学</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科</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领</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域</a:t>
                      </a:r>
                    </a:p>
                  </a:txBody>
                  <a:tcPr anchor="ctr"/>
                </a:tc>
                <a:tc>
                  <a:txBody>
                    <a:bodyPr/>
                    <a:lstStyle/>
                    <a:p>
                      <a:pPr algn="ctr"/>
                      <a:r>
                        <a:rPr lang="zh-CN" altLang="en-US" sz="1800" b="0" dirty="0">
                          <a:latin typeface="微软雅黑" panose="020B0503020204020204" pitchFamily="34" charset="-122"/>
                          <a:ea typeface="微软雅黑" panose="020B0503020204020204" pitchFamily="34" charset="-122"/>
                        </a:rPr>
                        <a:t>农业、植物学和动物学</a:t>
                      </a:r>
                    </a:p>
                  </a:txBody>
                  <a:tcPr anchor="ctr"/>
                </a:tc>
                <a:tc>
                  <a:txBody>
                    <a:bodyPr/>
                    <a:lstStyle/>
                    <a:p>
                      <a:pPr algn="ctr"/>
                      <a:r>
                        <a:rPr lang="zh-CN" altLang="en-US" sz="1800" b="0" dirty="0">
                          <a:latin typeface="微软雅黑" panose="020B0503020204020204" pitchFamily="34" charset="-122"/>
                          <a:ea typeface="微软雅黑" panose="020B0503020204020204" pitchFamily="34" charset="-122"/>
                        </a:rPr>
                        <a:t>生态与环境科学</a:t>
                      </a:r>
                    </a:p>
                  </a:txBody>
                  <a:tcPr anchor="ctr"/>
                </a:tc>
                <a:extLst>
                  <a:ext uri="{0D108BD9-81ED-4DB2-BD59-A6C34878D82A}">
                    <a16:rowId xmlns:a16="http://schemas.microsoft.com/office/drawing/2014/main" xmlns="" val="10000"/>
                  </a:ext>
                </a:extLst>
              </a:tr>
              <a:tr h="230429">
                <a:tc vMerge="1">
                  <a:txBody>
                    <a:bodyPr/>
                    <a:lstStyle/>
                    <a:p>
                      <a:endParaRPr lang="en-US"/>
                    </a:p>
                  </a:txBody>
                  <a:tcPr/>
                </a:tc>
                <a:tc>
                  <a:txBody>
                    <a:bodyPr/>
                    <a:lstStyle/>
                    <a:p>
                      <a:pPr algn="ctr"/>
                      <a:r>
                        <a:rPr lang="zh-CN" altLang="en-US" sz="1800" b="0" dirty="0">
                          <a:latin typeface="微软雅黑" panose="020B0503020204020204" pitchFamily="34" charset="-122"/>
                          <a:ea typeface="微软雅黑" panose="020B0503020204020204" pitchFamily="34" charset="-122"/>
                        </a:rPr>
                        <a:t>地球科学</a:t>
                      </a:r>
                    </a:p>
                  </a:txBody>
                  <a:tcPr anchor="ctr"/>
                </a:tc>
                <a:tc>
                  <a:txBody>
                    <a:bodyPr/>
                    <a:lstStyle/>
                    <a:p>
                      <a:pPr algn="ctr"/>
                      <a:r>
                        <a:rPr lang="zh-CN" altLang="en-US" sz="1800" b="0" dirty="0">
                          <a:latin typeface="微软雅黑" panose="020B0503020204020204" pitchFamily="34" charset="-122"/>
                          <a:ea typeface="微软雅黑" panose="020B0503020204020204" pitchFamily="34" charset="-122"/>
                        </a:rPr>
                        <a:t>临床医学</a:t>
                      </a:r>
                    </a:p>
                  </a:txBody>
                  <a:tcPr anchor="ctr"/>
                </a:tc>
                <a:extLst>
                  <a:ext uri="{0D108BD9-81ED-4DB2-BD59-A6C34878D82A}">
                    <a16:rowId xmlns:a16="http://schemas.microsoft.com/office/drawing/2014/main" xmlns="" val="10001"/>
                  </a:ext>
                </a:extLst>
              </a:tr>
              <a:tr h="230429">
                <a:tc vMerge="1">
                  <a:txBody>
                    <a:bodyPr/>
                    <a:lstStyle/>
                    <a:p>
                      <a:endParaRPr lang="en-US"/>
                    </a:p>
                  </a:txBody>
                  <a:tcPr/>
                </a:tc>
                <a:tc>
                  <a:txBody>
                    <a:bodyPr/>
                    <a:lstStyle/>
                    <a:p>
                      <a:pPr algn="ctr"/>
                      <a:r>
                        <a:rPr lang="zh-CN" altLang="en-US" sz="1800" b="0" dirty="0">
                          <a:latin typeface="微软雅黑" panose="020B0503020204020204" pitchFamily="34" charset="-122"/>
                          <a:ea typeface="微软雅黑" panose="020B0503020204020204" pitchFamily="34" charset="-122"/>
                        </a:rPr>
                        <a:t>生物科学</a:t>
                      </a:r>
                    </a:p>
                  </a:txBody>
                  <a:tcPr anchor="ctr"/>
                </a:tc>
                <a:tc>
                  <a:txBody>
                    <a:bodyPr/>
                    <a:lstStyle/>
                    <a:p>
                      <a:pPr algn="ctr"/>
                      <a:r>
                        <a:rPr lang="zh-CN" altLang="en-US" sz="1800" b="0" dirty="0">
                          <a:latin typeface="微软雅黑" panose="020B0503020204020204" pitchFamily="34" charset="-122"/>
                          <a:ea typeface="微软雅黑" panose="020B0503020204020204" pitchFamily="34" charset="-122"/>
                        </a:rPr>
                        <a:t>化学与材料科学</a:t>
                      </a:r>
                    </a:p>
                  </a:txBody>
                  <a:tcPr anchor="ctr"/>
                </a:tc>
                <a:extLst>
                  <a:ext uri="{0D108BD9-81ED-4DB2-BD59-A6C34878D82A}">
                    <a16:rowId xmlns:a16="http://schemas.microsoft.com/office/drawing/2014/main" xmlns="" val="10002"/>
                  </a:ext>
                </a:extLst>
              </a:tr>
              <a:tr h="230429">
                <a:tc vMerge="1">
                  <a:txBody>
                    <a:bodyPr/>
                    <a:lstStyle/>
                    <a:p>
                      <a:endParaRPr lang="en-US"/>
                    </a:p>
                  </a:txBody>
                  <a:tcPr/>
                </a:tc>
                <a:tc>
                  <a:txBody>
                    <a:bodyPr/>
                    <a:lstStyle/>
                    <a:p>
                      <a:pPr algn="ctr"/>
                      <a:r>
                        <a:rPr lang="zh-CN" altLang="en-US" sz="1800" b="0" dirty="0">
                          <a:latin typeface="微软雅黑" panose="020B0503020204020204" pitchFamily="34" charset="-122"/>
                          <a:ea typeface="微软雅黑" panose="020B0503020204020204" pitchFamily="34" charset="-122"/>
                        </a:rPr>
                        <a:t>物理学</a:t>
                      </a:r>
                    </a:p>
                  </a:txBody>
                  <a:tcPr anchor="ctr"/>
                </a:tc>
                <a:tc>
                  <a:txBody>
                    <a:bodyPr/>
                    <a:lstStyle/>
                    <a:p>
                      <a:pPr algn="ctr"/>
                      <a:r>
                        <a:rPr lang="zh-CN" altLang="en-US" sz="1800" b="0" dirty="0">
                          <a:latin typeface="微软雅黑" panose="020B0503020204020204" pitchFamily="34" charset="-122"/>
                          <a:ea typeface="微软雅黑" panose="020B0503020204020204" pitchFamily="34" charset="-122"/>
                        </a:rPr>
                        <a:t>天文学与天体物理学</a:t>
                      </a:r>
                    </a:p>
                  </a:txBody>
                  <a:tcPr anchor="ctr"/>
                </a:tc>
                <a:extLst>
                  <a:ext uri="{0D108BD9-81ED-4DB2-BD59-A6C34878D82A}">
                    <a16:rowId xmlns:a16="http://schemas.microsoft.com/office/drawing/2014/main" xmlns="" val="10003"/>
                  </a:ext>
                </a:extLst>
              </a:tr>
              <a:tr h="230429">
                <a:tc vMerge="1">
                  <a:txBody>
                    <a:bodyPr/>
                    <a:lstStyle/>
                    <a:p>
                      <a:endParaRPr lang="en-US"/>
                    </a:p>
                  </a:txBody>
                  <a:tcPr/>
                </a:tc>
                <a:tc>
                  <a:txBody>
                    <a:bodyPr/>
                    <a:lstStyle/>
                    <a:p>
                      <a:pPr algn="ctr"/>
                      <a:r>
                        <a:rPr lang="zh-CN" altLang="en-US" sz="1800" b="0" dirty="0">
                          <a:latin typeface="微软雅黑" panose="020B0503020204020204" pitchFamily="34" charset="-122"/>
                          <a:ea typeface="微软雅黑" panose="020B0503020204020204" pitchFamily="34" charset="-122"/>
                        </a:rPr>
                        <a:t>数学、 计算机科学与工程学</a:t>
                      </a:r>
                    </a:p>
                  </a:txBody>
                  <a:tcPr anchor="ctr"/>
                </a:tc>
                <a:tc>
                  <a:txBody>
                    <a:bodyPr/>
                    <a:lstStyle/>
                    <a:p>
                      <a:pPr algn="ctr"/>
                      <a:r>
                        <a:rPr lang="zh-CN" altLang="en-US" sz="1800" b="0" dirty="0">
                          <a:latin typeface="微软雅黑" panose="020B0503020204020204" pitchFamily="34" charset="-122"/>
                          <a:ea typeface="微软雅黑" panose="020B0503020204020204" pitchFamily="34" charset="-122"/>
                        </a:rPr>
                        <a:t>经济学、 心理学及其他社会科学</a:t>
                      </a:r>
                    </a:p>
                  </a:txBody>
                  <a:tcPr anchor="ctr"/>
                </a:tc>
                <a:extLst>
                  <a:ext uri="{0D108BD9-81ED-4DB2-BD59-A6C34878D82A}">
                    <a16:rowId xmlns:a16="http://schemas.microsoft.com/office/drawing/2014/main" xmlns="" val="10004"/>
                  </a:ext>
                </a:extLst>
              </a:tr>
            </a:tbl>
          </a:graphicData>
        </a:graphic>
      </p:graphicFrame>
      <p:sp>
        <p:nvSpPr>
          <p:cNvPr id="11" name="椭圆 10"/>
          <p:cNvSpPr/>
          <p:nvPr/>
        </p:nvSpPr>
        <p:spPr>
          <a:xfrm>
            <a:off x="4062724" y="3561517"/>
            <a:ext cx="2496458" cy="370316"/>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椭圆 11"/>
          <p:cNvSpPr/>
          <p:nvPr/>
        </p:nvSpPr>
        <p:spPr>
          <a:xfrm>
            <a:off x="4062724" y="4826175"/>
            <a:ext cx="2496458" cy="370316"/>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13" name="组合 16">
            <a:extLst>
              <a:ext uri="{FF2B5EF4-FFF2-40B4-BE49-F238E27FC236}">
                <a16:creationId xmlns:a16="http://schemas.microsoft.com/office/drawing/2014/main" xmlns="" id="{2F297F4E-BC2C-4683-8A00-108033D96EE9}"/>
              </a:ext>
            </a:extLst>
          </p:cNvPr>
          <p:cNvGrpSpPr/>
          <p:nvPr/>
        </p:nvGrpSpPr>
        <p:grpSpPr>
          <a:xfrm>
            <a:off x="0" y="3542911"/>
            <a:ext cx="2414101" cy="2428571"/>
            <a:chOff x="6631966" y="510310"/>
            <a:chExt cx="2414101" cy="2428571"/>
          </a:xfrm>
        </p:grpSpPr>
        <p:pic>
          <p:nvPicPr>
            <p:cNvPr id="14" name="图片 13">
              <a:extLst>
                <a:ext uri="{FF2B5EF4-FFF2-40B4-BE49-F238E27FC236}">
                  <a16:creationId xmlns:a16="http://schemas.microsoft.com/office/drawing/2014/main" xmlns="" id="{CDDC64C9-400A-4471-8003-8D2F4E1746B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631966" y="510310"/>
              <a:ext cx="2414101" cy="2414101"/>
            </a:xfrm>
            <a:prstGeom prst="rect">
              <a:avLst/>
            </a:prstGeom>
          </p:spPr>
        </p:pic>
        <p:sp>
          <p:nvSpPr>
            <p:cNvPr id="15" name="文本框 14">
              <a:extLst>
                <a:ext uri="{FF2B5EF4-FFF2-40B4-BE49-F238E27FC236}">
                  <a16:creationId xmlns:a16="http://schemas.microsoft.com/office/drawing/2014/main" xmlns="" id="{85633100-48A3-4FE0-BAB8-6211CA4D44DC}"/>
                </a:ext>
              </a:extLst>
            </p:cNvPr>
            <p:cNvSpPr txBox="1"/>
            <p:nvPr/>
          </p:nvSpPr>
          <p:spPr>
            <a:xfrm>
              <a:off x="6849001" y="2631104"/>
              <a:ext cx="1980029"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扫描获取更多研究报告</a:t>
              </a:r>
            </a:p>
          </p:txBody>
        </p:sp>
      </p:grpSp>
      <p:sp>
        <p:nvSpPr>
          <p:cNvPr id="16" name="TextBox 15">
            <a:extLst>
              <a:ext uri="{FF2B5EF4-FFF2-40B4-BE49-F238E27FC236}">
                <a16:creationId xmlns:a16="http://schemas.microsoft.com/office/drawing/2014/main" xmlns="" id="{E042BC44-347A-4914-9DE8-7C5FBC033CB3}"/>
              </a:ext>
            </a:extLst>
          </p:cNvPr>
          <p:cNvSpPr txBox="1"/>
          <p:nvPr/>
        </p:nvSpPr>
        <p:spPr>
          <a:xfrm>
            <a:off x="536725" y="784518"/>
            <a:ext cx="4134465" cy="369332"/>
          </a:xfrm>
          <a:prstGeom prst="rect">
            <a:avLst/>
          </a:prstGeom>
          <a:noFill/>
        </p:spPr>
        <p:txBody>
          <a:bodyPr wrap="none" rtlCol="0">
            <a:spAutoFit/>
          </a:bodyPr>
          <a:lstStyle/>
          <a:p>
            <a:r>
              <a:rPr lang="zh-CN" altLang="en-US" b="1" dirty="0"/>
              <a:t>着手点：学科分类（</a:t>
            </a:r>
            <a:r>
              <a:rPr lang="en-US" altLang="zh-CN" b="1" dirty="0"/>
              <a:t>10</a:t>
            </a:r>
            <a:r>
              <a:rPr lang="zh-CN" altLang="en-US" b="1" dirty="0"/>
              <a:t>个大学科领域）</a:t>
            </a:r>
            <a:endParaRPr lang="en-US" b="1" dirty="0"/>
          </a:p>
        </p:txBody>
      </p:sp>
      <p:sp>
        <p:nvSpPr>
          <p:cNvPr id="10" name="TextBox 9">
            <a:extLst>
              <a:ext uri="{FF2B5EF4-FFF2-40B4-BE49-F238E27FC236}">
                <a16:creationId xmlns:a16="http://schemas.microsoft.com/office/drawing/2014/main" xmlns="" id="{B1A41259-B3C3-41A2-B65B-25745B8E2CDD}"/>
              </a:ext>
            </a:extLst>
          </p:cNvPr>
          <p:cNvSpPr txBox="1"/>
          <p:nvPr/>
        </p:nvSpPr>
        <p:spPr>
          <a:xfrm>
            <a:off x="427791" y="169351"/>
            <a:ext cx="5724644" cy="646331"/>
          </a:xfrm>
          <a:prstGeom prst="rect">
            <a:avLst/>
          </a:prstGeom>
          <a:noFill/>
        </p:spPr>
        <p:txBody>
          <a:bodyPr wrap="none" rtlCol="0">
            <a:spAutoFit/>
          </a:bodyPr>
          <a:lstStyle/>
          <a:p>
            <a:r>
              <a:rPr lang="zh-CN" altLang="en-US" sz="3600" b="1" dirty="0"/>
              <a:t>更多工具</a:t>
            </a:r>
            <a:r>
              <a:rPr lang="en-US" altLang="zh-CN" sz="3600" b="1" dirty="0"/>
              <a:t>——</a:t>
            </a:r>
            <a:r>
              <a:rPr lang="zh-CN" altLang="en-US" sz="3600" b="1" dirty="0"/>
              <a:t>研究前沿报告</a:t>
            </a:r>
            <a:endParaRPr lang="en-US" sz="3600" b="1" dirty="0"/>
          </a:p>
        </p:txBody>
      </p:sp>
    </p:spTree>
    <p:extLst>
      <p:ext uri="{BB962C8B-B14F-4D97-AF65-F5344CB8AC3E}">
        <p14:creationId xmlns:p14="http://schemas.microsoft.com/office/powerpoint/2010/main" val="2689928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299"/>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7A6DFD3-FDC5-450F-946E-84EBD2FA373F}" type="slidenum">
              <a:rPr lang="en-US" altLang="en-US" smtClean="0">
                <a:solidFill>
                  <a:srgbClr val="000000"/>
                </a:solidFill>
                <a:latin typeface="Arial"/>
              </a:rPr>
              <a:pPr>
                <a:defRPr/>
              </a:pPr>
              <a:t>101</a:t>
            </a:fld>
            <a:endParaRPr lang="en-US" altLang="en-US">
              <a:solidFill>
                <a:srgbClr val="000000"/>
              </a:solidFill>
              <a:latin typeface="Arial"/>
            </a:endParaRPr>
          </a:p>
        </p:txBody>
      </p:sp>
      <p:sp>
        <p:nvSpPr>
          <p:cNvPr id="3" name="Rectangle 2"/>
          <p:cNvSpPr txBox="1">
            <a:spLocks noChangeArrowheads="1"/>
          </p:cNvSpPr>
          <p:nvPr/>
        </p:nvSpPr>
        <p:spPr bwMode="auto">
          <a:xfrm>
            <a:off x="773906" y="108136"/>
            <a:ext cx="6515100" cy="765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defPPr>
              <a:defRPr lang="zh-CN"/>
            </a:defPPr>
            <a:lvl1pPr eaLnBrk="1" hangingPunct="1">
              <a:lnSpc>
                <a:spcPct val="90000"/>
              </a:lnSpc>
              <a:defRPr sz="2500" b="1" kern="0">
                <a:solidFill>
                  <a:schemeClr val="bg2"/>
                </a:solidFill>
                <a:latin typeface="方正黑体简体"/>
                <a:ea typeface="方正黑体简体"/>
                <a:cs typeface="Arial" panose="020B0604020202020204" pitchFamily="34" charset="0"/>
              </a:defRPr>
            </a:lvl1pPr>
            <a:lvl2pPr>
              <a:lnSpc>
                <a:spcPct val="90000"/>
              </a:lnSpc>
              <a:defRPr sz="2800">
                <a:latin typeface="Arial" charset="0"/>
              </a:defRPr>
            </a:lvl2pPr>
            <a:lvl3pPr>
              <a:lnSpc>
                <a:spcPct val="90000"/>
              </a:lnSpc>
              <a:defRPr sz="2800">
                <a:latin typeface="Arial" charset="0"/>
              </a:defRPr>
            </a:lvl3pPr>
            <a:lvl4pPr>
              <a:lnSpc>
                <a:spcPct val="90000"/>
              </a:lnSpc>
              <a:defRPr sz="2800">
                <a:latin typeface="Arial" charset="0"/>
              </a:defRPr>
            </a:lvl4pPr>
            <a:lvl5pPr>
              <a:lnSpc>
                <a:spcPct val="90000"/>
              </a:lnSpc>
              <a:defRPr sz="2800">
                <a:latin typeface="Arial" charset="0"/>
              </a:defRPr>
            </a:lvl5pPr>
            <a:lvl6pPr marL="457200" fontAlgn="base">
              <a:lnSpc>
                <a:spcPct val="90000"/>
              </a:lnSpc>
              <a:spcBef>
                <a:spcPct val="0"/>
              </a:spcBef>
              <a:spcAft>
                <a:spcPct val="0"/>
              </a:spcAft>
              <a:defRPr sz="2800">
                <a:solidFill>
                  <a:schemeClr val="tx2"/>
                </a:solidFill>
                <a:latin typeface="Arial" charset="0"/>
              </a:defRPr>
            </a:lvl6pPr>
            <a:lvl7pPr marL="914400" fontAlgn="base">
              <a:lnSpc>
                <a:spcPct val="90000"/>
              </a:lnSpc>
              <a:spcBef>
                <a:spcPct val="0"/>
              </a:spcBef>
              <a:spcAft>
                <a:spcPct val="0"/>
              </a:spcAft>
              <a:defRPr sz="2800">
                <a:solidFill>
                  <a:schemeClr val="tx2"/>
                </a:solidFill>
                <a:latin typeface="Arial" charset="0"/>
              </a:defRPr>
            </a:lvl7pPr>
            <a:lvl8pPr marL="1371600" fontAlgn="base">
              <a:lnSpc>
                <a:spcPct val="90000"/>
              </a:lnSpc>
              <a:spcBef>
                <a:spcPct val="0"/>
              </a:spcBef>
              <a:spcAft>
                <a:spcPct val="0"/>
              </a:spcAft>
              <a:defRPr sz="2800">
                <a:solidFill>
                  <a:schemeClr val="tx2"/>
                </a:solidFill>
                <a:latin typeface="Arial" charset="0"/>
              </a:defRPr>
            </a:lvl8pPr>
            <a:lvl9pPr marL="1828800" fontAlgn="base">
              <a:lnSpc>
                <a:spcPct val="90000"/>
              </a:lnSpc>
              <a:spcBef>
                <a:spcPct val="0"/>
              </a:spcBef>
              <a:spcAft>
                <a:spcPct val="0"/>
              </a:spcAft>
              <a:defRPr sz="2800">
                <a:solidFill>
                  <a:schemeClr val="tx2"/>
                </a:solidFill>
                <a:latin typeface="Arial" charset="0"/>
              </a:defRPr>
            </a:lvl9pPr>
          </a:lstStyle>
          <a:p>
            <a:r>
              <a:rPr lang="zh-CN" altLang="en-US" dirty="0">
                <a:solidFill>
                  <a:srgbClr val="6817FF"/>
                </a:solidFill>
              </a:rPr>
              <a:t>研究前沿的获取</a:t>
            </a:r>
            <a:endParaRPr lang="en-US" altLang="zh-CN" dirty="0">
              <a:solidFill>
                <a:srgbClr val="6817FF"/>
              </a:solidFill>
            </a:endParaRPr>
          </a:p>
        </p:txBody>
      </p:sp>
      <p:pic>
        <p:nvPicPr>
          <p:cNvPr id="6" name="Picture 5"/>
          <p:cNvPicPr>
            <a:picLocks noChangeAspect="1"/>
          </p:cNvPicPr>
          <p:nvPr/>
        </p:nvPicPr>
        <p:blipFill>
          <a:blip r:embed="rId2" cstate="print"/>
          <a:stretch>
            <a:fillRect/>
          </a:stretch>
        </p:blipFill>
        <p:spPr>
          <a:xfrm>
            <a:off x="-4191" y="748047"/>
            <a:ext cx="9152381" cy="5361905"/>
          </a:xfrm>
          <a:prstGeom prst="rect">
            <a:avLst/>
          </a:prstGeom>
        </p:spPr>
      </p:pic>
      <p:sp>
        <p:nvSpPr>
          <p:cNvPr id="7" name="Rectangular Callout 6"/>
          <p:cNvSpPr/>
          <p:nvPr/>
        </p:nvSpPr>
        <p:spPr>
          <a:xfrm>
            <a:off x="2987675" y="2752501"/>
            <a:ext cx="2089150" cy="612775"/>
          </a:xfrm>
          <a:prstGeom prst="wedgeRectCallout">
            <a:avLst>
              <a:gd name="adj1" fmla="val -82938"/>
              <a:gd name="adj2" fmla="val 2030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dirty="0">
                <a:solidFill>
                  <a:srgbClr val="FFFFFF"/>
                </a:solidFill>
                <a:cs typeface="Arial" panose="020B0604020202020204" pitchFamily="34" charset="0"/>
              </a:rPr>
              <a:t>可以选取某一具体学科的前沿</a:t>
            </a:r>
            <a:endParaRPr lang="en-US" b="1" dirty="0">
              <a:solidFill>
                <a:srgbClr val="FFFFFF"/>
              </a:solidFill>
              <a:cs typeface="Arial" panose="020B0604020202020204" pitchFamily="34" charset="0"/>
            </a:endParaRPr>
          </a:p>
        </p:txBody>
      </p:sp>
      <p:sp>
        <p:nvSpPr>
          <p:cNvPr id="8" name="Rectangular Callout 7"/>
          <p:cNvSpPr/>
          <p:nvPr/>
        </p:nvSpPr>
        <p:spPr>
          <a:xfrm>
            <a:off x="2987675" y="3535139"/>
            <a:ext cx="2087563" cy="612775"/>
          </a:xfrm>
          <a:prstGeom prst="wedgeRectCallout">
            <a:avLst>
              <a:gd name="adj1" fmla="val -83625"/>
              <a:gd name="adj2" fmla="val -5714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dirty="0">
                <a:solidFill>
                  <a:srgbClr val="FFFFFF"/>
                </a:solidFill>
                <a:cs typeface="Arial" panose="020B0604020202020204" pitchFamily="34" charset="0"/>
              </a:rPr>
              <a:t>也可以输入相关关键词</a:t>
            </a:r>
            <a:endParaRPr lang="en-US" b="1" dirty="0">
              <a:solidFill>
                <a:srgbClr val="FFFFFF"/>
              </a:solidFill>
              <a:cs typeface="Arial" panose="020B0604020202020204" pitchFamily="34" charset="0"/>
            </a:endParaRPr>
          </a:p>
        </p:txBody>
      </p:sp>
      <p:sp>
        <p:nvSpPr>
          <p:cNvPr id="9" name="TextBox 8"/>
          <p:cNvSpPr txBox="1"/>
          <p:nvPr/>
        </p:nvSpPr>
        <p:spPr>
          <a:xfrm>
            <a:off x="4338482" y="5101964"/>
            <a:ext cx="4320479" cy="535531"/>
          </a:xfrm>
          <a:prstGeom prst="rect">
            <a:avLst/>
          </a:prstGeom>
          <a:solidFill>
            <a:schemeClr val="tx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wrap="square">
            <a:spAutoFit/>
          </a:bodyPr>
          <a:lstStyle>
            <a:defPPr>
              <a:defRPr lang="zh-CN"/>
            </a:defPPr>
            <a:lvl1pPr>
              <a:lnSpc>
                <a:spcPct val="120000"/>
              </a:lnSpc>
              <a:buClr>
                <a:srgbClr val="236402"/>
              </a:buClr>
              <a:buSzPct val="60000"/>
              <a:defRPr sz="2400">
                <a:solidFill>
                  <a:srgbClr val="FFFFFF"/>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Impact" panose="020B0806030902050204" pitchFamily="34" charset="0"/>
                <a:ea typeface="宋体" panose="02010600030101010101" pitchFamily="2" charset="-122"/>
              </a:defRPr>
            </a:lvl2pPr>
            <a:lvl3pPr marL="1143000" indent="-228600">
              <a:defRPr>
                <a:solidFill>
                  <a:schemeClr val="tx1"/>
                </a:solidFill>
                <a:latin typeface="Impact" panose="020B0806030902050204" pitchFamily="34" charset="0"/>
                <a:ea typeface="宋体" panose="02010600030101010101" pitchFamily="2" charset="-122"/>
              </a:defRPr>
            </a:lvl3pPr>
            <a:lvl4pPr marL="1600200" indent="-228600">
              <a:defRPr>
                <a:solidFill>
                  <a:schemeClr val="tx1"/>
                </a:solidFill>
                <a:latin typeface="Impact" panose="020B0806030902050204" pitchFamily="34" charset="0"/>
                <a:ea typeface="宋体" panose="02010600030101010101" pitchFamily="2" charset="-122"/>
              </a:defRPr>
            </a:lvl4pPr>
            <a:lvl5pPr marL="2057400" indent="-22860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r>
              <a:rPr lang="zh-CN" altLang="en-US" dirty="0"/>
              <a:t>以</a:t>
            </a:r>
            <a:r>
              <a:rPr lang="zh-CN" altLang="en-US" dirty="0" smtClean="0"/>
              <a:t>“干细胞</a:t>
            </a:r>
            <a:r>
              <a:rPr lang="en-US" altLang="zh-CN" dirty="0" smtClean="0"/>
              <a:t>stem cell</a:t>
            </a:r>
            <a:r>
              <a:rPr lang="zh-CN" altLang="en-US" dirty="0" smtClean="0"/>
              <a:t>”</a:t>
            </a:r>
            <a:r>
              <a:rPr lang="zh-CN" altLang="en-US" dirty="0"/>
              <a:t>为例</a:t>
            </a:r>
          </a:p>
        </p:txBody>
      </p:sp>
      <p:sp>
        <p:nvSpPr>
          <p:cNvPr id="10" name="Rectangular Callout 9"/>
          <p:cNvSpPr/>
          <p:nvPr/>
        </p:nvSpPr>
        <p:spPr>
          <a:xfrm>
            <a:off x="2987675" y="1844824"/>
            <a:ext cx="2087563" cy="612775"/>
          </a:xfrm>
          <a:prstGeom prst="wedgeRectCallout">
            <a:avLst>
              <a:gd name="adj1" fmla="val -100790"/>
              <a:gd name="adj2" fmla="val 1198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solidFill>
                  <a:srgbClr val="FFFFFF"/>
                </a:solidFill>
                <a:latin typeface="微软雅黑" panose="020B0503020204020204" pitchFamily="34" charset="-122"/>
                <a:ea typeface="微软雅黑" panose="020B0503020204020204" pitchFamily="34" charset="-122"/>
              </a:rPr>
              <a:t>Research Fronts</a:t>
            </a:r>
            <a:r>
              <a:rPr lang="zh-CN" altLang="en-US" b="1" dirty="0">
                <a:solidFill>
                  <a:srgbClr val="FFFFFF"/>
                </a:solidFill>
                <a:latin typeface="微软雅黑" panose="020B0503020204020204" pitchFamily="34" charset="-122"/>
                <a:ea typeface="微软雅黑" panose="020B0503020204020204" pitchFamily="34" charset="-122"/>
              </a:rPr>
              <a:t>研究前沿</a:t>
            </a:r>
            <a:endParaRPr lang="en-US"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4844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7A6DFD3-FDC5-450F-946E-84EBD2FA373F}" type="slidenum">
              <a:rPr lang="en-US" altLang="en-US" smtClean="0">
                <a:solidFill>
                  <a:srgbClr val="000000"/>
                </a:solidFill>
                <a:latin typeface="Arial"/>
              </a:rPr>
              <a:pPr>
                <a:defRPr/>
              </a:pPr>
              <a:t>102</a:t>
            </a:fld>
            <a:endParaRPr lang="en-US" altLang="en-US">
              <a:solidFill>
                <a:srgbClr val="000000"/>
              </a:solidFill>
              <a:latin typeface="Arial"/>
            </a:endParaRPr>
          </a:p>
        </p:txBody>
      </p:sp>
      <p:graphicFrame>
        <p:nvGraphicFramePr>
          <p:cNvPr id="8" name="Table 7"/>
          <p:cNvGraphicFramePr>
            <a:graphicFrameLocks noGrp="1"/>
          </p:cNvGraphicFramePr>
          <p:nvPr>
            <p:extLst/>
          </p:nvPr>
        </p:nvGraphicFramePr>
        <p:xfrm>
          <a:off x="186117" y="3266"/>
          <a:ext cx="8922387" cy="6869939"/>
        </p:xfrm>
        <a:graphic>
          <a:graphicData uri="http://schemas.openxmlformats.org/drawingml/2006/table">
            <a:tbl>
              <a:tblPr firstRow="1" bandRow="1">
                <a:tableStyleId>{F5AB1C69-6EDB-4FF4-983F-18BD219EF322}</a:tableStyleId>
              </a:tblPr>
              <a:tblGrid>
                <a:gridCol w="7276620">
                  <a:extLst>
                    <a:ext uri="{9D8B030D-6E8A-4147-A177-3AD203B41FA5}">
                      <a16:colId xmlns="" xmlns:a16="http://schemas.microsoft.com/office/drawing/2014/main" val="20000"/>
                    </a:ext>
                  </a:extLst>
                </a:gridCol>
                <a:gridCol w="997695">
                  <a:extLst>
                    <a:ext uri="{9D8B030D-6E8A-4147-A177-3AD203B41FA5}">
                      <a16:colId xmlns="" xmlns:a16="http://schemas.microsoft.com/office/drawing/2014/main" val="20001"/>
                    </a:ext>
                  </a:extLst>
                </a:gridCol>
                <a:gridCol w="648072">
                  <a:extLst>
                    <a:ext uri="{9D8B030D-6E8A-4147-A177-3AD203B41FA5}">
                      <a16:colId xmlns="" xmlns:a16="http://schemas.microsoft.com/office/drawing/2014/main" val="20002"/>
                    </a:ext>
                  </a:extLst>
                </a:gridCol>
              </a:tblGrid>
              <a:tr h="370840">
                <a:tc>
                  <a:txBody>
                    <a:bodyPr/>
                    <a:lstStyle/>
                    <a:p>
                      <a:pPr algn="ctr" fontAlgn="b"/>
                      <a:r>
                        <a:rPr lang="en-US" sz="1400" b="1" i="0" u="none" strike="noStrike" dirty="0">
                          <a:solidFill>
                            <a:schemeClr val="bg1"/>
                          </a:solidFill>
                          <a:effectLst/>
                          <a:latin typeface="Calibri" panose="020F0502020204030204" pitchFamily="34" charset="0"/>
                        </a:rPr>
                        <a:t>Research Fronts</a:t>
                      </a:r>
                    </a:p>
                  </a:txBody>
                  <a:tcPr marL="9525" marR="9525" marT="9525" marB="0" anchor="ctr"/>
                </a:tc>
                <a:tc>
                  <a:txBody>
                    <a:bodyPr/>
                    <a:lstStyle/>
                    <a:p>
                      <a:pPr algn="ctr" fontAlgn="b"/>
                      <a:r>
                        <a:rPr lang="en-US" sz="1400" b="1" i="0" u="none" strike="noStrike" dirty="0">
                          <a:solidFill>
                            <a:schemeClr val="bg1"/>
                          </a:solidFill>
                          <a:effectLst/>
                          <a:latin typeface="Calibri" panose="020F0502020204030204" pitchFamily="34" charset="0"/>
                        </a:rPr>
                        <a:t>Highly Cited Papers</a:t>
                      </a:r>
                    </a:p>
                  </a:txBody>
                  <a:tcPr marL="9525" marR="9525" marT="9525" marB="0" anchor="ctr"/>
                </a:tc>
                <a:tc>
                  <a:txBody>
                    <a:bodyPr/>
                    <a:lstStyle/>
                    <a:p>
                      <a:pPr algn="ctr" fontAlgn="b"/>
                      <a:r>
                        <a:rPr lang="en-US" sz="1400" b="1" i="0" u="none" strike="noStrike" dirty="0">
                          <a:solidFill>
                            <a:schemeClr val="bg1"/>
                          </a:solidFill>
                          <a:effectLst/>
                          <a:latin typeface="Calibri" panose="020F0502020204030204" pitchFamily="34" charset="0"/>
                        </a:rPr>
                        <a:t>Mean Year</a:t>
                      </a:r>
                    </a:p>
                  </a:txBody>
                  <a:tcPr marL="9525" marR="9525" marT="9525" marB="0" anchor="ctr"/>
                </a:tc>
                <a:extLst>
                  <a:ext uri="{0D108BD9-81ED-4DB2-BD59-A6C34878D82A}">
                    <a16:rowId xmlns="" xmlns:a16="http://schemas.microsoft.com/office/drawing/2014/main" val="10000"/>
                  </a:ext>
                </a:extLst>
              </a:tr>
              <a:tr h="790077">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HUMAN DILATED CARDIOMYOPATHY;PLURIPOTENT STEM CELL-DERIVED CARDIOMYOCYTES;HUMAN-INDUCED PLURIPOTENT STEM CELLDERIVED CARDIOMYOCYTES;HUMAN-INDUCED PLURIPOTENT STEM CELL;FAMILIAL DILATED CARDIOMYOPATHY</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29</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2014.3</a:t>
                      </a:r>
                    </a:p>
                  </a:txBody>
                  <a:tcPr marL="9525" marR="9525" marT="9525" marB="0" anchor="b"/>
                </a:tc>
                <a:extLst>
                  <a:ext uri="{0D108BD9-81ED-4DB2-BD59-A6C34878D82A}">
                    <a16:rowId xmlns="" xmlns:a16="http://schemas.microsoft.com/office/drawing/2014/main" val="10001"/>
                  </a:ext>
                </a:extLst>
              </a:tr>
              <a:tr h="687244">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HUMAN NAIVE PLURIPOTENT STEM CELLS MODEL X CHROMOSOME DAMPENING;HUMAN GROUND STATE NAIVE PLURIPOTENT STEM CELLS;NAIVE HUMAN EMBRYONIC STEM CELLS;HUMAN EMBRYONIC STEM CELLS;NAIVE PLURIPOTENT STEM CELLS</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28</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2015.1</a:t>
                      </a:r>
                    </a:p>
                  </a:txBody>
                  <a:tcPr marL="9525" marR="9525" marT="9525" marB="0" anchor="b"/>
                </a:tc>
                <a:extLst>
                  <a:ext uri="{0D108BD9-81ED-4DB2-BD59-A6C34878D82A}">
                    <a16:rowId xmlns="" xmlns:a16="http://schemas.microsoft.com/office/drawing/2014/main" val="10002"/>
                  </a:ext>
                </a:extLst>
              </a:tr>
              <a:tr h="792088">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MESENCHYMAL STEM CELLS SECRETE IMMUNOLOGICALLY ACTIVE EXOSOMES;MESENCHYMAL STEM CELL-DERIVED EXOSOMES;CARDIAC PROGENITOR CELL-DERIVED EXOSOMES;HYPOXIA-TREATED CARDIAC PROGENITOR CELL EXOSOMES;HUMAN UMBILICAL CORD MESENCHYMAL STEM CELLS ALLEVIATE LIVER FIBROSIS</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21</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2014.7</a:t>
                      </a:r>
                    </a:p>
                  </a:txBody>
                  <a:tcPr marL="9525" marR="9525" marT="9525" marB="0" anchor="b"/>
                </a:tc>
                <a:extLst>
                  <a:ext uri="{0D108BD9-81ED-4DB2-BD59-A6C34878D82A}">
                    <a16:rowId xmlns="" xmlns:a16="http://schemas.microsoft.com/office/drawing/2014/main" val="10003"/>
                  </a:ext>
                </a:extLst>
              </a:tr>
              <a:tr h="648072">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HUMAN PLURIPOTENT STEM CELL-DERIVED CARDIOMYOCYTES;HUMAN PLURIPOTENT STEM CELLS;HUMAN EMBRYONIC STEM CELL-DERIVED CARDIAC PROGENITORS;PLURIPOTENT STEM CELL-DERIVED CARDIOMYOCYTES;HUMAN EMBRYONIC STEM CELLS</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21</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2014.1</a:t>
                      </a:r>
                    </a:p>
                  </a:txBody>
                  <a:tcPr marL="9525" marR="9525" marT="9525" marB="0" anchor="b"/>
                </a:tc>
                <a:extLst>
                  <a:ext uri="{0D108BD9-81ED-4DB2-BD59-A6C34878D82A}">
                    <a16:rowId xmlns="" xmlns:a16="http://schemas.microsoft.com/office/drawing/2014/main" val="10004"/>
                  </a:ext>
                </a:extLst>
              </a:tr>
              <a:tr h="615236">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HAEMATOPOIETIC STEM CELL NICHE;HOXB5 MARKS LONG-TERM HAEMATOPOIETIC STEM CELLS;HAEMATOPOIETIC STEM CELLS;HEMATOPOIETIC STEM CELL NICHE MAINTENANCE;HAEMATOPOIETIC STEM CELL QUIESCENCE</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17</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2014.2</a:t>
                      </a:r>
                    </a:p>
                  </a:txBody>
                  <a:tcPr marL="9525" marR="9525" marT="9525" marB="0" anchor="b"/>
                </a:tc>
                <a:extLst>
                  <a:ext uri="{0D108BD9-81ED-4DB2-BD59-A6C34878D82A}">
                    <a16:rowId xmlns="" xmlns:a16="http://schemas.microsoft.com/office/drawing/2014/main" val="10005"/>
                  </a:ext>
                </a:extLst>
              </a:tr>
              <a:tr h="648072">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ALLOGENEIC BONE MARROW MESENCHYMAL STEM CELLS;ADULT HUMAN MESENCHYMAL STEM CELLS;ADIPOSE-DERIVED MESENCHYMAL STEM CELLS;AUTOLOGOUS MESENCHYMAL STEM CELLS;MESENCHYMAL STEM CELLS</a:t>
                      </a:r>
                    </a:p>
                  </a:txBody>
                  <a:tcPr marL="9525" marR="9525" marT="9525" marB="0" anchor="b"/>
                </a:tc>
                <a:tc>
                  <a:txBody>
                    <a:bodyPr/>
                    <a:lstStyle/>
                    <a:p>
                      <a:pPr algn="r"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12</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2014</a:t>
                      </a:r>
                    </a:p>
                  </a:txBody>
                  <a:tcPr marL="9525" marR="9525" marT="9525" marB="0" anchor="b"/>
                </a:tc>
                <a:extLst>
                  <a:ext uri="{0D108BD9-81ED-4DB2-BD59-A6C34878D82A}">
                    <a16:rowId xmlns="" xmlns:a16="http://schemas.microsoft.com/office/drawing/2014/main" val="10006"/>
                  </a:ext>
                </a:extLst>
              </a:tr>
              <a:tr h="752916">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HAPLOIDENTICAL HEMATOPOIETIC STEM CELL TRANSPLANTATION;ALLOGENEIC HEMATOPOIETIC STEM CELL TRANSPLANTATION;ALLOGENEIC STEM CELL TRANSPLANTATION;UNRELATED DONOR TRANSPLANTATION;T-CELL-REPLETE HLA-HAPLOIDENTICAL HEMATOPOIETIC TRANSPLANTATION</a:t>
                      </a:r>
                    </a:p>
                  </a:txBody>
                  <a:tcPr marL="9525" marR="9525" marT="9525" marB="0" anchor="b"/>
                </a:tc>
                <a:tc>
                  <a:txBody>
                    <a:bodyPr/>
                    <a:lstStyle/>
                    <a:p>
                      <a:pPr algn="r"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11</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2014.1</a:t>
                      </a:r>
                    </a:p>
                  </a:txBody>
                  <a:tcPr marL="9525" marR="9525" marT="9525" marB="0" anchor="b"/>
                </a:tc>
                <a:extLst>
                  <a:ext uri="{0D108BD9-81ED-4DB2-BD59-A6C34878D82A}">
                    <a16:rowId xmlns="" xmlns:a16="http://schemas.microsoft.com/office/drawing/2014/main" val="10007"/>
                  </a:ext>
                </a:extLst>
              </a:tr>
              <a:tr h="374060">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PROSTAGLANDIN-MODULATED UMBILICAL CORD BLOOD HEMATOPOIETIC STEM CELL TRANSPLANTATION;STEMREGENIN-1 EXPANDED UMBILICAL CORD BLOOD HEMATOPOIETIC STEM CELLS SUPPORTS TESTING;MYELOABLATIVE SINGLE UNIT UMBILICAL CORD BLOOD TRANSPLANTATION;UMBILICAL CORD BLOOD TRANSPLANTATION;UMBILICAL CORD BLOOD EXPANSION</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9</a:t>
                      </a:r>
                    </a:p>
                  </a:txBody>
                  <a:tcPr marL="9525" marR="9525" marT="9525" marB="0" anchor="b"/>
                </a:tc>
                <a:tc>
                  <a:txBody>
                    <a:bodyPr/>
                    <a:lstStyle/>
                    <a:p>
                      <a:pPr algn="r"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2014</a:t>
                      </a:r>
                    </a:p>
                  </a:txBody>
                  <a:tcPr marL="9525" marR="9525" marT="9525" marB="0" anchor="b"/>
                </a:tc>
                <a:extLst>
                  <a:ext uri="{0D108BD9-81ED-4DB2-BD59-A6C34878D82A}">
                    <a16:rowId xmlns="" xmlns:a16="http://schemas.microsoft.com/office/drawing/2014/main" val="10008"/>
                  </a:ext>
                </a:extLst>
              </a:tr>
              <a:tr h="576064">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HUMAN EMBRYONIC STEM CELL-DERIVED PANCREATIC PROGENITORS;POLYMER-ENCAPSULATED HUMAN STEM CELL-DERIVED BETA CELLS;FUNCTIONAL HUMAN PANCREATIC BETA CELLS;HUMAN EMBRYONIC STEM CELLS;HUMAN PLURIPOTENT STEM CELLS</a:t>
                      </a:r>
                    </a:p>
                  </a:txBody>
                  <a:tcPr marL="9525" marR="9525" marT="9525" marB="0" anchor="b"/>
                </a:tc>
                <a:tc>
                  <a:txBody>
                    <a:bodyPr/>
                    <a:lstStyle/>
                    <a:p>
                      <a:pPr algn="r"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9</a:t>
                      </a:r>
                    </a:p>
                  </a:txBody>
                  <a:tcPr marL="9525" marR="9525" marT="9525" marB="0" anchor="b"/>
                </a:tc>
                <a:tc>
                  <a:txBody>
                    <a:bodyPr/>
                    <a:lstStyle/>
                    <a:p>
                      <a:pPr algn="r"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2014.4</a:t>
                      </a:r>
                    </a:p>
                  </a:txBody>
                  <a:tcPr marL="9525" marR="9525" marT="9525" marB="0" anchor="b"/>
                </a:tc>
                <a:extLst>
                  <a:ext uri="{0D108BD9-81ED-4DB2-BD59-A6C34878D82A}">
                    <a16:rowId xmlns="" xmlns:a16="http://schemas.microsoft.com/office/drawing/2014/main" val="10009"/>
                  </a:ext>
                </a:extLst>
              </a:tr>
            </a:tbl>
          </a:graphicData>
        </a:graphic>
      </p:graphicFrame>
      <p:sp>
        <p:nvSpPr>
          <p:cNvPr id="3" name="Rectangle 2"/>
          <p:cNvSpPr txBox="1">
            <a:spLocks noChangeArrowheads="1"/>
          </p:cNvSpPr>
          <p:nvPr/>
        </p:nvSpPr>
        <p:spPr bwMode="auto">
          <a:xfrm>
            <a:off x="1691680" y="2492896"/>
            <a:ext cx="6034037" cy="683264"/>
          </a:xfrm>
          <a:prstGeom prst="rect">
            <a:avLst/>
          </a:prstGeom>
          <a:solidFill>
            <a:schemeClr val="tx2"/>
          </a:solidFill>
          <a:ln>
            <a:solidFill>
              <a:schemeClr val="accent1"/>
            </a:solidFill>
          </a:ln>
          <a:extLst/>
        </p:spPr>
        <p:style>
          <a:lnRef idx="1">
            <a:schemeClr val="accent1"/>
          </a:lnRef>
          <a:fillRef idx="3">
            <a:schemeClr val="accent1"/>
          </a:fillRef>
          <a:effectRef idx="2">
            <a:schemeClr val="accent1"/>
          </a:effectRef>
          <a:fontRef idx="minor">
            <a:schemeClr val="lt1"/>
          </a:fontRef>
        </p:style>
        <p:txBody>
          <a:bodyPr wrap="square">
            <a:spAutoFit/>
          </a:bodyPr>
          <a:lstStyle>
            <a:defPPr>
              <a:defRPr lang="zh-CN"/>
            </a:defPPr>
            <a:lvl1pPr>
              <a:lnSpc>
                <a:spcPct val="120000"/>
              </a:lnSpc>
              <a:buClr>
                <a:srgbClr val="236402"/>
              </a:buClr>
              <a:buSzPct val="60000"/>
              <a:defRPr sz="2000">
                <a:solidFill>
                  <a:srgbClr val="FFFFFF"/>
                </a:solidFill>
                <a:latin typeface="微软雅黑" panose="020B0503020204020204" pitchFamily="34" charset="-122"/>
                <a:ea typeface="微软雅黑" panose="020B0503020204020204" pitchFamily="34" charset="-122"/>
              </a:defRPr>
            </a:lvl1pPr>
            <a:lvl2pPr marL="742950" indent="-285750">
              <a:defRPr>
                <a:latin typeface="Impact" panose="020B0806030902050204" pitchFamily="34" charset="0"/>
              </a:defRPr>
            </a:lvl2pPr>
            <a:lvl3pPr marL="1143000" indent="-228600">
              <a:defRPr>
                <a:latin typeface="Impact" panose="020B0806030902050204" pitchFamily="34" charset="0"/>
              </a:defRPr>
            </a:lvl3pPr>
            <a:lvl4pPr marL="1600200" indent="-228600">
              <a:defRPr>
                <a:latin typeface="Impact" panose="020B0806030902050204" pitchFamily="34" charset="0"/>
              </a:defRPr>
            </a:lvl4pPr>
            <a:lvl5pPr marL="2057400" indent="-228600">
              <a:defRPr>
                <a:latin typeface="Impact" panose="020B0806030902050204" pitchFamily="34" charset="0"/>
              </a:defRPr>
            </a:lvl5pPr>
            <a:lvl6pPr marL="2514600" indent="-228600" eaLnBrk="0" fontAlgn="base" hangingPunct="0">
              <a:spcBef>
                <a:spcPct val="0"/>
              </a:spcBef>
              <a:spcAft>
                <a:spcPct val="0"/>
              </a:spcAft>
              <a:defRPr>
                <a:latin typeface="Impact" panose="020B0806030902050204" pitchFamily="34" charset="0"/>
              </a:defRPr>
            </a:lvl6pPr>
            <a:lvl7pPr marL="2971800" indent="-228600" eaLnBrk="0" fontAlgn="base" hangingPunct="0">
              <a:spcBef>
                <a:spcPct val="0"/>
              </a:spcBef>
              <a:spcAft>
                <a:spcPct val="0"/>
              </a:spcAft>
              <a:defRPr>
                <a:latin typeface="Impact" panose="020B0806030902050204" pitchFamily="34" charset="0"/>
              </a:defRPr>
            </a:lvl7pPr>
            <a:lvl8pPr marL="3429000" indent="-228600" eaLnBrk="0" fontAlgn="base" hangingPunct="0">
              <a:spcBef>
                <a:spcPct val="0"/>
              </a:spcBef>
              <a:spcAft>
                <a:spcPct val="0"/>
              </a:spcAft>
              <a:defRPr>
                <a:latin typeface="Impact" panose="020B0806030902050204" pitchFamily="34" charset="0"/>
              </a:defRPr>
            </a:lvl8pPr>
            <a:lvl9pPr marL="3886200" indent="-228600" eaLnBrk="0" fontAlgn="base" hangingPunct="0">
              <a:spcBef>
                <a:spcPct val="0"/>
              </a:spcBef>
              <a:spcAft>
                <a:spcPct val="0"/>
              </a:spcAft>
              <a:defRPr>
                <a:latin typeface="Impact" panose="020B0806030902050204" pitchFamily="34" charset="0"/>
              </a:defRPr>
            </a:lvl9pPr>
          </a:lstStyle>
          <a:p>
            <a:pPr algn="ctr"/>
            <a:r>
              <a:rPr lang="zh-CN" altLang="en-US" sz="3200" dirty="0"/>
              <a:t>与</a:t>
            </a:r>
            <a:r>
              <a:rPr lang="zh-CN" altLang="en-US" sz="3200" dirty="0" smtClean="0"/>
              <a:t>“</a:t>
            </a:r>
            <a:r>
              <a:rPr lang="zh-CN" altLang="en-US" sz="3200" dirty="0"/>
              <a:t>干细胞</a:t>
            </a:r>
            <a:r>
              <a:rPr lang="zh-CN" altLang="en-US" sz="3200" dirty="0" smtClean="0"/>
              <a:t>”</a:t>
            </a:r>
            <a:r>
              <a:rPr lang="zh-CN" altLang="en-US" sz="3200" dirty="0"/>
              <a:t>有关的研究前沿</a:t>
            </a:r>
            <a:endParaRPr lang="en-US" altLang="zh-CN" sz="3200" dirty="0"/>
          </a:p>
        </p:txBody>
      </p:sp>
    </p:spTree>
    <p:extLst>
      <p:ext uri="{BB962C8B-B14F-4D97-AF65-F5344CB8AC3E}">
        <p14:creationId xmlns:p14="http://schemas.microsoft.com/office/powerpoint/2010/main" val="3811017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7A6DFD3-FDC5-450F-946E-84EBD2FA373F}" type="slidenum">
              <a:rPr lang="en-US" altLang="en-US" smtClean="0">
                <a:solidFill>
                  <a:srgbClr val="000000"/>
                </a:solidFill>
                <a:latin typeface="Arial"/>
              </a:rPr>
              <a:pPr>
                <a:defRPr/>
              </a:pPr>
              <a:t>103</a:t>
            </a:fld>
            <a:endParaRPr lang="en-US" altLang="en-US">
              <a:solidFill>
                <a:srgbClr val="000000"/>
              </a:solidFill>
              <a:latin typeface="Arial"/>
            </a:endParaRPr>
          </a:p>
        </p:txBody>
      </p:sp>
      <p:pic>
        <p:nvPicPr>
          <p:cNvPr id="3" name="Picture 2"/>
          <p:cNvPicPr>
            <a:picLocks noChangeAspect="1"/>
          </p:cNvPicPr>
          <p:nvPr/>
        </p:nvPicPr>
        <p:blipFill>
          <a:blip r:embed="rId2" cstate="print"/>
          <a:stretch>
            <a:fillRect/>
          </a:stretch>
        </p:blipFill>
        <p:spPr>
          <a:xfrm>
            <a:off x="0" y="764704"/>
            <a:ext cx="9278803" cy="5256584"/>
          </a:xfrm>
          <a:prstGeom prst="rect">
            <a:avLst/>
          </a:prstGeom>
        </p:spPr>
      </p:pic>
      <p:sp>
        <p:nvSpPr>
          <p:cNvPr id="4" name="Title 1"/>
          <p:cNvSpPr txBox="1">
            <a:spLocks/>
          </p:cNvSpPr>
          <p:nvPr/>
        </p:nvSpPr>
        <p:spPr bwMode="auto">
          <a:xfrm>
            <a:off x="467544" y="144116"/>
            <a:ext cx="7369175" cy="836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defPPr>
              <a:defRPr lang="zh-CN"/>
            </a:defPPr>
            <a:lvl1pPr eaLnBrk="1" hangingPunct="1">
              <a:lnSpc>
                <a:spcPct val="90000"/>
              </a:lnSpc>
              <a:defRPr sz="2500" b="1" kern="0">
                <a:solidFill>
                  <a:schemeClr val="bg2"/>
                </a:solidFill>
                <a:latin typeface="方正黑体简体"/>
                <a:ea typeface="方正黑体简体"/>
                <a:cs typeface="Arial" panose="020B0604020202020204" pitchFamily="34" charset="0"/>
              </a:defRPr>
            </a:lvl1pPr>
            <a:lvl2pPr>
              <a:lnSpc>
                <a:spcPct val="90000"/>
              </a:lnSpc>
              <a:defRPr sz="2800">
                <a:latin typeface="Arial" charset="0"/>
              </a:defRPr>
            </a:lvl2pPr>
            <a:lvl3pPr>
              <a:lnSpc>
                <a:spcPct val="90000"/>
              </a:lnSpc>
              <a:defRPr sz="2800">
                <a:latin typeface="Arial" charset="0"/>
              </a:defRPr>
            </a:lvl3pPr>
            <a:lvl4pPr>
              <a:lnSpc>
                <a:spcPct val="90000"/>
              </a:lnSpc>
              <a:defRPr sz="2800">
                <a:latin typeface="Arial" charset="0"/>
              </a:defRPr>
            </a:lvl4pPr>
            <a:lvl5pPr>
              <a:lnSpc>
                <a:spcPct val="90000"/>
              </a:lnSpc>
              <a:defRPr sz="2800">
                <a:latin typeface="Arial" charset="0"/>
              </a:defRPr>
            </a:lvl5pPr>
            <a:lvl6pPr marL="457200" fontAlgn="base">
              <a:lnSpc>
                <a:spcPct val="90000"/>
              </a:lnSpc>
              <a:spcBef>
                <a:spcPct val="0"/>
              </a:spcBef>
              <a:spcAft>
                <a:spcPct val="0"/>
              </a:spcAft>
              <a:defRPr sz="2800">
                <a:solidFill>
                  <a:schemeClr val="tx2"/>
                </a:solidFill>
                <a:latin typeface="Arial" charset="0"/>
              </a:defRPr>
            </a:lvl6pPr>
            <a:lvl7pPr marL="914400" fontAlgn="base">
              <a:lnSpc>
                <a:spcPct val="90000"/>
              </a:lnSpc>
              <a:spcBef>
                <a:spcPct val="0"/>
              </a:spcBef>
              <a:spcAft>
                <a:spcPct val="0"/>
              </a:spcAft>
              <a:defRPr sz="2800">
                <a:solidFill>
                  <a:schemeClr val="tx2"/>
                </a:solidFill>
                <a:latin typeface="Arial" charset="0"/>
              </a:defRPr>
            </a:lvl7pPr>
            <a:lvl8pPr marL="1371600" fontAlgn="base">
              <a:lnSpc>
                <a:spcPct val="90000"/>
              </a:lnSpc>
              <a:spcBef>
                <a:spcPct val="0"/>
              </a:spcBef>
              <a:spcAft>
                <a:spcPct val="0"/>
              </a:spcAft>
              <a:defRPr sz="2800">
                <a:solidFill>
                  <a:schemeClr val="tx2"/>
                </a:solidFill>
                <a:latin typeface="Arial" charset="0"/>
              </a:defRPr>
            </a:lvl8pPr>
            <a:lvl9pPr marL="1828800" fontAlgn="base">
              <a:lnSpc>
                <a:spcPct val="90000"/>
              </a:lnSpc>
              <a:spcBef>
                <a:spcPct val="0"/>
              </a:spcBef>
              <a:spcAft>
                <a:spcPct val="0"/>
              </a:spcAft>
              <a:defRPr sz="2800">
                <a:solidFill>
                  <a:schemeClr val="tx2"/>
                </a:solidFill>
                <a:latin typeface="Arial" charset="0"/>
              </a:defRPr>
            </a:lvl9pPr>
          </a:lstStyle>
          <a:p>
            <a:r>
              <a:rPr lang="zh-CN" altLang="en-US" dirty="0">
                <a:solidFill>
                  <a:srgbClr val="6817FF"/>
                </a:solidFill>
              </a:rPr>
              <a:t>研究前沿高被引论文列表</a:t>
            </a:r>
            <a:endParaRPr lang="en-US" dirty="0">
              <a:solidFill>
                <a:srgbClr val="6817FF"/>
              </a:solidFill>
            </a:endParaRPr>
          </a:p>
        </p:txBody>
      </p:sp>
    </p:spTree>
    <p:extLst>
      <p:ext uri="{BB962C8B-B14F-4D97-AF65-F5344CB8AC3E}">
        <p14:creationId xmlns:p14="http://schemas.microsoft.com/office/powerpoint/2010/main" val="2894248681"/>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7D1B583F-4A4A-4CC4-89F9-838CAFE17A73}"/>
              </a:ext>
            </a:extLst>
          </p:cNvPr>
          <p:cNvPicPr>
            <a:picLocks noChangeAspect="1"/>
          </p:cNvPicPr>
          <p:nvPr/>
        </p:nvPicPr>
        <p:blipFill rotWithShape="1">
          <a:blip r:embed="rId2">
            <a:extLst>
              <a:ext uri="{28A0092B-C50C-407E-A947-70E740481C1C}">
                <a14:useLocalDpi xmlns:a14="http://schemas.microsoft.com/office/drawing/2010/main" val="0"/>
              </a:ext>
            </a:extLst>
          </a:blip>
          <a:srcRect t="3425"/>
          <a:stretch/>
        </p:blipFill>
        <p:spPr>
          <a:xfrm>
            <a:off x="5580112" y="836712"/>
            <a:ext cx="3320597" cy="5701148"/>
          </a:xfrm>
          <a:prstGeom prst="rect">
            <a:avLst/>
          </a:prstGeom>
        </p:spPr>
      </p:pic>
      <p:sp>
        <p:nvSpPr>
          <p:cNvPr id="2" name="Title 1"/>
          <p:cNvSpPr>
            <a:spLocks noGrp="1"/>
          </p:cNvSpPr>
          <p:nvPr>
            <p:ph type="title"/>
          </p:nvPr>
        </p:nvSpPr>
        <p:spPr>
          <a:xfrm>
            <a:off x="494835" y="117868"/>
            <a:ext cx="8144647" cy="679419"/>
          </a:xfrm>
        </p:spPr>
        <p:txBody>
          <a:bodyPr anchor="ctr"/>
          <a:lstStyle/>
          <a:p>
            <a:pPr algn="l"/>
            <a:r>
              <a:rPr lang="zh-CN" altLang="en-US" sz="3600" dirty="0">
                <a:solidFill>
                  <a:schemeClr val="tx1"/>
                </a:solidFill>
              </a:rPr>
              <a:t>更多工具</a:t>
            </a:r>
            <a:r>
              <a:rPr lang="en-US" altLang="zh-CN" sz="3600" dirty="0">
                <a:solidFill>
                  <a:schemeClr val="tx1"/>
                </a:solidFill>
              </a:rPr>
              <a:t>——</a:t>
            </a:r>
            <a:r>
              <a:rPr lang="en-US" altLang="zh-CN" dirty="0">
                <a:solidFill>
                  <a:srgbClr val="6817FF"/>
                </a:solidFill>
              </a:rPr>
              <a:t/>
            </a:r>
            <a:br>
              <a:rPr lang="en-US" altLang="zh-CN" dirty="0">
                <a:solidFill>
                  <a:srgbClr val="6817FF"/>
                </a:solidFill>
              </a:rPr>
            </a:br>
            <a:r>
              <a:rPr lang="zh-CN" altLang="en-US" dirty="0">
                <a:solidFill>
                  <a:srgbClr val="6817FF"/>
                </a:solidFill>
              </a:rPr>
              <a:t>科睿唯安微信公众号</a:t>
            </a:r>
            <a:r>
              <a:rPr lang="en-US" altLang="zh-CN" dirty="0">
                <a:solidFill>
                  <a:srgbClr val="6817FF"/>
                </a:solidFill>
              </a:rPr>
              <a:t>——</a:t>
            </a:r>
            <a:r>
              <a:rPr lang="zh-CN" altLang="en-US" dirty="0">
                <a:solidFill>
                  <a:srgbClr val="6817FF"/>
                </a:solidFill>
              </a:rPr>
              <a:t>一站式科研信息解决方案</a:t>
            </a:r>
          </a:p>
        </p:txBody>
      </p:sp>
      <p:pic>
        <p:nvPicPr>
          <p:cNvPr id="3" name="图片 4">
            <a:extLst>
              <a:ext uri="{FF2B5EF4-FFF2-40B4-BE49-F238E27FC236}">
                <a16:creationId xmlns:a16="http://schemas.microsoft.com/office/drawing/2014/main" xmlns="" id="{31BC5413-4928-44C1-B2C3-EA99314DE51A}"/>
              </a:ext>
            </a:extLst>
          </p:cNvPr>
          <p:cNvPicPr>
            <a:picLocks noChangeAspect="1"/>
          </p:cNvPicPr>
          <p:nvPr/>
        </p:nvPicPr>
        <p:blipFill>
          <a:blip r:embed="rId3"/>
          <a:stretch>
            <a:fillRect/>
          </a:stretch>
        </p:blipFill>
        <p:spPr>
          <a:xfrm>
            <a:off x="1024622" y="908624"/>
            <a:ext cx="2719445" cy="2725881"/>
          </a:xfrm>
          <a:prstGeom prst="rect">
            <a:avLst/>
          </a:prstGeom>
        </p:spPr>
      </p:pic>
      <p:sp>
        <p:nvSpPr>
          <p:cNvPr id="5" name="Rectangle 4"/>
          <p:cNvSpPr/>
          <p:nvPr/>
        </p:nvSpPr>
        <p:spPr bwMode="auto">
          <a:xfrm>
            <a:off x="5850984" y="4225439"/>
            <a:ext cx="1097280" cy="333993"/>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fontAlgn="base">
              <a:spcBef>
                <a:spcPct val="50000"/>
              </a:spcBef>
              <a:spcAft>
                <a:spcPct val="0"/>
              </a:spcAft>
            </a:pPr>
            <a:endParaRPr lang="zh-CN" altLang="en-US" sz="2400">
              <a:solidFill>
                <a:srgbClr val="000000"/>
              </a:solidFill>
            </a:endParaRPr>
          </a:p>
        </p:txBody>
      </p:sp>
      <p:sp>
        <p:nvSpPr>
          <p:cNvPr id="6" name="Rectangle 5"/>
          <p:cNvSpPr/>
          <p:nvPr/>
        </p:nvSpPr>
        <p:spPr bwMode="auto">
          <a:xfrm>
            <a:off x="5868144" y="6189279"/>
            <a:ext cx="1097280" cy="333993"/>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fontAlgn="base">
              <a:spcBef>
                <a:spcPct val="50000"/>
              </a:spcBef>
              <a:spcAft>
                <a:spcPct val="0"/>
              </a:spcAft>
            </a:pPr>
            <a:endParaRPr lang="zh-CN" altLang="en-US" sz="2400">
              <a:solidFill>
                <a:srgbClr val="000000"/>
              </a:solidFill>
            </a:endParaRPr>
          </a:p>
        </p:txBody>
      </p:sp>
      <p:sp>
        <p:nvSpPr>
          <p:cNvPr id="7" name="Rectangle 6"/>
          <p:cNvSpPr/>
          <p:nvPr/>
        </p:nvSpPr>
        <p:spPr bwMode="auto">
          <a:xfrm>
            <a:off x="5850984" y="5373216"/>
            <a:ext cx="1097280" cy="333993"/>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fontAlgn="base">
              <a:spcBef>
                <a:spcPct val="50000"/>
              </a:spcBef>
              <a:spcAft>
                <a:spcPct val="0"/>
              </a:spcAft>
            </a:pPr>
            <a:endParaRPr lang="zh-CN" altLang="en-US" sz="2400">
              <a:solidFill>
                <a:srgbClr val="000000"/>
              </a:solidFill>
            </a:endParaRPr>
          </a:p>
        </p:txBody>
      </p:sp>
      <p:sp>
        <p:nvSpPr>
          <p:cNvPr id="9" name="右箭头 7"/>
          <p:cNvSpPr/>
          <p:nvPr/>
        </p:nvSpPr>
        <p:spPr bwMode="auto">
          <a:xfrm rot="1943414">
            <a:off x="3936679" y="5592726"/>
            <a:ext cx="2020123" cy="491524"/>
          </a:xfrm>
          <a:prstGeom prst="rightArrow">
            <a:avLst/>
          </a:prstGeom>
          <a:solidFill>
            <a:srgbClr val="6817FF"/>
          </a:solidFill>
          <a:ln w="25400"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377" fontAlgn="base">
              <a:spcBef>
                <a:spcPct val="50000"/>
              </a:spcBef>
              <a:spcAft>
                <a:spcPct val="0"/>
              </a:spcAft>
            </a:pPr>
            <a:endParaRPr lang="zh-CN" altLang="en-US" sz="2400">
              <a:solidFill>
                <a:srgbClr val="000000"/>
              </a:solidFill>
            </a:endParaRPr>
          </a:p>
        </p:txBody>
      </p:sp>
      <p:sp>
        <p:nvSpPr>
          <p:cNvPr id="10" name="TextBox 9"/>
          <p:cNvSpPr txBox="1"/>
          <p:nvPr/>
        </p:nvSpPr>
        <p:spPr>
          <a:xfrm>
            <a:off x="851070" y="4043057"/>
            <a:ext cx="3511392" cy="1477328"/>
          </a:xfrm>
          <a:prstGeom prst="rect">
            <a:avLst/>
          </a:prstGeom>
          <a:solidFill>
            <a:srgbClr val="6817FF"/>
          </a:solidFill>
        </p:spPr>
        <p:txBody>
          <a:bodyPr wrap="square" rtlCol="0">
            <a:spAutoFit/>
          </a:bodyPr>
          <a:lstStyle/>
          <a:p>
            <a:pPr defTabSz="457200"/>
            <a:r>
              <a:rPr lang="zh-CN" altLang="en-US" dirty="0">
                <a:solidFill>
                  <a:srgbClr val="FFFFFF"/>
                </a:solidFill>
                <a:latin typeface="Microsoft YaHei UI" panose="020B0503020204020204" pitchFamily="34" charset="-122"/>
                <a:ea typeface="Microsoft YaHei UI" panose="020B0503020204020204" pitchFamily="34" charset="-122"/>
              </a:rPr>
              <a:t>下拉菜单</a:t>
            </a:r>
            <a:r>
              <a:rPr lang="en-US" altLang="zh-CN" dirty="0">
                <a:solidFill>
                  <a:srgbClr val="FFFFFF"/>
                </a:solidFill>
                <a:latin typeface="Microsoft YaHei UI" panose="020B0503020204020204" pitchFamily="34" charset="-122"/>
                <a:ea typeface="Microsoft YaHei UI" panose="020B0503020204020204" pitchFamily="34" charset="-122"/>
              </a:rPr>
              <a:t>——</a:t>
            </a:r>
            <a:r>
              <a:rPr lang="zh-CN" altLang="en-US" dirty="0">
                <a:solidFill>
                  <a:srgbClr val="FFFFFF"/>
                </a:solidFill>
                <a:latin typeface="Microsoft YaHei UI" panose="020B0503020204020204" pitchFamily="34" charset="-122"/>
                <a:ea typeface="Microsoft YaHei UI" panose="020B0503020204020204" pitchFamily="34" charset="-122"/>
              </a:rPr>
              <a:t>在线学院，</a:t>
            </a:r>
            <a:endParaRPr lang="en-US" altLang="zh-CN" dirty="0">
              <a:solidFill>
                <a:srgbClr val="FFFFFF"/>
              </a:solidFill>
              <a:latin typeface="Microsoft YaHei UI" panose="020B0503020204020204" pitchFamily="34" charset="-122"/>
              <a:ea typeface="Microsoft YaHei UI" panose="020B0503020204020204" pitchFamily="34" charset="-122"/>
            </a:endParaRPr>
          </a:p>
          <a:p>
            <a:pPr defTabSz="457200"/>
            <a:r>
              <a:rPr lang="zh-CN" altLang="en-US" dirty="0">
                <a:solidFill>
                  <a:srgbClr val="FFFFFF"/>
                </a:solidFill>
                <a:latin typeface="Microsoft YaHei UI" panose="020B0503020204020204" pitchFamily="34" charset="-122"/>
                <a:ea typeface="Microsoft YaHei UI" panose="020B0503020204020204" pitchFamily="34" charset="-122"/>
              </a:rPr>
              <a:t>电脑或手机均无障碍登录</a:t>
            </a:r>
            <a:endParaRPr lang="en-US" altLang="zh-CN" dirty="0">
              <a:solidFill>
                <a:srgbClr val="FFFFFF"/>
              </a:solidFill>
              <a:latin typeface="Microsoft YaHei UI" panose="020B0503020204020204" pitchFamily="34" charset="-122"/>
              <a:ea typeface="Microsoft YaHei UI" panose="020B0503020204020204" pitchFamily="34" charset="-122"/>
            </a:endParaRPr>
          </a:p>
          <a:p>
            <a:pPr defTabSz="457200"/>
            <a:r>
              <a:rPr lang="zh-CN" altLang="en-US" dirty="0">
                <a:solidFill>
                  <a:srgbClr val="FFFFFF"/>
                </a:solidFill>
                <a:latin typeface="Microsoft YaHei UI" panose="020B0503020204020204" pitchFamily="34" charset="-122"/>
                <a:ea typeface="Microsoft YaHei UI" panose="020B0503020204020204" pitchFamily="34" charset="-122"/>
              </a:rPr>
              <a:t>既有干货满满的</a:t>
            </a:r>
            <a:r>
              <a:rPr lang="en-US" altLang="zh-CN" dirty="0">
                <a:solidFill>
                  <a:srgbClr val="FFFFFF"/>
                </a:solidFill>
                <a:latin typeface="Microsoft YaHei UI" panose="020B0503020204020204" pitchFamily="34" charset="-122"/>
                <a:ea typeface="Microsoft YaHei UI" panose="020B0503020204020204" pitchFamily="34" charset="-122"/>
              </a:rPr>
              <a:t>WOS</a:t>
            </a:r>
            <a:r>
              <a:rPr lang="zh-CN" altLang="en-US" dirty="0">
                <a:solidFill>
                  <a:srgbClr val="FFFFFF"/>
                </a:solidFill>
                <a:latin typeface="Microsoft YaHei UI" panose="020B0503020204020204" pitchFamily="34" charset="-122"/>
                <a:ea typeface="Microsoft YaHei UI" panose="020B0503020204020204" pitchFamily="34" charset="-122"/>
              </a:rPr>
              <a:t>在线大讲堂</a:t>
            </a:r>
            <a:endParaRPr lang="en-US" altLang="zh-CN" dirty="0">
              <a:solidFill>
                <a:srgbClr val="FFFFFF"/>
              </a:solidFill>
              <a:latin typeface="Microsoft YaHei UI" panose="020B0503020204020204" pitchFamily="34" charset="-122"/>
              <a:ea typeface="Microsoft YaHei UI" panose="020B0503020204020204" pitchFamily="34" charset="-122"/>
            </a:endParaRPr>
          </a:p>
          <a:p>
            <a:pPr defTabSz="457200"/>
            <a:r>
              <a:rPr lang="zh-CN" altLang="en-US" dirty="0">
                <a:solidFill>
                  <a:srgbClr val="FFFFFF"/>
                </a:solidFill>
                <a:latin typeface="Microsoft YaHei UI" panose="020B0503020204020204" pitchFamily="34" charset="-122"/>
                <a:ea typeface="Microsoft YaHei UI" panose="020B0503020204020204" pitchFamily="34" charset="-122"/>
              </a:rPr>
              <a:t>又有随时随地几分钟学到小技巧的微课堂！</a:t>
            </a:r>
            <a:endParaRPr lang="zh-CN" altLang="en-US" dirty="0">
              <a:solidFill>
                <a:srgbClr val="FFFFFF"/>
              </a:solidFill>
            </a:endParaRPr>
          </a:p>
        </p:txBody>
      </p:sp>
    </p:spTree>
    <p:extLst>
      <p:ext uri="{BB962C8B-B14F-4D97-AF65-F5344CB8AC3E}">
        <p14:creationId xmlns:p14="http://schemas.microsoft.com/office/powerpoint/2010/main" val="917303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2CA523B-AA63-415A-A1F7-13B2F042FF63}"/>
              </a:ext>
            </a:extLst>
          </p:cNvPr>
          <p:cNvPicPr>
            <a:picLocks noChangeAspect="1"/>
          </p:cNvPicPr>
          <p:nvPr/>
        </p:nvPicPr>
        <p:blipFill rotWithShape="1">
          <a:blip r:embed="rId2">
            <a:extLst>
              <a:ext uri="{28A0092B-C50C-407E-A947-70E740481C1C}">
                <a14:useLocalDpi xmlns:a14="http://schemas.microsoft.com/office/drawing/2010/main" val="0"/>
              </a:ext>
            </a:extLst>
          </a:blip>
          <a:srcRect t="3460" b="1839"/>
          <a:stretch/>
        </p:blipFill>
        <p:spPr>
          <a:xfrm>
            <a:off x="5284416" y="1267083"/>
            <a:ext cx="3432056" cy="577810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4A07FF6B-F8A8-4B6E-A40F-88B31B7B1FB9}"/>
              </a:ext>
            </a:extLst>
          </p:cNvPr>
          <p:cNvPicPr>
            <a:picLocks noChangeAspect="1"/>
          </p:cNvPicPr>
          <p:nvPr/>
        </p:nvPicPr>
        <p:blipFill rotWithShape="1">
          <a:blip r:embed="rId3">
            <a:extLst>
              <a:ext uri="{28A0092B-C50C-407E-A947-70E740481C1C}">
                <a14:useLocalDpi xmlns:a14="http://schemas.microsoft.com/office/drawing/2010/main" val="0"/>
              </a:ext>
            </a:extLst>
          </a:blip>
          <a:srcRect t="3616"/>
          <a:stretch/>
        </p:blipFill>
        <p:spPr>
          <a:xfrm>
            <a:off x="323528" y="1328262"/>
            <a:ext cx="3218839" cy="551548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23528" y="1085381"/>
            <a:ext cx="3231358" cy="584775"/>
          </a:xfrm>
          <a:prstGeom prst="rect">
            <a:avLst/>
          </a:prstGeom>
          <a:solidFill>
            <a:srgbClr val="6817FF"/>
          </a:solidFill>
        </p:spPr>
        <p:txBody>
          <a:bodyPr wrap="square" rtlCol="0">
            <a:spAutoFit/>
          </a:bodyPr>
          <a:lstStyle/>
          <a:p>
            <a:pPr defTabSz="457200"/>
            <a:r>
              <a:rPr lang="en-US" altLang="zh-CN" sz="1600" dirty="0">
                <a:solidFill>
                  <a:srgbClr val="FFFFFF"/>
                </a:solidFill>
                <a:latin typeface="Microsoft YaHei UI" panose="020B0503020204020204" pitchFamily="34" charset="-122"/>
                <a:ea typeface="Microsoft YaHei UI" panose="020B0503020204020204" pitchFamily="34" charset="-122"/>
              </a:rPr>
              <a:t>WOS</a:t>
            </a:r>
            <a:r>
              <a:rPr lang="zh-CN" altLang="en-US" sz="1600" dirty="0">
                <a:solidFill>
                  <a:srgbClr val="FFFFFF"/>
                </a:solidFill>
                <a:latin typeface="Microsoft YaHei UI" panose="020B0503020204020204" pitchFamily="34" charset="-122"/>
                <a:ea typeface="Microsoft YaHei UI" panose="020B0503020204020204" pitchFamily="34" charset="-122"/>
              </a:rPr>
              <a:t>在线大讲堂</a:t>
            </a:r>
            <a:endParaRPr lang="en-US" altLang="zh-CN" sz="1600" dirty="0">
              <a:solidFill>
                <a:srgbClr val="FFFFFF"/>
              </a:solidFill>
              <a:latin typeface="Microsoft YaHei UI" panose="020B0503020204020204" pitchFamily="34" charset="-122"/>
              <a:ea typeface="Microsoft YaHei UI" panose="020B0503020204020204" pitchFamily="34" charset="-122"/>
            </a:endParaRPr>
          </a:p>
          <a:p>
            <a:pPr defTabSz="457200"/>
            <a:r>
              <a:rPr lang="en-US" altLang="zh-CN" sz="1600" dirty="0">
                <a:solidFill>
                  <a:srgbClr val="FFFFFF"/>
                </a:solidFill>
                <a:latin typeface="Microsoft YaHei UI" panose="020B0503020204020204" pitchFamily="34" charset="-122"/>
                <a:ea typeface="Microsoft YaHei UI" panose="020B0503020204020204" pitchFamily="34" charset="-122"/>
              </a:rPr>
              <a:t>          ——</a:t>
            </a:r>
            <a:r>
              <a:rPr lang="zh-CN" altLang="en-US" sz="1600" dirty="0">
                <a:solidFill>
                  <a:srgbClr val="FFFFFF"/>
                </a:solidFill>
                <a:latin typeface="Microsoft YaHei UI" panose="020B0503020204020204" pitchFamily="34" charset="-122"/>
                <a:ea typeface="Microsoft YaHei UI" panose="020B0503020204020204" pitchFamily="34" charset="-122"/>
              </a:rPr>
              <a:t>大咖在线的主题讲座</a:t>
            </a:r>
            <a:endParaRPr lang="zh-CN" altLang="en-US" sz="1600" dirty="0">
              <a:solidFill>
                <a:srgbClr val="FFFFFF"/>
              </a:solidFill>
            </a:endParaRPr>
          </a:p>
        </p:txBody>
      </p:sp>
      <p:sp>
        <p:nvSpPr>
          <p:cNvPr id="6" name="TextBox 5"/>
          <p:cNvSpPr txBox="1"/>
          <p:nvPr/>
        </p:nvSpPr>
        <p:spPr>
          <a:xfrm>
            <a:off x="5284416" y="1085381"/>
            <a:ext cx="3450976" cy="584775"/>
          </a:xfrm>
          <a:prstGeom prst="rect">
            <a:avLst/>
          </a:prstGeom>
          <a:solidFill>
            <a:srgbClr val="6817FF"/>
          </a:solidFill>
        </p:spPr>
        <p:txBody>
          <a:bodyPr wrap="square" rtlCol="0">
            <a:spAutoFit/>
          </a:bodyPr>
          <a:lstStyle/>
          <a:p>
            <a:pPr defTabSz="457200"/>
            <a:r>
              <a:rPr lang="zh-CN" altLang="en-US" sz="1600" dirty="0">
                <a:solidFill>
                  <a:srgbClr val="FFFFFF"/>
                </a:solidFill>
                <a:latin typeface="Microsoft YaHei UI" panose="020B0503020204020204" pitchFamily="34" charset="-122"/>
                <a:ea typeface="Microsoft YaHei UI" panose="020B0503020204020204" pitchFamily="34" charset="-122"/>
              </a:rPr>
              <a:t>微课堂</a:t>
            </a:r>
            <a:r>
              <a:rPr lang="en-US" altLang="zh-CN" sz="1600" dirty="0">
                <a:solidFill>
                  <a:srgbClr val="FFFFFF"/>
                </a:solidFill>
                <a:latin typeface="Microsoft YaHei UI" panose="020B0503020204020204" pitchFamily="34" charset="-122"/>
                <a:ea typeface="Microsoft YaHei UI" panose="020B0503020204020204" pitchFamily="34" charset="-122"/>
              </a:rPr>
              <a:t>        </a:t>
            </a:r>
          </a:p>
          <a:p>
            <a:pPr defTabSz="457200"/>
            <a:r>
              <a:rPr lang="en-US" altLang="zh-CN" sz="1600" dirty="0">
                <a:solidFill>
                  <a:srgbClr val="FFFFFF"/>
                </a:solidFill>
                <a:latin typeface="Microsoft YaHei UI" panose="020B0503020204020204" pitchFamily="34" charset="-122"/>
                <a:ea typeface="Microsoft YaHei UI" panose="020B0503020204020204" pitchFamily="34" charset="-122"/>
              </a:rPr>
              <a:t>               ——</a:t>
            </a:r>
            <a:r>
              <a:rPr lang="zh-CN" altLang="en-US" sz="1600" dirty="0">
                <a:solidFill>
                  <a:srgbClr val="FFFFFF"/>
                </a:solidFill>
                <a:latin typeface="Microsoft YaHei UI" panose="020B0503020204020204" pitchFamily="34" charset="-122"/>
                <a:ea typeface="Microsoft YaHei UI" panose="020B0503020204020204" pitchFamily="34" charset="-122"/>
              </a:rPr>
              <a:t>小视频，大智慧</a:t>
            </a:r>
            <a:endParaRPr lang="zh-CN" altLang="en-US" sz="1600" dirty="0">
              <a:solidFill>
                <a:srgbClr val="FFFFFF"/>
              </a:solidFill>
            </a:endParaRPr>
          </a:p>
        </p:txBody>
      </p:sp>
      <p:sp>
        <p:nvSpPr>
          <p:cNvPr id="9" name="Title 1">
            <a:extLst>
              <a:ext uri="{FF2B5EF4-FFF2-40B4-BE49-F238E27FC236}">
                <a16:creationId xmlns:a16="http://schemas.microsoft.com/office/drawing/2014/main" xmlns="" id="{C9CCBAA3-78E9-4F38-BE43-F60FAF059D7A}"/>
              </a:ext>
            </a:extLst>
          </p:cNvPr>
          <p:cNvSpPr txBox="1">
            <a:spLocks/>
          </p:cNvSpPr>
          <p:nvPr/>
        </p:nvSpPr>
        <p:spPr>
          <a:xfrm>
            <a:off x="304494" y="133856"/>
            <a:ext cx="8144647" cy="679419"/>
          </a:xfrm>
          <a:prstGeom prst="rect">
            <a:avLst/>
          </a:prstGeom>
        </p:spPr>
        <p:txBody>
          <a:bodyPr anchor="ctr"/>
          <a:lstStyle>
            <a:lvl1pPr algn="ctr" defTabSz="457200" rtl="0" eaLnBrk="1" latinLnBrk="0" hangingPunct="1">
              <a:spcBef>
                <a:spcPct val="0"/>
              </a:spcBef>
              <a:buNone/>
              <a:defRPr sz="2800" b="1" kern="1200">
                <a:solidFill>
                  <a:schemeClr val="bg2"/>
                </a:solidFill>
                <a:latin typeface="微软雅黑" panose="020B0503020204020204" pitchFamily="34" charset="-122"/>
                <a:ea typeface="微软雅黑" panose="020B0503020204020204" pitchFamily="34" charset="-122"/>
                <a:cs typeface="+mj-cs"/>
              </a:defRPr>
            </a:lvl1pPr>
          </a:lstStyle>
          <a:p>
            <a:pPr algn="l"/>
            <a:r>
              <a:rPr lang="zh-CN" altLang="en-US" sz="3600" dirty="0">
                <a:solidFill>
                  <a:schemeClr val="tx1"/>
                </a:solidFill>
              </a:rPr>
              <a:t>更多工具</a:t>
            </a:r>
            <a:r>
              <a:rPr lang="en-US" altLang="zh-CN" sz="3600" dirty="0">
                <a:solidFill>
                  <a:schemeClr val="tx1"/>
                </a:solidFill>
              </a:rPr>
              <a:t>——</a:t>
            </a:r>
            <a:r>
              <a:rPr lang="en-US" altLang="zh-CN" dirty="0">
                <a:solidFill>
                  <a:srgbClr val="6817FF"/>
                </a:solidFill>
              </a:rPr>
              <a:t/>
            </a:r>
            <a:br>
              <a:rPr lang="en-US" altLang="zh-CN" dirty="0">
                <a:solidFill>
                  <a:srgbClr val="6817FF"/>
                </a:solidFill>
              </a:rPr>
            </a:br>
            <a:r>
              <a:rPr lang="zh-CN" altLang="en-US" dirty="0">
                <a:solidFill>
                  <a:srgbClr val="6817FF"/>
                </a:solidFill>
              </a:rPr>
              <a:t>科睿唯安微信公众号</a:t>
            </a:r>
            <a:r>
              <a:rPr lang="en-US" altLang="zh-CN" dirty="0">
                <a:solidFill>
                  <a:srgbClr val="6817FF"/>
                </a:solidFill>
              </a:rPr>
              <a:t>——</a:t>
            </a:r>
            <a:r>
              <a:rPr lang="zh-CN" altLang="en-US" dirty="0">
                <a:solidFill>
                  <a:srgbClr val="6817FF"/>
                </a:solidFill>
              </a:rPr>
              <a:t>一站式科研信息解决方案</a:t>
            </a:r>
          </a:p>
        </p:txBody>
      </p:sp>
    </p:spTree>
    <p:extLst>
      <p:ext uri="{BB962C8B-B14F-4D97-AF65-F5344CB8AC3E}">
        <p14:creationId xmlns:p14="http://schemas.microsoft.com/office/powerpoint/2010/main" val="2789584471"/>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6" name="Title 2"/>
          <p:cNvSpPr txBox="1">
            <a:spLocks/>
          </p:cNvSpPr>
          <p:nvPr/>
        </p:nvSpPr>
        <p:spPr>
          <a:xfrm>
            <a:off x="420165" y="518911"/>
            <a:ext cx="8102477" cy="299483"/>
          </a:xfrm>
          <a:prstGeom prst="rect">
            <a:avLst/>
          </a:prstGeom>
        </p:spPr>
        <p:txBody>
          <a:bodyPr vert="horz" lIns="0" tIns="0" rIns="0" bIns="0"/>
          <a:lstStyle/>
          <a:p>
            <a:pPr>
              <a:spcBef>
                <a:spcPct val="0"/>
              </a:spcBef>
              <a:defRPr/>
            </a:pPr>
            <a:r>
              <a:rPr lang="zh-CN" altLang="en-US" sz="3200" b="1" dirty="0">
                <a:solidFill>
                  <a:srgbClr val="6817FF"/>
                </a:solidFill>
                <a:latin typeface="微软雅黑" panose="020B0503020204020204" pitchFamily="34" charset="-122"/>
                <a:ea typeface="微软雅黑" panose="020B0503020204020204" pitchFamily="34" charset="-122"/>
              </a:rPr>
              <a:t>问卷调查</a:t>
            </a:r>
            <a:r>
              <a:rPr lang="en-US" altLang="zh-CN" sz="3200" b="1" dirty="0">
                <a:solidFill>
                  <a:srgbClr val="6817FF"/>
                </a:solidFill>
                <a:latin typeface="微软雅黑" panose="020B0503020204020204" pitchFamily="34" charset="-122"/>
                <a:ea typeface="微软雅黑" panose="020B0503020204020204" pitchFamily="34" charset="-122"/>
              </a:rPr>
              <a:t>&amp;</a:t>
            </a:r>
            <a:r>
              <a:rPr lang="zh-CN" altLang="en-US" sz="3200" b="1" dirty="0">
                <a:solidFill>
                  <a:srgbClr val="6817FF"/>
                </a:solidFill>
                <a:latin typeface="微软雅黑" panose="020B0503020204020204" pitchFamily="34" charset="-122"/>
                <a:ea typeface="微软雅黑" panose="020B0503020204020204" pitchFamily="34" charset="-122"/>
              </a:rPr>
              <a:t>技术支持</a:t>
            </a:r>
            <a:endParaRPr lang="en-US" altLang="en-US" sz="3200" b="1" dirty="0">
              <a:solidFill>
                <a:srgbClr val="6817FF"/>
              </a:solidFill>
              <a:latin typeface="微软雅黑" panose="020B0503020204020204" pitchFamily="34" charset="-122"/>
              <a:ea typeface="微软雅黑" panose="020B0503020204020204" pitchFamily="34" charset="-122"/>
            </a:endParaRPr>
          </a:p>
        </p:txBody>
      </p:sp>
      <p:sp>
        <p:nvSpPr>
          <p:cNvPr id="7" name="Text Placeholder 1"/>
          <p:cNvSpPr txBox="1">
            <a:spLocks/>
          </p:cNvSpPr>
          <p:nvPr/>
        </p:nvSpPr>
        <p:spPr>
          <a:xfrm>
            <a:off x="550417" y="1992063"/>
            <a:ext cx="7451573" cy="3800684"/>
          </a:xfrm>
          <a:prstGeom prst="rect">
            <a:avLst/>
          </a:prstGeom>
        </p:spPr>
        <p:txBody>
          <a:bodyPr vert="horz" lIns="0" tIns="0" rIns="0" bIns="0"/>
          <a:lstStyle/>
          <a:p>
            <a:pPr marL="234000" indent="-234000">
              <a:spcBef>
                <a:spcPct val="20000"/>
              </a:spcBef>
              <a:buClr>
                <a:srgbClr val="666666"/>
              </a:buClr>
              <a:buSzPct val="60000"/>
              <a:buFont typeface="Courier New"/>
              <a:buChar char="o"/>
              <a:defRPr/>
            </a:pPr>
            <a:endParaRPr lang="en-US" sz="1500" dirty="0">
              <a:solidFill>
                <a:srgbClr val="000000"/>
              </a:solidFill>
              <a:cs typeface="Arial"/>
            </a:endParaRPr>
          </a:p>
          <a:p>
            <a:pPr marL="234000" indent="-234000">
              <a:spcBef>
                <a:spcPct val="20000"/>
              </a:spcBef>
              <a:buClr>
                <a:srgbClr val="666666"/>
              </a:buClr>
              <a:buSzPct val="60000"/>
              <a:buFont typeface="Courier New"/>
              <a:buChar char="o"/>
              <a:defRPr/>
            </a:pPr>
            <a:endParaRPr lang="en-US" sz="1500" dirty="0">
              <a:solidFill>
                <a:srgbClr val="000000"/>
              </a:solidFill>
              <a:cs typeface="Arial"/>
            </a:endParaRPr>
          </a:p>
        </p:txBody>
      </p:sp>
      <p:sp>
        <p:nvSpPr>
          <p:cNvPr id="8" name="Text Placeholder 1"/>
          <p:cNvSpPr>
            <a:spLocks noGrp="1"/>
          </p:cNvSpPr>
          <p:nvPr>
            <p:ph type="body" sz="quarter" idx="4294967295"/>
          </p:nvPr>
        </p:nvSpPr>
        <p:spPr>
          <a:xfrm>
            <a:off x="4129485" y="1781792"/>
            <a:ext cx="7745010" cy="420541"/>
          </a:xfrm>
          <a:prstGeom prst="rect">
            <a:avLst/>
          </a:prstGeom>
        </p:spPr>
        <p:txBody>
          <a:bodyPr/>
          <a:lstStyle/>
          <a:p>
            <a:pPr lvl="0"/>
            <a:r>
              <a:rPr lang="zh-TW" altLang="en-US"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产品客服专线：</a:t>
            </a:r>
            <a:r>
              <a:rPr lang="en-US" altLang="zh-TW"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400</a:t>
            </a:r>
            <a:r>
              <a:rPr lang="en-US" altLang="zh-CN"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-8822-031 </a:t>
            </a:r>
            <a:endParaRPr lang="en-GB" altLang="zh-CN"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endParaRPr>
          </a:p>
          <a:p>
            <a:pPr lvl="0"/>
            <a:r>
              <a:rPr lang="zh-TW" altLang="en-US"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产品客服</a:t>
            </a:r>
            <a:r>
              <a:rPr lang="en-US" altLang="zh-TW"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Email</a:t>
            </a:r>
            <a:r>
              <a:rPr lang="zh-TW" altLang="en-US"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 </a:t>
            </a:r>
            <a:endParaRPr lang="en-US" altLang="zh-TW"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0" lvl="0" indent="0">
              <a:buNone/>
            </a:pPr>
            <a:r>
              <a:rPr lang="en-US" altLang="zh-TW"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   ts.support.china@</a:t>
            </a:r>
            <a:r>
              <a:rPr lang="en-US" altLang="zh-CN"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clarivate</a:t>
            </a:r>
            <a:r>
              <a:rPr lang="en-US" altLang="zh-TW"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.com</a:t>
            </a:r>
            <a:endParaRPr lang="en-GB"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12" y="1781792"/>
            <a:ext cx="2937164" cy="2937164"/>
          </a:xfrm>
          <a:prstGeom prst="rect">
            <a:avLst/>
          </a:prstGeom>
        </p:spPr>
      </p:pic>
    </p:spTree>
    <p:extLst>
      <p:ext uri="{BB962C8B-B14F-4D97-AF65-F5344CB8AC3E}">
        <p14:creationId xmlns:p14="http://schemas.microsoft.com/office/powerpoint/2010/main" val="283978909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箭头: 五边形 17">
            <a:extLst>
              <a:ext uri="{FF2B5EF4-FFF2-40B4-BE49-F238E27FC236}">
                <a16:creationId xmlns:a16="http://schemas.microsoft.com/office/drawing/2014/main" xmlns="" id="{227438BA-EFF4-44CA-8CC3-21BDA1CC7624}"/>
              </a:ext>
            </a:extLst>
          </p:cNvPr>
          <p:cNvSpPr/>
          <p:nvPr/>
        </p:nvSpPr>
        <p:spPr>
          <a:xfrm>
            <a:off x="0" y="23231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 name="文本框 19">
            <a:extLst>
              <a:ext uri="{FF2B5EF4-FFF2-40B4-BE49-F238E27FC236}">
                <a16:creationId xmlns:a16="http://schemas.microsoft.com/office/drawing/2014/main" xmlns="" id="{7A885D24-0D50-4837-B7E3-F8500302EC13}"/>
              </a:ext>
            </a:extLst>
          </p:cNvPr>
          <p:cNvSpPr txBox="1"/>
          <p:nvPr/>
        </p:nvSpPr>
        <p:spPr>
          <a:xfrm>
            <a:off x="195613" y="232311"/>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方法一</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词</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sp>
        <p:nvSpPr>
          <p:cNvPr id="6" name="箭头: V 形 21">
            <a:extLst>
              <a:ext uri="{FF2B5EF4-FFF2-40B4-BE49-F238E27FC236}">
                <a16:creationId xmlns:a16="http://schemas.microsoft.com/office/drawing/2014/main" xmlns="" id="{1F5D883D-1757-4785-A190-B5F056AD0F65}"/>
              </a:ext>
            </a:extLst>
          </p:cNvPr>
          <p:cNvSpPr/>
          <p:nvPr/>
        </p:nvSpPr>
        <p:spPr>
          <a:xfrm>
            <a:off x="3583261" y="246378"/>
            <a:ext cx="3200400" cy="594360"/>
          </a:xfrm>
          <a:prstGeom prst="chevron">
            <a:avLst/>
          </a:prstGeom>
          <a:solidFill>
            <a:srgbClr val="669FD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7" name="文本框 22">
            <a:extLst>
              <a:ext uri="{FF2B5EF4-FFF2-40B4-BE49-F238E27FC236}">
                <a16:creationId xmlns:a16="http://schemas.microsoft.com/office/drawing/2014/main" xmlns="" id="{226DBA45-1649-4B20-B61A-B4FB9E877053}"/>
              </a:ext>
            </a:extLst>
          </p:cNvPr>
          <p:cNvSpPr txBox="1"/>
          <p:nvPr/>
        </p:nvSpPr>
        <p:spPr>
          <a:xfrm>
            <a:off x="4059304" y="280582"/>
            <a:ext cx="2364852"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1 </a:t>
            </a:r>
            <a:r>
              <a:rPr lang="zh-CN" altLang="en-US" sz="2800" b="1" dirty="0">
                <a:solidFill>
                  <a:schemeClr val="bg1"/>
                </a:solidFill>
                <a:latin typeface="微软雅黑" panose="020B0503020204020204" pitchFamily="34" charset="-122"/>
                <a:ea typeface="微软雅黑" panose="020B0503020204020204" pitchFamily="34" charset="-122"/>
              </a:rPr>
              <a:t>确定关键词</a:t>
            </a:r>
            <a:endParaRPr lang="zh-CN" altLang="en-US" dirty="0"/>
          </a:p>
        </p:txBody>
      </p:sp>
      <p:sp>
        <p:nvSpPr>
          <p:cNvPr id="20" name="Rectangle 19">
            <a:extLst>
              <a:ext uri="{FF2B5EF4-FFF2-40B4-BE49-F238E27FC236}">
                <a16:creationId xmlns:a16="http://schemas.microsoft.com/office/drawing/2014/main" xmlns="" id="{34FB196C-D496-4A8E-B21B-0043617A69D0}"/>
              </a:ext>
            </a:extLst>
          </p:cNvPr>
          <p:cNvSpPr/>
          <p:nvPr/>
        </p:nvSpPr>
        <p:spPr>
          <a:xfrm>
            <a:off x="542317" y="1434124"/>
            <a:ext cx="2351926" cy="369332"/>
          </a:xfrm>
          <a:prstGeom prst="rect">
            <a:avLst/>
          </a:prstGeom>
        </p:spPr>
        <p:txBody>
          <a:bodyPr wrap="none">
            <a:spAutoFit/>
          </a:bodyPr>
          <a:lstStyle/>
          <a:p>
            <a:r>
              <a:rPr lang="en-US" altLang="zh-CN" b="1" dirty="0"/>
              <a:t>1. </a:t>
            </a:r>
            <a:r>
              <a:rPr lang="zh-CN" altLang="en-US" b="1" dirty="0"/>
              <a:t>专业词汇词典</a:t>
            </a:r>
            <a:r>
              <a:rPr lang="en-US" altLang="zh-CN" b="1" dirty="0"/>
              <a:t>/</a:t>
            </a:r>
            <a:r>
              <a:rPr lang="zh-CN" altLang="en-US" b="1" dirty="0"/>
              <a:t>手册</a:t>
            </a:r>
          </a:p>
        </p:txBody>
      </p:sp>
      <p:sp>
        <p:nvSpPr>
          <p:cNvPr id="30" name="Rectangle 29">
            <a:extLst>
              <a:ext uri="{FF2B5EF4-FFF2-40B4-BE49-F238E27FC236}">
                <a16:creationId xmlns:a16="http://schemas.microsoft.com/office/drawing/2014/main" xmlns="" id="{C0944A6E-D0AB-4464-A1B6-167B07F36034}"/>
              </a:ext>
            </a:extLst>
          </p:cNvPr>
          <p:cNvSpPr/>
          <p:nvPr/>
        </p:nvSpPr>
        <p:spPr>
          <a:xfrm>
            <a:off x="542317" y="2354007"/>
            <a:ext cx="7494359" cy="923330"/>
          </a:xfrm>
          <a:prstGeom prst="rect">
            <a:avLst/>
          </a:prstGeom>
        </p:spPr>
        <p:txBody>
          <a:bodyPr wrap="none">
            <a:spAutoFit/>
          </a:bodyPr>
          <a:lstStyle/>
          <a:p>
            <a:r>
              <a:rPr lang="en-US" altLang="zh-CN" b="1" dirty="0"/>
              <a:t>2. </a:t>
            </a:r>
            <a:r>
              <a:rPr lang="zh-CN" altLang="en-US" b="1" dirty="0"/>
              <a:t>术语名词</a:t>
            </a:r>
            <a:r>
              <a:rPr lang="zh-CN" altLang="en-US" b="1" dirty="0" smtClean="0"/>
              <a:t>网址                    </a:t>
            </a:r>
            <a:r>
              <a:rPr lang="en-US" altLang="zh-CN" b="1" dirty="0">
                <a:hlinkClick r:id="rId2"/>
              </a:rPr>
              <a:t>http://</a:t>
            </a:r>
            <a:r>
              <a:rPr lang="en-US" altLang="zh-CN" b="1" dirty="0" smtClean="0">
                <a:hlinkClick r:id="rId2"/>
              </a:rPr>
              <a:t>www.termonline.cn/index.htm</a:t>
            </a:r>
            <a:endParaRPr lang="en-US" altLang="zh-CN" b="1" dirty="0" smtClean="0"/>
          </a:p>
          <a:p>
            <a:r>
              <a:rPr lang="en-US" altLang="zh-CN" b="1" dirty="0"/>
              <a:t>						  </a:t>
            </a:r>
            <a:r>
              <a:rPr lang="en-US" altLang="zh-CN" b="1" dirty="0" smtClean="0">
                <a:hlinkClick r:id="rId3"/>
              </a:rPr>
              <a:t>https</a:t>
            </a:r>
            <a:r>
              <a:rPr lang="en-US" altLang="zh-CN" b="1" dirty="0">
                <a:hlinkClick r:id="rId3"/>
              </a:rPr>
              <a:t>://</a:t>
            </a:r>
            <a:r>
              <a:rPr lang="en-US" altLang="zh-CN" b="1" dirty="0" smtClean="0">
                <a:hlinkClick r:id="rId3"/>
              </a:rPr>
              <a:t>en.wikipedia.org/wiki/Main_Page</a:t>
            </a:r>
            <a:endParaRPr lang="en-US" altLang="zh-CN" b="1" dirty="0" smtClean="0"/>
          </a:p>
          <a:p>
            <a:endParaRPr lang="zh-CN" altLang="en-US" b="1" dirty="0"/>
          </a:p>
        </p:txBody>
      </p:sp>
      <p:pic>
        <p:nvPicPr>
          <p:cNvPr id="31" name="Picture 30">
            <a:extLst>
              <a:ext uri="{FF2B5EF4-FFF2-40B4-BE49-F238E27FC236}">
                <a16:creationId xmlns:a16="http://schemas.microsoft.com/office/drawing/2014/main" xmlns="" id="{39575853-58E9-4E36-BC2D-90250D6F0EBB}"/>
              </a:ext>
            </a:extLst>
          </p:cNvPr>
          <p:cNvPicPr>
            <a:picLocks noChangeAspect="1"/>
          </p:cNvPicPr>
          <p:nvPr/>
        </p:nvPicPr>
        <p:blipFill>
          <a:blip r:embed="rId4"/>
          <a:stretch>
            <a:fillRect/>
          </a:stretch>
        </p:blipFill>
        <p:spPr>
          <a:xfrm>
            <a:off x="1841365" y="3126406"/>
            <a:ext cx="5461270" cy="3008474"/>
          </a:xfrm>
          <a:prstGeom prst="rect">
            <a:avLst/>
          </a:prstGeom>
        </p:spPr>
      </p:pic>
      <p:sp>
        <p:nvSpPr>
          <p:cNvPr id="32" name="Rectangle 31">
            <a:extLst>
              <a:ext uri="{FF2B5EF4-FFF2-40B4-BE49-F238E27FC236}">
                <a16:creationId xmlns:a16="http://schemas.microsoft.com/office/drawing/2014/main" xmlns="" id="{5361F11D-D99F-4C5A-A1C0-3AEB71B8D5F4}"/>
              </a:ext>
            </a:extLst>
          </p:cNvPr>
          <p:cNvSpPr/>
          <p:nvPr/>
        </p:nvSpPr>
        <p:spPr>
          <a:xfrm>
            <a:off x="1828800" y="3315794"/>
            <a:ext cx="1289142" cy="335643"/>
          </a:xfrm>
          <a:prstGeom prst="rect">
            <a:avLst/>
          </a:prstGeom>
          <a:noFill/>
          <a:ln w="57150">
            <a:solidFill>
              <a:srgbClr val="FF0000"/>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68671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箭头: 五边形 17">
            <a:extLst>
              <a:ext uri="{FF2B5EF4-FFF2-40B4-BE49-F238E27FC236}">
                <a16:creationId xmlns:a16="http://schemas.microsoft.com/office/drawing/2014/main" xmlns="" id="{227438BA-EFF4-44CA-8CC3-21BDA1CC7624}"/>
              </a:ext>
            </a:extLst>
          </p:cNvPr>
          <p:cNvSpPr/>
          <p:nvPr/>
        </p:nvSpPr>
        <p:spPr>
          <a:xfrm>
            <a:off x="0" y="23231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 name="箭头: V 形 21">
            <a:extLst>
              <a:ext uri="{FF2B5EF4-FFF2-40B4-BE49-F238E27FC236}">
                <a16:creationId xmlns:a16="http://schemas.microsoft.com/office/drawing/2014/main" xmlns="" id="{1F5D883D-1757-4785-A190-B5F056AD0F65}"/>
              </a:ext>
            </a:extLst>
          </p:cNvPr>
          <p:cNvSpPr/>
          <p:nvPr/>
        </p:nvSpPr>
        <p:spPr>
          <a:xfrm>
            <a:off x="3583261" y="246378"/>
            <a:ext cx="3200400" cy="594360"/>
          </a:xfrm>
          <a:prstGeom prst="chevron">
            <a:avLst/>
          </a:prstGeom>
          <a:solidFill>
            <a:srgbClr val="669FD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7" name="文本框 22">
            <a:extLst>
              <a:ext uri="{FF2B5EF4-FFF2-40B4-BE49-F238E27FC236}">
                <a16:creationId xmlns:a16="http://schemas.microsoft.com/office/drawing/2014/main" xmlns="" id="{226DBA45-1649-4B20-B61A-B4FB9E877053}"/>
              </a:ext>
            </a:extLst>
          </p:cNvPr>
          <p:cNvSpPr txBox="1"/>
          <p:nvPr/>
        </p:nvSpPr>
        <p:spPr>
          <a:xfrm>
            <a:off x="4059304" y="280582"/>
            <a:ext cx="2364852"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1 </a:t>
            </a:r>
            <a:r>
              <a:rPr lang="zh-CN" altLang="en-US" sz="2800" b="1" dirty="0">
                <a:solidFill>
                  <a:schemeClr val="bg1"/>
                </a:solidFill>
                <a:latin typeface="微软雅黑" panose="020B0503020204020204" pitchFamily="34" charset="-122"/>
                <a:ea typeface="微软雅黑" panose="020B0503020204020204" pitchFamily="34" charset="-122"/>
              </a:rPr>
              <a:t>确定关键词</a:t>
            </a:r>
            <a:endParaRPr lang="zh-CN" altLang="en-US" dirty="0"/>
          </a:p>
        </p:txBody>
      </p:sp>
      <p:sp>
        <p:nvSpPr>
          <p:cNvPr id="20" name="Rectangle 19">
            <a:extLst>
              <a:ext uri="{FF2B5EF4-FFF2-40B4-BE49-F238E27FC236}">
                <a16:creationId xmlns:a16="http://schemas.microsoft.com/office/drawing/2014/main" xmlns="" id="{34FB196C-D496-4A8E-B21B-0043617A69D0}"/>
              </a:ext>
            </a:extLst>
          </p:cNvPr>
          <p:cNvSpPr/>
          <p:nvPr/>
        </p:nvSpPr>
        <p:spPr>
          <a:xfrm>
            <a:off x="542318" y="1068587"/>
            <a:ext cx="2056973" cy="369332"/>
          </a:xfrm>
          <a:prstGeom prst="rect">
            <a:avLst/>
          </a:prstGeom>
        </p:spPr>
        <p:txBody>
          <a:bodyPr wrap="none">
            <a:spAutoFit/>
          </a:bodyPr>
          <a:lstStyle/>
          <a:p>
            <a:r>
              <a:rPr lang="en-US" altLang="zh-CN" b="1" dirty="0"/>
              <a:t>3. </a:t>
            </a:r>
            <a:r>
              <a:rPr lang="zh-CN" altLang="en-US" b="1" dirty="0"/>
              <a:t>已有的文献信息</a:t>
            </a:r>
          </a:p>
        </p:txBody>
      </p:sp>
      <p:grpSp>
        <p:nvGrpSpPr>
          <p:cNvPr id="16" name="Group 15">
            <a:extLst>
              <a:ext uri="{FF2B5EF4-FFF2-40B4-BE49-F238E27FC236}">
                <a16:creationId xmlns:a16="http://schemas.microsoft.com/office/drawing/2014/main" xmlns="" id="{CE3994B5-B3EB-4010-9EEB-5ED77EA5420A}"/>
              </a:ext>
            </a:extLst>
          </p:cNvPr>
          <p:cNvGrpSpPr/>
          <p:nvPr/>
        </p:nvGrpSpPr>
        <p:grpSpPr>
          <a:xfrm>
            <a:off x="286457" y="1490014"/>
            <a:ext cx="5727701" cy="4962433"/>
            <a:chOff x="1714499" y="1609571"/>
            <a:chExt cx="5727701" cy="4962433"/>
          </a:xfrm>
        </p:grpSpPr>
        <p:pic>
          <p:nvPicPr>
            <p:cNvPr id="9" name="Picture 8">
              <a:extLst>
                <a:ext uri="{FF2B5EF4-FFF2-40B4-BE49-F238E27FC236}">
                  <a16:creationId xmlns:a16="http://schemas.microsoft.com/office/drawing/2014/main" xmlns="" id="{AADC38FF-265F-4898-B685-E86A8E439CD3}"/>
                </a:ext>
              </a:extLst>
            </p:cNvPr>
            <p:cNvPicPr>
              <a:picLocks noChangeAspect="1"/>
            </p:cNvPicPr>
            <p:nvPr/>
          </p:nvPicPr>
          <p:blipFill rotWithShape="1">
            <a:blip r:embed="rId3"/>
            <a:srcRect l="9272" r="9091"/>
            <a:stretch/>
          </p:blipFill>
          <p:spPr>
            <a:xfrm>
              <a:off x="1714499" y="1609571"/>
              <a:ext cx="5727701" cy="4962433"/>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xmlns="" id="{07D067F7-0030-490C-91DB-87782E491A1D}"/>
                </a:ext>
              </a:extLst>
            </p:cNvPr>
            <p:cNvSpPr/>
            <p:nvPr/>
          </p:nvSpPr>
          <p:spPr>
            <a:xfrm>
              <a:off x="2274241" y="2070100"/>
              <a:ext cx="4685359" cy="440826"/>
            </a:xfrm>
            <a:prstGeom prst="rect">
              <a:avLst/>
            </a:prstGeom>
            <a:solidFill>
              <a:schemeClr val="bg1"/>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8" name="Rectangle 27">
              <a:extLst>
                <a:ext uri="{FF2B5EF4-FFF2-40B4-BE49-F238E27FC236}">
                  <a16:creationId xmlns:a16="http://schemas.microsoft.com/office/drawing/2014/main" xmlns="" id="{22CF36D3-6F0D-4381-A1EB-5B5E5CAB46EE}"/>
                </a:ext>
              </a:extLst>
            </p:cNvPr>
            <p:cNvSpPr/>
            <p:nvPr/>
          </p:nvSpPr>
          <p:spPr>
            <a:xfrm>
              <a:off x="2163339" y="4395715"/>
              <a:ext cx="4844580" cy="440826"/>
            </a:xfrm>
            <a:prstGeom prst="rect">
              <a:avLst/>
            </a:prstGeom>
            <a:solidFill>
              <a:schemeClr val="bg1"/>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grpSp>
        <p:nvGrpSpPr>
          <p:cNvPr id="29" name="Group 28">
            <a:extLst>
              <a:ext uri="{FF2B5EF4-FFF2-40B4-BE49-F238E27FC236}">
                <a16:creationId xmlns:a16="http://schemas.microsoft.com/office/drawing/2014/main" xmlns="" id="{9CFCC9EA-B574-4B31-8D90-C58400173BAE}"/>
              </a:ext>
            </a:extLst>
          </p:cNvPr>
          <p:cNvGrpSpPr/>
          <p:nvPr/>
        </p:nvGrpSpPr>
        <p:grpSpPr>
          <a:xfrm>
            <a:off x="629358" y="3564594"/>
            <a:ext cx="4950519" cy="2808306"/>
            <a:chOff x="3366420" y="3865880"/>
            <a:chExt cx="4950519" cy="2808306"/>
          </a:xfrm>
        </p:grpSpPr>
        <p:cxnSp>
          <p:nvCxnSpPr>
            <p:cNvPr id="26" name="Straight Connector 25">
              <a:extLst>
                <a:ext uri="{FF2B5EF4-FFF2-40B4-BE49-F238E27FC236}">
                  <a16:creationId xmlns:a16="http://schemas.microsoft.com/office/drawing/2014/main" xmlns="" id="{FE550E8A-C54C-4788-B77F-0A727383A55D}"/>
                </a:ext>
              </a:extLst>
            </p:cNvPr>
            <p:cNvCxnSpPr>
              <a:cxnSpLocks/>
            </p:cNvCxnSpPr>
            <p:nvPr/>
          </p:nvCxnSpPr>
          <p:spPr>
            <a:xfrm>
              <a:off x="3414699" y="3865880"/>
              <a:ext cx="33689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36711524-0982-4360-B8C4-A31978249EDA}"/>
                </a:ext>
              </a:extLst>
            </p:cNvPr>
            <p:cNvCxnSpPr>
              <a:cxnSpLocks/>
            </p:cNvCxnSpPr>
            <p:nvPr/>
          </p:nvCxnSpPr>
          <p:spPr>
            <a:xfrm>
              <a:off x="3366420" y="6674186"/>
              <a:ext cx="4950519"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xmlns="" id="{A3FB14DB-FC5D-496E-8236-C56B02E97F15}"/>
              </a:ext>
            </a:extLst>
          </p:cNvPr>
          <p:cNvGrpSpPr/>
          <p:nvPr/>
        </p:nvGrpSpPr>
        <p:grpSpPr>
          <a:xfrm>
            <a:off x="542318" y="2550544"/>
            <a:ext cx="5230539" cy="3434581"/>
            <a:chOff x="1970360" y="2670101"/>
            <a:chExt cx="5230539" cy="3434581"/>
          </a:xfrm>
        </p:grpSpPr>
        <p:sp>
          <p:nvSpPr>
            <p:cNvPr id="3" name="Rectangle 2">
              <a:extLst>
                <a:ext uri="{FF2B5EF4-FFF2-40B4-BE49-F238E27FC236}">
                  <a16:creationId xmlns:a16="http://schemas.microsoft.com/office/drawing/2014/main" xmlns="" id="{A887A9BC-4EE1-43DD-B3B4-D286C37252FE}"/>
                </a:ext>
              </a:extLst>
            </p:cNvPr>
            <p:cNvSpPr/>
            <p:nvPr/>
          </p:nvSpPr>
          <p:spPr>
            <a:xfrm>
              <a:off x="1970360" y="2670101"/>
              <a:ext cx="5230539" cy="758897"/>
            </a:xfrm>
            <a:prstGeom prst="rect">
              <a:avLst/>
            </a:prstGeom>
          </p:spPr>
          <p:style>
            <a:lnRef idx="2">
              <a:schemeClr val="accent1"/>
            </a:lnRef>
            <a:fillRef idx="0">
              <a:schemeClr val="accent1"/>
            </a:fillRef>
            <a:effectRef idx="1">
              <a:schemeClr val="accent1"/>
            </a:effectRef>
            <a:fontRef idx="minor">
              <a:schemeClr val="tx1"/>
            </a:fontRef>
          </p:style>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9" name="Rectangle 18">
              <a:extLst>
                <a:ext uri="{FF2B5EF4-FFF2-40B4-BE49-F238E27FC236}">
                  <a16:creationId xmlns:a16="http://schemas.microsoft.com/office/drawing/2014/main" xmlns="" id="{9F052F42-553A-48FE-B643-48A915390A95}"/>
                </a:ext>
              </a:extLst>
            </p:cNvPr>
            <p:cNvSpPr/>
            <p:nvPr/>
          </p:nvSpPr>
          <p:spPr>
            <a:xfrm>
              <a:off x="1970360" y="4902210"/>
              <a:ext cx="5230538" cy="1202472"/>
            </a:xfrm>
            <a:prstGeom prst="rect">
              <a:avLst/>
            </a:prstGeom>
          </p:spPr>
          <p:style>
            <a:lnRef idx="2">
              <a:schemeClr val="accent1"/>
            </a:lnRef>
            <a:fillRef idx="0">
              <a:schemeClr val="accent1"/>
            </a:fillRef>
            <a:effectRef idx="1">
              <a:schemeClr val="accent1"/>
            </a:effectRef>
            <a:fontRef idx="minor">
              <a:schemeClr val="tx1"/>
            </a:fontRef>
          </p:style>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grpSp>
        <p:nvGrpSpPr>
          <p:cNvPr id="22" name="Group 21">
            <a:extLst>
              <a:ext uri="{FF2B5EF4-FFF2-40B4-BE49-F238E27FC236}">
                <a16:creationId xmlns:a16="http://schemas.microsoft.com/office/drawing/2014/main" xmlns="" id="{453DF3AF-C2C8-4432-A831-A0A088C71EC8}"/>
              </a:ext>
            </a:extLst>
          </p:cNvPr>
          <p:cNvGrpSpPr/>
          <p:nvPr/>
        </p:nvGrpSpPr>
        <p:grpSpPr>
          <a:xfrm>
            <a:off x="2846778" y="1837399"/>
            <a:ext cx="365760" cy="2620702"/>
            <a:chOff x="6356321" y="1573359"/>
            <a:chExt cx="365760" cy="2620702"/>
          </a:xfrm>
        </p:grpSpPr>
        <p:sp>
          <p:nvSpPr>
            <p:cNvPr id="21" name="Star: 5 Points 20">
              <a:extLst>
                <a:ext uri="{FF2B5EF4-FFF2-40B4-BE49-F238E27FC236}">
                  <a16:creationId xmlns:a16="http://schemas.microsoft.com/office/drawing/2014/main" xmlns="" id="{9AF858C0-047B-4878-85F5-C7E59F091A89}"/>
                </a:ext>
              </a:extLst>
            </p:cNvPr>
            <p:cNvSpPr/>
            <p:nvPr/>
          </p:nvSpPr>
          <p:spPr>
            <a:xfrm>
              <a:off x="6356321" y="1573359"/>
              <a:ext cx="365760" cy="365760"/>
            </a:xfrm>
            <a:prstGeom prst="star5">
              <a:avLst>
                <a:gd name="adj" fmla="val 19098"/>
                <a:gd name="hf" fmla="val 105146"/>
                <a:gd name="vf" fmla="val 110557"/>
              </a:avLst>
            </a:prstGeom>
            <a:solidFill>
              <a:srgbClr val="8D69E3"/>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0" name="Star: 5 Points 29">
              <a:extLst>
                <a:ext uri="{FF2B5EF4-FFF2-40B4-BE49-F238E27FC236}">
                  <a16:creationId xmlns:a16="http://schemas.microsoft.com/office/drawing/2014/main" xmlns="" id="{718BE48C-99FF-41EA-84B7-6E17F852DD5F}"/>
                </a:ext>
              </a:extLst>
            </p:cNvPr>
            <p:cNvSpPr/>
            <p:nvPr/>
          </p:nvSpPr>
          <p:spPr>
            <a:xfrm>
              <a:off x="6356321" y="3828301"/>
              <a:ext cx="365760" cy="365760"/>
            </a:xfrm>
            <a:prstGeom prst="star5">
              <a:avLst/>
            </a:prstGeom>
            <a:solidFill>
              <a:srgbClr val="8D69E3"/>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grpSp>
        <p:nvGrpSpPr>
          <p:cNvPr id="33" name="Group 32">
            <a:extLst>
              <a:ext uri="{FF2B5EF4-FFF2-40B4-BE49-F238E27FC236}">
                <a16:creationId xmlns:a16="http://schemas.microsoft.com/office/drawing/2014/main" xmlns="" id="{82D39CA6-37ED-437B-9593-BECB827C136A}"/>
              </a:ext>
            </a:extLst>
          </p:cNvPr>
          <p:cNvGrpSpPr/>
          <p:nvPr/>
        </p:nvGrpSpPr>
        <p:grpSpPr>
          <a:xfrm>
            <a:off x="6270019" y="2115141"/>
            <a:ext cx="2699337" cy="552455"/>
            <a:chOff x="6277305" y="2268822"/>
            <a:chExt cx="2699337" cy="552455"/>
          </a:xfrm>
        </p:grpSpPr>
        <p:pic>
          <p:nvPicPr>
            <p:cNvPr id="31" name="Picture 30">
              <a:extLst>
                <a:ext uri="{FF2B5EF4-FFF2-40B4-BE49-F238E27FC236}">
                  <a16:creationId xmlns:a16="http://schemas.microsoft.com/office/drawing/2014/main" xmlns="" id="{B8268DE0-CC6A-4A62-B855-103CB5C81E22}"/>
                </a:ext>
              </a:extLst>
            </p:cNvPr>
            <p:cNvPicPr>
              <a:picLocks noChangeAspect="1"/>
            </p:cNvPicPr>
            <p:nvPr/>
          </p:nvPicPr>
          <p:blipFill rotWithShape="1">
            <a:blip r:embed="rId4"/>
            <a:srcRect l="3228" t="-17575" r="5799"/>
            <a:stretch/>
          </p:blipFill>
          <p:spPr>
            <a:xfrm>
              <a:off x="6361056" y="2504360"/>
              <a:ext cx="2615586" cy="316917"/>
            </a:xfrm>
            <a:prstGeom prst="rect">
              <a:avLst/>
            </a:prstGeom>
          </p:spPr>
        </p:pic>
        <p:pic>
          <p:nvPicPr>
            <p:cNvPr id="32" name="Picture 31">
              <a:extLst>
                <a:ext uri="{FF2B5EF4-FFF2-40B4-BE49-F238E27FC236}">
                  <a16:creationId xmlns:a16="http://schemas.microsoft.com/office/drawing/2014/main" xmlns="" id="{864D16E8-23D1-4DBF-9B0C-62F5A8694953}"/>
                </a:ext>
              </a:extLst>
            </p:cNvPr>
            <p:cNvPicPr>
              <a:picLocks noChangeAspect="1"/>
            </p:cNvPicPr>
            <p:nvPr/>
          </p:nvPicPr>
          <p:blipFill>
            <a:blip r:embed="rId5"/>
            <a:stretch>
              <a:fillRect/>
            </a:stretch>
          </p:blipFill>
          <p:spPr>
            <a:xfrm>
              <a:off x="6277305" y="2268822"/>
              <a:ext cx="1933575" cy="342900"/>
            </a:xfrm>
            <a:prstGeom prst="rect">
              <a:avLst/>
            </a:prstGeom>
          </p:spPr>
        </p:pic>
      </p:grpSp>
      <p:sp>
        <p:nvSpPr>
          <p:cNvPr id="34" name="TextBox 33">
            <a:extLst>
              <a:ext uri="{FF2B5EF4-FFF2-40B4-BE49-F238E27FC236}">
                <a16:creationId xmlns:a16="http://schemas.microsoft.com/office/drawing/2014/main" xmlns="" id="{66278DE8-4C73-4234-995C-AAF0E4ED0076}"/>
              </a:ext>
            </a:extLst>
          </p:cNvPr>
          <p:cNvSpPr txBox="1"/>
          <p:nvPr/>
        </p:nvSpPr>
        <p:spPr>
          <a:xfrm>
            <a:off x="6270019" y="1216523"/>
            <a:ext cx="2698175" cy="523220"/>
          </a:xfrm>
          <a:prstGeom prst="rect">
            <a:avLst/>
          </a:prstGeom>
          <a:noFill/>
        </p:spPr>
        <p:txBody>
          <a:bodyPr wrap="none" rtlCol="0">
            <a:spAutoFit/>
          </a:bodyPr>
          <a:lstStyle/>
          <a:p>
            <a:r>
              <a:rPr lang="zh-CN" altLang="en-US" sz="2800" b="1" dirty="0">
                <a:solidFill>
                  <a:srgbClr val="1AC604"/>
                </a:solidFill>
              </a:rPr>
              <a:t>多篇文献综合！</a:t>
            </a:r>
            <a:endParaRPr lang="en-US" sz="2800" b="1" dirty="0">
              <a:solidFill>
                <a:srgbClr val="1AC604"/>
              </a:solidFill>
            </a:endParaRPr>
          </a:p>
        </p:txBody>
      </p:sp>
      <p:grpSp>
        <p:nvGrpSpPr>
          <p:cNvPr id="37" name="Group 36">
            <a:extLst>
              <a:ext uri="{FF2B5EF4-FFF2-40B4-BE49-F238E27FC236}">
                <a16:creationId xmlns:a16="http://schemas.microsoft.com/office/drawing/2014/main" xmlns="" id="{9B31C690-028D-4FD2-BDF4-60AEA7EBBFB4}"/>
              </a:ext>
            </a:extLst>
          </p:cNvPr>
          <p:cNvGrpSpPr/>
          <p:nvPr/>
        </p:nvGrpSpPr>
        <p:grpSpPr>
          <a:xfrm>
            <a:off x="6300615" y="3282527"/>
            <a:ext cx="2847369" cy="497715"/>
            <a:chOff x="6296631" y="3062773"/>
            <a:chExt cx="2847369" cy="497715"/>
          </a:xfrm>
        </p:grpSpPr>
        <p:pic>
          <p:nvPicPr>
            <p:cNvPr id="35" name="Picture 34">
              <a:extLst>
                <a:ext uri="{FF2B5EF4-FFF2-40B4-BE49-F238E27FC236}">
                  <a16:creationId xmlns:a16="http://schemas.microsoft.com/office/drawing/2014/main" xmlns="" id="{5201EA3B-67C8-471C-826A-F1869428620F}"/>
                </a:ext>
              </a:extLst>
            </p:cNvPr>
            <p:cNvPicPr>
              <a:picLocks noChangeAspect="1"/>
            </p:cNvPicPr>
            <p:nvPr/>
          </p:nvPicPr>
          <p:blipFill>
            <a:blip r:embed="rId6"/>
            <a:stretch>
              <a:fillRect/>
            </a:stretch>
          </p:blipFill>
          <p:spPr>
            <a:xfrm>
              <a:off x="6296631" y="3062773"/>
              <a:ext cx="2847369" cy="283504"/>
            </a:xfrm>
            <a:prstGeom prst="rect">
              <a:avLst/>
            </a:prstGeom>
          </p:spPr>
        </p:pic>
        <p:pic>
          <p:nvPicPr>
            <p:cNvPr id="36" name="Picture 35">
              <a:extLst>
                <a:ext uri="{FF2B5EF4-FFF2-40B4-BE49-F238E27FC236}">
                  <a16:creationId xmlns:a16="http://schemas.microsoft.com/office/drawing/2014/main" xmlns="" id="{993A6941-CD01-443E-9774-77E8500F3520}"/>
                </a:ext>
              </a:extLst>
            </p:cNvPr>
            <p:cNvPicPr>
              <a:picLocks noChangeAspect="1"/>
            </p:cNvPicPr>
            <p:nvPr/>
          </p:nvPicPr>
          <p:blipFill>
            <a:blip r:embed="rId7"/>
            <a:stretch>
              <a:fillRect/>
            </a:stretch>
          </p:blipFill>
          <p:spPr>
            <a:xfrm>
              <a:off x="6300615" y="3329721"/>
              <a:ext cx="2843385" cy="230767"/>
            </a:xfrm>
            <a:prstGeom prst="rect">
              <a:avLst/>
            </a:prstGeom>
          </p:spPr>
        </p:pic>
      </p:grpSp>
      <p:sp>
        <p:nvSpPr>
          <p:cNvPr id="38" name="TextBox 37">
            <a:extLst>
              <a:ext uri="{FF2B5EF4-FFF2-40B4-BE49-F238E27FC236}">
                <a16:creationId xmlns:a16="http://schemas.microsoft.com/office/drawing/2014/main" xmlns="" id="{6247567D-544C-4AF1-991A-FD3EB96C6D27}"/>
              </a:ext>
            </a:extLst>
          </p:cNvPr>
          <p:cNvSpPr txBox="1"/>
          <p:nvPr/>
        </p:nvSpPr>
        <p:spPr>
          <a:xfrm>
            <a:off x="6228331" y="4441383"/>
            <a:ext cx="1107996" cy="369332"/>
          </a:xfrm>
          <a:prstGeom prst="rect">
            <a:avLst/>
          </a:prstGeom>
          <a:noFill/>
        </p:spPr>
        <p:txBody>
          <a:bodyPr wrap="none" rtlCol="0">
            <a:spAutoFit/>
          </a:bodyPr>
          <a:lstStyle/>
          <a:p>
            <a:r>
              <a:rPr lang="en-US" altLang="zh-CN" b="1" dirty="0"/>
              <a:t>…………</a:t>
            </a:r>
            <a:endParaRPr lang="en-US" b="1" dirty="0"/>
          </a:p>
        </p:txBody>
      </p:sp>
      <p:grpSp>
        <p:nvGrpSpPr>
          <p:cNvPr id="43" name="Group 42">
            <a:extLst>
              <a:ext uri="{FF2B5EF4-FFF2-40B4-BE49-F238E27FC236}">
                <a16:creationId xmlns:a16="http://schemas.microsoft.com/office/drawing/2014/main" xmlns="" id="{09BB0B09-B8D8-49C9-A08A-A901D6B2A3D1}"/>
              </a:ext>
            </a:extLst>
          </p:cNvPr>
          <p:cNvGrpSpPr/>
          <p:nvPr/>
        </p:nvGrpSpPr>
        <p:grpSpPr>
          <a:xfrm>
            <a:off x="395685" y="2685618"/>
            <a:ext cx="8372272" cy="2622940"/>
            <a:chOff x="395685" y="2685618"/>
            <a:chExt cx="8372272" cy="2622940"/>
          </a:xfrm>
        </p:grpSpPr>
        <p:sp>
          <p:nvSpPr>
            <p:cNvPr id="39" name="TextBox 38">
              <a:extLst>
                <a:ext uri="{FF2B5EF4-FFF2-40B4-BE49-F238E27FC236}">
                  <a16:creationId xmlns:a16="http://schemas.microsoft.com/office/drawing/2014/main" xmlns="" id="{70875860-F6A4-4D0B-9B52-53F9226776ED}"/>
                </a:ext>
              </a:extLst>
            </p:cNvPr>
            <p:cNvSpPr txBox="1"/>
            <p:nvPr/>
          </p:nvSpPr>
          <p:spPr>
            <a:xfrm>
              <a:off x="395685" y="4311905"/>
              <a:ext cx="2262158" cy="369332"/>
            </a:xfrm>
            <a:prstGeom prst="rect">
              <a:avLst/>
            </a:prstGeom>
            <a:noFill/>
          </p:spPr>
          <p:txBody>
            <a:bodyPr wrap="none" rtlCol="0">
              <a:spAutoFit/>
            </a:bodyPr>
            <a:lstStyle/>
            <a:p>
              <a:r>
                <a:rPr lang="en-US" altLang="zh-CN" b="1" dirty="0">
                  <a:solidFill>
                    <a:schemeClr val="accent1"/>
                  </a:solidFill>
                </a:rPr>
                <a:t>1 </a:t>
              </a:r>
              <a:r>
                <a:rPr lang="zh-CN" altLang="en-US" b="1" dirty="0">
                  <a:solidFill>
                    <a:schemeClr val="accent1"/>
                  </a:solidFill>
                </a:rPr>
                <a:t>制备 </a:t>
              </a:r>
              <a:r>
                <a:rPr lang="en-US" altLang="zh-CN" b="1" dirty="0">
                  <a:solidFill>
                    <a:schemeClr val="accent1"/>
                  </a:solidFill>
                </a:rPr>
                <a:t>— synthesis</a:t>
              </a:r>
              <a:endParaRPr lang="en-US" b="1" dirty="0">
                <a:solidFill>
                  <a:schemeClr val="accent1"/>
                </a:solidFill>
              </a:endParaRPr>
            </a:p>
          </p:txBody>
        </p:sp>
        <p:sp>
          <p:nvSpPr>
            <p:cNvPr id="40" name="TextBox 39">
              <a:extLst>
                <a:ext uri="{FF2B5EF4-FFF2-40B4-BE49-F238E27FC236}">
                  <a16:creationId xmlns:a16="http://schemas.microsoft.com/office/drawing/2014/main" xmlns="" id="{087B3AA5-EA5A-44DF-A1DC-8F68610A69FD}"/>
                </a:ext>
              </a:extLst>
            </p:cNvPr>
            <p:cNvSpPr txBox="1"/>
            <p:nvPr/>
          </p:nvSpPr>
          <p:spPr>
            <a:xfrm>
              <a:off x="6300615" y="2685618"/>
              <a:ext cx="2467342" cy="369332"/>
            </a:xfrm>
            <a:prstGeom prst="rect">
              <a:avLst/>
            </a:prstGeom>
            <a:noFill/>
          </p:spPr>
          <p:txBody>
            <a:bodyPr wrap="none" rtlCol="0">
              <a:spAutoFit/>
            </a:bodyPr>
            <a:lstStyle/>
            <a:p>
              <a:r>
                <a:rPr lang="en-US" altLang="zh-CN" b="1" dirty="0">
                  <a:solidFill>
                    <a:schemeClr val="accent1"/>
                  </a:solidFill>
                </a:rPr>
                <a:t>2 </a:t>
              </a:r>
              <a:r>
                <a:rPr lang="zh-CN" altLang="en-US" b="1" dirty="0">
                  <a:solidFill>
                    <a:schemeClr val="accent1"/>
                  </a:solidFill>
                </a:rPr>
                <a:t>制备 </a:t>
              </a:r>
              <a:r>
                <a:rPr lang="en-US" altLang="zh-CN" b="1" dirty="0">
                  <a:solidFill>
                    <a:schemeClr val="accent1"/>
                  </a:solidFill>
                </a:rPr>
                <a:t>— preparation</a:t>
              </a:r>
              <a:endParaRPr lang="en-US" b="1" dirty="0">
                <a:solidFill>
                  <a:schemeClr val="accent1"/>
                </a:solidFill>
              </a:endParaRPr>
            </a:p>
          </p:txBody>
        </p:sp>
        <p:sp>
          <p:nvSpPr>
            <p:cNvPr id="41" name="TextBox 40">
              <a:extLst>
                <a:ext uri="{FF2B5EF4-FFF2-40B4-BE49-F238E27FC236}">
                  <a16:creationId xmlns:a16="http://schemas.microsoft.com/office/drawing/2014/main" xmlns="" id="{98A80552-83F4-4DC6-AC74-5F761CC89BBD}"/>
                </a:ext>
              </a:extLst>
            </p:cNvPr>
            <p:cNvSpPr txBox="1"/>
            <p:nvPr/>
          </p:nvSpPr>
          <p:spPr>
            <a:xfrm>
              <a:off x="6290270" y="3908753"/>
              <a:ext cx="1967205" cy="369332"/>
            </a:xfrm>
            <a:prstGeom prst="rect">
              <a:avLst/>
            </a:prstGeom>
            <a:noFill/>
          </p:spPr>
          <p:txBody>
            <a:bodyPr wrap="none" rtlCol="0">
              <a:spAutoFit/>
            </a:bodyPr>
            <a:lstStyle/>
            <a:p>
              <a:r>
                <a:rPr lang="en-US" altLang="zh-CN" b="1" dirty="0">
                  <a:solidFill>
                    <a:schemeClr val="accent1"/>
                  </a:solidFill>
                </a:rPr>
                <a:t>3 </a:t>
              </a:r>
              <a:r>
                <a:rPr lang="zh-CN" altLang="en-US" b="1" dirty="0">
                  <a:solidFill>
                    <a:schemeClr val="accent1"/>
                  </a:solidFill>
                </a:rPr>
                <a:t>生长 </a:t>
              </a:r>
              <a:r>
                <a:rPr lang="en-US" altLang="zh-CN" b="1" dirty="0">
                  <a:solidFill>
                    <a:schemeClr val="accent1"/>
                  </a:solidFill>
                </a:rPr>
                <a:t>— growth</a:t>
              </a:r>
              <a:endParaRPr lang="en-US" b="1" dirty="0">
                <a:solidFill>
                  <a:schemeClr val="accent1"/>
                </a:solidFill>
              </a:endParaRPr>
            </a:p>
          </p:txBody>
        </p:sp>
        <p:sp>
          <p:nvSpPr>
            <p:cNvPr id="42" name="TextBox 41">
              <a:extLst>
                <a:ext uri="{FF2B5EF4-FFF2-40B4-BE49-F238E27FC236}">
                  <a16:creationId xmlns:a16="http://schemas.microsoft.com/office/drawing/2014/main" xmlns="" id="{45ADBCBF-436A-4D79-A674-00967CC8E809}"/>
                </a:ext>
              </a:extLst>
            </p:cNvPr>
            <p:cNvSpPr txBox="1"/>
            <p:nvPr/>
          </p:nvSpPr>
          <p:spPr>
            <a:xfrm>
              <a:off x="6252514" y="4939226"/>
              <a:ext cx="1107996" cy="369332"/>
            </a:xfrm>
            <a:prstGeom prst="rect">
              <a:avLst/>
            </a:prstGeom>
            <a:noFill/>
          </p:spPr>
          <p:txBody>
            <a:bodyPr wrap="none" rtlCol="0">
              <a:spAutoFit/>
            </a:bodyPr>
            <a:lstStyle/>
            <a:p>
              <a:r>
                <a:rPr lang="en-US" altLang="zh-CN" b="1" dirty="0">
                  <a:solidFill>
                    <a:schemeClr val="accent1"/>
                  </a:solidFill>
                </a:rPr>
                <a:t>…………</a:t>
              </a:r>
              <a:endParaRPr lang="en-US" b="1" dirty="0">
                <a:solidFill>
                  <a:schemeClr val="accent1"/>
                </a:solidFill>
              </a:endParaRPr>
            </a:p>
          </p:txBody>
        </p:sp>
      </p:grpSp>
      <p:sp>
        <p:nvSpPr>
          <p:cNvPr id="45" name="文本框 19">
            <a:extLst>
              <a:ext uri="{FF2B5EF4-FFF2-40B4-BE49-F238E27FC236}">
                <a16:creationId xmlns:a16="http://schemas.microsoft.com/office/drawing/2014/main" xmlns="" id="{DB1B277A-D41C-4B7E-B167-A308D3346CD5}"/>
              </a:ext>
            </a:extLst>
          </p:cNvPr>
          <p:cNvSpPr txBox="1"/>
          <p:nvPr/>
        </p:nvSpPr>
        <p:spPr>
          <a:xfrm>
            <a:off x="195613" y="232311"/>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方法一</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词</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spTree>
    <p:extLst>
      <p:ext uri="{BB962C8B-B14F-4D97-AF65-F5344CB8AC3E}">
        <p14:creationId xmlns:p14="http://schemas.microsoft.com/office/powerpoint/2010/main" val="315604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4"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箭头: 五边形 17">
            <a:extLst>
              <a:ext uri="{FF2B5EF4-FFF2-40B4-BE49-F238E27FC236}">
                <a16:creationId xmlns:a16="http://schemas.microsoft.com/office/drawing/2014/main" xmlns="" id="{B261FC46-2C05-44A4-9FA5-AAD47BD66632}"/>
              </a:ext>
            </a:extLst>
          </p:cNvPr>
          <p:cNvSpPr/>
          <p:nvPr/>
        </p:nvSpPr>
        <p:spPr>
          <a:xfrm>
            <a:off x="0" y="23231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 name="箭头: V 形 21">
            <a:extLst>
              <a:ext uri="{FF2B5EF4-FFF2-40B4-BE49-F238E27FC236}">
                <a16:creationId xmlns:a16="http://schemas.microsoft.com/office/drawing/2014/main" xmlns="" id="{1201EEB4-989B-4C1F-91F4-F4CD89C9D965}"/>
              </a:ext>
            </a:extLst>
          </p:cNvPr>
          <p:cNvSpPr/>
          <p:nvPr/>
        </p:nvSpPr>
        <p:spPr>
          <a:xfrm>
            <a:off x="3583260" y="246378"/>
            <a:ext cx="3757339" cy="594360"/>
          </a:xfrm>
          <a:prstGeom prst="chevron">
            <a:avLst/>
          </a:prstGeom>
          <a:solidFill>
            <a:srgbClr val="669FD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6" name="文本框 22">
            <a:extLst>
              <a:ext uri="{FF2B5EF4-FFF2-40B4-BE49-F238E27FC236}">
                <a16:creationId xmlns:a16="http://schemas.microsoft.com/office/drawing/2014/main" xmlns="" id="{409E7613-F93D-4D6D-A72E-C536DB33F54D}"/>
              </a:ext>
            </a:extLst>
          </p:cNvPr>
          <p:cNvSpPr txBox="1"/>
          <p:nvPr/>
        </p:nvSpPr>
        <p:spPr>
          <a:xfrm>
            <a:off x="3959122" y="267881"/>
            <a:ext cx="3181556"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2 </a:t>
            </a:r>
            <a:r>
              <a:rPr lang="zh-CN" altLang="en-US" sz="2800" b="1" dirty="0">
                <a:solidFill>
                  <a:schemeClr val="bg1"/>
                </a:solidFill>
                <a:latin typeface="微软雅黑" panose="020B0503020204020204" pitchFamily="34" charset="-122"/>
                <a:ea typeface="微软雅黑" panose="020B0503020204020204" pitchFamily="34" charset="-122"/>
              </a:rPr>
              <a:t>有效组合关键词</a:t>
            </a:r>
            <a:endParaRPr lang="zh-CN" altLang="en-US" dirty="0"/>
          </a:p>
        </p:txBody>
      </p:sp>
      <p:graphicFrame>
        <p:nvGraphicFramePr>
          <p:cNvPr id="7" name="Group 3">
            <a:extLst>
              <a:ext uri="{FF2B5EF4-FFF2-40B4-BE49-F238E27FC236}">
                <a16:creationId xmlns:a16="http://schemas.microsoft.com/office/drawing/2014/main" xmlns="" id="{4077EDD9-B6FF-4078-AB52-C52E53CDF8B9}"/>
              </a:ext>
            </a:extLst>
          </p:cNvPr>
          <p:cNvGraphicFramePr>
            <a:graphicFrameLocks/>
          </p:cNvGraphicFramePr>
          <p:nvPr>
            <p:extLst>
              <p:ext uri="{D42A27DB-BD31-4B8C-83A1-F6EECF244321}">
                <p14:modId xmlns:p14="http://schemas.microsoft.com/office/powerpoint/2010/main" val="243902170"/>
              </p:ext>
            </p:extLst>
          </p:nvPr>
        </p:nvGraphicFramePr>
        <p:xfrm>
          <a:off x="304800" y="1333500"/>
          <a:ext cx="8534400" cy="5238505"/>
        </p:xfrm>
        <a:graphic>
          <a:graphicData uri="http://schemas.openxmlformats.org/drawingml/2006/table">
            <a:tbl>
              <a:tblPr/>
              <a:tblGrid>
                <a:gridCol w="1447800">
                  <a:extLst>
                    <a:ext uri="{9D8B030D-6E8A-4147-A177-3AD203B41FA5}">
                      <a16:colId xmlns:a16="http://schemas.microsoft.com/office/drawing/2014/main" xmlns="" val="20000"/>
                    </a:ext>
                  </a:extLst>
                </a:gridCol>
                <a:gridCol w="7086600">
                  <a:extLst>
                    <a:ext uri="{9D8B030D-6E8A-4147-A177-3AD203B41FA5}">
                      <a16:colId xmlns:a16="http://schemas.microsoft.com/office/drawing/2014/main" xmlns="" val="20001"/>
                    </a:ext>
                  </a:extLst>
                </a:gridCol>
              </a:tblGrid>
              <a:tr h="129200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3600" b="1" i="0" u="none" strike="noStrike" cap="none" normalizeH="0" baseline="0" dirty="0">
                          <a:ln>
                            <a:noFill/>
                          </a:ln>
                          <a:solidFill>
                            <a:srgbClr val="1AC604"/>
                          </a:solidFill>
                          <a:effectLst/>
                          <a:latin typeface="Arial" pitchFamily="34" charset="0"/>
                          <a:ea typeface="宋体" pitchFamily="2" charset="-122"/>
                        </a:rPr>
                        <a:t>AND</a:t>
                      </a:r>
                      <a:endParaRPr kumimoji="0" lang="zh-CN" altLang="en-US" sz="3600" b="1" i="0" u="none" strike="noStrike" cap="none" normalizeH="0" baseline="0" dirty="0">
                        <a:ln>
                          <a:noFill/>
                        </a:ln>
                        <a:solidFill>
                          <a:srgbClr val="1AC604"/>
                        </a:solidFill>
                        <a:effectLst/>
                        <a:latin typeface="Arial" pitchFamily="34" charset="0"/>
                        <a:ea typeface="宋体"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Arial" pitchFamily="34" charset="0"/>
                          <a:ea typeface="宋体" pitchFamily="2" charset="-122"/>
                        </a:rPr>
                        <a:t>检索包含所有关键字的数据。</a:t>
                      </a: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pitchFamily="34" charset="0"/>
                          <a:ea typeface="宋体" pitchFamily="2" charset="-122"/>
                        </a:rPr>
                        <a:t>标题： “</a:t>
                      </a:r>
                      <a:r>
                        <a:rPr kumimoji="0" lang="en-US" altLang="zh-CN" sz="1600" b="1" i="0" u="none" strike="noStrike" cap="none" normalizeH="0" baseline="0" dirty="0">
                          <a:ln>
                            <a:noFill/>
                          </a:ln>
                          <a:solidFill>
                            <a:schemeClr val="tx1"/>
                          </a:solidFill>
                          <a:effectLst/>
                          <a:latin typeface="Arial" pitchFamily="34" charset="0"/>
                          <a:ea typeface="宋体" pitchFamily="2" charset="-122"/>
                        </a:rPr>
                        <a:t>stem cell*” AND lymphoma</a:t>
                      </a:r>
                      <a:endParaRPr kumimoji="0" lang="en-US" altLang="zh-CN" sz="1600" b="0" i="0" u="none" strike="noStrike" cap="none" normalizeH="0" baseline="0" dirty="0">
                        <a:ln>
                          <a:noFill/>
                        </a:ln>
                        <a:solidFill>
                          <a:schemeClr val="tx1"/>
                        </a:solidFill>
                        <a:effectLst/>
                        <a:latin typeface="Arial" pitchFamily="34" charset="0"/>
                        <a:ea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Arial" pitchFamily="34" charset="0"/>
                          <a:ea typeface="宋体" pitchFamily="2" charset="-122"/>
                        </a:rPr>
                        <a:t>检索含有“</a:t>
                      </a:r>
                      <a:r>
                        <a:rPr kumimoji="0" lang="en-US" altLang="zh-CN" sz="1600" b="0" i="0" u="none" strike="noStrike" cap="none" normalizeH="0" baseline="0" dirty="0">
                          <a:ln>
                            <a:noFill/>
                          </a:ln>
                          <a:solidFill>
                            <a:schemeClr val="tx1"/>
                          </a:solidFill>
                          <a:effectLst/>
                          <a:latin typeface="Arial" pitchFamily="34" charset="0"/>
                          <a:ea typeface="宋体" pitchFamily="2" charset="-122"/>
                        </a:rPr>
                        <a:t>stem cell”</a:t>
                      </a:r>
                      <a:r>
                        <a:rPr kumimoji="0" lang="zh-CN" altLang="en-US" sz="1600" b="0" i="0" u="none" strike="noStrike" cap="none" normalizeH="0" baseline="0" dirty="0">
                          <a:ln>
                            <a:noFill/>
                          </a:ln>
                          <a:solidFill>
                            <a:schemeClr val="tx1"/>
                          </a:solidFill>
                          <a:effectLst/>
                          <a:latin typeface="Arial" pitchFamily="34" charset="0"/>
                          <a:ea typeface="宋体" pitchFamily="2" charset="-122"/>
                        </a:rPr>
                        <a:t>或者”</a:t>
                      </a:r>
                      <a:r>
                        <a:rPr kumimoji="0" lang="en-US" altLang="zh-CN" sz="1600" b="0" i="0" u="none" strike="noStrike" cap="none" normalizeH="0" baseline="0" dirty="0">
                          <a:ln>
                            <a:noFill/>
                          </a:ln>
                          <a:solidFill>
                            <a:schemeClr val="tx1"/>
                          </a:solidFill>
                          <a:effectLst/>
                          <a:latin typeface="Arial" pitchFamily="34" charset="0"/>
                          <a:ea typeface="宋体" pitchFamily="2" charset="-122"/>
                        </a:rPr>
                        <a:t>stem cells”</a:t>
                      </a:r>
                      <a:r>
                        <a:rPr kumimoji="0" lang="zh-CN" altLang="en-US" sz="1600" b="0" i="0" u="none" strike="noStrike" cap="none" normalizeH="0" baseline="0" dirty="0">
                          <a:ln>
                            <a:noFill/>
                          </a:ln>
                          <a:solidFill>
                            <a:schemeClr val="tx1"/>
                          </a:solidFill>
                          <a:effectLst/>
                          <a:latin typeface="Arial" pitchFamily="34" charset="0"/>
                          <a:ea typeface="宋体" pitchFamily="2" charset="-122"/>
                        </a:rPr>
                        <a:t>同时含有及词语 “</a:t>
                      </a:r>
                      <a:r>
                        <a:rPr kumimoji="0" lang="en-US" altLang="zh-CN" sz="1600" b="0" i="0" u="none" strike="noStrike" cap="none" normalizeH="0" baseline="0" dirty="0">
                          <a:ln>
                            <a:noFill/>
                          </a:ln>
                          <a:solidFill>
                            <a:schemeClr val="tx1"/>
                          </a:solidFill>
                          <a:effectLst/>
                          <a:latin typeface="Arial" pitchFamily="34" charset="0"/>
                          <a:ea typeface="宋体" pitchFamily="2" charset="-122"/>
                        </a:rPr>
                        <a:t>lymphoma”</a:t>
                      </a:r>
                      <a:r>
                        <a:rPr kumimoji="0" lang="zh-CN" altLang="en-US" sz="1600" b="0" i="0" u="none" strike="noStrike" cap="none" normalizeH="0" baseline="0" dirty="0">
                          <a:ln>
                            <a:noFill/>
                          </a:ln>
                          <a:solidFill>
                            <a:schemeClr val="tx1"/>
                          </a:solidFill>
                          <a:effectLst/>
                          <a:latin typeface="Arial" pitchFamily="34" charset="0"/>
                          <a:ea typeface="宋体" pitchFamily="2" charset="-122"/>
                        </a:rPr>
                        <a:t>。  等效于检索</a:t>
                      </a:r>
                      <a:r>
                        <a:rPr kumimoji="0" lang="zh-CN" altLang="en-US" sz="1600" b="1" i="0" u="none" strike="noStrike" cap="none" normalizeH="0" baseline="0" dirty="0">
                          <a:ln>
                            <a:noFill/>
                          </a:ln>
                          <a:solidFill>
                            <a:schemeClr val="tx1"/>
                          </a:solidFill>
                          <a:effectLst/>
                          <a:latin typeface="Arial" pitchFamily="34" charset="0"/>
                          <a:ea typeface="宋体" pitchFamily="2" charset="-122"/>
                        </a:rPr>
                        <a:t>“</a:t>
                      </a:r>
                      <a:r>
                        <a:rPr kumimoji="0" lang="en-US" altLang="zh-CN" sz="1600" b="1" i="0" u="none" strike="noStrike" cap="none" normalizeH="0" baseline="0" dirty="0">
                          <a:ln>
                            <a:noFill/>
                          </a:ln>
                          <a:solidFill>
                            <a:schemeClr val="tx1"/>
                          </a:solidFill>
                          <a:effectLst/>
                          <a:latin typeface="Arial" pitchFamily="34" charset="0"/>
                          <a:ea typeface="宋体" pitchFamily="2" charset="-122"/>
                        </a:rPr>
                        <a:t>stem cell*” lymphoma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36248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3600" b="1" i="0" u="none" strike="noStrike" kern="1200" cap="none" normalizeH="0" baseline="0" dirty="0">
                          <a:ln>
                            <a:noFill/>
                          </a:ln>
                          <a:solidFill>
                            <a:srgbClr val="1AC604"/>
                          </a:solidFill>
                          <a:effectLst/>
                          <a:latin typeface="Arial" pitchFamily="34" charset="0"/>
                          <a:ea typeface="宋体" pitchFamily="2" charset="-122"/>
                          <a:cs typeface="+mn-cs"/>
                        </a:rPr>
                        <a:t>OR</a:t>
                      </a:r>
                      <a:endParaRPr kumimoji="0" lang="zh-CN" altLang="en-US" sz="3600" b="1" i="0" u="none" strike="noStrike" kern="1200" cap="none" normalizeH="0" baseline="0" dirty="0">
                        <a:ln>
                          <a:noFill/>
                        </a:ln>
                        <a:solidFill>
                          <a:srgbClr val="1AC604"/>
                        </a:solidFill>
                        <a:effectLst/>
                        <a:latin typeface="Arial" pitchFamily="34" charset="0"/>
                        <a:ea typeface="宋体" pitchFamily="2" charset="-122"/>
                        <a:cs typeface="+mn-cs"/>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Arial" pitchFamily="34" charset="0"/>
                          <a:ea typeface="宋体" pitchFamily="2" charset="-122"/>
                        </a:rPr>
                        <a:t>检索的数据中</a:t>
                      </a:r>
                      <a:r>
                        <a:rPr kumimoji="0" lang="zh-CN" altLang="en-US" sz="1600" b="1" i="0" u="none" strike="noStrike" cap="none" normalizeH="0" baseline="0" dirty="0">
                          <a:ln>
                            <a:noFill/>
                          </a:ln>
                          <a:solidFill>
                            <a:srgbClr val="1AC604"/>
                          </a:solidFill>
                          <a:effectLst/>
                          <a:latin typeface="Arial" pitchFamily="34" charset="0"/>
                          <a:ea typeface="宋体" pitchFamily="2" charset="-122"/>
                        </a:rPr>
                        <a:t>至少含有一个</a:t>
                      </a:r>
                      <a:r>
                        <a:rPr kumimoji="0" lang="zh-CN" altLang="en-US" sz="1600" b="0" i="0" u="none" strike="noStrike" cap="none" normalizeH="0" baseline="0" dirty="0">
                          <a:ln>
                            <a:noFill/>
                          </a:ln>
                          <a:solidFill>
                            <a:schemeClr val="tx1"/>
                          </a:solidFill>
                          <a:effectLst/>
                          <a:latin typeface="Arial" pitchFamily="34" charset="0"/>
                          <a:ea typeface="宋体" pitchFamily="2" charset="-122"/>
                        </a:rPr>
                        <a:t>所给关键字。用于检索同义词或者词的不同表达方式。</a:t>
                      </a: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pitchFamily="34" charset="0"/>
                          <a:ea typeface="宋体" pitchFamily="2" charset="-122"/>
                        </a:rPr>
                        <a:t>标题</a:t>
                      </a:r>
                      <a:r>
                        <a:rPr kumimoji="0" lang="en-US" altLang="zh-CN" sz="1600" b="1" i="0" u="none" strike="noStrike" cap="none" normalizeH="0" baseline="0" dirty="0">
                          <a:ln>
                            <a:noFill/>
                          </a:ln>
                          <a:solidFill>
                            <a:schemeClr val="tx1"/>
                          </a:solidFill>
                          <a:effectLst/>
                          <a:latin typeface="Arial" pitchFamily="34" charset="0"/>
                          <a:ea typeface="宋体" pitchFamily="2" charset="-122"/>
                        </a:rPr>
                        <a:t>: aspartame OR saccharine OR sweetener* </a:t>
                      </a:r>
                      <a:endParaRPr kumimoji="0" lang="en-US" altLang="zh-CN" sz="1600" b="0" i="0" u="none" strike="noStrike" cap="none" normalizeH="0" baseline="0" dirty="0">
                        <a:ln>
                          <a:noFill/>
                        </a:ln>
                        <a:solidFill>
                          <a:schemeClr val="tx1"/>
                        </a:solidFill>
                        <a:effectLst/>
                        <a:latin typeface="Arial" pitchFamily="34" charset="0"/>
                        <a:ea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Arial" pitchFamily="34" charset="0"/>
                          <a:ea typeface="宋体" pitchFamily="2" charset="-122"/>
                        </a:rPr>
                        <a:t>检索至少含有一个关键字的数据。</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29200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3600" b="1" i="0" u="none" strike="noStrike" cap="none" normalizeH="0" baseline="0" dirty="0">
                          <a:ln>
                            <a:noFill/>
                          </a:ln>
                          <a:solidFill>
                            <a:srgbClr val="1AC604"/>
                          </a:solidFill>
                          <a:effectLst/>
                          <a:latin typeface="Arial" pitchFamily="34" charset="0"/>
                          <a:ea typeface="宋体" pitchFamily="2" charset="-122"/>
                        </a:rPr>
                        <a:t>NOT</a:t>
                      </a:r>
                      <a:endParaRPr kumimoji="0" lang="zh-CN" altLang="en-US" sz="3600" b="1" i="0" u="none" strike="noStrike" cap="none" normalizeH="0" baseline="0" dirty="0">
                        <a:ln>
                          <a:noFill/>
                        </a:ln>
                        <a:solidFill>
                          <a:srgbClr val="1AC604"/>
                        </a:solidFill>
                        <a:effectLst/>
                        <a:latin typeface="Arial" pitchFamily="34" charset="0"/>
                        <a:ea typeface="宋体"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Arial" pitchFamily="34" charset="0"/>
                          <a:ea typeface="宋体" pitchFamily="2" charset="-122"/>
                        </a:rPr>
                        <a:t>排除含有某一特定关键字的数据。</a:t>
                      </a: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pitchFamily="34" charset="0"/>
                          <a:ea typeface="宋体" pitchFamily="2" charset="-122"/>
                        </a:rPr>
                        <a:t>标题</a:t>
                      </a:r>
                      <a:r>
                        <a:rPr kumimoji="0" lang="en-US" altLang="zh-CN" sz="1600" b="1" i="0" u="none" strike="noStrike" cap="none" normalizeH="0" baseline="0" dirty="0">
                          <a:ln>
                            <a:noFill/>
                          </a:ln>
                          <a:solidFill>
                            <a:schemeClr val="tx1"/>
                          </a:solidFill>
                          <a:effectLst/>
                          <a:latin typeface="Arial" pitchFamily="34" charset="0"/>
                          <a:ea typeface="宋体" pitchFamily="2" charset="-122"/>
                        </a:rPr>
                        <a:t>: aids NOT hearing</a:t>
                      </a:r>
                      <a:endParaRPr kumimoji="0" lang="en-US" altLang="zh-CN" sz="1600" b="0" i="0" u="none" strike="noStrike" cap="none" normalizeH="0" baseline="0" dirty="0">
                        <a:ln>
                          <a:noFill/>
                        </a:ln>
                        <a:solidFill>
                          <a:schemeClr val="tx1"/>
                        </a:solidFill>
                        <a:effectLst/>
                        <a:latin typeface="Arial" pitchFamily="34" charset="0"/>
                        <a:ea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Arial" pitchFamily="34" charset="0"/>
                          <a:ea typeface="宋体" pitchFamily="2" charset="-122"/>
                        </a:rPr>
                        <a:t>检索含有“</a:t>
                      </a:r>
                      <a:r>
                        <a:rPr kumimoji="0" lang="en-US" altLang="zh-CN" sz="1600" b="0" i="1" u="none" strike="noStrike" cap="none" normalizeH="0" baseline="0" dirty="0">
                          <a:ln>
                            <a:noFill/>
                          </a:ln>
                          <a:solidFill>
                            <a:schemeClr val="tx1"/>
                          </a:solidFill>
                          <a:effectLst/>
                          <a:latin typeface="Arial" pitchFamily="34" charset="0"/>
                          <a:ea typeface="宋体" pitchFamily="2" charset="-122"/>
                        </a:rPr>
                        <a:t>aids</a:t>
                      </a:r>
                      <a:r>
                        <a:rPr kumimoji="0" lang="en-US" altLang="zh-CN" sz="1600" b="0" i="0" u="none" strike="noStrike" cap="none" normalizeH="0" baseline="0" dirty="0">
                          <a:ln>
                            <a:noFill/>
                          </a:ln>
                          <a:solidFill>
                            <a:schemeClr val="tx1"/>
                          </a:solidFill>
                          <a:effectLst/>
                          <a:latin typeface="Arial" pitchFamily="34" charset="0"/>
                          <a:ea typeface="宋体" pitchFamily="2" charset="-122"/>
                        </a:rPr>
                        <a:t>”</a:t>
                      </a:r>
                      <a:r>
                        <a:rPr kumimoji="0" lang="zh-CN" altLang="en-US" sz="1600" b="0" i="0" u="none" strike="noStrike" cap="none" normalizeH="0" baseline="0" dirty="0">
                          <a:ln>
                            <a:noFill/>
                          </a:ln>
                          <a:solidFill>
                            <a:schemeClr val="tx1"/>
                          </a:solidFill>
                          <a:effectLst/>
                          <a:latin typeface="Arial" pitchFamily="34" charset="0"/>
                          <a:ea typeface="宋体" pitchFamily="2" charset="-122"/>
                        </a:rPr>
                        <a:t>的数据，排除含有“</a:t>
                      </a:r>
                      <a:r>
                        <a:rPr kumimoji="0" lang="en-US" altLang="zh-CN" sz="1600" b="0" i="1" u="none" strike="noStrike" cap="none" normalizeH="0" baseline="0" dirty="0">
                          <a:ln>
                            <a:noFill/>
                          </a:ln>
                          <a:solidFill>
                            <a:schemeClr val="tx1"/>
                          </a:solidFill>
                          <a:effectLst/>
                          <a:latin typeface="Arial" pitchFamily="34" charset="0"/>
                          <a:ea typeface="宋体" pitchFamily="2" charset="-122"/>
                        </a:rPr>
                        <a:t>hearing</a:t>
                      </a:r>
                      <a:r>
                        <a:rPr kumimoji="0" lang="en-US" altLang="zh-CN" sz="1600" b="0" i="0" u="none" strike="noStrike" cap="none" normalizeH="0" baseline="0" dirty="0">
                          <a:ln>
                            <a:noFill/>
                          </a:ln>
                          <a:solidFill>
                            <a:schemeClr val="tx1"/>
                          </a:solidFill>
                          <a:effectLst/>
                          <a:latin typeface="Arial" pitchFamily="34" charset="0"/>
                          <a:ea typeface="宋体" pitchFamily="2" charset="-122"/>
                        </a:rPr>
                        <a:t>”</a:t>
                      </a:r>
                      <a:r>
                        <a:rPr kumimoji="0" lang="zh-CN" altLang="en-US" sz="1600" b="0" i="0" u="none" strike="noStrike" cap="none" normalizeH="0" baseline="0" dirty="0">
                          <a:ln>
                            <a:noFill/>
                          </a:ln>
                          <a:solidFill>
                            <a:schemeClr val="tx1"/>
                          </a:solidFill>
                          <a:effectLst/>
                          <a:latin typeface="Arial" pitchFamily="34" charset="0"/>
                          <a:ea typeface="宋体" pitchFamily="2" charset="-122"/>
                        </a:rPr>
                        <a:t>的文献。</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29200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3600" b="1" i="0" u="none" strike="noStrike" cap="none" normalizeH="0" baseline="0" dirty="0">
                          <a:ln>
                            <a:noFill/>
                          </a:ln>
                          <a:solidFill>
                            <a:srgbClr val="1AC604"/>
                          </a:solidFill>
                          <a:effectLst/>
                          <a:latin typeface="微软雅黑" panose="020B0503020204020204" pitchFamily="34" charset="-122"/>
                          <a:ea typeface="微软雅黑" panose="020B0503020204020204" pitchFamily="34" charset="-122"/>
                        </a:rPr>
                        <a:t>精确检索</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chemeClr val="tx2"/>
                        </a:buClr>
                        <a:buSzTx/>
                        <a:buFontTx/>
                        <a:buNone/>
                        <a:tabLst/>
                      </a:pPr>
                      <a:r>
                        <a:rPr kumimoji="0" lang="zh-CN" altLang="en-US" sz="1400" b="1" i="0" u="none" strike="noStrike" cap="none" normalizeH="0" baseline="0" dirty="0">
                          <a:ln>
                            <a:noFill/>
                          </a:ln>
                          <a:solidFill>
                            <a:schemeClr val="tx1"/>
                          </a:solidFill>
                          <a:effectLst/>
                          <a:latin typeface="Arial" pitchFamily="34" charset="0"/>
                          <a:ea typeface="宋体" pitchFamily="2" charset="-122"/>
                        </a:rPr>
                        <a:t>如果希望精确地检索某个短语，</a:t>
                      </a:r>
                      <a:r>
                        <a:rPr kumimoji="0" lang="zh-CN" altLang="en-US" sz="1400" b="1" i="0" u="none" strike="noStrike" cap="none" normalizeH="0" baseline="0" dirty="0">
                          <a:ln>
                            <a:noFill/>
                          </a:ln>
                          <a:solidFill>
                            <a:srgbClr val="1AC604"/>
                          </a:solidFill>
                          <a:effectLst/>
                          <a:latin typeface="Arial" pitchFamily="34" charset="0"/>
                          <a:ea typeface="宋体" pitchFamily="2" charset="-122"/>
                        </a:rPr>
                        <a:t>应将其放置在引号内。</a:t>
                      </a:r>
                    </a:p>
                    <a:p>
                      <a:pPr marL="0" marR="0" lvl="0" indent="0" algn="l" defTabSz="914400" rtl="0" eaLnBrk="0" fontAlgn="base" latinLnBrk="0" hangingPunct="0">
                        <a:lnSpc>
                          <a:spcPct val="100000"/>
                        </a:lnSpc>
                        <a:spcBef>
                          <a:spcPct val="50000"/>
                        </a:spcBef>
                        <a:spcAft>
                          <a:spcPct val="0"/>
                        </a:spcAft>
                        <a:buClr>
                          <a:schemeClr val="tx2"/>
                        </a:buClr>
                        <a:buSzTx/>
                        <a:buFontTx/>
                        <a:buNone/>
                        <a:tabLst/>
                        <a:defRPr/>
                      </a:pPr>
                      <a:r>
                        <a:rPr kumimoji="0" lang="zh-CN" altLang="en-US" sz="1400" b="1" i="0" u="none" strike="noStrike" cap="none" normalizeH="0" baseline="0" dirty="0">
                          <a:ln>
                            <a:noFill/>
                          </a:ln>
                          <a:solidFill>
                            <a:schemeClr val="tx1"/>
                          </a:solidFill>
                          <a:effectLst/>
                          <a:latin typeface="Arial" pitchFamily="34" charset="0"/>
                          <a:ea typeface="宋体" pitchFamily="2" charset="-122"/>
                        </a:rPr>
                        <a:t>范例</a:t>
                      </a:r>
                      <a:r>
                        <a:rPr kumimoji="0" lang="en-US" altLang="zh-CN" sz="1400" b="0" i="0" u="none" strike="noStrike" cap="none" normalizeH="0" baseline="0" dirty="0">
                          <a:ln>
                            <a:noFill/>
                          </a:ln>
                          <a:solidFill>
                            <a:schemeClr val="tx1"/>
                          </a:solidFill>
                          <a:effectLst/>
                          <a:latin typeface="Arial" pitchFamily="34" charset="0"/>
                          <a:ea typeface="宋体" pitchFamily="2" charset="-122"/>
                        </a:rPr>
                        <a:t>:  </a:t>
                      </a:r>
                      <a:r>
                        <a:rPr kumimoji="0" lang="en-US" altLang="zh-CN" sz="1600" b="1" i="0" u="none" strike="noStrike" cap="none" normalizeH="0" baseline="0" dirty="0">
                          <a:ln>
                            <a:noFill/>
                          </a:ln>
                          <a:solidFill>
                            <a:schemeClr val="tx1"/>
                          </a:solidFill>
                          <a:effectLst/>
                          <a:latin typeface="Arial" pitchFamily="34" charset="0"/>
                          <a:ea typeface="宋体" pitchFamily="2" charset="-122"/>
                        </a:rPr>
                        <a:t>“Nash equilibrium”</a:t>
                      </a:r>
                    </a:p>
                    <a:p>
                      <a:pPr marL="0" marR="0" lvl="0" indent="0" algn="l" defTabSz="914400" rtl="0" eaLnBrk="0" fontAlgn="base" latinLnBrk="0" hangingPunct="0">
                        <a:lnSpc>
                          <a:spcPct val="100000"/>
                        </a:lnSpc>
                        <a:spcBef>
                          <a:spcPct val="50000"/>
                        </a:spcBef>
                        <a:spcAft>
                          <a:spcPct val="0"/>
                        </a:spcAft>
                        <a:buClr>
                          <a:schemeClr val="tx2"/>
                        </a:buClr>
                        <a:buSzTx/>
                        <a:buFontTx/>
                        <a:buNone/>
                        <a:tabLst/>
                        <a:defRPr/>
                      </a:pPr>
                      <a:r>
                        <a:rPr kumimoji="0" lang="zh-CN" altLang="en-US" sz="1600" b="1" i="0" u="none" strike="noStrike" cap="none" normalizeH="0" baseline="0" dirty="0">
                          <a:ln>
                            <a:noFill/>
                          </a:ln>
                          <a:solidFill>
                            <a:schemeClr val="tx1"/>
                          </a:solidFill>
                          <a:effectLst/>
                          <a:latin typeface="Arial" pitchFamily="34" charset="0"/>
                          <a:ea typeface="宋体" pitchFamily="2" charset="-122"/>
                        </a:rPr>
                        <a:t>如果没有“”，相当于</a:t>
                      </a:r>
                      <a:r>
                        <a:rPr kumimoji="0" lang="en-US" altLang="zh-CN" sz="1600" b="1" i="0" u="none" strike="noStrike" cap="none" normalizeH="0" baseline="0" dirty="0">
                          <a:ln>
                            <a:noFill/>
                          </a:ln>
                          <a:solidFill>
                            <a:schemeClr val="tx1"/>
                          </a:solidFill>
                          <a:effectLst/>
                          <a:latin typeface="Arial" pitchFamily="34" charset="0"/>
                          <a:ea typeface="宋体" pitchFamily="2" charset="-122"/>
                        </a:rPr>
                        <a:t>Nash AND equilibrium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590857879"/>
                  </a:ext>
                </a:extLst>
              </a:tr>
            </a:tbl>
          </a:graphicData>
        </a:graphic>
      </p:graphicFrame>
      <p:sp>
        <p:nvSpPr>
          <p:cNvPr id="9" name="文本框 19">
            <a:extLst>
              <a:ext uri="{FF2B5EF4-FFF2-40B4-BE49-F238E27FC236}">
                <a16:creationId xmlns:a16="http://schemas.microsoft.com/office/drawing/2014/main" xmlns="" id="{33A432AC-0233-4B2F-8A6F-3B9654EC1E93}"/>
              </a:ext>
            </a:extLst>
          </p:cNvPr>
          <p:cNvSpPr txBox="1"/>
          <p:nvPr/>
        </p:nvSpPr>
        <p:spPr>
          <a:xfrm>
            <a:off x="195613" y="232311"/>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方法一</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词</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spTree>
    <p:extLst>
      <p:ext uri="{BB962C8B-B14F-4D97-AF65-F5344CB8AC3E}">
        <p14:creationId xmlns:p14="http://schemas.microsoft.com/office/powerpoint/2010/main" val="20658926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箭头: 五边形 17">
            <a:extLst>
              <a:ext uri="{FF2B5EF4-FFF2-40B4-BE49-F238E27FC236}">
                <a16:creationId xmlns:a16="http://schemas.microsoft.com/office/drawing/2014/main" xmlns="" id="{B261FC46-2C05-44A4-9FA5-AAD47BD66632}"/>
              </a:ext>
            </a:extLst>
          </p:cNvPr>
          <p:cNvSpPr/>
          <p:nvPr/>
        </p:nvSpPr>
        <p:spPr>
          <a:xfrm>
            <a:off x="0" y="23231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 name="箭头: V 形 21">
            <a:extLst>
              <a:ext uri="{FF2B5EF4-FFF2-40B4-BE49-F238E27FC236}">
                <a16:creationId xmlns:a16="http://schemas.microsoft.com/office/drawing/2014/main" xmlns="" id="{1201EEB4-989B-4C1F-91F4-F4CD89C9D965}"/>
              </a:ext>
            </a:extLst>
          </p:cNvPr>
          <p:cNvSpPr/>
          <p:nvPr/>
        </p:nvSpPr>
        <p:spPr>
          <a:xfrm>
            <a:off x="3583260" y="246378"/>
            <a:ext cx="3757339" cy="594360"/>
          </a:xfrm>
          <a:prstGeom prst="chevron">
            <a:avLst/>
          </a:prstGeom>
          <a:solidFill>
            <a:srgbClr val="669FD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6" name="文本框 22">
            <a:extLst>
              <a:ext uri="{FF2B5EF4-FFF2-40B4-BE49-F238E27FC236}">
                <a16:creationId xmlns:a16="http://schemas.microsoft.com/office/drawing/2014/main" xmlns="" id="{409E7613-F93D-4D6D-A72E-C536DB33F54D}"/>
              </a:ext>
            </a:extLst>
          </p:cNvPr>
          <p:cNvSpPr txBox="1"/>
          <p:nvPr/>
        </p:nvSpPr>
        <p:spPr>
          <a:xfrm>
            <a:off x="4059304" y="280582"/>
            <a:ext cx="2911604"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3 </a:t>
            </a:r>
            <a:r>
              <a:rPr lang="zh-CN" altLang="en-US" sz="2800" b="1" dirty="0">
                <a:solidFill>
                  <a:schemeClr val="bg1"/>
                </a:solidFill>
                <a:latin typeface="微软雅黑" panose="020B0503020204020204" pitchFamily="34" charset="-122"/>
                <a:ea typeface="微软雅黑" panose="020B0503020204020204" pitchFamily="34" charset="-122"/>
              </a:rPr>
              <a:t>巧用通配符</a:t>
            </a:r>
            <a:endParaRPr lang="zh-CN" altLang="en-US" dirty="0"/>
          </a:p>
        </p:txBody>
      </p:sp>
      <p:graphicFrame>
        <p:nvGraphicFramePr>
          <p:cNvPr id="7" name="Group 3">
            <a:extLst>
              <a:ext uri="{FF2B5EF4-FFF2-40B4-BE49-F238E27FC236}">
                <a16:creationId xmlns:a16="http://schemas.microsoft.com/office/drawing/2014/main" xmlns="" id="{3E09E46D-04AD-4338-98F4-F97B723B86FD}"/>
              </a:ext>
            </a:extLst>
          </p:cNvPr>
          <p:cNvGraphicFramePr>
            <a:graphicFrameLocks noGrp="1"/>
          </p:cNvGraphicFramePr>
          <p:nvPr>
            <p:extLst>
              <p:ext uri="{D42A27DB-BD31-4B8C-83A1-F6EECF244321}">
                <p14:modId xmlns:p14="http://schemas.microsoft.com/office/powerpoint/2010/main" val="3696425971"/>
              </p:ext>
            </p:extLst>
          </p:nvPr>
        </p:nvGraphicFramePr>
        <p:xfrm>
          <a:off x="1669143" y="1186997"/>
          <a:ext cx="6574971" cy="3291840"/>
        </p:xfrm>
        <a:graphic>
          <a:graphicData uri="http://schemas.openxmlformats.org/drawingml/2006/table">
            <a:tbl>
              <a:tblPr/>
              <a:tblGrid>
                <a:gridCol w="2230297">
                  <a:extLst>
                    <a:ext uri="{9D8B030D-6E8A-4147-A177-3AD203B41FA5}">
                      <a16:colId xmlns:a16="http://schemas.microsoft.com/office/drawing/2014/main" xmlns="" val="2600951757"/>
                    </a:ext>
                  </a:extLst>
                </a:gridCol>
                <a:gridCol w="4344674">
                  <a:extLst>
                    <a:ext uri="{9D8B030D-6E8A-4147-A177-3AD203B41FA5}">
                      <a16:colId xmlns:a16="http://schemas.microsoft.com/office/drawing/2014/main" xmlns="" val="540202865"/>
                    </a:ext>
                  </a:extLst>
                </a:gridCol>
              </a:tblGrid>
              <a:tr h="374674">
                <a:tc>
                  <a:txBody>
                    <a:bodyPr/>
                    <a:lstStyle>
                      <a:lvl1pPr eaLnBrk="0" hangingPunct="0">
                        <a:spcBef>
                          <a:spcPct val="50000"/>
                        </a:spcBef>
                        <a:buClr>
                          <a:schemeClr val="tx2"/>
                        </a:buClr>
                        <a:defRPr sz="2000">
                          <a:solidFill>
                            <a:schemeClr val="tx1"/>
                          </a:solidFill>
                          <a:latin typeface="Arial" panose="020B0604020202020204" pitchFamily="34" charset="0"/>
                        </a:defRPr>
                      </a:lvl1pPr>
                      <a:lvl2pPr marL="742950" indent="-285750" eaLnBrk="0" hangingPunct="0">
                        <a:spcBef>
                          <a:spcPct val="30000"/>
                        </a:spcBef>
                        <a:buClr>
                          <a:schemeClr val="tx2"/>
                        </a:buClr>
                        <a:buFont typeface="Arial" panose="020B0604020202020204" pitchFamily="34" charset="0"/>
                        <a:defRPr>
                          <a:solidFill>
                            <a:schemeClr val="tx1"/>
                          </a:solidFill>
                          <a:latin typeface="Arial" panose="020B0604020202020204" pitchFamily="34" charset="0"/>
                        </a:defRPr>
                      </a:lvl2pPr>
                      <a:lvl3pPr marL="1143000" indent="-228600" eaLnBrk="0" hangingPunct="0">
                        <a:spcBef>
                          <a:spcPct val="25000"/>
                        </a:spcBef>
                        <a:buClr>
                          <a:schemeClr val="tx2"/>
                        </a:buClr>
                        <a:defRPr sz="2000">
                          <a:solidFill>
                            <a:schemeClr val="tx1"/>
                          </a:solidFill>
                          <a:latin typeface="Arial" panose="020B0604020202020204" pitchFamily="34" charset="0"/>
                        </a:defRPr>
                      </a:lvl3pPr>
                      <a:lvl4pPr marL="1600200" indent="-228600" eaLnBrk="0" hangingPunct="0">
                        <a:spcBef>
                          <a:spcPct val="20000"/>
                        </a:spcBef>
                        <a:buClr>
                          <a:schemeClr val="tx2"/>
                        </a:buClr>
                        <a:buFont typeface="Arial" panose="020B0604020202020204" pitchFamily="34" charset="0"/>
                        <a:defRPr sz="1400">
                          <a:solidFill>
                            <a:schemeClr val="tx1"/>
                          </a:solidFill>
                          <a:latin typeface="Arial" panose="020B0604020202020204" pitchFamily="34" charset="0"/>
                        </a:defRPr>
                      </a:lvl4pPr>
                      <a:lvl5pPr marL="2057400" indent="-228600" eaLnBrk="0" hangingPunct="0">
                        <a:spcBef>
                          <a:spcPct val="20000"/>
                        </a:spcBef>
                        <a:buClr>
                          <a:schemeClr val="tx2"/>
                        </a:buCl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anose="020B0604020202020204" pitchFamily="34" charset="0"/>
                          <a:ea typeface="宋体" panose="02010600030101010101" pitchFamily="2" charset="-122"/>
                        </a:rPr>
                        <a:t>符号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50000"/>
                        </a:spcBef>
                        <a:buClr>
                          <a:schemeClr val="tx2"/>
                        </a:buClr>
                        <a:defRPr sz="2000">
                          <a:solidFill>
                            <a:schemeClr val="tx1"/>
                          </a:solidFill>
                          <a:latin typeface="Arial" panose="020B0604020202020204" pitchFamily="34" charset="0"/>
                        </a:defRPr>
                      </a:lvl1pPr>
                      <a:lvl2pPr marL="742950" indent="-285750" eaLnBrk="0" hangingPunct="0">
                        <a:spcBef>
                          <a:spcPct val="30000"/>
                        </a:spcBef>
                        <a:buClr>
                          <a:schemeClr val="tx2"/>
                        </a:buClr>
                        <a:buFont typeface="Arial" panose="020B0604020202020204" pitchFamily="34" charset="0"/>
                        <a:defRPr>
                          <a:solidFill>
                            <a:schemeClr val="tx1"/>
                          </a:solidFill>
                          <a:latin typeface="Arial" panose="020B0604020202020204" pitchFamily="34" charset="0"/>
                        </a:defRPr>
                      </a:lvl2pPr>
                      <a:lvl3pPr marL="1143000" indent="-228600" eaLnBrk="0" hangingPunct="0">
                        <a:spcBef>
                          <a:spcPct val="25000"/>
                        </a:spcBef>
                        <a:buClr>
                          <a:schemeClr val="tx2"/>
                        </a:buClr>
                        <a:defRPr sz="2000">
                          <a:solidFill>
                            <a:schemeClr val="tx1"/>
                          </a:solidFill>
                          <a:latin typeface="Arial" panose="020B0604020202020204" pitchFamily="34" charset="0"/>
                        </a:defRPr>
                      </a:lvl3pPr>
                      <a:lvl4pPr marL="1600200" indent="-228600" eaLnBrk="0" hangingPunct="0">
                        <a:spcBef>
                          <a:spcPct val="20000"/>
                        </a:spcBef>
                        <a:buClr>
                          <a:schemeClr val="tx2"/>
                        </a:buClr>
                        <a:buFont typeface="Arial" panose="020B0604020202020204" pitchFamily="34" charset="0"/>
                        <a:defRPr sz="1400">
                          <a:solidFill>
                            <a:schemeClr val="tx1"/>
                          </a:solidFill>
                          <a:latin typeface="Arial" panose="020B0604020202020204" pitchFamily="34" charset="0"/>
                        </a:defRPr>
                      </a:lvl4pPr>
                      <a:lvl5pPr marL="2057400" indent="-228600" eaLnBrk="0" hangingPunct="0">
                        <a:spcBef>
                          <a:spcPct val="20000"/>
                        </a:spcBef>
                        <a:buClr>
                          <a:schemeClr val="tx2"/>
                        </a:buCl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anose="020B0604020202020204" pitchFamily="34" charset="0"/>
                          <a:ea typeface="宋体" panose="02010600030101010101" pitchFamily="2" charset="-122"/>
                        </a:rPr>
                        <a:t>意义</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520913339"/>
                  </a:ext>
                </a:extLst>
              </a:tr>
              <a:tr h="771480">
                <a:tc>
                  <a:txBody>
                    <a:bodyPr/>
                    <a:lstStyle>
                      <a:lvl1pPr eaLnBrk="0" hangingPunct="0">
                        <a:spcBef>
                          <a:spcPct val="50000"/>
                        </a:spcBef>
                        <a:buClr>
                          <a:schemeClr val="tx2"/>
                        </a:buClr>
                        <a:defRPr sz="2000">
                          <a:solidFill>
                            <a:schemeClr val="tx1"/>
                          </a:solidFill>
                          <a:latin typeface="Arial" panose="020B0604020202020204" pitchFamily="34" charset="0"/>
                        </a:defRPr>
                      </a:lvl1pPr>
                      <a:lvl2pPr marL="742950" indent="-285750" eaLnBrk="0" hangingPunct="0">
                        <a:spcBef>
                          <a:spcPct val="30000"/>
                        </a:spcBef>
                        <a:buClr>
                          <a:schemeClr val="tx2"/>
                        </a:buClr>
                        <a:buFont typeface="Arial" panose="020B0604020202020204" pitchFamily="34" charset="0"/>
                        <a:defRPr>
                          <a:solidFill>
                            <a:schemeClr val="tx1"/>
                          </a:solidFill>
                          <a:latin typeface="Arial" panose="020B0604020202020204" pitchFamily="34" charset="0"/>
                        </a:defRPr>
                      </a:lvl2pPr>
                      <a:lvl3pPr marL="1143000" indent="-228600" eaLnBrk="0" hangingPunct="0">
                        <a:spcBef>
                          <a:spcPct val="25000"/>
                        </a:spcBef>
                        <a:buClr>
                          <a:schemeClr val="tx2"/>
                        </a:buClr>
                        <a:defRPr sz="2000">
                          <a:solidFill>
                            <a:schemeClr val="tx1"/>
                          </a:solidFill>
                          <a:latin typeface="Arial" panose="020B0604020202020204" pitchFamily="34" charset="0"/>
                        </a:defRPr>
                      </a:lvl3pPr>
                      <a:lvl4pPr marL="1600200" indent="-228600" eaLnBrk="0" hangingPunct="0">
                        <a:spcBef>
                          <a:spcPct val="20000"/>
                        </a:spcBef>
                        <a:buClr>
                          <a:schemeClr val="tx2"/>
                        </a:buClr>
                        <a:buFont typeface="Arial" panose="020B0604020202020204" pitchFamily="34" charset="0"/>
                        <a:defRPr sz="1400">
                          <a:solidFill>
                            <a:schemeClr val="tx1"/>
                          </a:solidFill>
                          <a:latin typeface="Arial" panose="020B0604020202020204" pitchFamily="34" charset="0"/>
                        </a:defRPr>
                      </a:lvl4pPr>
                      <a:lvl5pPr marL="2057400" indent="-228600" eaLnBrk="0" hangingPunct="0">
                        <a:spcBef>
                          <a:spcPct val="20000"/>
                        </a:spcBef>
                        <a:buClr>
                          <a:schemeClr val="tx2"/>
                        </a:buCl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6000" b="1" i="0" u="none" strike="noStrike" cap="none" normalizeH="0" baseline="0" dirty="0">
                          <a:ln>
                            <a:noFill/>
                          </a:ln>
                          <a:solidFill>
                            <a:srgbClr val="1AC604"/>
                          </a:solidFill>
                          <a:effectLst/>
                          <a:latin typeface="Arial" panose="020B0604020202020204" pitchFamily="34" charset="0"/>
                          <a:ea typeface="宋体" panose="02010600030101010101" pitchFamily="2" charset="-122"/>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50000"/>
                        </a:spcBef>
                        <a:buClr>
                          <a:schemeClr val="tx2"/>
                        </a:buClr>
                        <a:defRPr sz="2000">
                          <a:solidFill>
                            <a:schemeClr val="tx1"/>
                          </a:solidFill>
                          <a:latin typeface="Arial" panose="020B0604020202020204" pitchFamily="34" charset="0"/>
                        </a:defRPr>
                      </a:lvl1pPr>
                      <a:lvl2pPr marL="742950" indent="-285750" eaLnBrk="0" hangingPunct="0">
                        <a:spcBef>
                          <a:spcPct val="30000"/>
                        </a:spcBef>
                        <a:buClr>
                          <a:schemeClr val="tx2"/>
                        </a:buClr>
                        <a:buFont typeface="Arial" panose="020B0604020202020204" pitchFamily="34" charset="0"/>
                        <a:defRPr>
                          <a:solidFill>
                            <a:schemeClr val="tx1"/>
                          </a:solidFill>
                          <a:latin typeface="Arial" panose="020B0604020202020204" pitchFamily="34" charset="0"/>
                        </a:defRPr>
                      </a:lvl2pPr>
                      <a:lvl3pPr marL="1143000" indent="-228600" eaLnBrk="0" hangingPunct="0">
                        <a:spcBef>
                          <a:spcPct val="25000"/>
                        </a:spcBef>
                        <a:buClr>
                          <a:schemeClr val="tx2"/>
                        </a:buClr>
                        <a:defRPr sz="2000">
                          <a:solidFill>
                            <a:schemeClr val="tx1"/>
                          </a:solidFill>
                          <a:latin typeface="Arial" panose="020B0604020202020204" pitchFamily="34" charset="0"/>
                        </a:defRPr>
                      </a:lvl3pPr>
                      <a:lvl4pPr marL="1600200" indent="-228600" eaLnBrk="0" hangingPunct="0">
                        <a:spcBef>
                          <a:spcPct val="20000"/>
                        </a:spcBef>
                        <a:buClr>
                          <a:schemeClr val="tx2"/>
                        </a:buClr>
                        <a:buFont typeface="Arial" panose="020B0604020202020204" pitchFamily="34" charset="0"/>
                        <a:defRPr sz="1400">
                          <a:solidFill>
                            <a:schemeClr val="tx1"/>
                          </a:solidFill>
                          <a:latin typeface="Arial" panose="020B0604020202020204" pitchFamily="34" charset="0"/>
                        </a:defRPr>
                      </a:lvl4pPr>
                      <a:lvl5pPr marL="2057400" indent="-228600" eaLnBrk="0" hangingPunct="0">
                        <a:spcBef>
                          <a:spcPct val="20000"/>
                        </a:spcBef>
                        <a:buClr>
                          <a:schemeClr val="tx2"/>
                        </a:buCl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零个或多个字符</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gene*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gene, genetics, generation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688637952"/>
                  </a:ext>
                </a:extLst>
              </a:tr>
              <a:tr h="701345">
                <a:tc>
                  <a:txBody>
                    <a:bodyPr/>
                    <a:lstStyle>
                      <a:lvl1pPr eaLnBrk="0" hangingPunct="0">
                        <a:spcBef>
                          <a:spcPct val="50000"/>
                        </a:spcBef>
                        <a:buClr>
                          <a:schemeClr val="tx2"/>
                        </a:buClr>
                        <a:defRPr sz="2000">
                          <a:solidFill>
                            <a:schemeClr val="tx1"/>
                          </a:solidFill>
                          <a:latin typeface="Arial" panose="020B0604020202020204" pitchFamily="34" charset="0"/>
                        </a:defRPr>
                      </a:lvl1pPr>
                      <a:lvl2pPr marL="742950" indent="-285750" eaLnBrk="0" hangingPunct="0">
                        <a:spcBef>
                          <a:spcPct val="30000"/>
                        </a:spcBef>
                        <a:buClr>
                          <a:schemeClr val="tx2"/>
                        </a:buClr>
                        <a:buFont typeface="Arial" panose="020B0604020202020204" pitchFamily="34" charset="0"/>
                        <a:defRPr>
                          <a:solidFill>
                            <a:schemeClr val="tx1"/>
                          </a:solidFill>
                          <a:latin typeface="Arial" panose="020B0604020202020204" pitchFamily="34" charset="0"/>
                        </a:defRPr>
                      </a:lvl2pPr>
                      <a:lvl3pPr marL="1143000" indent="-228600" eaLnBrk="0" hangingPunct="0">
                        <a:spcBef>
                          <a:spcPct val="25000"/>
                        </a:spcBef>
                        <a:buClr>
                          <a:schemeClr val="tx2"/>
                        </a:buClr>
                        <a:defRPr sz="2000">
                          <a:solidFill>
                            <a:schemeClr val="tx1"/>
                          </a:solidFill>
                          <a:latin typeface="Arial" panose="020B0604020202020204" pitchFamily="34" charset="0"/>
                        </a:defRPr>
                      </a:lvl3pPr>
                      <a:lvl4pPr marL="1600200" indent="-228600" eaLnBrk="0" hangingPunct="0">
                        <a:spcBef>
                          <a:spcPct val="20000"/>
                        </a:spcBef>
                        <a:buClr>
                          <a:schemeClr val="tx2"/>
                        </a:buClr>
                        <a:buFont typeface="Arial" panose="020B0604020202020204" pitchFamily="34" charset="0"/>
                        <a:defRPr sz="1400">
                          <a:solidFill>
                            <a:schemeClr val="tx1"/>
                          </a:solidFill>
                          <a:latin typeface="Arial" panose="020B0604020202020204" pitchFamily="34" charset="0"/>
                        </a:defRPr>
                      </a:lvl4pPr>
                      <a:lvl5pPr marL="2057400" indent="-228600" eaLnBrk="0" hangingPunct="0">
                        <a:spcBef>
                          <a:spcPct val="20000"/>
                        </a:spcBef>
                        <a:buClr>
                          <a:schemeClr val="tx2"/>
                        </a:buCl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4000" b="1" i="0" u="none" strike="noStrike" cap="none" normalizeH="0" baseline="0" dirty="0">
                          <a:ln>
                            <a:noFill/>
                          </a:ln>
                          <a:solidFill>
                            <a:srgbClr val="1AC604"/>
                          </a:solidFill>
                          <a:effectLst/>
                          <a:latin typeface="Arial" panose="020B0604020202020204" pitchFamily="34" charset="0"/>
                          <a:ea typeface="宋体" panose="02010600030101010101" pitchFamily="2" charset="-122"/>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50000"/>
                        </a:spcBef>
                        <a:buClr>
                          <a:schemeClr val="tx2"/>
                        </a:buClr>
                        <a:defRPr sz="2000">
                          <a:solidFill>
                            <a:schemeClr val="tx1"/>
                          </a:solidFill>
                          <a:latin typeface="Arial" panose="020B0604020202020204" pitchFamily="34" charset="0"/>
                        </a:defRPr>
                      </a:lvl1pPr>
                      <a:lvl2pPr marL="742950" indent="-285750" eaLnBrk="0" hangingPunct="0">
                        <a:spcBef>
                          <a:spcPct val="30000"/>
                        </a:spcBef>
                        <a:buClr>
                          <a:schemeClr val="tx2"/>
                        </a:buClr>
                        <a:buFont typeface="Arial" panose="020B0604020202020204" pitchFamily="34" charset="0"/>
                        <a:defRPr>
                          <a:solidFill>
                            <a:schemeClr val="tx1"/>
                          </a:solidFill>
                          <a:latin typeface="Arial" panose="020B0604020202020204" pitchFamily="34" charset="0"/>
                        </a:defRPr>
                      </a:lvl2pPr>
                      <a:lvl3pPr marL="1143000" indent="-228600" eaLnBrk="0" hangingPunct="0">
                        <a:spcBef>
                          <a:spcPct val="25000"/>
                        </a:spcBef>
                        <a:buClr>
                          <a:schemeClr val="tx2"/>
                        </a:buClr>
                        <a:defRPr sz="2000">
                          <a:solidFill>
                            <a:schemeClr val="tx1"/>
                          </a:solidFill>
                          <a:latin typeface="Arial" panose="020B0604020202020204" pitchFamily="34" charset="0"/>
                        </a:defRPr>
                      </a:lvl3pPr>
                      <a:lvl4pPr marL="1600200" indent="-228600" eaLnBrk="0" hangingPunct="0">
                        <a:spcBef>
                          <a:spcPct val="20000"/>
                        </a:spcBef>
                        <a:buClr>
                          <a:schemeClr val="tx2"/>
                        </a:buClr>
                        <a:buFont typeface="Arial" panose="020B0604020202020204" pitchFamily="34" charset="0"/>
                        <a:defRPr sz="1400">
                          <a:solidFill>
                            <a:schemeClr val="tx1"/>
                          </a:solidFill>
                          <a:latin typeface="Arial" panose="020B0604020202020204" pitchFamily="34" charset="0"/>
                        </a:defRPr>
                      </a:lvl4pPr>
                      <a:lvl5pPr marL="2057400" indent="-228600" eaLnBrk="0" hangingPunct="0">
                        <a:spcBef>
                          <a:spcPct val="20000"/>
                        </a:spcBef>
                        <a:buClr>
                          <a:schemeClr val="tx2"/>
                        </a:buCl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零个或一个字符</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err="1">
                          <a:ln>
                            <a:noFill/>
                          </a:ln>
                          <a:solidFill>
                            <a:schemeClr val="tx1"/>
                          </a:solidFill>
                          <a:effectLst/>
                          <a:latin typeface="Arial" panose="020B0604020202020204" pitchFamily="34" charset="0"/>
                          <a:ea typeface="宋体" panose="02010600030101010101" pitchFamily="2" charset="-122"/>
                        </a:rPr>
                        <a:t>colo$r</a:t>
                      </a:r>
                      <a:endParaRPr kumimoji="0" lang="en-US" altLang="zh-CN"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0" i="1" u="none" strike="noStrike" cap="none" normalizeH="0" baseline="0" dirty="0">
                          <a:ln>
                            <a:noFill/>
                          </a:ln>
                          <a:solidFill>
                            <a:schemeClr val="tx1"/>
                          </a:solidFill>
                          <a:effectLst/>
                          <a:latin typeface="Arial" panose="020B0604020202020204" pitchFamily="34" charset="0"/>
                          <a:ea typeface="宋体" panose="02010600030101010101" pitchFamily="2" charset="-122"/>
                        </a:rPr>
                        <a:t>color, </a:t>
                      </a:r>
                      <a:r>
                        <a:rPr kumimoji="0" lang="en-US" altLang="zh-CN" sz="1800" b="0" i="1" u="none" strike="noStrike" cap="none" normalizeH="0" baseline="0" dirty="0" err="1">
                          <a:ln>
                            <a:noFill/>
                          </a:ln>
                          <a:solidFill>
                            <a:schemeClr val="tx1"/>
                          </a:solidFill>
                          <a:effectLst/>
                          <a:latin typeface="Arial" panose="020B0604020202020204" pitchFamily="34" charset="0"/>
                          <a:ea typeface="宋体" panose="02010600030101010101" pitchFamily="2" charset="-122"/>
                        </a:rPr>
                        <a:t>colour</a:t>
                      </a:r>
                      <a:endParaRPr kumimoji="0" lang="en-US" altLang="zh-CN" sz="1800" b="0" i="1"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878718731"/>
                  </a:ext>
                </a:extLst>
              </a:tr>
              <a:tr h="701345">
                <a:tc>
                  <a:txBody>
                    <a:bodyPr/>
                    <a:lstStyle>
                      <a:lvl1pPr eaLnBrk="0" hangingPunct="0">
                        <a:spcBef>
                          <a:spcPct val="50000"/>
                        </a:spcBef>
                        <a:buClr>
                          <a:schemeClr val="tx2"/>
                        </a:buClr>
                        <a:defRPr sz="2000">
                          <a:solidFill>
                            <a:schemeClr val="tx1"/>
                          </a:solidFill>
                          <a:latin typeface="Arial" panose="020B0604020202020204" pitchFamily="34" charset="0"/>
                        </a:defRPr>
                      </a:lvl1pPr>
                      <a:lvl2pPr marL="742950" indent="-285750" eaLnBrk="0" hangingPunct="0">
                        <a:spcBef>
                          <a:spcPct val="30000"/>
                        </a:spcBef>
                        <a:buClr>
                          <a:schemeClr val="tx2"/>
                        </a:buClr>
                        <a:buFont typeface="Arial" panose="020B0604020202020204" pitchFamily="34" charset="0"/>
                        <a:defRPr>
                          <a:solidFill>
                            <a:schemeClr val="tx1"/>
                          </a:solidFill>
                          <a:latin typeface="Arial" panose="020B0604020202020204" pitchFamily="34" charset="0"/>
                        </a:defRPr>
                      </a:lvl2pPr>
                      <a:lvl3pPr marL="1143000" indent="-228600" eaLnBrk="0" hangingPunct="0">
                        <a:spcBef>
                          <a:spcPct val="25000"/>
                        </a:spcBef>
                        <a:buClr>
                          <a:schemeClr val="tx2"/>
                        </a:buClr>
                        <a:defRPr sz="2000">
                          <a:solidFill>
                            <a:schemeClr val="tx1"/>
                          </a:solidFill>
                          <a:latin typeface="Arial" panose="020B0604020202020204" pitchFamily="34" charset="0"/>
                        </a:defRPr>
                      </a:lvl3pPr>
                      <a:lvl4pPr marL="1600200" indent="-228600" eaLnBrk="0" hangingPunct="0">
                        <a:spcBef>
                          <a:spcPct val="20000"/>
                        </a:spcBef>
                        <a:buClr>
                          <a:schemeClr val="tx2"/>
                        </a:buClr>
                        <a:buFont typeface="Arial" panose="020B0604020202020204" pitchFamily="34" charset="0"/>
                        <a:defRPr sz="1400">
                          <a:solidFill>
                            <a:schemeClr val="tx1"/>
                          </a:solidFill>
                          <a:latin typeface="Arial" panose="020B0604020202020204" pitchFamily="34" charset="0"/>
                        </a:defRPr>
                      </a:lvl4pPr>
                      <a:lvl5pPr marL="2057400" indent="-228600" eaLnBrk="0" hangingPunct="0">
                        <a:spcBef>
                          <a:spcPct val="20000"/>
                        </a:spcBef>
                        <a:buClr>
                          <a:schemeClr val="tx2"/>
                        </a:buCl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4400" b="1" i="0" u="none" strike="noStrike" cap="none" normalizeH="0" baseline="0" dirty="0">
                          <a:ln>
                            <a:noFill/>
                          </a:ln>
                          <a:solidFill>
                            <a:srgbClr val="1AC604"/>
                          </a:solidFill>
                          <a:effectLst/>
                          <a:latin typeface="Arial" panose="020B0604020202020204" pitchFamily="34" charset="0"/>
                          <a:ea typeface="宋体" panose="02010600030101010101" pitchFamily="2" charset="-122"/>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50000"/>
                        </a:spcBef>
                        <a:buClr>
                          <a:schemeClr val="tx2"/>
                        </a:buClr>
                        <a:defRPr sz="2000">
                          <a:solidFill>
                            <a:schemeClr val="tx1"/>
                          </a:solidFill>
                          <a:latin typeface="Arial" panose="020B0604020202020204" pitchFamily="34" charset="0"/>
                        </a:defRPr>
                      </a:lvl1pPr>
                      <a:lvl2pPr marL="742950" indent="-285750" eaLnBrk="0" hangingPunct="0">
                        <a:spcBef>
                          <a:spcPct val="30000"/>
                        </a:spcBef>
                        <a:buClr>
                          <a:schemeClr val="tx2"/>
                        </a:buClr>
                        <a:buFont typeface="Arial" panose="020B0604020202020204" pitchFamily="34" charset="0"/>
                        <a:defRPr>
                          <a:solidFill>
                            <a:schemeClr val="tx1"/>
                          </a:solidFill>
                          <a:latin typeface="Arial" panose="020B0604020202020204" pitchFamily="34" charset="0"/>
                        </a:defRPr>
                      </a:lvl2pPr>
                      <a:lvl3pPr marL="1143000" indent="-228600" eaLnBrk="0" hangingPunct="0">
                        <a:spcBef>
                          <a:spcPct val="25000"/>
                        </a:spcBef>
                        <a:buClr>
                          <a:schemeClr val="tx2"/>
                        </a:buClr>
                        <a:defRPr sz="2000">
                          <a:solidFill>
                            <a:schemeClr val="tx1"/>
                          </a:solidFill>
                          <a:latin typeface="Arial" panose="020B0604020202020204" pitchFamily="34" charset="0"/>
                        </a:defRPr>
                      </a:lvl3pPr>
                      <a:lvl4pPr marL="1600200" indent="-228600" eaLnBrk="0" hangingPunct="0">
                        <a:spcBef>
                          <a:spcPct val="20000"/>
                        </a:spcBef>
                        <a:buClr>
                          <a:schemeClr val="tx2"/>
                        </a:buClr>
                        <a:buFont typeface="Arial" panose="020B0604020202020204" pitchFamily="34" charset="0"/>
                        <a:defRPr sz="1400">
                          <a:solidFill>
                            <a:schemeClr val="tx1"/>
                          </a:solidFill>
                          <a:latin typeface="Arial" panose="020B0604020202020204" pitchFamily="34" charset="0"/>
                        </a:defRPr>
                      </a:lvl4pPr>
                      <a:lvl5pPr marL="2057400" indent="-228600" eaLnBrk="0" hangingPunct="0">
                        <a:spcBef>
                          <a:spcPct val="20000"/>
                        </a:spcBef>
                        <a:buClr>
                          <a:schemeClr val="tx2"/>
                        </a:buCl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defRPr sz="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只代表一个字符</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err="1">
                          <a:ln>
                            <a:noFill/>
                          </a:ln>
                          <a:solidFill>
                            <a:schemeClr val="tx1"/>
                          </a:solidFill>
                          <a:effectLst/>
                          <a:latin typeface="Arial" panose="020B0604020202020204" pitchFamily="34" charset="0"/>
                          <a:ea typeface="宋体" panose="02010600030101010101" pitchFamily="2" charset="-122"/>
                        </a:rPr>
                        <a:t>en?oblast</a:t>
                      </a:r>
                      <a:endParaRPr kumimoji="0" lang="en-US" altLang="zh-CN"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0" i="1" u="none" strike="noStrike" cap="none" normalizeH="0" baseline="0" dirty="0" err="1">
                          <a:ln>
                            <a:noFill/>
                          </a:ln>
                          <a:solidFill>
                            <a:schemeClr val="tx1"/>
                          </a:solidFill>
                          <a:effectLst/>
                          <a:latin typeface="Arial" panose="020B0604020202020204" pitchFamily="34" charset="0"/>
                          <a:ea typeface="宋体" panose="02010600030101010101" pitchFamily="2" charset="-122"/>
                        </a:rPr>
                        <a:t>entoblast</a:t>
                      </a:r>
                      <a:r>
                        <a:rPr kumimoji="0" lang="en-US" altLang="zh-CN" sz="1800" b="0" i="1" u="none" strike="noStrike" cap="none" normalizeH="0" baseline="0" dirty="0">
                          <a:ln>
                            <a:noFill/>
                          </a:ln>
                          <a:solidFill>
                            <a:schemeClr val="tx1"/>
                          </a:solidFill>
                          <a:effectLst/>
                          <a:latin typeface="Arial" panose="020B0604020202020204" pitchFamily="34" charset="0"/>
                          <a:ea typeface="宋体" panose="02010600030101010101" pitchFamily="2" charset="-122"/>
                        </a:rPr>
                        <a:t>, endoblast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989802431"/>
                  </a:ext>
                </a:extLst>
              </a:tr>
            </a:tbl>
          </a:graphicData>
        </a:graphic>
      </p:graphicFrame>
      <p:graphicFrame>
        <p:nvGraphicFramePr>
          <p:cNvPr id="2" name="Table 1">
            <a:extLst>
              <a:ext uri="{FF2B5EF4-FFF2-40B4-BE49-F238E27FC236}">
                <a16:creationId xmlns:a16="http://schemas.microsoft.com/office/drawing/2014/main" xmlns="" id="{29957AD9-65CC-48DE-B1E8-EE6C20D0CD04}"/>
              </a:ext>
            </a:extLst>
          </p:cNvPr>
          <p:cNvGraphicFramePr>
            <a:graphicFrameLocks noGrp="1"/>
          </p:cNvGraphicFramePr>
          <p:nvPr>
            <p:extLst>
              <p:ext uri="{D42A27DB-BD31-4B8C-83A1-F6EECF244321}">
                <p14:modId xmlns:p14="http://schemas.microsoft.com/office/powerpoint/2010/main" val="829076535"/>
              </p:ext>
            </p:extLst>
          </p:nvPr>
        </p:nvGraphicFramePr>
        <p:xfrm>
          <a:off x="542317" y="5273140"/>
          <a:ext cx="8093684" cy="1285240"/>
        </p:xfrm>
        <a:graphic>
          <a:graphicData uri="http://schemas.openxmlformats.org/drawingml/2006/table">
            <a:tbl>
              <a:tblPr firstRow="1" bandRow="1">
                <a:tableStyleId>{5940675A-B579-460E-94D1-54222C63F5DA}</a:tableStyleId>
              </a:tblPr>
              <a:tblGrid>
                <a:gridCol w="4046842">
                  <a:extLst>
                    <a:ext uri="{9D8B030D-6E8A-4147-A177-3AD203B41FA5}">
                      <a16:colId xmlns:a16="http://schemas.microsoft.com/office/drawing/2014/main" xmlns="" val="1113460511"/>
                    </a:ext>
                  </a:extLst>
                </a:gridCol>
                <a:gridCol w="4046842">
                  <a:extLst>
                    <a:ext uri="{9D8B030D-6E8A-4147-A177-3AD203B41FA5}">
                      <a16:colId xmlns:a16="http://schemas.microsoft.com/office/drawing/2014/main" xmlns="" val="714259125"/>
                    </a:ext>
                  </a:extLst>
                </a:gridCol>
              </a:tblGrid>
              <a:tr h="370840">
                <a:tc>
                  <a:txBody>
                    <a:bodyPr/>
                    <a:lstStyle/>
                    <a:p>
                      <a:pPr algn="ctr"/>
                      <a:r>
                        <a:rPr lang="zh-CN" altLang="en-US" b="1" dirty="0"/>
                        <a:t>检索关键词</a:t>
                      </a:r>
                      <a:endParaRPr lang="en-US" b="1" dirty="0"/>
                    </a:p>
                  </a:txBody>
                  <a:tcPr/>
                </a:tc>
                <a:tc>
                  <a:txBody>
                    <a:bodyPr/>
                    <a:lstStyle/>
                    <a:p>
                      <a:pPr algn="ctr"/>
                      <a:r>
                        <a:rPr lang="zh-CN" altLang="en-US" b="1" dirty="0"/>
                        <a:t>检索到的文献数量</a:t>
                      </a:r>
                      <a:endParaRPr lang="en-US" b="1" dirty="0"/>
                    </a:p>
                  </a:txBody>
                  <a:tcPr/>
                </a:tc>
                <a:extLst>
                  <a:ext uri="{0D108BD9-81ED-4DB2-BD59-A6C34878D82A}">
                    <a16:rowId xmlns:a16="http://schemas.microsoft.com/office/drawing/2014/main" xmlns="" val="1736177714"/>
                  </a:ext>
                </a:extLst>
              </a:tr>
              <a:tr h="370840">
                <a:tc>
                  <a:txBody>
                    <a:bodyPr/>
                    <a:lstStyle/>
                    <a:p>
                      <a:pPr algn="l"/>
                      <a:r>
                        <a:rPr lang="en-US" altLang="zh-CN" u="none" dirty="0"/>
                        <a:t>      graphene*   </a:t>
                      </a:r>
                      <a:r>
                        <a:rPr lang="en-US" u="none" dirty="0"/>
                        <a:t>AND  </a:t>
                      </a:r>
                      <a:r>
                        <a:rPr lang="en-US" altLang="zh-CN" b="1" u="none" dirty="0">
                          <a:solidFill>
                            <a:schemeClr val="accent2"/>
                          </a:solidFill>
                        </a:rPr>
                        <a:t>reduction</a:t>
                      </a:r>
                      <a:endParaRPr lang="en-US" b="1" u="none" dirty="0">
                        <a:solidFill>
                          <a:schemeClr val="accent2"/>
                        </a:solidFill>
                      </a:endParaRPr>
                    </a:p>
                  </a:txBody>
                  <a:tcPr anchor="ctr"/>
                </a:tc>
                <a:tc>
                  <a:txBody>
                    <a:bodyPr/>
                    <a:lstStyle/>
                    <a:p>
                      <a:pPr algn="ctr"/>
                      <a:r>
                        <a:rPr lang="en-US" sz="2400" b="1" dirty="0">
                          <a:solidFill>
                            <a:srgbClr val="1AC604"/>
                          </a:solidFill>
                        </a:rPr>
                        <a:t>19030</a:t>
                      </a:r>
                    </a:p>
                  </a:txBody>
                  <a:tcPr anchor="ctr"/>
                </a:tc>
                <a:extLst>
                  <a:ext uri="{0D108BD9-81ED-4DB2-BD59-A6C34878D82A}">
                    <a16:rowId xmlns:a16="http://schemas.microsoft.com/office/drawing/2014/main" xmlns="" val="2943533423"/>
                  </a:ext>
                </a:extLst>
              </a:tr>
              <a:tr h="370840">
                <a:tc>
                  <a:txBody>
                    <a:bodyPr/>
                    <a:lstStyle/>
                    <a:p>
                      <a:pPr algn="l"/>
                      <a:r>
                        <a:rPr lang="en-US" dirty="0"/>
                        <a:t>      graphene*   AND  </a:t>
                      </a:r>
                      <a:r>
                        <a:rPr lang="en-US" b="1" dirty="0" err="1">
                          <a:solidFill>
                            <a:srgbClr val="1AC604"/>
                          </a:solidFill>
                        </a:rPr>
                        <a:t>reduc</a:t>
                      </a:r>
                      <a:r>
                        <a:rPr lang="en-US" b="1" dirty="0">
                          <a:solidFill>
                            <a:srgbClr val="1AC604"/>
                          </a:solidFill>
                        </a:rPr>
                        <a:t>*</a:t>
                      </a:r>
                    </a:p>
                  </a:txBody>
                  <a:tcPr anchor="ctr"/>
                </a:tc>
                <a:tc>
                  <a:txBody>
                    <a:bodyPr/>
                    <a:lstStyle/>
                    <a:p>
                      <a:pPr algn="ctr"/>
                      <a:r>
                        <a:rPr lang="en-US" sz="2400" b="1" dirty="0">
                          <a:solidFill>
                            <a:srgbClr val="1AC604"/>
                          </a:solidFill>
                        </a:rPr>
                        <a:t>34499</a:t>
                      </a:r>
                    </a:p>
                  </a:txBody>
                  <a:tcPr anchor="ctr"/>
                </a:tc>
                <a:extLst>
                  <a:ext uri="{0D108BD9-81ED-4DB2-BD59-A6C34878D82A}">
                    <a16:rowId xmlns:a16="http://schemas.microsoft.com/office/drawing/2014/main" xmlns="" val="788826104"/>
                  </a:ext>
                </a:extLst>
              </a:tr>
            </a:tbl>
          </a:graphicData>
        </a:graphic>
      </p:graphicFrame>
      <p:sp>
        <p:nvSpPr>
          <p:cNvPr id="8" name="Arrow: Bent 7">
            <a:extLst>
              <a:ext uri="{FF2B5EF4-FFF2-40B4-BE49-F238E27FC236}">
                <a16:creationId xmlns:a16="http://schemas.microsoft.com/office/drawing/2014/main" xmlns="" id="{C0674BDE-1900-47BD-A775-9E6DF9C0E93B}"/>
              </a:ext>
            </a:extLst>
          </p:cNvPr>
          <p:cNvSpPr/>
          <p:nvPr/>
        </p:nvSpPr>
        <p:spPr>
          <a:xfrm rot="16200000" flipH="1">
            <a:off x="-457278" y="3205767"/>
            <a:ext cx="2960917" cy="961725"/>
          </a:xfrm>
          <a:prstGeom prst="bentArrow">
            <a:avLst>
              <a:gd name="adj1" fmla="val 13325"/>
              <a:gd name="adj2" fmla="val 20178"/>
              <a:gd name="adj3" fmla="val 25000"/>
              <a:gd name="adj4" fmla="val 27506"/>
            </a:avLst>
          </a:prstGeom>
          <a:solidFill>
            <a:srgbClr val="1AC604"/>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TextBox 8">
            <a:extLst>
              <a:ext uri="{FF2B5EF4-FFF2-40B4-BE49-F238E27FC236}">
                <a16:creationId xmlns:a16="http://schemas.microsoft.com/office/drawing/2014/main" xmlns="" id="{3A335331-C97A-4BC3-B76B-D3815951E1C2}"/>
              </a:ext>
            </a:extLst>
          </p:cNvPr>
          <p:cNvSpPr txBox="1"/>
          <p:nvPr/>
        </p:nvSpPr>
        <p:spPr>
          <a:xfrm>
            <a:off x="2960174" y="6580151"/>
            <a:ext cx="1497526" cy="276999"/>
          </a:xfrm>
          <a:prstGeom prst="rect">
            <a:avLst/>
          </a:prstGeom>
          <a:noFill/>
        </p:spPr>
        <p:txBody>
          <a:bodyPr wrap="none" rtlCol="0">
            <a:spAutoFit/>
          </a:bodyPr>
          <a:lstStyle/>
          <a:p>
            <a:r>
              <a:rPr lang="en-US" altLang="zh-CN" sz="1200" dirty="0">
                <a:solidFill>
                  <a:srgbClr val="1AC604"/>
                </a:solidFill>
              </a:rPr>
              <a:t>reduced   reduction</a:t>
            </a:r>
            <a:endParaRPr lang="en-US" sz="1200" dirty="0">
              <a:solidFill>
                <a:srgbClr val="1AC604"/>
              </a:solidFill>
            </a:endParaRPr>
          </a:p>
        </p:txBody>
      </p:sp>
      <p:sp>
        <p:nvSpPr>
          <p:cNvPr id="11" name="文本框 19">
            <a:extLst>
              <a:ext uri="{FF2B5EF4-FFF2-40B4-BE49-F238E27FC236}">
                <a16:creationId xmlns:a16="http://schemas.microsoft.com/office/drawing/2014/main" xmlns="" id="{D1158976-940D-40EB-9754-6DB383E72D52}"/>
              </a:ext>
            </a:extLst>
          </p:cNvPr>
          <p:cNvSpPr txBox="1"/>
          <p:nvPr/>
        </p:nvSpPr>
        <p:spPr>
          <a:xfrm>
            <a:off x="195613" y="203283"/>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方法一</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词</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spTree>
    <p:extLst>
      <p:ext uri="{BB962C8B-B14F-4D97-AF65-F5344CB8AC3E}">
        <p14:creationId xmlns:p14="http://schemas.microsoft.com/office/powerpoint/2010/main" val="26434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97834E5-1314-47AF-AC04-67EAC672515E}"/>
              </a:ext>
            </a:extLst>
          </p:cNvPr>
          <p:cNvPicPr>
            <a:picLocks noChangeAspect="1"/>
          </p:cNvPicPr>
          <p:nvPr/>
        </p:nvPicPr>
        <p:blipFill>
          <a:blip r:embed="rId3"/>
          <a:stretch>
            <a:fillRect/>
          </a:stretch>
        </p:blipFill>
        <p:spPr>
          <a:xfrm>
            <a:off x="1551037" y="1086487"/>
            <a:ext cx="6722106" cy="518808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xmlns="" id="{670A137E-5E90-4D29-8935-C30D48662DD1}"/>
              </a:ext>
            </a:extLst>
          </p:cNvPr>
          <p:cNvPicPr>
            <a:picLocks noChangeAspect="1"/>
          </p:cNvPicPr>
          <p:nvPr/>
        </p:nvPicPr>
        <p:blipFill>
          <a:blip r:embed="rId4"/>
          <a:stretch>
            <a:fillRect/>
          </a:stretch>
        </p:blipFill>
        <p:spPr>
          <a:xfrm>
            <a:off x="630057" y="1161810"/>
            <a:ext cx="3618668" cy="2518720"/>
          </a:xfrm>
          <a:prstGeom prst="rect">
            <a:avLst/>
          </a:prstGeom>
          <a:ln w="38100">
            <a:solidFill>
              <a:schemeClr val="accent2"/>
            </a:solidFill>
          </a:ln>
        </p:spPr>
      </p:pic>
      <p:sp>
        <p:nvSpPr>
          <p:cNvPr id="12" name="TextBox 11">
            <a:extLst>
              <a:ext uri="{FF2B5EF4-FFF2-40B4-BE49-F238E27FC236}">
                <a16:creationId xmlns:a16="http://schemas.microsoft.com/office/drawing/2014/main" xmlns="" id="{188726E1-35C7-4D2C-984C-EC3529406CFD}"/>
              </a:ext>
            </a:extLst>
          </p:cNvPr>
          <p:cNvSpPr txBox="1"/>
          <p:nvPr/>
        </p:nvSpPr>
        <p:spPr>
          <a:xfrm>
            <a:off x="1247380" y="2754004"/>
            <a:ext cx="2811924" cy="461665"/>
          </a:xfrm>
          <a:prstGeom prst="rect">
            <a:avLst/>
          </a:prstGeom>
          <a:solidFill>
            <a:schemeClr val="accent2"/>
          </a:solidFill>
        </p:spPr>
        <p:txBody>
          <a:bodyPr wrap="square" rtlCol="0">
            <a:spAutoFit/>
          </a:bodyPr>
          <a:lstStyle/>
          <a:p>
            <a:r>
              <a:rPr lang="zh-CN" altLang="en-US" sz="2400" b="1" dirty="0">
                <a:solidFill>
                  <a:schemeClr val="bg1"/>
                </a:solidFill>
              </a:rPr>
              <a:t>石墨烯</a:t>
            </a:r>
            <a:r>
              <a:rPr lang="en-US" altLang="zh-CN" sz="2400" b="1" dirty="0">
                <a:solidFill>
                  <a:schemeClr val="bg1"/>
                </a:solidFill>
              </a:rPr>
              <a:t>&amp;</a:t>
            </a:r>
            <a:r>
              <a:rPr lang="zh-CN" altLang="en-US" sz="2400" b="1" dirty="0">
                <a:solidFill>
                  <a:schemeClr val="bg1"/>
                </a:solidFill>
              </a:rPr>
              <a:t>离子</a:t>
            </a:r>
            <a:r>
              <a:rPr lang="en-US" altLang="zh-CN" sz="2400" b="1" dirty="0">
                <a:solidFill>
                  <a:schemeClr val="bg1"/>
                </a:solidFill>
              </a:rPr>
              <a:t>&amp;</a:t>
            </a:r>
            <a:r>
              <a:rPr lang="zh-CN" altLang="en-US" sz="2400" b="1" dirty="0">
                <a:solidFill>
                  <a:schemeClr val="bg1"/>
                </a:solidFill>
              </a:rPr>
              <a:t>筛选</a:t>
            </a:r>
            <a:endParaRPr lang="en-US" sz="2400" b="1" dirty="0">
              <a:solidFill>
                <a:schemeClr val="bg1"/>
              </a:solidFill>
            </a:endParaRPr>
          </a:p>
        </p:txBody>
      </p:sp>
      <p:sp>
        <p:nvSpPr>
          <p:cNvPr id="2" name="TextBox 1">
            <a:extLst>
              <a:ext uri="{FF2B5EF4-FFF2-40B4-BE49-F238E27FC236}">
                <a16:creationId xmlns:a16="http://schemas.microsoft.com/office/drawing/2014/main" xmlns="" id="{85748C02-E628-4822-9FAA-BE6EE3B9B9B6}"/>
              </a:ext>
            </a:extLst>
          </p:cNvPr>
          <p:cNvSpPr txBox="1"/>
          <p:nvPr/>
        </p:nvSpPr>
        <p:spPr>
          <a:xfrm>
            <a:off x="792292" y="6460187"/>
            <a:ext cx="5207323" cy="369332"/>
          </a:xfrm>
          <a:prstGeom prst="rect">
            <a:avLst/>
          </a:prstGeom>
          <a:noFill/>
        </p:spPr>
        <p:txBody>
          <a:bodyPr wrap="none" rtlCol="0">
            <a:spAutoFit/>
          </a:bodyPr>
          <a:lstStyle/>
          <a:p>
            <a:r>
              <a:rPr lang="zh-CN" altLang="en-US" b="1" dirty="0">
                <a:solidFill>
                  <a:srgbClr val="1AC604"/>
                </a:solidFill>
              </a:rPr>
              <a:t>检索式：主题词 </a:t>
            </a:r>
            <a:r>
              <a:rPr lang="en-US" altLang="zh-CN" b="1" dirty="0">
                <a:solidFill>
                  <a:srgbClr val="1AC604"/>
                </a:solidFill>
              </a:rPr>
              <a:t>graphene* AND ion* AND </a:t>
            </a:r>
            <a:r>
              <a:rPr lang="en-US" altLang="zh-CN" b="1" dirty="0" err="1">
                <a:solidFill>
                  <a:srgbClr val="1AC604"/>
                </a:solidFill>
              </a:rPr>
              <a:t>siev</a:t>
            </a:r>
            <a:r>
              <a:rPr lang="en-US" altLang="zh-CN" b="1" dirty="0">
                <a:solidFill>
                  <a:srgbClr val="1AC604"/>
                </a:solidFill>
              </a:rPr>
              <a:t>*</a:t>
            </a:r>
            <a:endParaRPr lang="en-US" b="1" dirty="0">
              <a:solidFill>
                <a:srgbClr val="1AC604"/>
              </a:solidFill>
            </a:endParaRPr>
          </a:p>
        </p:txBody>
      </p:sp>
      <p:sp>
        <p:nvSpPr>
          <p:cNvPr id="17" name="箭头: 五边形 17">
            <a:extLst>
              <a:ext uri="{FF2B5EF4-FFF2-40B4-BE49-F238E27FC236}">
                <a16:creationId xmlns:a16="http://schemas.microsoft.com/office/drawing/2014/main" xmlns="" id="{76A34607-F579-49E6-AD8E-C707C34F4711}"/>
              </a:ext>
            </a:extLst>
          </p:cNvPr>
          <p:cNvSpPr/>
          <p:nvPr/>
        </p:nvSpPr>
        <p:spPr>
          <a:xfrm>
            <a:off x="0" y="23231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8" name="文本框 19">
            <a:extLst>
              <a:ext uri="{FF2B5EF4-FFF2-40B4-BE49-F238E27FC236}">
                <a16:creationId xmlns:a16="http://schemas.microsoft.com/office/drawing/2014/main" xmlns="" id="{23E1C8A3-C009-483E-A490-6EA1DB9C0E4F}"/>
              </a:ext>
            </a:extLst>
          </p:cNvPr>
          <p:cNvSpPr txBox="1"/>
          <p:nvPr/>
        </p:nvSpPr>
        <p:spPr>
          <a:xfrm>
            <a:off x="195613" y="203283"/>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方法一</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词</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sp>
        <p:nvSpPr>
          <p:cNvPr id="19" name="箭头: V 形 21">
            <a:extLst>
              <a:ext uri="{FF2B5EF4-FFF2-40B4-BE49-F238E27FC236}">
                <a16:creationId xmlns:a16="http://schemas.microsoft.com/office/drawing/2014/main" xmlns="" id="{D85C3315-DC30-490B-98B8-BA6BDF717EA9}"/>
              </a:ext>
            </a:extLst>
          </p:cNvPr>
          <p:cNvSpPr/>
          <p:nvPr/>
        </p:nvSpPr>
        <p:spPr>
          <a:xfrm>
            <a:off x="3583261" y="246378"/>
            <a:ext cx="2991710" cy="594360"/>
          </a:xfrm>
          <a:prstGeom prst="chevron">
            <a:avLst/>
          </a:prstGeom>
          <a:solidFill>
            <a:srgbClr val="669FD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3" name="文本框 22">
            <a:extLst>
              <a:ext uri="{FF2B5EF4-FFF2-40B4-BE49-F238E27FC236}">
                <a16:creationId xmlns:a16="http://schemas.microsoft.com/office/drawing/2014/main" xmlns="" id="{E0B4A402-0513-428E-BF31-7797B73BD5EF}"/>
              </a:ext>
            </a:extLst>
          </p:cNvPr>
          <p:cNvSpPr txBox="1"/>
          <p:nvPr/>
        </p:nvSpPr>
        <p:spPr>
          <a:xfrm>
            <a:off x="4059304" y="280582"/>
            <a:ext cx="2123782"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实践一下</a:t>
            </a:r>
            <a:endParaRPr lang="zh-CN" altLang="en-US" dirty="0"/>
          </a:p>
        </p:txBody>
      </p:sp>
    </p:spTree>
    <p:extLst>
      <p:ext uri="{BB962C8B-B14F-4D97-AF65-F5344CB8AC3E}">
        <p14:creationId xmlns:p14="http://schemas.microsoft.com/office/powerpoint/2010/main" val="105170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4FA5668-718F-42E5-BBC9-0E52E815164D}"/>
              </a:ext>
            </a:extLst>
          </p:cNvPr>
          <p:cNvSpPr>
            <a:spLocks noGrp="1"/>
          </p:cNvSpPr>
          <p:nvPr>
            <p:ph type="body" sz="quarter" idx="13"/>
          </p:nvPr>
        </p:nvSpPr>
        <p:spPr/>
        <p:txBody>
          <a:bodyPr/>
          <a:lstStyle/>
          <a:p>
            <a:endParaRPr lang="en-US"/>
          </a:p>
        </p:txBody>
      </p:sp>
      <p:grpSp>
        <p:nvGrpSpPr>
          <p:cNvPr id="5" name="Group 4">
            <a:extLst>
              <a:ext uri="{FF2B5EF4-FFF2-40B4-BE49-F238E27FC236}">
                <a16:creationId xmlns:a16="http://schemas.microsoft.com/office/drawing/2014/main" xmlns="" id="{BCF0A196-782C-4A55-94AF-C590F10DA81B}"/>
              </a:ext>
            </a:extLst>
          </p:cNvPr>
          <p:cNvGrpSpPr/>
          <p:nvPr/>
        </p:nvGrpSpPr>
        <p:grpSpPr>
          <a:xfrm>
            <a:off x="1213877" y="1127620"/>
            <a:ext cx="4007710" cy="2007334"/>
            <a:chOff x="1" y="0"/>
            <a:chExt cx="5514108" cy="2761841"/>
          </a:xfrm>
        </p:grpSpPr>
        <p:pic>
          <p:nvPicPr>
            <p:cNvPr id="1030" name="Picture 6" descr="https://opinionstage-res.cloudinary.com/image/upload/c_lfill,dpr_1.0,f_auto,fl_lossy,q_auto:good,w_1100/v1/polls/rl8bjhgkmg2txkunubhc">
              <a:extLst>
                <a:ext uri="{FF2B5EF4-FFF2-40B4-BE49-F238E27FC236}">
                  <a16:creationId xmlns:a16="http://schemas.microsoft.com/office/drawing/2014/main" xmlns="" id="{DB43AAC8-CA86-411C-B9AA-264A0BB6E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514108" cy="27618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Nobel Medal for Physics and Chemistry. Registered trademark of the Nobel Foundation. Â© Â® The Nobel Foundation">
              <a:extLst>
                <a:ext uri="{FF2B5EF4-FFF2-40B4-BE49-F238E27FC236}">
                  <a16:creationId xmlns:a16="http://schemas.microsoft.com/office/drawing/2014/main" xmlns="" id="{EDF96C6B-E878-4A99-B205-69179D271C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236" y="608772"/>
              <a:ext cx="1816573" cy="18165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xmlns="" id="{7E4EA8A2-895D-4289-B540-2ABFAB8D5C50}"/>
              </a:ext>
            </a:extLst>
          </p:cNvPr>
          <p:cNvSpPr txBox="1"/>
          <p:nvPr/>
        </p:nvSpPr>
        <p:spPr>
          <a:xfrm>
            <a:off x="5446288" y="1861463"/>
            <a:ext cx="3332964" cy="461665"/>
          </a:xfrm>
          <a:prstGeom prst="rect">
            <a:avLst/>
          </a:prstGeom>
          <a:noFill/>
        </p:spPr>
        <p:txBody>
          <a:bodyPr wrap="none" rtlCol="0">
            <a:spAutoFit/>
          </a:bodyPr>
          <a:lstStyle/>
          <a:p>
            <a:r>
              <a:rPr lang="en-US" sz="2400" b="1" dirty="0">
                <a:solidFill>
                  <a:srgbClr val="1AC604"/>
                </a:solidFill>
              </a:rPr>
              <a:t>2010</a:t>
            </a:r>
            <a:r>
              <a:rPr lang="zh-CN" altLang="en-US" sz="2400" b="1" dirty="0">
                <a:solidFill>
                  <a:srgbClr val="1AC604"/>
                </a:solidFill>
              </a:rPr>
              <a:t>年诺贝尔物理学奖</a:t>
            </a:r>
            <a:endParaRPr lang="en-US" sz="2400" b="1" dirty="0">
              <a:solidFill>
                <a:srgbClr val="1AC604"/>
              </a:solidFill>
            </a:endParaRPr>
          </a:p>
        </p:txBody>
      </p:sp>
      <p:pic>
        <p:nvPicPr>
          <p:cNvPr id="6" name="Picture 2" descr="Image result for ç³å¢¨ç¯">
            <a:extLst>
              <a:ext uri="{FF2B5EF4-FFF2-40B4-BE49-F238E27FC236}">
                <a16:creationId xmlns:a16="http://schemas.microsoft.com/office/drawing/2014/main" xmlns="" id="{F28F787F-F20D-4A48-BC7C-1C90B1A55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30" y="4345731"/>
            <a:ext cx="1154599" cy="92367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A08B7788-38A2-4578-B1EE-2309DEE6AB48}"/>
              </a:ext>
            </a:extLst>
          </p:cNvPr>
          <p:cNvGrpSpPr/>
          <p:nvPr/>
        </p:nvGrpSpPr>
        <p:grpSpPr>
          <a:xfrm>
            <a:off x="1382012" y="3165709"/>
            <a:ext cx="7199020" cy="3445913"/>
            <a:chOff x="1262508" y="3084615"/>
            <a:chExt cx="7199020" cy="3445913"/>
          </a:xfrm>
        </p:grpSpPr>
        <p:pic>
          <p:nvPicPr>
            <p:cNvPr id="3" name="Picture 2">
              <a:extLst>
                <a:ext uri="{FF2B5EF4-FFF2-40B4-BE49-F238E27FC236}">
                  <a16:creationId xmlns:a16="http://schemas.microsoft.com/office/drawing/2014/main" xmlns="" id="{E6254DA1-6A73-48B3-AAC5-D219D4B9DB5F}"/>
                </a:ext>
              </a:extLst>
            </p:cNvPr>
            <p:cNvPicPr>
              <a:picLocks noChangeAspect="1"/>
            </p:cNvPicPr>
            <p:nvPr/>
          </p:nvPicPr>
          <p:blipFill>
            <a:blip r:embed="rId6"/>
            <a:stretch>
              <a:fillRect/>
            </a:stretch>
          </p:blipFill>
          <p:spPr>
            <a:xfrm>
              <a:off x="1262508" y="3084615"/>
              <a:ext cx="7199020" cy="3445913"/>
            </a:xfrm>
            <a:prstGeom prst="rect">
              <a:avLst/>
            </a:prstGeom>
          </p:spPr>
        </p:pic>
        <p:sp>
          <p:nvSpPr>
            <p:cNvPr id="10" name="Rectangle 9">
              <a:extLst>
                <a:ext uri="{FF2B5EF4-FFF2-40B4-BE49-F238E27FC236}">
                  <a16:creationId xmlns:a16="http://schemas.microsoft.com/office/drawing/2014/main" xmlns="" id="{4F1845EF-E0FB-405D-8BA0-8E38431A7CFF}"/>
                </a:ext>
              </a:extLst>
            </p:cNvPr>
            <p:cNvSpPr/>
            <p:nvPr/>
          </p:nvSpPr>
          <p:spPr>
            <a:xfrm>
              <a:off x="3466190" y="3536238"/>
              <a:ext cx="2683748" cy="338554"/>
            </a:xfrm>
            <a:prstGeom prst="rect">
              <a:avLst/>
            </a:prstGeom>
          </p:spPr>
          <p:txBody>
            <a:bodyPr wrap="none">
              <a:spAutoFit/>
            </a:bodyPr>
            <a:lstStyle/>
            <a:p>
              <a:r>
                <a:rPr lang="zh-CN" altLang="en-US" sz="1600" b="1" dirty="0">
                  <a:latin typeface="arial" panose="020B0604020202020204" pitchFamily="34" charset="0"/>
                </a:rPr>
                <a:t>曼彻斯特大学   安德烈</a:t>
              </a:r>
              <a:r>
                <a:rPr lang="en-US" altLang="zh-CN" sz="1600" b="1" dirty="0">
                  <a:latin typeface="arial" panose="020B0604020202020204" pitchFamily="34" charset="0"/>
                </a:rPr>
                <a:t>·</a:t>
              </a:r>
              <a:r>
                <a:rPr lang="zh-CN" altLang="en-US" sz="1600" b="1" dirty="0">
                  <a:latin typeface="arial" panose="020B0604020202020204" pitchFamily="34" charset="0"/>
                </a:rPr>
                <a:t>海姆</a:t>
              </a:r>
              <a:endParaRPr lang="en-US" sz="1600" b="1" dirty="0"/>
            </a:p>
          </p:txBody>
        </p:sp>
        <p:sp>
          <p:nvSpPr>
            <p:cNvPr id="11" name="Rectangle 10">
              <a:extLst>
                <a:ext uri="{FF2B5EF4-FFF2-40B4-BE49-F238E27FC236}">
                  <a16:creationId xmlns:a16="http://schemas.microsoft.com/office/drawing/2014/main" xmlns="" id="{D783CA0D-9512-4654-8C4B-0C7872A60D62}"/>
                </a:ext>
              </a:extLst>
            </p:cNvPr>
            <p:cNvSpPr/>
            <p:nvPr/>
          </p:nvSpPr>
          <p:spPr>
            <a:xfrm>
              <a:off x="3084665" y="5165341"/>
              <a:ext cx="3446798" cy="338554"/>
            </a:xfrm>
            <a:prstGeom prst="rect">
              <a:avLst/>
            </a:prstGeom>
          </p:spPr>
          <p:txBody>
            <a:bodyPr wrap="square">
              <a:spAutoFit/>
            </a:bodyPr>
            <a:lstStyle/>
            <a:p>
              <a:r>
                <a:rPr lang="zh-CN" altLang="en-US" sz="1600" b="1" dirty="0">
                  <a:latin typeface="arial" panose="020B0604020202020204" pitchFamily="34" charset="0"/>
                </a:rPr>
                <a:t>曼彻斯特大学  康斯坦丁</a:t>
              </a:r>
              <a:r>
                <a:rPr lang="en-US" altLang="zh-CN" sz="1600" b="1" dirty="0">
                  <a:latin typeface="arial" panose="020B0604020202020204" pitchFamily="34" charset="0"/>
                </a:rPr>
                <a:t>·</a:t>
              </a:r>
              <a:r>
                <a:rPr lang="zh-CN" altLang="en-US" sz="1600" b="1" dirty="0">
                  <a:latin typeface="arial" panose="020B0604020202020204" pitchFamily="34" charset="0"/>
                </a:rPr>
                <a:t>诺沃肖洛夫</a:t>
              </a:r>
              <a:endParaRPr lang="en-US" sz="1600" b="1" dirty="0"/>
            </a:p>
          </p:txBody>
        </p:sp>
      </p:grpSp>
      <p:sp>
        <p:nvSpPr>
          <p:cNvPr id="12" name="箭头: 五边形 17">
            <a:extLst>
              <a:ext uri="{FF2B5EF4-FFF2-40B4-BE49-F238E27FC236}">
                <a16:creationId xmlns:a16="http://schemas.microsoft.com/office/drawing/2014/main" xmlns="" id="{8CE17D8D-4EE7-44DF-8F08-BC2811C7914C}"/>
              </a:ext>
            </a:extLst>
          </p:cNvPr>
          <p:cNvSpPr/>
          <p:nvPr/>
        </p:nvSpPr>
        <p:spPr>
          <a:xfrm>
            <a:off x="0" y="23231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3" name="箭头: V 形 21">
            <a:extLst>
              <a:ext uri="{FF2B5EF4-FFF2-40B4-BE49-F238E27FC236}">
                <a16:creationId xmlns:a16="http://schemas.microsoft.com/office/drawing/2014/main" xmlns="" id="{CA11F826-2B09-468E-8845-9C324E590BD4}"/>
              </a:ext>
            </a:extLst>
          </p:cNvPr>
          <p:cNvSpPr/>
          <p:nvPr/>
        </p:nvSpPr>
        <p:spPr>
          <a:xfrm>
            <a:off x="3583261" y="246378"/>
            <a:ext cx="4007710" cy="594360"/>
          </a:xfrm>
          <a:prstGeom prst="chevron">
            <a:avLst/>
          </a:prstGeom>
          <a:solidFill>
            <a:srgbClr val="666666"/>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4" name="文本框 22">
            <a:extLst>
              <a:ext uri="{FF2B5EF4-FFF2-40B4-BE49-F238E27FC236}">
                <a16:creationId xmlns:a16="http://schemas.microsoft.com/office/drawing/2014/main" xmlns="" id="{4ACF2D6E-6876-4201-BE14-8BDAF91B66AE}"/>
              </a:ext>
            </a:extLst>
          </p:cNvPr>
          <p:cNvSpPr txBox="1"/>
          <p:nvPr/>
        </p:nvSpPr>
        <p:spPr>
          <a:xfrm>
            <a:off x="4059304" y="280582"/>
            <a:ext cx="3101814"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作者检索</a:t>
            </a:r>
            <a:endParaRPr lang="zh-CN" altLang="en-US" dirty="0">
              <a:effectLst>
                <a:outerShdw blurRad="38100" dist="38100" dir="2700000" algn="tl">
                  <a:srgbClr val="000000">
                    <a:alpha val="43137"/>
                  </a:srgbClr>
                </a:outerShdw>
              </a:effectLst>
            </a:endParaRPr>
          </a:p>
        </p:txBody>
      </p:sp>
      <p:sp>
        <p:nvSpPr>
          <p:cNvPr id="15" name="文本框 19">
            <a:extLst>
              <a:ext uri="{FF2B5EF4-FFF2-40B4-BE49-F238E27FC236}">
                <a16:creationId xmlns:a16="http://schemas.microsoft.com/office/drawing/2014/main" xmlns="" id="{CCF702CA-7DE6-4074-AFAA-65A0CDE947CE}"/>
              </a:ext>
            </a:extLst>
          </p:cNvPr>
          <p:cNvSpPr txBox="1"/>
          <p:nvPr/>
        </p:nvSpPr>
        <p:spPr>
          <a:xfrm>
            <a:off x="190209" y="173611"/>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方法二</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sp>
        <p:nvSpPr>
          <p:cNvPr id="16" name="TextBox 15">
            <a:extLst>
              <a:ext uri="{FF2B5EF4-FFF2-40B4-BE49-F238E27FC236}">
                <a16:creationId xmlns:a16="http://schemas.microsoft.com/office/drawing/2014/main" xmlns="" id="{682D2621-64B8-4641-860A-35063229418F}"/>
              </a:ext>
            </a:extLst>
          </p:cNvPr>
          <p:cNvSpPr txBox="1"/>
          <p:nvPr/>
        </p:nvSpPr>
        <p:spPr>
          <a:xfrm>
            <a:off x="128473" y="3866694"/>
            <a:ext cx="1107996" cy="461665"/>
          </a:xfrm>
          <a:prstGeom prst="rect">
            <a:avLst/>
          </a:prstGeom>
          <a:noFill/>
        </p:spPr>
        <p:txBody>
          <a:bodyPr wrap="none" rtlCol="0">
            <a:spAutoFit/>
          </a:bodyPr>
          <a:lstStyle/>
          <a:p>
            <a:r>
              <a:rPr lang="zh-CN" altLang="en-US" sz="2400" b="1" dirty="0">
                <a:solidFill>
                  <a:srgbClr val="1AC604"/>
                </a:solidFill>
              </a:rPr>
              <a:t>石墨烯</a:t>
            </a:r>
            <a:endParaRPr lang="en-US" sz="2400" b="1" dirty="0">
              <a:solidFill>
                <a:srgbClr val="1AC604"/>
              </a:solidFill>
            </a:endParaRPr>
          </a:p>
        </p:txBody>
      </p:sp>
      <p:sp>
        <p:nvSpPr>
          <p:cNvPr id="9" name="Rectangle 8">
            <a:extLst>
              <a:ext uri="{FF2B5EF4-FFF2-40B4-BE49-F238E27FC236}">
                <a16:creationId xmlns:a16="http://schemas.microsoft.com/office/drawing/2014/main" xmlns="" id="{AD84AA9F-D1A8-4F9F-9B65-08ECB7D2BBD3}"/>
              </a:ext>
            </a:extLst>
          </p:cNvPr>
          <p:cNvSpPr/>
          <p:nvPr/>
        </p:nvSpPr>
        <p:spPr>
          <a:xfrm>
            <a:off x="1268388" y="3213787"/>
            <a:ext cx="7426267" cy="1667292"/>
          </a:xfrm>
          <a:prstGeom prst="rect">
            <a:avLst/>
          </a:prstGeom>
          <a:noFill/>
          <a:ln w="38100">
            <a:solidFill>
              <a:schemeClr val="accent1"/>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2635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731A9D8-E46D-4AFA-BE75-B0901A81F731}"/>
              </a:ext>
            </a:extLst>
          </p:cNvPr>
          <p:cNvPicPr>
            <a:picLocks noChangeAspect="1"/>
          </p:cNvPicPr>
          <p:nvPr/>
        </p:nvPicPr>
        <p:blipFill>
          <a:blip r:embed="rId3"/>
          <a:stretch>
            <a:fillRect/>
          </a:stretch>
        </p:blipFill>
        <p:spPr>
          <a:xfrm>
            <a:off x="0" y="1501641"/>
            <a:ext cx="9144000" cy="3837029"/>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xmlns="" id="{EADD75C2-B621-4557-A412-D9E6F856532B}"/>
              </a:ext>
            </a:extLst>
          </p:cNvPr>
          <p:cNvGrpSpPr/>
          <p:nvPr/>
        </p:nvGrpSpPr>
        <p:grpSpPr>
          <a:xfrm>
            <a:off x="1628302" y="3001534"/>
            <a:ext cx="5288245" cy="584775"/>
            <a:chOff x="1628302" y="2058106"/>
            <a:chExt cx="5288245" cy="584775"/>
          </a:xfrm>
        </p:grpSpPr>
        <p:sp>
          <p:nvSpPr>
            <p:cNvPr id="5" name="Speech Bubble: Rectangle 4">
              <a:extLst>
                <a:ext uri="{FF2B5EF4-FFF2-40B4-BE49-F238E27FC236}">
                  <a16:creationId xmlns:a16="http://schemas.microsoft.com/office/drawing/2014/main" xmlns="" id="{7939BE43-1C6C-4504-BA63-956DC4930EA7}"/>
                </a:ext>
              </a:extLst>
            </p:cNvPr>
            <p:cNvSpPr/>
            <p:nvPr/>
          </p:nvSpPr>
          <p:spPr>
            <a:xfrm>
              <a:off x="1628302" y="2058106"/>
              <a:ext cx="2305070" cy="584775"/>
            </a:xfrm>
            <a:prstGeom prst="wedgeRectCallout">
              <a:avLst>
                <a:gd name="adj1" fmla="val -22679"/>
                <a:gd name="adj2" fmla="val 104611"/>
              </a:avLst>
            </a:prstGeom>
            <a:solidFill>
              <a:schemeClr val="accent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200" b="1" dirty="0" err="1">
                  <a:solidFill>
                    <a:schemeClr val="bg1"/>
                  </a:solidFill>
                  <a:effectLst>
                    <a:outerShdw blurRad="38100" dist="38100" dir="2700000" algn="tl">
                      <a:srgbClr val="000000">
                        <a:alpha val="43137"/>
                      </a:srgbClr>
                    </a:outerShdw>
                  </a:effectLst>
                </a:rPr>
                <a:t>G</a:t>
              </a:r>
              <a:r>
                <a:rPr lang="en-US" altLang="zh-CN" sz="3200" b="1" dirty="0" err="1">
                  <a:solidFill>
                    <a:schemeClr val="bg1"/>
                  </a:solidFill>
                  <a:effectLst>
                    <a:outerShdw blurRad="38100" dist="38100" dir="2700000" algn="tl">
                      <a:srgbClr val="000000">
                        <a:alpha val="43137"/>
                      </a:srgbClr>
                    </a:outerShdw>
                  </a:effectLst>
                </a:rPr>
                <a:t>eim</a:t>
              </a:r>
              <a:r>
                <a:rPr lang="en-US" altLang="zh-CN" sz="3200" b="1" dirty="0">
                  <a:solidFill>
                    <a:schemeClr val="bg1"/>
                  </a:solidFill>
                  <a:effectLst>
                    <a:outerShdw blurRad="38100" dist="38100" dir="2700000" algn="tl">
                      <a:srgbClr val="000000">
                        <a:alpha val="43137"/>
                      </a:srgbClr>
                    </a:outerShdw>
                  </a:effectLst>
                </a:rPr>
                <a:t> A K</a:t>
              </a:r>
              <a:endParaRPr lang="en-US" sz="3200" b="1" dirty="0">
                <a:solidFill>
                  <a:schemeClr val="bg1"/>
                </a:solidFill>
                <a:effectLst>
                  <a:outerShdw blurRad="38100" dist="38100" dir="2700000" algn="tl">
                    <a:srgbClr val="000000">
                      <a:alpha val="43137"/>
                    </a:srgbClr>
                  </a:outerShdw>
                </a:effectLst>
              </a:endParaRPr>
            </a:p>
          </p:txBody>
        </p:sp>
        <p:sp>
          <p:nvSpPr>
            <p:cNvPr id="6" name="Speech Bubble: Rectangle 5">
              <a:extLst>
                <a:ext uri="{FF2B5EF4-FFF2-40B4-BE49-F238E27FC236}">
                  <a16:creationId xmlns:a16="http://schemas.microsoft.com/office/drawing/2014/main" xmlns="" id="{59E7DED3-E71F-43A0-87CC-97A7C48AC00C}"/>
                </a:ext>
              </a:extLst>
            </p:cNvPr>
            <p:cNvSpPr/>
            <p:nvPr/>
          </p:nvSpPr>
          <p:spPr>
            <a:xfrm>
              <a:off x="4611477" y="2058106"/>
              <a:ext cx="2305070" cy="584775"/>
            </a:xfrm>
            <a:prstGeom prst="wedgeRectCallout">
              <a:avLst>
                <a:gd name="adj1" fmla="val -21419"/>
                <a:gd name="adj2" fmla="val 89720"/>
              </a:avLst>
            </a:prstGeom>
            <a:solidFill>
              <a:schemeClr val="accent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zh-CN" altLang="en-US" sz="3200" b="1" dirty="0">
                  <a:solidFill>
                    <a:schemeClr val="bg1"/>
                  </a:solidFill>
                  <a:effectLst>
                    <a:outerShdw blurRad="38100" dist="38100" dir="2700000" algn="tl">
                      <a:srgbClr val="000000">
                        <a:alpha val="43137"/>
                      </a:srgbClr>
                    </a:outerShdw>
                  </a:effectLst>
                </a:rPr>
                <a:t>选“作者”</a:t>
              </a:r>
              <a:endParaRPr lang="en-US" sz="3200" b="1" dirty="0">
                <a:solidFill>
                  <a:schemeClr val="bg1"/>
                </a:solidFill>
                <a:effectLst>
                  <a:outerShdw blurRad="38100" dist="38100" dir="2700000" algn="tl">
                    <a:srgbClr val="000000">
                      <a:alpha val="43137"/>
                    </a:srgbClr>
                  </a:outerShdw>
                </a:effectLst>
              </a:endParaRPr>
            </a:p>
          </p:txBody>
        </p:sp>
      </p:grpSp>
      <p:pic>
        <p:nvPicPr>
          <p:cNvPr id="3" name="Picture 2">
            <a:extLst>
              <a:ext uri="{FF2B5EF4-FFF2-40B4-BE49-F238E27FC236}">
                <a16:creationId xmlns:a16="http://schemas.microsoft.com/office/drawing/2014/main" xmlns="" id="{35D6E653-894F-418E-A991-C96A65AF35E9}"/>
              </a:ext>
            </a:extLst>
          </p:cNvPr>
          <p:cNvPicPr>
            <a:picLocks noChangeAspect="1"/>
          </p:cNvPicPr>
          <p:nvPr/>
        </p:nvPicPr>
        <p:blipFill>
          <a:blip r:embed="rId4"/>
          <a:stretch>
            <a:fillRect/>
          </a:stretch>
        </p:blipFill>
        <p:spPr>
          <a:xfrm>
            <a:off x="0" y="1398232"/>
            <a:ext cx="9144000" cy="4376154"/>
          </a:xfrm>
          <a:prstGeom prst="rect">
            <a:avLst/>
          </a:prstGeom>
          <a:ln>
            <a:noFill/>
          </a:ln>
          <a:effectLst>
            <a:outerShdw blurRad="292100" dist="139700" dir="2700000" algn="tl" rotWithShape="0">
              <a:srgbClr val="333333">
                <a:alpha val="65000"/>
              </a:srgbClr>
            </a:outerShdw>
          </a:effectLst>
        </p:spPr>
      </p:pic>
      <p:sp>
        <p:nvSpPr>
          <p:cNvPr id="8" name="箭头: 五边形 17">
            <a:extLst>
              <a:ext uri="{FF2B5EF4-FFF2-40B4-BE49-F238E27FC236}">
                <a16:creationId xmlns:a16="http://schemas.microsoft.com/office/drawing/2014/main" xmlns="" id="{7D11F86A-84FE-447F-A736-45261CCF7B3C}"/>
              </a:ext>
            </a:extLst>
          </p:cNvPr>
          <p:cNvSpPr/>
          <p:nvPr/>
        </p:nvSpPr>
        <p:spPr>
          <a:xfrm>
            <a:off x="0" y="23231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箭头: V 形 21">
            <a:extLst>
              <a:ext uri="{FF2B5EF4-FFF2-40B4-BE49-F238E27FC236}">
                <a16:creationId xmlns:a16="http://schemas.microsoft.com/office/drawing/2014/main" xmlns="" id="{6D5F4598-44D5-4DEC-9140-A96BB99252CF}"/>
              </a:ext>
            </a:extLst>
          </p:cNvPr>
          <p:cNvSpPr/>
          <p:nvPr/>
        </p:nvSpPr>
        <p:spPr>
          <a:xfrm>
            <a:off x="3583261" y="246378"/>
            <a:ext cx="4007710" cy="594360"/>
          </a:xfrm>
          <a:prstGeom prst="chevron">
            <a:avLst/>
          </a:prstGeom>
          <a:solidFill>
            <a:srgbClr val="666666"/>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0" name="文本框 22">
            <a:extLst>
              <a:ext uri="{FF2B5EF4-FFF2-40B4-BE49-F238E27FC236}">
                <a16:creationId xmlns:a16="http://schemas.microsoft.com/office/drawing/2014/main" xmlns="" id="{24F0237F-D821-4E55-B803-3A7B48A2D78B}"/>
              </a:ext>
            </a:extLst>
          </p:cNvPr>
          <p:cNvSpPr txBox="1"/>
          <p:nvPr/>
        </p:nvSpPr>
        <p:spPr>
          <a:xfrm>
            <a:off x="4059304" y="280582"/>
            <a:ext cx="3101814"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作者检索</a:t>
            </a:r>
            <a:endParaRPr lang="zh-CN" altLang="en-US" dirty="0">
              <a:effectLst>
                <a:outerShdw blurRad="38100" dist="38100" dir="2700000" algn="tl">
                  <a:srgbClr val="000000">
                    <a:alpha val="43137"/>
                  </a:srgbClr>
                </a:outerShdw>
              </a:effectLst>
            </a:endParaRPr>
          </a:p>
        </p:txBody>
      </p:sp>
      <p:sp>
        <p:nvSpPr>
          <p:cNvPr id="11" name="文本框 19">
            <a:extLst>
              <a:ext uri="{FF2B5EF4-FFF2-40B4-BE49-F238E27FC236}">
                <a16:creationId xmlns:a16="http://schemas.microsoft.com/office/drawing/2014/main" xmlns="" id="{0BA49E78-9FF7-4FE7-9B91-7EEFFCC4CCE6}"/>
              </a:ext>
            </a:extLst>
          </p:cNvPr>
          <p:cNvSpPr txBox="1"/>
          <p:nvPr/>
        </p:nvSpPr>
        <p:spPr>
          <a:xfrm>
            <a:off x="190209" y="173611"/>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方法二</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spTree>
    <p:extLst>
      <p:ext uri="{BB962C8B-B14F-4D97-AF65-F5344CB8AC3E}">
        <p14:creationId xmlns:p14="http://schemas.microsoft.com/office/powerpoint/2010/main" val="427777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ç¸å³å¾ç">
            <a:extLst>
              <a:ext uri="{FF2B5EF4-FFF2-40B4-BE49-F238E27FC236}">
                <a16:creationId xmlns:a16="http://schemas.microsoft.com/office/drawing/2014/main" xmlns="" id="{60561D5E-6E1E-4549-B89F-79987FACF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03" y="1998038"/>
            <a:ext cx="2679948" cy="3969920"/>
          </a:xfrm>
          <a:prstGeom prst="rect">
            <a:avLst/>
          </a:prstGeom>
          <a:extLst>
            <a:ext uri="{909E8E84-426E-40DD-AFC4-6F175D3DCCD1}">
              <a14:hiddenFill xmlns:a14="http://schemas.microsoft.com/office/drawing/2010/main">
                <a:solidFill>
                  <a:srgbClr val="FFFFFF"/>
                </a:solidFill>
              </a14:hiddenFill>
            </a:ext>
          </a:extLst>
        </p:spPr>
      </p:pic>
      <p:pic>
        <p:nvPicPr>
          <p:cNvPr id="4" name="Picture 13" descr="2014-11-27 11-11-24.jpg">
            <a:extLst>
              <a:ext uri="{FF2B5EF4-FFF2-40B4-BE49-F238E27FC236}">
                <a16:creationId xmlns:a16="http://schemas.microsoft.com/office/drawing/2014/main" xmlns="" id="{DF611C49-0DED-4378-9020-4F7D9CCF6E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3561" y="2083773"/>
            <a:ext cx="4057871" cy="311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5">
            <a:extLst>
              <a:ext uri="{FF2B5EF4-FFF2-40B4-BE49-F238E27FC236}">
                <a16:creationId xmlns:a16="http://schemas.microsoft.com/office/drawing/2014/main" xmlns="" id="{941D665E-B1F6-463B-988B-121C222E955B}"/>
              </a:ext>
            </a:extLst>
          </p:cNvPr>
          <p:cNvSpPr>
            <a:spLocks noChangeArrowheads="1"/>
          </p:cNvSpPr>
          <p:nvPr/>
        </p:nvSpPr>
        <p:spPr bwMode="auto">
          <a:xfrm>
            <a:off x="3622148" y="5286183"/>
            <a:ext cx="5100695" cy="728982"/>
          </a:xfrm>
          <a:prstGeom prst="rect">
            <a:avLst/>
          </a:prstGeom>
          <a:solidFill>
            <a:schemeClr val="bg1"/>
          </a:solidFill>
          <a:ln>
            <a:noFill/>
          </a:ln>
          <a:extLst/>
        </p:spPr>
        <p:txBody>
          <a:bodyPr wrap="square">
            <a:spAutoFit/>
          </a:bodyPr>
          <a:lstStyle>
            <a:lvl1pPr marL="228600" indent="-228600">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marL="0" indent="0">
              <a:lnSpc>
                <a:spcPct val="120000"/>
              </a:lnSpc>
              <a:buClr>
                <a:srgbClr val="1AC604"/>
              </a:buClr>
              <a:buNone/>
            </a:pPr>
            <a:r>
              <a:rPr lang="en-GB" altLang="zh-CN" sz="1800" b="1" dirty="0" err="1">
                <a:solidFill>
                  <a:srgbClr val="000000"/>
                </a:solidFill>
                <a:latin typeface="+mn-ea"/>
                <a:cs typeface="+mn-ea"/>
                <a:sym typeface="Arial" panose="020B0604020202020204" pitchFamily="34" charset="0"/>
              </a:rPr>
              <a:t>Dr.</a:t>
            </a:r>
            <a:r>
              <a:rPr lang="en-GB" altLang="zh-CN" sz="1800" b="1" dirty="0">
                <a:solidFill>
                  <a:srgbClr val="000000"/>
                </a:solidFill>
                <a:latin typeface="+mn-ea"/>
                <a:cs typeface="+mn-ea"/>
                <a:sym typeface="Arial" panose="020B0604020202020204" pitchFamily="34" charset="0"/>
              </a:rPr>
              <a:t> Garfield 1955</a:t>
            </a:r>
            <a:r>
              <a:rPr lang="zh-CN" altLang="en-GB" sz="1800" b="1" dirty="0">
                <a:solidFill>
                  <a:srgbClr val="000000"/>
                </a:solidFill>
                <a:latin typeface="+mn-ea"/>
                <a:cs typeface="+mn-ea"/>
                <a:sym typeface="Arial" panose="020B0604020202020204" pitchFamily="34" charset="0"/>
              </a:rPr>
              <a:t>年在</a:t>
            </a:r>
            <a:r>
              <a:rPr lang="en-GB" altLang="en-US" sz="1800" b="1" dirty="0">
                <a:solidFill>
                  <a:srgbClr val="000000"/>
                </a:solidFill>
                <a:latin typeface="+mn-ea"/>
                <a:sym typeface="Arial" panose="020B0604020202020204" pitchFamily="34" charset="0"/>
              </a:rPr>
              <a:t> </a:t>
            </a:r>
            <a:r>
              <a:rPr lang="en-GB" altLang="zh-CN" sz="1800" b="1" i="1" u="sng" dirty="0">
                <a:solidFill>
                  <a:srgbClr val="000000"/>
                </a:solidFill>
                <a:latin typeface="+mn-ea"/>
                <a:cs typeface="+mn-ea"/>
                <a:sym typeface="Arial" panose="020B0604020202020204" pitchFamily="34" charset="0"/>
              </a:rPr>
              <a:t>Science</a:t>
            </a:r>
            <a:r>
              <a:rPr lang="en-GB" altLang="zh-CN" sz="1800" b="1" dirty="0">
                <a:solidFill>
                  <a:srgbClr val="000000"/>
                </a:solidFill>
                <a:latin typeface="+mn-ea"/>
                <a:cs typeface="+mn-ea"/>
                <a:sym typeface="Arial" panose="020B0604020202020204" pitchFamily="34" charset="0"/>
              </a:rPr>
              <a:t> </a:t>
            </a:r>
            <a:r>
              <a:rPr lang="zh-CN" altLang="en-GB" sz="1800" b="1" dirty="0">
                <a:solidFill>
                  <a:srgbClr val="000000"/>
                </a:solidFill>
                <a:latin typeface="+mn-ea"/>
                <a:cs typeface="+mn-ea"/>
                <a:sym typeface="Arial" panose="020B0604020202020204" pitchFamily="34" charset="0"/>
              </a:rPr>
              <a:t>发表论文</a:t>
            </a:r>
            <a:r>
              <a:rPr lang="zh-CN" altLang="en-US" sz="1800" b="1" dirty="0">
                <a:solidFill>
                  <a:srgbClr val="000000"/>
                </a:solidFill>
                <a:latin typeface="+mn-ea"/>
                <a:cs typeface="+mn-ea"/>
                <a:sym typeface="Arial" panose="020B0604020202020204" pitchFamily="34" charset="0"/>
              </a:rPr>
              <a:t>，</a:t>
            </a:r>
            <a:r>
              <a:rPr lang="zh-CN" altLang="en-GB" sz="1800" b="1" dirty="0">
                <a:solidFill>
                  <a:srgbClr val="000000"/>
                </a:solidFill>
                <a:latin typeface="+mn-ea"/>
                <a:cs typeface="+mn-ea"/>
                <a:sym typeface="Arial" panose="020B0604020202020204" pitchFamily="34" charset="0"/>
              </a:rPr>
              <a:t>提出将引文索引作为一种新的文献检索与分类工具</a:t>
            </a:r>
          </a:p>
        </p:txBody>
      </p:sp>
      <p:sp>
        <p:nvSpPr>
          <p:cNvPr id="7" name="文本占位符 3">
            <a:extLst>
              <a:ext uri="{FF2B5EF4-FFF2-40B4-BE49-F238E27FC236}">
                <a16:creationId xmlns:a16="http://schemas.microsoft.com/office/drawing/2014/main" xmlns="" id="{409143FD-2B0D-4671-A01B-3331DD303EEB}"/>
              </a:ext>
            </a:extLst>
          </p:cNvPr>
          <p:cNvSpPr>
            <a:spLocks noGrp="1"/>
          </p:cNvSpPr>
          <p:nvPr>
            <p:ph type="body" sz="quarter" idx="13"/>
          </p:nvPr>
        </p:nvSpPr>
        <p:spPr>
          <a:xfrm>
            <a:off x="603620" y="1074074"/>
            <a:ext cx="8047932" cy="907882"/>
          </a:xfrm>
        </p:spPr>
        <p:txBody>
          <a:bodyPr vert="horz" lIns="91440" tIns="45720" rIns="91440" bIns="45720" rtlCol="0" anchor="t">
            <a:noAutofit/>
          </a:bodyPr>
          <a:lstStyle/>
          <a:p>
            <a:pPr algn="l" defTabSz="914400"/>
            <a:r>
              <a:rPr lang="zh-CN" altLang="en-US" sz="2200" b="1" dirty="0">
                <a:solidFill>
                  <a:schemeClr val="tx1"/>
                </a:solidFill>
              </a:rPr>
              <a:t>将一篇文献作为检索字段</a:t>
            </a:r>
            <a:endParaRPr lang="en-US" altLang="zh-CN" sz="2200" b="1" dirty="0">
              <a:solidFill>
                <a:schemeClr val="tx1"/>
              </a:solidFill>
            </a:endParaRPr>
          </a:p>
          <a:p>
            <a:pPr algn="l" defTabSz="914400"/>
            <a:r>
              <a:rPr lang="en-US" altLang="zh-CN" sz="2200" b="1" dirty="0">
                <a:solidFill>
                  <a:schemeClr val="tx1"/>
                </a:solidFill>
              </a:rPr>
              <a:t>       </a:t>
            </a:r>
            <a:r>
              <a:rPr lang="zh-CN" altLang="en-US" sz="2200" b="1" dirty="0">
                <a:solidFill>
                  <a:schemeClr val="tx1"/>
                </a:solidFill>
              </a:rPr>
              <a:t>从而跟踪一个</a:t>
            </a:r>
            <a:r>
              <a:rPr lang="en-US" altLang="zh-CN" sz="2200" b="1" dirty="0">
                <a:solidFill>
                  <a:schemeClr val="tx1"/>
                </a:solidFill>
              </a:rPr>
              <a:t>idea</a:t>
            </a:r>
            <a:r>
              <a:rPr lang="zh-CN" altLang="en-US" sz="2200" b="1" dirty="0">
                <a:solidFill>
                  <a:schemeClr val="tx1"/>
                </a:solidFill>
              </a:rPr>
              <a:t>的发展过程及学科之间的交叉渗透的关系</a:t>
            </a:r>
            <a:endParaRPr lang="en-US" altLang="zh-CN" sz="2200" b="1" dirty="0">
              <a:solidFill>
                <a:schemeClr val="tx1"/>
              </a:solidFill>
              <a:latin typeface="+mn-lt"/>
            </a:endParaRPr>
          </a:p>
        </p:txBody>
      </p:sp>
      <p:sp>
        <p:nvSpPr>
          <p:cNvPr id="8" name="箭头: 五边形 17">
            <a:extLst>
              <a:ext uri="{FF2B5EF4-FFF2-40B4-BE49-F238E27FC236}">
                <a16:creationId xmlns:a16="http://schemas.microsoft.com/office/drawing/2014/main" xmlns="" id="{6104B396-7EC2-4A46-99D2-EC39C77C918D}"/>
              </a:ext>
            </a:extLst>
          </p:cNvPr>
          <p:cNvSpPr/>
          <p:nvPr/>
        </p:nvSpPr>
        <p:spPr>
          <a:xfrm>
            <a:off x="0" y="23231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箭头: V 形 21">
            <a:extLst>
              <a:ext uri="{FF2B5EF4-FFF2-40B4-BE49-F238E27FC236}">
                <a16:creationId xmlns:a16="http://schemas.microsoft.com/office/drawing/2014/main" xmlns="" id="{755CC7F1-6A89-4543-BBD7-C539598921C3}"/>
              </a:ext>
            </a:extLst>
          </p:cNvPr>
          <p:cNvSpPr/>
          <p:nvPr/>
        </p:nvSpPr>
        <p:spPr>
          <a:xfrm>
            <a:off x="3583261" y="246378"/>
            <a:ext cx="3200400" cy="594360"/>
          </a:xfrm>
          <a:prstGeom prst="chevron">
            <a:avLst/>
          </a:prstGeom>
          <a:solidFill>
            <a:schemeClr val="accent1"/>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1" name="文本框 22">
            <a:extLst>
              <a:ext uri="{FF2B5EF4-FFF2-40B4-BE49-F238E27FC236}">
                <a16:creationId xmlns:a16="http://schemas.microsoft.com/office/drawing/2014/main" xmlns="" id="{9DC8B695-494E-44B6-BE61-51EC50D7FAA8}"/>
              </a:ext>
            </a:extLst>
          </p:cNvPr>
          <p:cNvSpPr txBox="1"/>
          <p:nvPr/>
        </p:nvSpPr>
        <p:spPr>
          <a:xfrm>
            <a:off x="4059304" y="280582"/>
            <a:ext cx="2364852"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引文索引</a:t>
            </a:r>
            <a:endParaRPr lang="zh-CN" altLang="en-US" dirty="0">
              <a:effectLst>
                <a:outerShdw blurRad="38100" dist="38100" dir="2700000" algn="tl">
                  <a:srgbClr val="000000">
                    <a:alpha val="43137"/>
                  </a:srgbClr>
                </a:outerShdw>
              </a:effectLst>
            </a:endParaRPr>
          </a:p>
        </p:txBody>
      </p:sp>
      <p:sp>
        <p:nvSpPr>
          <p:cNvPr id="13" name="Rectangle 12">
            <a:extLst>
              <a:ext uri="{FF2B5EF4-FFF2-40B4-BE49-F238E27FC236}">
                <a16:creationId xmlns:a16="http://schemas.microsoft.com/office/drawing/2014/main" xmlns="" id="{4BF78F36-4269-4279-8711-B96C7D0C2166}"/>
              </a:ext>
            </a:extLst>
          </p:cNvPr>
          <p:cNvSpPr/>
          <p:nvPr/>
        </p:nvSpPr>
        <p:spPr>
          <a:xfrm>
            <a:off x="1187624" y="2725866"/>
            <a:ext cx="7429983" cy="923330"/>
          </a:xfrm>
          <a:prstGeom prst="rect">
            <a:avLst/>
          </a:prstGeom>
          <a:noFill/>
        </p:spPr>
        <p:txBody>
          <a:bodyPr wrap="none">
            <a:spAutoFit/>
          </a:bodyPr>
          <a:lstStyle/>
          <a:p>
            <a:pPr algn="ctr" defTabSz="914400" eaLnBrk="0" fontAlgn="base" hangingPunct="0">
              <a:spcBef>
                <a:spcPct val="0"/>
              </a:spcBef>
              <a:spcAft>
                <a:spcPct val="0"/>
              </a:spcAft>
              <a:defRPr/>
            </a:pPr>
            <a:r>
              <a:rPr lang="en-US" sz="5400" b="1" cap="all" dirty="0">
                <a:ln w="9000" cmpd="sng">
                  <a:solidFill>
                    <a:srgbClr val="A7A9AC">
                      <a:shade val="50000"/>
                      <a:satMod val="120000"/>
                    </a:srgbClr>
                  </a:solidFill>
                  <a:prstDash val="solid"/>
                </a:ln>
                <a:solidFill>
                  <a:schemeClr val="accent2"/>
                </a:solidFill>
                <a:effectLst>
                  <a:reflection blurRad="12700" stA="28000" endPos="45000" dist="1000" dir="5400000" sy="-100000" algn="bl" rotWithShape="0"/>
                </a:effectLst>
                <a:ea typeface="Microsoft YaHei UI" panose="020B0503020204020204" pitchFamily="34" charset="-122"/>
                <a:sym typeface="Arial" panose="020B0604020202020204" pitchFamily="34" charset="0"/>
              </a:rPr>
              <a:t>CI </a:t>
            </a:r>
            <a:r>
              <a:rPr lang="en-US" altLang="zh-CN" sz="5400" b="1" cap="all" dirty="0">
                <a:ln w="9000" cmpd="sng">
                  <a:solidFill>
                    <a:srgbClr val="A7A9AC">
                      <a:shade val="50000"/>
                      <a:satMod val="120000"/>
                    </a:srgbClr>
                  </a:solidFill>
                  <a:prstDash val="solid"/>
                </a:ln>
                <a:solidFill>
                  <a:schemeClr val="accent2"/>
                </a:solidFill>
                <a:effectLst>
                  <a:reflection blurRad="12700" stA="28000" endPos="45000" dist="1000" dir="5400000" sy="-100000" algn="bl" rotWithShape="0"/>
                </a:effectLst>
                <a:ea typeface="Microsoft YaHei UI" panose="020B0503020204020204" pitchFamily="34" charset="-122"/>
                <a:cs typeface="+mn-ea"/>
                <a:sym typeface="Arial" panose="020B0604020202020204" pitchFamily="34" charset="0"/>
              </a:rPr>
              <a:t>— </a:t>
            </a:r>
            <a:r>
              <a:rPr lang="en-US" sz="5400" b="1" cap="all" dirty="0">
                <a:ln w="9000" cmpd="sng">
                  <a:solidFill>
                    <a:srgbClr val="A7A9AC">
                      <a:shade val="50000"/>
                      <a:satMod val="120000"/>
                    </a:srgbClr>
                  </a:solidFill>
                  <a:prstDash val="solid"/>
                </a:ln>
                <a:solidFill>
                  <a:schemeClr val="accent2"/>
                </a:solidFill>
                <a:effectLst>
                  <a:reflection blurRad="12700" stA="28000" endPos="45000" dist="1000" dir="5400000" sy="-100000" algn="bl" rotWithShape="0"/>
                </a:effectLst>
                <a:ea typeface="Microsoft YaHei UI" panose="020B0503020204020204" pitchFamily="34" charset="-122"/>
                <a:sym typeface="Arial" panose="020B0604020202020204" pitchFamily="34" charset="0"/>
              </a:rPr>
              <a:t>Citation index</a:t>
            </a:r>
          </a:p>
        </p:txBody>
      </p:sp>
      <p:sp>
        <p:nvSpPr>
          <p:cNvPr id="14" name="文本框 19">
            <a:extLst>
              <a:ext uri="{FF2B5EF4-FFF2-40B4-BE49-F238E27FC236}">
                <a16:creationId xmlns:a16="http://schemas.microsoft.com/office/drawing/2014/main" xmlns="" id="{A764355F-5539-4BB2-AB03-DFDDAC921110}"/>
              </a:ext>
            </a:extLst>
          </p:cNvPr>
          <p:cNvSpPr txBox="1"/>
          <p:nvPr/>
        </p:nvSpPr>
        <p:spPr>
          <a:xfrm>
            <a:off x="190209" y="173611"/>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方法三</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spTree>
    <p:extLst>
      <p:ext uri="{BB962C8B-B14F-4D97-AF65-F5344CB8AC3E}">
        <p14:creationId xmlns:p14="http://schemas.microsoft.com/office/powerpoint/2010/main" val="30966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2"/>
          <a:stretch>
            <a:fillRect/>
          </a:stretch>
        </p:blipFill>
        <p:spPr>
          <a:xfrm>
            <a:off x="-164592" y="813054"/>
            <a:ext cx="9705673" cy="6011177"/>
          </a:xfrm>
          <a:prstGeom prst="rect">
            <a:avLst/>
          </a:prstGeom>
        </p:spPr>
      </p:pic>
      <p:sp>
        <p:nvSpPr>
          <p:cNvPr id="10" name="椭圆 9"/>
          <p:cNvSpPr/>
          <p:nvPr/>
        </p:nvSpPr>
        <p:spPr>
          <a:xfrm>
            <a:off x="3934695" y="2594992"/>
            <a:ext cx="1371600" cy="1371600"/>
          </a:xfrm>
          <a:prstGeom prst="ellipse">
            <a:avLst/>
          </a:prstGeom>
          <a:solidFill>
            <a:schemeClr val="bg1"/>
          </a:solidFill>
          <a:ln w="190500">
            <a:solidFill>
              <a:srgbClr val="936CDA"/>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图形 5" descr="文档"/>
          <p:cNvPicPr>
            <a:picLocks noChangeAspect="1"/>
          </p:cNvPicPr>
          <p:nvPr/>
        </p:nvPicPr>
        <p:blipFill>
          <a:blip r:embed="rId3"/>
          <a:stretch>
            <a:fillRect/>
          </a:stretch>
        </p:blipFill>
        <p:spPr>
          <a:xfrm>
            <a:off x="4189527" y="2765917"/>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sp>
        <p:nvSpPr>
          <p:cNvPr id="4" name="文本占位符 3"/>
          <p:cNvSpPr>
            <a:spLocks noGrp="1"/>
          </p:cNvSpPr>
          <p:nvPr>
            <p:ph type="body" sz="quarter" idx="13"/>
          </p:nvPr>
        </p:nvSpPr>
        <p:spPr>
          <a:xfrm>
            <a:off x="5489985" y="166340"/>
            <a:ext cx="2697516" cy="92333"/>
          </a:xfrm>
        </p:spPr>
        <p:txBody>
          <a:bodyPr/>
          <a:lstStyle/>
          <a:p>
            <a:endParaRPr lang="zh-CN" altLang="en-US"/>
          </a:p>
        </p:txBody>
      </p:sp>
      <p:pic>
        <p:nvPicPr>
          <p:cNvPr id="35" name="图形 34" descr="文档"/>
          <p:cNvPicPr>
            <a:picLocks noChangeAspect="1"/>
          </p:cNvPicPr>
          <p:nvPr/>
        </p:nvPicPr>
        <p:blipFill>
          <a:blip r:embed="rId4"/>
          <a:stretch>
            <a:fillRect/>
          </a:stretch>
        </p:blipFill>
        <p:spPr>
          <a:xfrm>
            <a:off x="1108935" y="2446459"/>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6" name="图形 45" descr="文档"/>
          <p:cNvPicPr>
            <a:picLocks noChangeAspect="1"/>
          </p:cNvPicPr>
          <p:nvPr/>
        </p:nvPicPr>
        <p:blipFill>
          <a:blip r:embed="rId5"/>
          <a:stretch>
            <a:fillRect/>
          </a:stretch>
        </p:blipFill>
        <p:spPr>
          <a:xfrm>
            <a:off x="7000952" y="203913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7" name="图形 46" descr="文档"/>
          <p:cNvPicPr>
            <a:picLocks noChangeAspect="1"/>
          </p:cNvPicPr>
          <p:nvPr/>
        </p:nvPicPr>
        <p:blipFill>
          <a:blip r:embed="rId5"/>
          <a:stretch>
            <a:fillRect/>
          </a:stretch>
        </p:blipFill>
        <p:spPr>
          <a:xfrm>
            <a:off x="6207922" y="1580015"/>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0" name="图形 49" descr="文档"/>
          <p:cNvPicPr>
            <a:picLocks noChangeAspect="1"/>
          </p:cNvPicPr>
          <p:nvPr/>
        </p:nvPicPr>
        <p:blipFill>
          <a:blip r:embed="rId5"/>
          <a:stretch>
            <a:fillRect/>
          </a:stretch>
        </p:blipFill>
        <p:spPr>
          <a:xfrm>
            <a:off x="6594287" y="408525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1" name="图形 50" descr="文档"/>
          <p:cNvPicPr>
            <a:picLocks noChangeAspect="1"/>
          </p:cNvPicPr>
          <p:nvPr/>
        </p:nvPicPr>
        <p:blipFill>
          <a:blip r:embed="rId4"/>
          <a:stretch>
            <a:fillRect/>
          </a:stretch>
        </p:blipFill>
        <p:spPr>
          <a:xfrm>
            <a:off x="1519512" y="480042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6" name="图形 55" descr="文档"/>
          <p:cNvPicPr>
            <a:picLocks noChangeAspect="1"/>
          </p:cNvPicPr>
          <p:nvPr/>
        </p:nvPicPr>
        <p:blipFill>
          <a:blip r:embed="rId4"/>
          <a:stretch>
            <a:fillRect/>
          </a:stretch>
        </p:blipFill>
        <p:spPr>
          <a:xfrm>
            <a:off x="665715" y="393622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9" name="图形 58" descr="文档"/>
          <p:cNvPicPr>
            <a:picLocks noChangeAspect="1"/>
          </p:cNvPicPr>
          <p:nvPr/>
        </p:nvPicPr>
        <p:blipFill>
          <a:blip r:embed="rId6"/>
          <a:stretch>
            <a:fillRect/>
          </a:stretch>
        </p:blipFill>
        <p:spPr>
          <a:xfrm>
            <a:off x="4479859" y="5854483"/>
            <a:ext cx="914400" cy="91440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4" name="图形 63" descr="文档"/>
          <p:cNvPicPr>
            <a:picLocks noChangeAspect="1"/>
          </p:cNvPicPr>
          <p:nvPr/>
        </p:nvPicPr>
        <p:blipFill>
          <a:blip r:embed="rId4"/>
          <a:stretch>
            <a:fillRect/>
          </a:stretch>
        </p:blipFill>
        <p:spPr>
          <a:xfrm>
            <a:off x="1365123" y="1029020"/>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5" name="图形 64" descr="文档"/>
          <p:cNvPicPr>
            <a:picLocks noChangeAspect="1"/>
          </p:cNvPicPr>
          <p:nvPr/>
        </p:nvPicPr>
        <p:blipFill>
          <a:blip r:embed="rId4"/>
          <a:stretch>
            <a:fillRect/>
          </a:stretch>
        </p:blipFill>
        <p:spPr>
          <a:xfrm>
            <a:off x="81098" y="2971214"/>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2" name="图形 71" descr="文档"/>
          <p:cNvPicPr>
            <a:picLocks noChangeAspect="1"/>
          </p:cNvPicPr>
          <p:nvPr/>
        </p:nvPicPr>
        <p:blipFill>
          <a:blip r:embed="rId6"/>
          <a:stretch>
            <a:fillRect/>
          </a:stretch>
        </p:blipFill>
        <p:spPr>
          <a:xfrm>
            <a:off x="4211801" y="429181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4" name="图形 73" descr="文档"/>
          <p:cNvPicPr>
            <a:picLocks noChangeAspect="1"/>
          </p:cNvPicPr>
          <p:nvPr/>
        </p:nvPicPr>
        <p:blipFill>
          <a:blip r:embed="rId6"/>
          <a:stretch>
            <a:fillRect/>
          </a:stretch>
        </p:blipFill>
        <p:spPr>
          <a:xfrm>
            <a:off x="2926350" y="5900312"/>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81" name="图形 80" descr="文档"/>
          <p:cNvPicPr>
            <a:picLocks noChangeAspect="1"/>
          </p:cNvPicPr>
          <p:nvPr/>
        </p:nvPicPr>
        <p:blipFill>
          <a:blip r:embed="rId5"/>
          <a:stretch>
            <a:fillRect/>
          </a:stretch>
        </p:blipFill>
        <p:spPr>
          <a:xfrm>
            <a:off x="4888330" y="82284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cxnSp>
        <p:nvCxnSpPr>
          <p:cNvPr id="3" name="直接连接符 2"/>
          <p:cNvCxnSpPr>
            <a:stCxn id="10" idx="2"/>
          </p:cNvCxnSpPr>
          <p:nvPr/>
        </p:nvCxnSpPr>
        <p:spPr>
          <a:xfrm flipH="1" flipV="1">
            <a:off x="2130641" y="1631037"/>
            <a:ext cx="1804054" cy="1649755"/>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7" name="直接连接符 6"/>
          <p:cNvCxnSpPr>
            <a:stCxn id="10" idx="2"/>
          </p:cNvCxnSpPr>
          <p:nvPr/>
        </p:nvCxnSpPr>
        <p:spPr>
          <a:xfrm flipH="1" flipV="1">
            <a:off x="1857851" y="3052192"/>
            <a:ext cx="2076844" cy="228600"/>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1" name="直接连接符 10"/>
          <p:cNvCxnSpPr>
            <a:stCxn id="10" idx="2"/>
          </p:cNvCxnSpPr>
          <p:nvPr/>
        </p:nvCxnSpPr>
        <p:spPr>
          <a:xfrm flipH="1">
            <a:off x="1422400" y="3280792"/>
            <a:ext cx="2512295" cy="1200672"/>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4" name="直接连接符 13"/>
          <p:cNvCxnSpPr>
            <a:stCxn id="10" idx="2"/>
          </p:cNvCxnSpPr>
          <p:nvPr/>
        </p:nvCxnSpPr>
        <p:spPr>
          <a:xfrm flipH="1">
            <a:off x="2237362" y="3280792"/>
            <a:ext cx="1697333" cy="2105089"/>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6" name="直接连接符 15"/>
          <p:cNvCxnSpPr>
            <a:stCxn id="10" idx="2"/>
          </p:cNvCxnSpPr>
          <p:nvPr/>
        </p:nvCxnSpPr>
        <p:spPr>
          <a:xfrm flipH="1">
            <a:off x="807396" y="3280792"/>
            <a:ext cx="3127299" cy="297309"/>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sp>
        <p:nvSpPr>
          <p:cNvPr id="17" name="矩形 16"/>
          <p:cNvSpPr/>
          <p:nvPr/>
        </p:nvSpPr>
        <p:spPr>
          <a:xfrm>
            <a:off x="2277163" y="959704"/>
            <a:ext cx="2031326" cy="646331"/>
          </a:xfrm>
          <a:prstGeom prst="rect">
            <a:avLst/>
          </a:prstGeom>
          <a:solidFill>
            <a:schemeClr val="bg1"/>
          </a:solidFill>
        </p:spPr>
        <p:txBody>
          <a:bodyPr wrap="none" lIns="91440" tIns="45720" rIns="91440" bIns="45720" rtlCol="0" anchor="ctr" anchorCtr="1">
            <a:spAutoFit/>
          </a:bodyPr>
          <a:lstStyle/>
          <a:p>
            <a:pPr algn="ctr"/>
            <a:r>
              <a:rPr lang="zh-CN" altLang="en-US" sz="3600" b="1" dirty="0">
                <a:ln w="9525">
                  <a:solidFill>
                    <a:schemeClr val="bg1"/>
                  </a:solidFill>
                  <a:prstDash val="solid"/>
                </a:ln>
                <a:solidFill>
                  <a:srgbClr val="5EBCDF"/>
                </a:solidFill>
                <a:effectLst>
                  <a:outerShdw blurRad="12700" dist="38100" dir="2700000" algn="tl" rotWithShape="0">
                    <a:schemeClr val="bg1">
                      <a:lumMod val="50000"/>
                    </a:schemeClr>
                  </a:outerShdw>
                </a:effectLst>
              </a:rPr>
              <a:t>参考文献</a:t>
            </a:r>
            <a:endParaRPr lang="zh-CN" altLang="en-US" sz="3600" b="1" cap="none" spc="0" dirty="0">
              <a:ln w="9525">
                <a:solidFill>
                  <a:schemeClr val="bg1"/>
                </a:solidFill>
                <a:prstDash val="solid"/>
              </a:ln>
              <a:solidFill>
                <a:srgbClr val="5EBCDF"/>
              </a:solidFill>
              <a:effectLst>
                <a:outerShdw blurRad="12700" dist="38100" dir="2700000" algn="tl" rotWithShape="0">
                  <a:schemeClr val="bg1">
                    <a:lumMod val="50000"/>
                  </a:schemeClr>
                </a:outerShdw>
              </a:effectLst>
            </a:endParaRPr>
          </a:p>
        </p:txBody>
      </p:sp>
      <p:cxnSp>
        <p:nvCxnSpPr>
          <p:cNvPr id="5" name="直接连接符 4"/>
          <p:cNvCxnSpPr>
            <a:stCxn id="10" idx="7"/>
          </p:cNvCxnSpPr>
          <p:nvPr/>
        </p:nvCxnSpPr>
        <p:spPr>
          <a:xfrm flipV="1">
            <a:off x="5105429" y="1722529"/>
            <a:ext cx="32616" cy="1073329"/>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2" name="直接连接符 11"/>
          <p:cNvCxnSpPr>
            <a:stCxn id="10" idx="7"/>
          </p:cNvCxnSpPr>
          <p:nvPr/>
        </p:nvCxnSpPr>
        <p:spPr>
          <a:xfrm flipV="1">
            <a:off x="5105429" y="2446459"/>
            <a:ext cx="1402074" cy="349399"/>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5" name="直接连接符 14"/>
          <p:cNvCxnSpPr>
            <a:stCxn id="10" idx="7"/>
          </p:cNvCxnSpPr>
          <p:nvPr/>
        </p:nvCxnSpPr>
        <p:spPr>
          <a:xfrm>
            <a:off x="5105429" y="2795858"/>
            <a:ext cx="2180588" cy="64367"/>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9" name="直接连接符 18"/>
          <p:cNvCxnSpPr>
            <a:stCxn id="10" idx="7"/>
          </p:cNvCxnSpPr>
          <p:nvPr/>
        </p:nvCxnSpPr>
        <p:spPr>
          <a:xfrm>
            <a:off x="5105429" y="2795858"/>
            <a:ext cx="1684477" cy="1651076"/>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sp>
        <p:nvSpPr>
          <p:cNvPr id="87" name="矩形 86"/>
          <p:cNvSpPr/>
          <p:nvPr/>
        </p:nvSpPr>
        <p:spPr>
          <a:xfrm>
            <a:off x="5985288" y="954877"/>
            <a:ext cx="2031326" cy="646331"/>
          </a:xfrm>
          <a:prstGeom prst="rect">
            <a:avLst/>
          </a:prstGeom>
          <a:solidFill>
            <a:schemeClr val="bg1"/>
          </a:solidFill>
        </p:spPr>
        <p:txBody>
          <a:bodyPr wrap="none" lIns="91440" tIns="45720" rIns="91440" bIns="45720" rtlCol="0" anchor="ctr" anchorCtr="1">
            <a:spAutoFit/>
          </a:bodyPr>
          <a:lstStyle/>
          <a:p>
            <a:pPr algn="ctr"/>
            <a:r>
              <a:rPr lang="zh-CN" altLang="en-US" sz="3600" b="1" dirty="0">
                <a:ln w="9525">
                  <a:solidFill>
                    <a:schemeClr val="bg1"/>
                  </a:solidFill>
                  <a:prstDash val="solid"/>
                </a:ln>
                <a:solidFill>
                  <a:srgbClr val="61BB8A"/>
                </a:solidFill>
                <a:effectLst>
                  <a:outerShdw blurRad="12700" dist="38100" dir="2700000" algn="tl" rotWithShape="0">
                    <a:schemeClr val="bg1">
                      <a:lumMod val="50000"/>
                    </a:schemeClr>
                  </a:outerShdw>
                </a:effectLst>
              </a:rPr>
              <a:t>施引文献</a:t>
            </a:r>
            <a:endParaRPr lang="zh-CN" altLang="en-US" sz="3600" b="1" cap="none" spc="0" dirty="0">
              <a:ln w="9525">
                <a:solidFill>
                  <a:schemeClr val="bg1"/>
                </a:solidFill>
                <a:prstDash val="solid"/>
              </a:ln>
              <a:solidFill>
                <a:srgbClr val="61BB8A"/>
              </a:solidFill>
              <a:effectLst>
                <a:outerShdw blurRad="12700" dist="38100" dir="2700000" algn="tl" rotWithShape="0">
                  <a:schemeClr val="bg1">
                    <a:lumMod val="50000"/>
                  </a:schemeClr>
                </a:outerShdw>
              </a:effectLst>
            </a:endParaRPr>
          </a:p>
        </p:txBody>
      </p:sp>
      <p:sp>
        <p:nvSpPr>
          <p:cNvPr id="33" name="箭头: 五边形 17">
            <a:extLst>
              <a:ext uri="{FF2B5EF4-FFF2-40B4-BE49-F238E27FC236}">
                <a16:creationId xmlns:a16="http://schemas.microsoft.com/office/drawing/2014/main" xmlns="" id="{F7F3F96C-B1C8-448C-A2E7-6F726FF67795}"/>
              </a:ext>
            </a:extLst>
          </p:cNvPr>
          <p:cNvSpPr/>
          <p:nvPr/>
        </p:nvSpPr>
        <p:spPr>
          <a:xfrm>
            <a:off x="0" y="23231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6" name="箭头: V 形 21">
            <a:extLst>
              <a:ext uri="{FF2B5EF4-FFF2-40B4-BE49-F238E27FC236}">
                <a16:creationId xmlns:a16="http://schemas.microsoft.com/office/drawing/2014/main" xmlns="" id="{7A73C747-A6C6-4B78-B4E3-1007EF28621D}"/>
              </a:ext>
            </a:extLst>
          </p:cNvPr>
          <p:cNvSpPr/>
          <p:nvPr/>
        </p:nvSpPr>
        <p:spPr>
          <a:xfrm>
            <a:off x="3583261" y="246378"/>
            <a:ext cx="3200400" cy="594360"/>
          </a:xfrm>
          <a:prstGeom prst="chevron">
            <a:avLst/>
          </a:prstGeom>
          <a:solidFill>
            <a:schemeClr val="accent1"/>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37" name="文本框 22">
            <a:extLst>
              <a:ext uri="{FF2B5EF4-FFF2-40B4-BE49-F238E27FC236}">
                <a16:creationId xmlns:a16="http://schemas.microsoft.com/office/drawing/2014/main" xmlns="" id="{449EF078-C317-45CD-8DA2-E499B93AE817}"/>
              </a:ext>
            </a:extLst>
          </p:cNvPr>
          <p:cNvSpPr txBox="1"/>
          <p:nvPr/>
        </p:nvSpPr>
        <p:spPr>
          <a:xfrm>
            <a:off x="4059304" y="280582"/>
            <a:ext cx="2364852"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引文索引</a:t>
            </a:r>
            <a:endParaRPr lang="zh-CN" altLang="en-US" dirty="0">
              <a:effectLst>
                <a:outerShdw blurRad="38100" dist="38100" dir="2700000" algn="tl">
                  <a:srgbClr val="000000">
                    <a:alpha val="43137"/>
                  </a:srgbClr>
                </a:outerShdw>
              </a:effectLst>
            </a:endParaRPr>
          </a:p>
        </p:txBody>
      </p:sp>
      <p:sp>
        <p:nvSpPr>
          <p:cNvPr id="39" name="文本框 19">
            <a:extLst>
              <a:ext uri="{FF2B5EF4-FFF2-40B4-BE49-F238E27FC236}">
                <a16:creationId xmlns:a16="http://schemas.microsoft.com/office/drawing/2014/main" xmlns="" id="{263F5299-1267-4836-B288-09B8633E76FA}"/>
              </a:ext>
            </a:extLst>
          </p:cNvPr>
          <p:cNvSpPr txBox="1"/>
          <p:nvPr/>
        </p:nvSpPr>
        <p:spPr>
          <a:xfrm>
            <a:off x="190209" y="173611"/>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方法三</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spTree>
    <p:extLst>
      <p:ext uri="{BB962C8B-B14F-4D97-AF65-F5344CB8AC3E}">
        <p14:creationId xmlns:p14="http://schemas.microsoft.com/office/powerpoint/2010/main" val="33114847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xmlns="" id="{7A91D8A8-656D-4CC6-8416-6C7CC1DA11EF}"/>
              </a:ext>
            </a:extLst>
          </p:cNvPr>
          <p:cNvGrpSpPr/>
          <p:nvPr/>
        </p:nvGrpSpPr>
        <p:grpSpPr>
          <a:xfrm>
            <a:off x="468337" y="1530116"/>
            <a:ext cx="7784802" cy="1017923"/>
            <a:chOff x="468337" y="1530116"/>
            <a:chExt cx="7784802" cy="1017923"/>
          </a:xfrm>
        </p:grpSpPr>
        <p:sp>
          <p:nvSpPr>
            <p:cNvPr id="5" name="íŝ1íḍe"/>
            <p:cNvSpPr/>
            <p:nvPr/>
          </p:nvSpPr>
          <p:spPr>
            <a:xfrm>
              <a:off x="468337" y="1530116"/>
              <a:ext cx="3568516" cy="1017923"/>
            </a:xfrm>
            <a:custGeom>
              <a:avLst/>
              <a:gdLst/>
              <a:ahLst/>
              <a:cxnLst>
                <a:cxn ang="0">
                  <a:pos x="wd2" y="hd2"/>
                </a:cxn>
                <a:cxn ang="5400000">
                  <a:pos x="wd2" y="hd2"/>
                </a:cxn>
                <a:cxn ang="10800000">
                  <a:pos x="wd2" y="hd2"/>
                </a:cxn>
                <a:cxn ang="16200000">
                  <a:pos x="wd2" y="hd2"/>
                </a:cxn>
              </a:cxnLst>
              <a:rect l="0" t="0" r="r" b="b"/>
              <a:pathLst>
                <a:path w="21600" h="20646" extrusionOk="0">
                  <a:moveTo>
                    <a:pt x="6681" y="878"/>
                  </a:moveTo>
                  <a:cubicBezTo>
                    <a:pt x="6671" y="887"/>
                    <a:pt x="6661" y="896"/>
                    <a:pt x="6651" y="905"/>
                  </a:cubicBezTo>
                  <a:cubicBezTo>
                    <a:pt x="6641" y="914"/>
                    <a:pt x="6631" y="924"/>
                    <a:pt x="6622" y="933"/>
                  </a:cubicBezTo>
                  <a:cubicBezTo>
                    <a:pt x="6631" y="924"/>
                    <a:pt x="6641" y="914"/>
                    <a:pt x="6651" y="905"/>
                  </a:cubicBezTo>
                  <a:cubicBezTo>
                    <a:pt x="6661" y="896"/>
                    <a:pt x="6671" y="887"/>
                    <a:pt x="6681" y="878"/>
                  </a:cubicBezTo>
                  <a:close/>
                  <a:moveTo>
                    <a:pt x="6935" y="676"/>
                  </a:moveTo>
                  <a:cubicBezTo>
                    <a:pt x="6928" y="681"/>
                    <a:pt x="6922" y="686"/>
                    <a:pt x="6915" y="692"/>
                  </a:cubicBezTo>
                  <a:cubicBezTo>
                    <a:pt x="6908" y="697"/>
                    <a:pt x="6901" y="702"/>
                    <a:pt x="6895" y="708"/>
                  </a:cubicBezTo>
                  <a:cubicBezTo>
                    <a:pt x="6901" y="702"/>
                    <a:pt x="6908" y="697"/>
                    <a:pt x="6915" y="692"/>
                  </a:cubicBezTo>
                  <a:cubicBezTo>
                    <a:pt x="6922" y="686"/>
                    <a:pt x="6928" y="681"/>
                    <a:pt x="6935" y="676"/>
                  </a:cubicBezTo>
                  <a:close/>
                  <a:moveTo>
                    <a:pt x="538" y="37"/>
                  </a:moveTo>
                  <a:cubicBezTo>
                    <a:pt x="384" y="-34"/>
                    <a:pt x="244" y="178"/>
                    <a:pt x="143" y="516"/>
                  </a:cubicBezTo>
                  <a:cubicBezTo>
                    <a:pt x="41" y="854"/>
                    <a:pt x="0" y="1319"/>
                    <a:pt x="0" y="1836"/>
                  </a:cubicBezTo>
                  <a:lnTo>
                    <a:pt x="0" y="8926"/>
                  </a:lnTo>
                  <a:cubicBezTo>
                    <a:pt x="0" y="9442"/>
                    <a:pt x="41" y="9909"/>
                    <a:pt x="143" y="10246"/>
                  </a:cubicBezTo>
                  <a:cubicBezTo>
                    <a:pt x="245" y="10583"/>
                    <a:pt x="387" y="10716"/>
                    <a:pt x="538" y="10795"/>
                  </a:cubicBezTo>
                  <a:cubicBezTo>
                    <a:pt x="1004" y="11037"/>
                    <a:pt x="1475" y="10992"/>
                    <a:pt x="1946" y="10973"/>
                  </a:cubicBezTo>
                  <a:cubicBezTo>
                    <a:pt x="2076" y="10967"/>
                    <a:pt x="2207" y="10967"/>
                    <a:pt x="2338" y="10973"/>
                  </a:cubicBezTo>
                  <a:cubicBezTo>
                    <a:pt x="2410" y="11009"/>
                    <a:pt x="2483" y="11046"/>
                    <a:pt x="2551" y="11116"/>
                  </a:cubicBezTo>
                  <a:cubicBezTo>
                    <a:pt x="2609" y="11176"/>
                    <a:pt x="2663" y="11259"/>
                    <a:pt x="2710" y="11389"/>
                  </a:cubicBezTo>
                  <a:cubicBezTo>
                    <a:pt x="2828" y="11711"/>
                    <a:pt x="2874" y="12225"/>
                    <a:pt x="2874" y="12737"/>
                  </a:cubicBezTo>
                  <a:cubicBezTo>
                    <a:pt x="2874" y="12740"/>
                    <a:pt x="2874" y="12744"/>
                    <a:pt x="2874" y="12748"/>
                  </a:cubicBezTo>
                  <a:cubicBezTo>
                    <a:pt x="2870" y="14000"/>
                    <a:pt x="2861" y="15321"/>
                    <a:pt x="3108" y="16226"/>
                  </a:cubicBezTo>
                  <a:cubicBezTo>
                    <a:pt x="3260" y="16783"/>
                    <a:pt x="3485" y="17012"/>
                    <a:pt x="3722" y="16936"/>
                  </a:cubicBezTo>
                  <a:lnTo>
                    <a:pt x="6990" y="16936"/>
                  </a:lnTo>
                  <a:lnTo>
                    <a:pt x="9693" y="17143"/>
                  </a:lnTo>
                  <a:cubicBezTo>
                    <a:pt x="9828" y="17143"/>
                    <a:pt x="9950" y="17264"/>
                    <a:pt x="10038" y="17560"/>
                  </a:cubicBezTo>
                  <a:cubicBezTo>
                    <a:pt x="10126" y="17857"/>
                    <a:pt x="10210" y="18266"/>
                    <a:pt x="10210" y="18717"/>
                  </a:cubicBezTo>
                  <a:lnTo>
                    <a:pt x="10210" y="18944"/>
                  </a:lnTo>
                  <a:cubicBezTo>
                    <a:pt x="10210" y="19395"/>
                    <a:pt x="10126" y="19803"/>
                    <a:pt x="10038" y="20098"/>
                  </a:cubicBezTo>
                  <a:cubicBezTo>
                    <a:pt x="9950" y="20393"/>
                    <a:pt x="9828" y="20646"/>
                    <a:pt x="9693" y="20646"/>
                  </a:cubicBezTo>
                  <a:lnTo>
                    <a:pt x="21600" y="20646"/>
                  </a:lnTo>
                  <a:cubicBezTo>
                    <a:pt x="21588" y="20641"/>
                    <a:pt x="21321" y="17350"/>
                    <a:pt x="21286" y="17022"/>
                  </a:cubicBezTo>
                  <a:cubicBezTo>
                    <a:pt x="21085" y="15149"/>
                    <a:pt x="20816" y="13334"/>
                    <a:pt x="20489" y="11675"/>
                  </a:cubicBezTo>
                  <a:cubicBezTo>
                    <a:pt x="20165" y="10031"/>
                    <a:pt x="19764" y="8576"/>
                    <a:pt x="19316" y="7300"/>
                  </a:cubicBezTo>
                  <a:cubicBezTo>
                    <a:pt x="16421" y="-954"/>
                    <a:pt x="12346" y="37"/>
                    <a:pt x="8549" y="37"/>
                  </a:cubicBezTo>
                </a:path>
              </a:pathLst>
            </a:custGeom>
            <a:solidFill>
              <a:srgbClr val="6817FF"/>
            </a:solidFill>
            <a:ln w="12700" cap="flat">
              <a:noFill/>
              <a:miter lim="400000"/>
            </a:ln>
            <a:effectLst/>
          </p:spPr>
          <p:txBody>
            <a:bodyPr anchor="ctr"/>
            <a:lstStyle/>
            <a:p>
              <a:pPr algn="ctr"/>
              <a:endParaRPr sz="2400" dirty="0"/>
            </a:p>
          </p:txBody>
        </p:sp>
        <p:sp>
          <p:nvSpPr>
            <p:cNvPr id="8" name="îS1îḓè"/>
            <p:cNvSpPr/>
            <p:nvPr/>
          </p:nvSpPr>
          <p:spPr>
            <a:xfrm>
              <a:off x="574068" y="1718606"/>
              <a:ext cx="273270" cy="153715"/>
            </a:xfrm>
            <a:custGeom>
              <a:avLst/>
              <a:gdLst/>
              <a:ahLst/>
              <a:cxnLst>
                <a:cxn ang="0">
                  <a:pos x="wd2" y="hd2"/>
                </a:cxn>
                <a:cxn ang="5400000">
                  <a:pos x="wd2" y="hd2"/>
                </a:cxn>
                <a:cxn ang="10800000">
                  <a:pos x="wd2" y="hd2"/>
                </a:cxn>
                <a:cxn ang="16200000">
                  <a:pos x="wd2" y="hd2"/>
                </a:cxn>
              </a:cxnLst>
              <a:rect l="0" t="0" r="r" b="b"/>
              <a:pathLst>
                <a:path w="21600" h="21600" extrusionOk="0">
                  <a:moveTo>
                    <a:pt x="15715" y="6826"/>
                  </a:moveTo>
                  <a:cubicBezTo>
                    <a:pt x="15209" y="5025"/>
                    <a:pt x="14280" y="3450"/>
                    <a:pt x="14280" y="3450"/>
                  </a:cubicBezTo>
                  <a:lnTo>
                    <a:pt x="13407" y="5295"/>
                  </a:lnTo>
                  <a:cubicBezTo>
                    <a:pt x="12703" y="4239"/>
                    <a:pt x="11794" y="3600"/>
                    <a:pt x="10800" y="3600"/>
                  </a:cubicBezTo>
                  <a:cubicBezTo>
                    <a:pt x="8563" y="3600"/>
                    <a:pt x="6750" y="6824"/>
                    <a:pt x="6750" y="10801"/>
                  </a:cubicBezTo>
                  <a:cubicBezTo>
                    <a:pt x="6750" y="14777"/>
                    <a:pt x="8563" y="18001"/>
                    <a:pt x="10800" y="18001"/>
                  </a:cubicBezTo>
                  <a:cubicBezTo>
                    <a:pt x="13037" y="18001"/>
                    <a:pt x="14850" y="14777"/>
                    <a:pt x="14850" y="10801"/>
                  </a:cubicBezTo>
                  <a:lnTo>
                    <a:pt x="16200" y="10801"/>
                  </a:lnTo>
                  <a:cubicBezTo>
                    <a:pt x="16200" y="10801"/>
                    <a:pt x="16221" y="8626"/>
                    <a:pt x="15715" y="6826"/>
                  </a:cubicBezTo>
                  <a:close/>
                  <a:moveTo>
                    <a:pt x="21600" y="10801"/>
                  </a:moveTo>
                  <a:cubicBezTo>
                    <a:pt x="21600" y="11401"/>
                    <a:pt x="20925" y="12000"/>
                    <a:pt x="20925" y="12000"/>
                  </a:cubicBezTo>
                  <a:cubicBezTo>
                    <a:pt x="20925" y="12000"/>
                    <a:pt x="16181" y="21600"/>
                    <a:pt x="10771" y="21600"/>
                  </a:cubicBezTo>
                  <a:cubicBezTo>
                    <a:pt x="5381" y="21600"/>
                    <a:pt x="675" y="12000"/>
                    <a:pt x="675" y="12000"/>
                  </a:cubicBezTo>
                  <a:cubicBezTo>
                    <a:pt x="675" y="12000"/>
                    <a:pt x="0" y="11449"/>
                    <a:pt x="0" y="10875"/>
                  </a:cubicBezTo>
                  <a:cubicBezTo>
                    <a:pt x="0" y="10251"/>
                    <a:pt x="675" y="9601"/>
                    <a:pt x="675" y="9601"/>
                  </a:cubicBezTo>
                  <a:cubicBezTo>
                    <a:pt x="675" y="9601"/>
                    <a:pt x="5344" y="0"/>
                    <a:pt x="10771" y="0"/>
                  </a:cubicBezTo>
                  <a:cubicBezTo>
                    <a:pt x="16143" y="0"/>
                    <a:pt x="20925" y="9601"/>
                    <a:pt x="20925" y="9601"/>
                  </a:cubicBezTo>
                  <a:cubicBezTo>
                    <a:pt x="20925" y="9601"/>
                    <a:pt x="21600" y="10200"/>
                    <a:pt x="21600" y="10801"/>
                  </a:cubicBezTo>
                  <a:close/>
                  <a:moveTo>
                    <a:pt x="10800" y="10801"/>
                  </a:moveTo>
                  <a:lnTo>
                    <a:pt x="13500" y="10801"/>
                  </a:lnTo>
                  <a:cubicBezTo>
                    <a:pt x="13500" y="13451"/>
                    <a:pt x="12291" y="15601"/>
                    <a:pt x="10800" y="15601"/>
                  </a:cubicBezTo>
                  <a:cubicBezTo>
                    <a:pt x="9309" y="15601"/>
                    <a:pt x="8100" y="13451"/>
                    <a:pt x="8100" y="10801"/>
                  </a:cubicBezTo>
                  <a:cubicBezTo>
                    <a:pt x="8100" y="8149"/>
                    <a:pt x="9309" y="6000"/>
                    <a:pt x="10800" y="6000"/>
                  </a:cubicBezTo>
                  <a:cubicBezTo>
                    <a:pt x="11462" y="6000"/>
                    <a:pt x="12068" y="6426"/>
                    <a:pt x="12538" y="7130"/>
                  </a:cubicBezTo>
                  <a:cubicBezTo>
                    <a:pt x="12538" y="7130"/>
                    <a:pt x="10800" y="10801"/>
                    <a:pt x="10800" y="10801"/>
                  </a:cubicBezTo>
                  <a:close/>
                </a:path>
              </a:pathLst>
            </a:custGeom>
            <a:solidFill>
              <a:srgbClr val="FFFFFF"/>
            </a:solidFill>
            <a:ln w="12700" cap="flat">
              <a:noFill/>
              <a:miter lim="400000"/>
            </a:ln>
            <a:effectLst/>
          </p:spPr>
          <p:txBody>
            <a:bodyPr anchor="ctr"/>
            <a:lstStyle/>
            <a:p>
              <a:pPr algn="ctr"/>
              <a:endParaRPr sz="2400" dirty="0"/>
            </a:p>
          </p:txBody>
        </p:sp>
        <p:sp>
          <p:nvSpPr>
            <p:cNvPr id="9" name="ïŝļïḍê"/>
            <p:cNvSpPr/>
            <p:nvPr/>
          </p:nvSpPr>
          <p:spPr>
            <a:xfrm>
              <a:off x="1046670" y="1883999"/>
              <a:ext cx="1211650" cy="310156"/>
            </a:xfrm>
            <a:prstGeom prst="rect">
              <a:avLst/>
            </a:prstGeom>
            <a:noFill/>
            <a:ln w="12700" cap="flat">
              <a:noFill/>
              <a:miter lim="400000"/>
            </a:ln>
            <a:effectLst/>
          </p:spPr>
          <p:txBody>
            <a:bodyPr wrap="none" lIns="90000" tIns="46800" rIns="90000" bIns="46800" anchor="b">
              <a:noAutofit/>
            </a:bodyPr>
            <a:lstStyle/>
            <a:p>
              <a:r>
                <a:rPr lang="en-US" altLang="zh-CN" sz="2200" b="1" dirty="0">
                  <a:solidFill>
                    <a:schemeClr val="bg1"/>
                  </a:solidFill>
                </a:rPr>
                <a:t>SCI</a:t>
              </a:r>
              <a:r>
                <a:rPr lang="zh-CN" altLang="en-US" sz="2200" b="1" dirty="0">
                  <a:solidFill>
                    <a:schemeClr val="bg1"/>
                  </a:solidFill>
                </a:rPr>
                <a:t>大世界</a:t>
              </a:r>
            </a:p>
          </p:txBody>
        </p:sp>
        <p:grpSp>
          <p:nvGrpSpPr>
            <p:cNvPr id="16" name="îsḻïdé"/>
            <p:cNvGrpSpPr/>
            <p:nvPr/>
          </p:nvGrpSpPr>
          <p:grpSpPr>
            <a:xfrm>
              <a:off x="4744198" y="1819051"/>
              <a:ext cx="3508941" cy="375104"/>
              <a:chOff x="6993802" y="1633692"/>
              <a:chExt cx="4041171" cy="431999"/>
            </a:xfrm>
          </p:grpSpPr>
          <p:grpSp>
            <p:nvGrpSpPr>
              <p:cNvPr id="41" name="íSlïḓè"/>
              <p:cNvGrpSpPr/>
              <p:nvPr/>
            </p:nvGrpSpPr>
            <p:grpSpPr>
              <a:xfrm>
                <a:off x="6993802" y="1633692"/>
                <a:ext cx="432000" cy="431998"/>
                <a:chOff x="-2" y="-2"/>
                <a:chExt cx="767929" cy="767925"/>
              </a:xfrm>
            </p:grpSpPr>
            <p:sp>
              <p:nvSpPr>
                <p:cNvPr id="45" name="íSľíḓè"/>
                <p:cNvSpPr/>
                <p:nvPr/>
              </p:nvSpPr>
              <p:spPr>
                <a:xfrm>
                  <a:off x="-2" y="-2"/>
                  <a:ext cx="767929" cy="7679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anchor="ctr"/>
                <a:lstStyle/>
                <a:p>
                  <a:pPr algn="ctr"/>
                  <a:endParaRPr sz="2400" dirty="0"/>
                </a:p>
              </p:txBody>
            </p:sp>
            <p:sp>
              <p:nvSpPr>
                <p:cNvPr id="46" name="iṩ1îḋe"/>
                <p:cNvSpPr/>
                <p:nvPr/>
              </p:nvSpPr>
              <p:spPr>
                <a:xfrm>
                  <a:off x="234638" y="227333"/>
                  <a:ext cx="298653" cy="313260"/>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2400" dirty="0"/>
                </a:p>
              </p:txBody>
            </p:sp>
          </p:grpSp>
          <p:sp>
            <p:nvSpPr>
              <p:cNvPr id="43" name="ïšľíďè"/>
              <p:cNvSpPr/>
              <p:nvPr/>
            </p:nvSpPr>
            <p:spPr>
              <a:xfrm>
                <a:off x="7431318" y="1670169"/>
                <a:ext cx="3603655" cy="395522"/>
              </a:xfrm>
              <a:prstGeom prst="rect">
                <a:avLst/>
              </a:prstGeom>
            </p:spPr>
            <p:txBody>
              <a:bodyPr wrap="none" lIns="90000" tIns="46800" rIns="90000" bIns="46800" anchor="b" anchorCtr="0">
                <a:noAutofit/>
              </a:bodyPr>
              <a:lstStyle/>
              <a:p>
                <a:r>
                  <a:rPr lang="zh-CN" altLang="en-US" sz="2000" b="1" dirty="0">
                    <a:solidFill>
                      <a:srgbClr val="6817FF"/>
                    </a:solidFill>
                  </a:rPr>
                  <a:t>为什么要看</a:t>
                </a:r>
                <a:r>
                  <a:rPr lang="en-US" altLang="zh-CN" sz="2000" b="1" dirty="0">
                    <a:solidFill>
                      <a:srgbClr val="6817FF"/>
                    </a:solidFill>
                  </a:rPr>
                  <a:t>SCI</a:t>
                </a:r>
                <a:r>
                  <a:rPr lang="zh-CN" altLang="en-US" sz="2000" b="1" dirty="0">
                    <a:solidFill>
                      <a:srgbClr val="6817FF"/>
                    </a:solidFill>
                  </a:rPr>
                  <a:t>？</a:t>
                </a:r>
              </a:p>
            </p:txBody>
          </p:sp>
        </p:grpSp>
      </p:grpSp>
      <p:grpSp>
        <p:nvGrpSpPr>
          <p:cNvPr id="50" name="Group 49">
            <a:extLst>
              <a:ext uri="{FF2B5EF4-FFF2-40B4-BE49-F238E27FC236}">
                <a16:creationId xmlns:a16="http://schemas.microsoft.com/office/drawing/2014/main" xmlns="" id="{73A6BE9B-121C-4F32-B55C-6A7A0316F669}"/>
              </a:ext>
            </a:extLst>
          </p:cNvPr>
          <p:cNvGrpSpPr/>
          <p:nvPr/>
        </p:nvGrpSpPr>
        <p:grpSpPr>
          <a:xfrm>
            <a:off x="468337" y="2547364"/>
            <a:ext cx="7794377" cy="1016765"/>
            <a:chOff x="468337" y="2547364"/>
            <a:chExt cx="7794377" cy="1016765"/>
          </a:xfrm>
        </p:grpSpPr>
        <p:sp>
          <p:nvSpPr>
            <p:cNvPr id="4" name="íšḻîḍè"/>
            <p:cNvSpPr/>
            <p:nvPr/>
          </p:nvSpPr>
          <p:spPr>
            <a:xfrm>
              <a:off x="468337" y="2547364"/>
              <a:ext cx="3823313" cy="1016765"/>
            </a:xfrm>
            <a:custGeom>
              <a:avLst/>
              <a:gdLst/>
              <a:ahLst/>
              <a:cxnLst>
                <a:cxn ang="0">
                  <a:pos x="wd2" y="hd2"/>
                </a:cxn>
                <a:cxn ang="5400000">
                  <a:pos x="wd2" y="hd2"/>
                </a:cxn>
                <a:cxn ang="10800000">
                  <a:pos x="wd2" y="hd2"/>
                </a:cxn>
                <a:cxn ang="16200000">
                  <a:pos x="wd2" y="hd2"/>
                </a:cxn>
              </a:cxnLst>
              <a:rect l="0" t="0" r="r" b="b"/>
              <a:pathLst>
                <a:path w="21600" h="21540" extrusionOk="0">
                  <a:moveTo>
                    <a:pt x="9369" y="20968"/>
                  </a:moveTo>
                  <a:cubicBezTo>
                    <a:pt x="9287" y="21276"/>
                    <a:pt x="9173" y="21540"/>
                    <a:pt x="9047" y="21540"/>
                  </a:cubicBezTo>
                  <a:lnTo>
                    <a:pt x="21600" y="21540"/>
                  </a:lnTo>
                  <a:cubicBezTo>
                    <a:pt x="21377" y="20215"/>
                    <a:pt x="21032" y="18243"/>
                    <a:pt x="20743" y="16602"/>
                  </a:cubicBezTo>
                  <a:cubicBezTo>
                    <a:pt x="20453" y="14961"/>
                    <a:pt x="20219" y="13651"/>
                    <a:pt x="20219" y="13651"/>
                  </a:cubicBezTo>
                  <a:cubicBezTo>
                    <a:pt x="20219" y="13651"/>
                    <a:pt x="19903" y="11682"/>
                    <a:pt x="20219" y="9513"/>
                  </a:cubicBezTo>
                  <a:cubicBezTo>
                    <a:pt x="20426" y="8092"/>
                    <a:pt x="20407" y="4129"/>
                    <a:pt x="20161" y="14"/>
                  </a:cubicBezTo>
                  <a:lnTo>
                    <a:pt x="1294" y="14"/>
                  </a:lnTo>
                  <a:lnTo>
                    <a:pt x="503" y="14"/>
                  </a:lnTo>
                  <a:cubicBezTo>
                    <a:pt x="359" y="-60"/>
                    <a:pt x="228" y="160"/>
                    <a:pt x="133" y="514"/>
                  </a:cubicBezTo>
                  <a:cubicBezTo>
                    <a:pt x="39" y="867"/>
                    <a:pt x="0" y="1353"/>
                    <a:pt x="0" y="1893"/>
                  </a:cubicBezTo>
                  <a:lnTo>
                    <a:pt x="0" y="9298"/>
                  </a:lnTo>
                  <a:cubicBezTo>
                    <a:pt x="0" y="9838"/>
                    <a:pt x="38" y="10325"/>
                    <a:pt x="133" y="10677"/>
                  </a:cubicBezTo>
                  <a:cubicBezTo>
                    <a:pt x="228" y="11029"/>
                    <a:pt x="361" y="11168"/>
                    <a:pt x="503" y="11251"/>
                  </a:cubicBezTo>
                  <a:cubicBezTo>
                    <a:pt x="770" y="11407"/>
                    <a:pt x="1040" y="11449"/>
                    <a:pt x="1311" y="11453"/>
                  </a:cubicBezTo>
                  <a:cubicBezTo>
                    <a:pt x="1479" y="11456"/>
                    <a:pt x="1648" y="11445"/>
                    <a:pt x="1816" y="11436"/>
                  </a:cubicBezTo>
                  <a:cubicBezTo>
                    <a:pt x="1938" y="11430"/>
                    <a:pt x="2060" y="11430"/>
                    <a:pt x="2182" y="11436"/>
                  </a:cubicBezTo>
                  <a:cubicBezTo>
                    <a:pt x="2307" y="11506"/>
                    <a:pt x="2434" y="11576"/>
                    <a:pt x="2530" y="11871"/>
                  </a:cubicBezTo>
                  <a:cubicBezTo>
                    <a:pt x="2639" y="12207"/>
                    <a:pt x="2683" y="12745"/>
                    <a:pt x="2683" y="13279"/>
                  </a:cubicBezTo>
                  <a:cubicBezTo>
                    <a:pt x="2683" y="13282"/>
                    <a:pt x="2683" y="13286"/>
                    <a:pt x="2683" y="13290"/>
                  </a:cubicBezTo>
                  <a:cubicBezTo>
                    <a:pt x="2679" y="14598"/>
                    <a:pt x="2670" y="15978"/>
                    <a:pt x="2901" y="16923"/>
                  </a:cubicBezTo>
                  <a:cubicBezTo>
                    <a:pt x="3043" y="17505"/>
                    <a:pt x="3253" y="17744"/>
                    <a:pt x="3474" y="17665"/>
                  </a:cubicBezTo>
                  <a:lnTo>
                    <a:pt x="6524" y="17665"/>
                  </a:lnTo>
                  <a:lnTo>
                    <a:pt x="9047" y="17881"/>
                  </a:lnTo>
                  <a:cubicBezTo>
                    <a:pt x="9173" y="17881"/>
                    <a:pt x="9287" y="18007"/>
                    <a:pt x="9369" y="18317"/>
                  </a:cubicBezTo>
                  <a:cubicBezTo>
                    <a:pt x="9451" y="18626"/>
                    <a:pt x="9529" y="19054"/>
                    <a:pt x="9529" y="19525"/>
                  </a:cubicBezTo>
                  <a:lnTo>
                    <a:pt x="9529" y="19762"/>
                  </a:lnTo>
                  <a:cubicBezTo>
                    <a:pt x="9529" y="20234"/>
                    <a:pt x="9451" y="20659"/>
                    <a:pt x="9369" y="20968"/>
                  </a:cubicBezTo>
                  <a:close/>
                </a:path>
              </a:pathLst>
            </a:custGeom>
            <a:solidFill>
              <a:schemeClr val="accent2">
                <a:lumMod val="100000"/>
              </a:schemeClr>
            </a:solidFill>
            <a:ln w="12700" cap="flat">
              <a:noFill/>
              <a:miter lim="400000"/>
            </a:ln>
            <a:effectLst/>
          </p:spPr>
          <p:txBody>
            <a:bodyPr anchor="ctr"/>
            <a:lstStyle/>
            <a:p>
              <a:pPr algn="ctr"/>
              <a:endParaRPr sz="2400" dirty="0"/>
            </a:p>
          </p:txBody>
        </p:sp>
        <p:sp>
          <p:nvSpPr>
            <p:cNvPr id="10" name="íśliḑê"/>
            <p:cNvSpPr/>
            <p:nvPr/>
          </p:nvSpPr>
          <p:spPr>
            <a:xfrm>
              <a:off x="614518" y="2686143"/>
              <a:ext cx="192367" cy="254660"/>
            </a:xfrm>
            <a:custGeom>
              <a:avLst/>
              <a:gdLst/>
              <a:ahLst/>
              <a:cxnLst>
                <a:cxn ang="0">
                  <a:pos x="wd2" y="hd2"/>
                </a:cxn>
                <a:cxn ang="5400000">
                  <a:pos x="wd2" y="hd2"/>
                </a:cxn>
                <a:cxn ang="10800000">
                  <a:pos x="wd2" y="hd2"/>
                </a:cxn>
                <a:cxn ang="16200000">
                  <a:pos x="wd2" y="hd2"/>
                </a:cxn>
              </a:cxnLst>
              <a:rect l="0" t="0" r="r" b="b"/>
              <a:pathLst>
                <a:path w="21600" h="21600" extrusionOk="0">
                  <a:moveTo>
                    <a:pt x="13192" y="19156"/>
                  </a:moveTo>
                  <a:lnTo>
                    <a:pt x="8275" y="19156"/>
                  </a:lnTo>
                  <a:cubicBezTo>
                    <a:pt x="8093" y="19156"/>
                    <a:pt x="7945" y="19268"/>
                    <a:pt x="7945" y="19405"/>
                  </a:cubicBezTo>
                  <a:lnTo>
                    <a:pt x="7945" y="19605"/>
                  </a:lnTo>
                  <a:lnTo>
                    <a:pt x="7945" y="20103"/>
                  </a:lnTo>
                  <a:lnTo>
                    <a:pt x="7945" y="20157"/>
                  </a:lnTo>
                  <a:lnTo>
                    <a:pt x="7945" y="20303"/>
                  </a:lnTo>
                  <a:cubicBezTo>
                    <a:pt x="7945" y="20440"/>
                    <a:pt x="8093" y="20552"/>
                    <a:pt x="8275" y="20552"/>
                  </a:cubicBezTo>
                  <a:lnTo>
                    <a:pt x="8719" y="20552"/>
                  </a:lnTo>
                  <a:cubicBezTo>
                    <a:pt x="9029" y="21165"/>
                    <a:pt x="9813" y="21600"/>
                    <a:pt x="10734" y="21600"/>
                  </a:cubicBezTo>
                  <a:cubicBezTo>
                    <a:pt x="11654" y="21600"/>
                    <a:pt x="12438" y="21165"/>
                    <a:pt x="12748" y="20552"/>
                  </a:cubicBezTo>
                  <a:lnTo>
                    <a:pt x="13192" y="20552"/>
                  </a:lnTo>
                  <a:cubicBezTo>
                    <a:pt x="13374" y="20552"/>
                    <a:pt x="13522" y="20440"/>
                    <a:pt x="13522" y="20303"/>
                  </a:cubicBezTo>
                  <a:lnTo>
                    <a:pt x="13522" y="20157"/>
                  </a:lnTo>
                  <a:lnTo>
                    <a:pt x="13522" y="20103"/>
                  </a:lnTo>
                  <a:lnTo>
                    <a:pt x="13522" y="19605"/>
                  </a:lnTo>
                  <a:lnTo>
                    <a:pt x="13522" y="19405"/>
                  </a:lnTo>
                  <a:cubicBezTo>
                    <a:pt x="13522" y="19268"/>
                    <a:pt x="13374" y="19156"/>
                    <a:pt x="13192" y="19156"/>
                  </a:cubicBezTo>
                  <a:close/>
                  <a:moveTo>
                    <a:pt x="17134" y="7620"/>
                  </a:moveTo>
                  <a:cubicBezTo>
                    <a:pt x="15269" y="4168"/>
                    <a:pt x="10800" y="4330"/>
                    <a:pt x="10800" y="4330"/>
                  </a:cubicBezTo>
                  <a:cubicBezTo>
                    <a:pt x="10800" y="4330"/>
                    <a:pt x="6331" y="4168"/>
                    <a:pt x="4466" y="7620"/>
                  </a:cubicBezTo>
                  <a:cubicBezTo>
                    <a:pt x="3206" y="9951"/>
                    <a:pt x="4729" y="11857"/>
                    <a:pt x="4729" y="11857"/>
                  </a:cubicBezTo>
                  <a:cubicBezTo>
                    <a:pt x="4729" y="11857"/>
                    <a:pt x="6461" y="14325"/>
                    <a:pt x="6775" y="15247"/>
                  </a:cubicBezTo>
                  <a:cubicBezTo>
                    <a:pt x="6898" y="15609"/>
                    <a:pt x="7085" y="16147"/>
                    <a:pt x="7220" y="16663"/>
                  </a:cubicBezTo>
                  <a:cubicBezTo>
                    <a:pt x="7429" y="17462"/>
                    <a:pt x="7572" y="18213"/>
                    <a:pt x="8606" y="18213"/>
                  </a:cubicBezTo>
                  <a:cubicBezTo>
                    <a:pt x="10243" y="18213"/>
                    <a:pt x="10800" y="18213"/>
                    <a:pt x="10800" y="18213"/>
                  </a:cubicBezTo>
                  <a:cubicBezTo>
                    <a:pt x="10800" y="18213"/>
                    <a:pt x="11356" y="18213"/>
                    <a:pt x="12994" y="18213"/>
                  </a:cubicBezTo>
                  <a:cubicBezTo>
                    <a:pt x="14028" y="18213"/>
                    <a:pt x="14171" y="17462"/>
                    <a:pt x="14379" y="16663"/>
                  </a:cubicBezTo>
                  <a:cubicBezTo>
                    <a:pt x="14515" y="16147"/>
                    <a:pt x="14702" y="15609"/>
                    <a:pt x="14825" y="15247"/>
                  </a:cubicBezTo>
                  <a:cubicBezTo>
                    <a:pt x="15138" y="14325"/>
                    <a:pt x="16871" y="11857"/>
                    <a:pt x="16871" y="11857"/>
                  </a:cubicBezTo>
                  <a:cubicBezTo>
                    <a:pt x="16871" y="11857"/>
                    <a:pt x="18394" y="9951"/>
                    <a:pt x="17134" y="7620"/>
                  </a:cubicBezTo>
                  <a:close/>
                  <a:moveTo>
                    <a:pt x="3447" y="2095"/>
                  </a:moveTo>
                  <a:lnTo>
                    <a:pt x="3063" y="2386"/>
                  </a:lnTo>
                  <a:cubicBezTo>
                    <a:pt x="2797" y="2586"/>
                    <a:pt x="2797" y="2909"/>
                    <a:pt x="3063" y="3110"/>
                  </a:cubicBezTo>
                  <a:lnTo>
                    <a:pt x="5474" y="4932"/>
                  </a:lnTo>
                  <a:cubicBezTo>
                    <a:pt x="5992" y="4583"/>
                    <a:pt x="6535" y="4313"/>
                    <a:pt x="7067" y="4107"/>
                  </a:cubicBezTo>
                  <a:lnTo>
                    <a:pt x="4404" y="2095"/>
                  </a:lnTo>
                  <a:cubicBezTo>
                    <a:pt x="4141" y="1896"/>
                    <a:pt x="3711" y="1896"/>
                    <a:pt x="3447" y="2095"/>
                  </a:cubicBezTo>
                  <a:close/>
                  <a:moveTo>
                    <a:pt x="0" y="7735"/>
                  </a:moveTo>
                  <a:lnTo>
                    <a:pt x="0" y="8146"/>
                  </a:lnTo>
                  <a:cubicBezTo>
                    <a:pt x="0" y="8429"/>
                    <a:pt x="304" y="8657"/>
                    <a:pt x="679" y="8657"/>
                  </a:cubicBezTo>
                  <a:lnTo>
                    <a:pt x="2843" y="8657"/>
                  </a:lnTo>
                  <a:cubicBezTo>
                    <a:pt x="2928" y="8217"/>
                    <a:pt x="3087" y="7754"/>
                    <a:pt x="3346" y="7275"/>
                  </a:cubicBezTo>
                  <a:cubicBezTo>
                    <a:pt x="3355" y="7259"/>
                    <a:pt x="3365" y="7241"/>
                    <a:pt x="3375" y="7224"/>
                  </a:cubicBezTo>
                  <a:lnTo>
                    <a:pt x="679" y="7224"/>
                  </a:lnTo>
                  <a:cubicBezTo>
                    <a:pt x="304" y="7224"/>
                    <a:pt x="0" y="7452"/>
                    <a:pt x="0" y="7735"/>
                  </a:cubicBezTo>
                  <a:close/>
                  <a:moveTo>
                    <a:pt x="18537" y="2386"/>
                  </a:moveTo>
                  <a:lnTo>
                    <a:pt x="18153" y="2095"/>
                  </a:lnTo>
                  <a:cubicBezTo>
                    <a:pt x="17890" y="1896"/>
                    <a:pt x="17459" y="1896"/>
                    <a:pt x="17196" y="2095"/>
                  </a:cubicBezTo>
                  <a:lnTo>
                    <a:pt x="14533" y="4107"/>
                  </a:lnTo>
                  <a:cubicBezTo>
                    <a:pt x="15064" y="4313"/>
                    <a:pt x="15608" y="4583"/>
                    <a:pt x="16125" y="4932"/>
                  </a:cubicBezTo>
                  <a:lnTo>
                    <a:pt x="18537" y="3110"/>
                  </a:lnTo>
                  <a:cubicBezTo>
                    <a:pt x="18802" y="2909"/>
                    <a:pt x="18802" y="2586"/>
                    <a:pt x="18537" y="2386"/>
                  </a:cubicBezTo>
                  <a:close/>
                  <a:moveTo>
                    <a:pt x="20921" y="7224"/>
                  </a:moveTo>
                  <a:lnTo>
                    <a:pt x="18225" y="7224"/>
                  </a:lnTo>
                  <a:cubicBezTo>
                    <a:pt x="18235" y="7241"/>
                    <a:pt x="18245" y="7259"/>
                    <a:pt x="18254" y="7275"/>
                  </a:cubicBezTo>
                  <a:cubicBezTo>
                    <a:pt x="18512" y="7754"/>
                    <a:pt x="18672" y="8217"/>
                    <a:pt x="18757" y="8657"/>
                  </a:cubicBezTo>
                  <a:lnTo>
                    <a:pt x="20921" y="8657"/>
                  </a:lnTo>
                  <a:cubicBezTo>
                    <a:pt x="21295" y="8657"/>
                    <a:pt x="21600" y="8429"/>
                    <a:pt x="21600" y="8146"/>
                  </a:cubicBezTo>
                  <a:lnTo>
                    <a:pt x="21600" y="7735"/>
                  </a:lnTo>
                  <a:cubicBezTo>
                    <a:pt x="21600" y="7452"/>
                    <a:pt x="21295" y="7224"/>
                    <a:pt x="20921" y="7224"/>
                  </a:cubicBezTo>
                  <a:close/>
                  <a:moveTo>
                    <a:pt x="11750" y="511"/>
                  </a:moveTo>
                  <a:lnTo>
                    <a:pt x="11750" y="3461"/>
                  </a:lnTo>
                  <a:cubicBezTo>
                    <a:pt x="11360" y="3424"/>
                    <a:pt x="11061" y="3417"/>
                    <a:pt x="10894" y="3417"/>
                  </a:cubicBezTo>
                  <a:lnTo>
                    <a:pt x="10706" y="3417"/>
                  </a:lnTo>
                  <a:cubicBezTo>
                    <a:pt x="10539" y="3417"/>
                    <a:pt x="10240" y="3424"/>
                    <a:pt x="9850" y="3461"/>
                  </a:cubicBezTo>
                  <a:lnTo>
                    <a:pt x="9850" y="511"/>
                  </a:lnTo>
                  <a:cubicBezTo>
                    <a:pt x="9850" y="230"/>
                    <a:pt x="10155" y="0"/>
                    <a:pt x="10529" y="0"/>
                  </a:cubicBezTo>
                  <a:lnTo>
                    <a:pt x="11071" y="0"/>
                  </a:lnTo>
                  <a:cubicBezTo>
                    <a:pt x="11445" y="0"/>
                    <a:pt x="11750" y="230"/>
                    <a:pt x="11750" y="511"/>
                  </a:cubicBezTo>
                  <a:close/>
                </a:path>
              </a:pathLst>
            </a:custGeom>
            <a:solidFill>
              <a:srgbClr val="FFFFFF"/>
            </a:solidFill>
            <a:ln w="12700" cap="flat">
              <a:noFill/>
              <a:miter lim="400000"/>
            </a:ln>
            <a:effectLst/>
          </p:spPr>
          <p:txBody>
            <a:bodyPr anchor="ctr"/>
            <a:lstStyle/>
            <a:p>
              <a:pPr algn="ctr"/>
              <a:endParaRPr sz="2400" dirty="0"/>
            </a:p>
          </p:txBody>
        </p:sp>
        <p:sp>
          <p:nvSpPr>
            <p:cNvPr id="11" name="íṥliďé"/>
            <p:cNvSpPr/>
            <p:nvPr/>
          </p:nvSpPr>
          <p:spPr>
            <a:xfrm>
              <a:off x="1046670" y="2888093"/>
              <a:ext cx="1211650" cy="335307"/>
            </a:xfrm>
            <a:prstGeom prst="rect">
              <a:avLst/>
            </a:prstGeom>
            <a:noFill/>
            <a:ln w="12700" cap="flat">
              <a:noFill/>
              <a:miter lim="400000"/>
            </a:ln>
            <a:effectLst/>
          </p:spPr>
          <p:txBody>
            <a:bodyPr wrap="none" lIns="90000" tIns="46800" rIns="90000" bIns="46800" anchor="b">
              <a:noAutofit/>
            </a:bodyPr>
            <a:lstStyle/>
            <a:p>
              <a:r>
                <a:rPr lang="zh-CN" altLang="en-US" sz="2200" b="1" dirty="0">
                  <a:solidFill>
                    <a:schemeClr val="bg1"/>
                  </a:solidFill>
                </a:rPr>
                <a:t>文献发现与利用</a:t>
              </a:r>
            </a:p>
          </p:txBody>
        </p:sp>
        <p:grpSp>
          <p:nvGrpSpPr>
            <p:cNvPr id="17" name="íSlíḋé"/>
            <p:cNvGrpSpPr/>
            <p:nvPr/>
          </p:nvGrpSpPr>
          <p:grpSpPr>
            <a:xfrm>
              <a:off x="4744198" y="2848293"/>
              <a:ext cx="3518516" cy="375107"/>
              <a:chOff x="6993803" y="2747009"/>
              <a:chExt cx="4052198" cy="432002"/>
            </a:xfrm>
          </p:grpSpPr>
          <p:grpSp>
            <p:nvGrpSpPr>
              <p:cNvPr id="35" name="iṧ1iḍê"/>
              <p:cNvGrpSpPr/>
              <p:nvPr/>
            </p:nvGrpSpPr>
            <p:grpSpPr>
              <a:xfrm>
                <a:off x="6993803" y="2747009"/>
                <a:ext cx="432000" cy="432000"/>
                <a:chOff x="0" y="-4"/>
                <a:chExt cx="767929" cy="767929"/>
              </a:xfrm>
            </p:grpSpPr>
            <p:sp>
              <p:nvSpPr>
                <p:cNvPr id="39" name="ïṣ1îḑê"/>
                <p:cNvSpPr/>
                <p:nvPr/>
              </p:nvSpPr>
              <p:spPr>
                <a:xfrm>
                  <a:off x="0" y="-4"/>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anchor="ctr"/>
                <a:lstStyle/>
                <a:p>
                  <a:pPr algn="ctr"/>
                  <a:endParaRPr sz="2400" dirty="0"/>
                </a:p>
              </p:txBody>
            </p:sp>
            <p:sp>
              <p:nvSpPr>
                <p:cNvPr id="40" name="ïṥ1îḑe"/>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2400" dirty="0"/>
                </a:p>
              </p:txBody>
            </p:sp>
          </p:grpSp>
          <p:sp>
            <p:nvSpPr>
              <p:cNvPr id="37" name="îṣľíḍé"/>
              <p:cNvSpPr/>
              <p:nvPr/>
            </p:nvSpPr>
            <p:spPr>
              <a:xfrm>
                <a:off x="7442345" y="2783489"/>
                <a:ext cx="3603656" cy="395522"/>
              </a:xfrm>
              <a:prstGeom prst="rect">
                <a:avLst/>
              </a:prstGeom>
            </p:spPr>
            <p:txBody>
              <a:bodyPr wrap="none" lIns="90000" tIns="46800" rIns="90000" bIns="46800" anchor="b" anchorCtr="0">
                <a:noAutofit/>
              </a:bodyPr>
              <a:lstStyle/>
              <a:p>
                <a:r>
                  <a:rPr lang="zh-CN" altLang="en-US" sz="2000" b="1" dirty="0">
                    <a:solidFill>
                      <a:srgbClr val="1AC604"/>
                    </a:solidFill>
                  </a:rPr>
                  <a:t>文献怎么搜？文献怎么看？</a:t>
                </a:r>
              </a:p>
            </p:txBody>
          </p:sp>
        </p:grpSp>
      </p:grpSp>
      <p:grpSp>
        <p:nvGrpSpPr>
          <p:cNvPr id="51" name="Group 50">
            <a:extLst>
              <a:ext uri="{FF2B5EF4-FFF2-40B4-BE49-F238E27FC236}">
                <a16:creationId xmlns:a16="http://schemas.microsoft.com/office/drawing/2014/main" xmlns="" id="{DC972687-DA28-4F63-A79E-2D2556AC3657}"/>
              </a:ext>
            </a:extLst>
          </p:cNvPr>
          <p:cNvGrpSpPr/>
          <p:nvPr/>
        </p:nvGrpSpPr>
        <p:grpSpPr>
          <a:xfrm>
            <a:off x="468337" y="3563454"/>
            <a:ext cx="7784801" cy="1016764"/>
            <a:chOff x="468337" y="3563454"/>
            <a:chExt cx="7784801" cy="1016764"/>
          </a:xfrm>
        </p:grpSpPr>
        <p:sp>
          <p:nvSpPr>
            <p:cNvPr id="6" name="ïśļïdé"/>
            <p:cNvSpPr/>
            <p:nvPr/>
          </p:nvSpPr>
          <p:spPr>
            <a:xfrm>
              <a:off x="468337" y="3563454"/>
              <a:ext cx="3876700" cy="1016764"/>
            </a:xfrm>
            <a:custGeom>
              <a:avLst/>
              <a:gdLst/>
              <a:ahLst/>
              <a:cxnLst>
                <a:cxn ang="0">
                  <a:pos x="wd2" y="hd2"/>
                </a:cxn>
                <a:cxn ang="5400000">
                  <a:pos x="wd2" y="hd2"/>
                </a:cxn>
                <a:cxn ang="10800000">
                  <a:pos x="wd2" y="hd2"/>
                </a:cxn>
                <a:cxn ang="16200000">
                  <a:pos x="wd2" y="hd2"/>
                </a:cxn>
              </a:cxnLst>
              <a:rect l="0" t="0" r="r" b="b"/>
              <a:pathLst>
                <a:path w="21460" h="21540" extrusionOk="0">
                  <a:moveTo>
                    <a:pt x="21348" y="1150"/>
                  </a:moveTo>
                  <a:cubicBezTo>
                    <a:pt x="21310" y="889"/>
                    <a:pt x="21246" y="494"/>
                    <a:pt x="21167" y="14"/>
                  </a:cubicBezTo>
                  <a:lnTo>
                    <a:pt x="2529" y="14"/>
                  </a:lnTo>
                  <a:lnTo>
                    <a:pt x="492" y="14"/>
                  </a:lnTo>
                  <a:cubicBezTo>
                    <a:pt x="351" y="-60"/>
                    <a:pt x="223" y="160"/>
                    <a:pt x="131" y="514"/>
                  </a:cubicBezTo>
                  <a:cubicBezTo>
                    <a:pt x="38" y="867"/>
                    <a:pt x="0" y="1353"/>
                    <a:pt x="0" y="1893"/>
                  </a:cubicBezTo>
                  <a:lnTo>
                    <a:pt x="0" y="9298"/>
                  </a:lnTo>
                  <a:cubicBezTo>
                    <a:pt x="0" y="9838"/>
                    <a:pt x="37" y="10325"/>
                    <a:pt x="131" y="10677"/>
                  </a:cubicBezTo>
                  <a:cubicBezTo>
                    <a:pt x="224" y="11029"/>
                    <a:pt x="354" y="11168"/>
                    <a:pt x="492" y="11251"/>
                  </a:cubicBezTo>
                  <a:cubicBezTo>
                    <a:pt x="918" y="11504"/>
                    <a:pt x="1349" y="11456"/>
                    <a:pt x="1779" y="11436"/>
                  </a:cubicBezTo>
                  <a:cubicBezTo>
                    <a:pt x="1899" y="11430"/>
                    <a:pt x="2019" y="11430"/>
                    <a:pt x="2138" y="11436"/>
                  </a:cubicBezTo>
                  <a:cubicBezTo>
                    <a:pt x="2260" y="11506"/>
                    <a:pt x="2385" y="11576"/>
                    <a:pt x="2479" y="11871"/>
                  </a:cubicBezTo>
                  <a:cubicBezTo>
                    <a:pt x="2586" y="12207"/>
                    <a:pt x="2629" y="12745"/>
                    <a:pt x="2629" y="13279"/>
                  </a:cubicBezTo>
                  <a:cubicBezTo>
                    <a:pt x="2629" y="13282"/>
                    <a:pt x="2629" y="13286"/>
                    <a:pt x="2629" y="13290"/>
                  </a:cubicBezTo>
                  <a:cubicBezTo>
                    <a:pt x="2625" y="14598"/>
                    <a:pt x="2616" y="15978"/>
                    <a:pt x="2842" y="16923"/>
                  </a:cubicBezTo>
                  <a:cubicBezTo>
                    <a:pt x="2981" y="17505"/>
                    <a:pt x="3187" y="17744"/>
                    <a:pt x="3404" y="17665"/>
                  </a:cubicBezTo>
                  <a:lnTo>
                    <a:pt x="3509" y="17665"/>
                  </a:lnTo>
                  <a:lnTo>
                    <a:pt x="6393" y="17665"/>
                  </a:lnTo>
                  <a:lnTo>
                    <a:pt x="8865" y="17881"/>
                  </a:lnTo>
                  <a:cubicBezTo>
                    <a:pt x="8988" y="17881"/>
                    <a:pt x="9100" y="18007"/>
                    <a:pt x="9180" y="18317"/>
                  </a:cubicBezTo>
                  <a:cubicBezTo>
                    <a:pt x="9261" y="18626"/>
                    <a:pt x="9337" y="19054"/>
                    <a:pt x="9337" y="19525"/>
                  </a:cubicBezTo>
                  <a:lnTo>
                    <a:pt x="9337" y="19762"/>
                  </a:lnTo>
                  <a:cubicBezTo>
                    <a:pt x="9337" y="20234"/>
                    <a:pt x="9261" y="20659"/>
                    <a:pt x="9180" y="20968"/>
                  </a:cubicBezTo>
                  <a:cubicBezTo>
                    <a:pt x="9100" y="21276"/>
                    <a:pt x="8988" y="21540"/>
                    <a:pt x="8865" y="21540"/>
                  </a:cubicBezTo>
                  <a:lnTo>
                    <a:pt x="19584" y="21540"/>
                  </a:lnTo>
                  <a:cubicBezTo>
                    <a:pt x="19588" y="21288"/>
                    <a:pt x="19589" y="21021"/>
                    <a:pt x="19586" y="20732"/>
                  </a:cubicBezTo>
                  <a:cubicBezTo>
                    <a:pt x="19547" y="17259"/>
                    <a:pt x="19605" y="16667"/>
                    <a:pt x="19896" y="15929"/>
                  </a:cubicBezTo>
                  <a:cubicBezTo>
                    <a:pt x="20186" y="15190"/>
                    <a:pt x="20303" y="13786"/>
                    <a:pt x="20070" y="13047"/>
                  </a:cubicBezTo>
                  <a:cubicBezTo>
                    <a:pt x="19838" y="12308"/>
                    <a:pt x="19838" y="12308"/>
                    <a:pt x="19838" y="12308"/>
                  </a:cubicBezTo>
                  <a:cubicBezTo>
                    <a:pt x="19838" y="12308"/>
                    <a:pt x="20012" y="11865"/>
                    <a:pt x="20283" y="11200"/>
                  </a:cubicBezTo>
                  <a:cubicBezTo>
                    <a:pt x="20554" y="10534"/>
                    <a:pt x="20496" y="9574"/>
                    <a:pt x="20419" y="8835"/>
                  </a:cubicBezTo>
                  <a:cubicBezTo>
                    <a:pt x="20341" y="8096"/>
                    <a:pt x="20186" y="6397"/>
                    <a:pt x="20361" y="6101"/>
                  </a:cubicBezTo>
                  <a:cubicBezTo>
                    <a:pt x="20535" y="5805"/>
                    <a:pt x="20845" y="5066"/>
                    <a:pt x="21116" y="4475"/>
                  </a:cubicBezTo>
                  <a:cubicBezTo>
                    <a:pt x="21387" y="3884"/>
                    <a:pt x="21600" y="2850"/>
                    <a:pt x="21348" y="1150"/>
                  </a:cubicBezTo>
                  <a:close/>
                </a:path>
              </a:pathLst>
            </a:custGeom>
            <a:solidFill>
              <a:schemeClr val="accent3">
                <a:lumMod val="100000"/>
              </a:schemeClr>
            </a:solidFill>
            <a:ln w="12700" cap="flat">
              <a:noFill/>
              <a:miter lim="400000"/>
            </a:ln>
            <a:effectLst/>
          </p:spPr>
          <p:txBody>
            <a:bodyPr anchor="ctr"/>
            <a:lstStyle/>
            <a:p>
              <a:pPr algn="ctr"/>
              <a:endParaRPr sz="2400" dirty="0"/>
            </a:p>
          </p:txBody>
        </p:sp>
        <p:sp>
          <p:nvSpPr>
            <p:cNvPr id="12" name="íṣľïḋe"/>
            <p:cNvSpPr/>
            <p:nvPr/>
          </p:nvSpPr>
          <p:spPr>
            <a:xfrm rot="780000">
              <a:off x="596726" y="3742786"/>
              <a:ext cx="207874" cy="193500"/>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FFFFFF"/>
            </a:solidFill>
            <a:ln w="12700" cap="flat">
              <a:noFill/>
              <a:miter lim="400000"/>
            </a:ln>
            <a:effectLst/>
          </p:spPr>
          <p:txBody>
            <a:bodyPr anchor="ctr"/>
            <a:lstStyle/>
            <a:p>
              <a:pPr algn="ctr"/>
              <a:endParaRPr sz="2400" dirty="0"/>
            </a:p>
          </p:txBody>
        </p:sp>
        <p:sp>
          <p:nvSpPr>
            <p:cNvPr id="13" name="i$ḻîdè"/>
            <p:cNvSpPr/>
            <p:nvPr/>
          </p:nvSpPr>
          <p:spPr>
            <a:xfrm>
              <a:off x="1046670" y="3899299"/>
              <a:ext cx="1211650" cy="345075"/>
            </a:xfrm>
            <a:prstGeom prst="rect">
              <a:avLst/>
            </a:prstGeom>
            <a:noFill/>
            <a:ln w="12700" cap="flat">
              <a:noFill/>
              <a:miter lim="400000"/>
            </a:ln>
            <a:effectLst/>
          </p:spPr>
          <p:txBody>
            <a:bodyPr wrap="none" lIns="90000" tIns="46800" rIns="90000" bIns="46800" anchor="b">
              <a:noAutofit/>
            </a:bodyPr>
            <a:lstStyle/>
            <a:p>
              <a:r>
                <a:rPr lang="zh-CN" altLang="en-US" sz="2200" b="1" dirty="0">
                  <a:solidFill>
                    <a:schemeClr val="bg1"/>
                  </a:solidFill>
                </a:rPr>
                <a:t>实验助手</a:t>
              </a:r>
            </a:p>
          </p:txBody>
        </p:sp>
        <p:grpSp>
          <p:nvGrpSpPr>
            <p:cNvPr id="18" name="iṡḷïde"/>
            <p:cNvGrpSpPr/>
            <p:nvPr/>
          </p:nvGrpSpPr>
          <p:grpSpPr>
            <a:xfrm>
              <a:off x="4744198" y="3869266"/>
              <a:ext cx="3508940" cy="375108"/>
              <a:chOff x="6993803" y="4085326"/>
              <a:chExt cx="4041170" cy="432003"/>
            </a:xfrm>
          </p:grpSpPr>
          <p:grpSp>
            <p:nvGrpSpPr>
              <p:cNvPr id="29" name="íşļíḑè"/>
              <p:cNvGrpSpPr/>
              <p:nvPr/>
            </p:nvGrpSpPr>
            <p:grpSpPr>
              <a:xfrm>
                <a:off x="6993803" y="4085326"/>
                <a:ext cx="432000" cy="432000"/>
                <a:chOff x="0" y="-6"/>
                <a:chExt cx="767929" cy="767929"/>
              </a:xfrm>
            </p:grpSpPr>
            <p:sp>
              <p:nvSpPr>
                <p:cNvPr id="33" name="íS1íďê"/>
                <p:cNvSpPr/>
                <p:nvPr/>
              </p:nvSpPr>
              <p:spPr>
                <a:xfrm>
                  <a:off x="0" y="-6"/>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anchor="ctr"/>
                <a:lstStyle/>
                <a:p>
                  <a:pPr algn="ctr"/>
                  <a:endParaRPr sz="2400" dirty="0"/>
                </a:p>
              </p:txBody>
            </p:sp>
            <p:sp>
              <p:nvSpPr>
                <p:cNvPr id="34" name="íślîḓe"/>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2400" dirty="0"/>
                </a:p>
              </p:txBody>
            </p:sp>
          </p:grpSp>
          <p:sp>
            <p:nvSpPr>
              <p:cNvPr id="31" name="íṥḻiḓé"/>
              <p:cNvSpPr/>
              <p:nvPr/>
            </p:nvSpPr>
            <p:spPr>
              <a:xfrm>
                <a:off x="7431318" y="4121807"/>
                <a:ext cx="3603655" cy="395522"/>
              </a:xfrm>
              <a:prstGeom prst="rect">
                <a:avLst/>
              </a:prstGeom>
            </p:spPr>
            <p:txBody>
              <a:bodyPr wrap="none" lIns="90000" tIns="46800" rIns="90000" bIns="46800" anchor="b" anchorCtr="0">
                <a:noAutofit/>
              </a:bodyPr>
              <a:lstStyle/>
              <a:p>
                <a:r>
                  <a:rPr lang="zh-CN" altLang="en-US" sz="2000" b="1" dirty="0">
                    <a:solidFill>
                      <a:srgbClr val="666666"/>
                    </a:solidFill>
                  </a:rPr>
                  <a:t>实验怎么做？实验数据不够怎么办？</a:t>
                </a:r>
              </a:p>
            </p:txBody>
          </p:sp>
        </p:grpSp>
      </p:grpSp>
      <p:grpSp>
        <p:nvGrpSpPr>
          <p:cNvPr id="52" name="Group 51">
            <a:extLst>
              <a:ext uri="{FF2B5EF4-FFF2-40B4-BE49-F238E27FC236}">
                <a16:creationId xmlns:a16="http://schemas.microsoft.com/office/drawing/2014/main" xmlns="" id="{5DCF1701-7E8B-4D06-ADBE-C328ECC34E8C}"/>
              </a:ext>
            </a:extLst>
          </p:cNvPr>
          <p:cNvGrpSpPr/>
          <p:nvPr/>
        </p:nvGrpSpPr>
        <p:grpSpPr>
          <a:xfrm>
            <a:off x="468338" y="4579543"/>
            <a:ext cx="7784801" cy="824070"/>
            <a:chOff x="468338" y="4579543"/>
            <a:chExt cx="7784801" cy="824070"/>
          </a:xfrm>
        </p:grpSpPr>
        <p:sp>
          <p:nvSpPr>
            <p:cNvPr id="7" name="işlidè"/>
            <p:cNvSpPr/>
            <p:nvPr/>
          </p:nvSpPr>
          <p:spPr>
            <a:xfrm>
              <a:off x="468338" y="4579543"/>
              <a:ext cx="3537726" cy="824070"/>
            </a:xfrm>
            <a:custGeom>
              <a:avLst/>
              <a:gdLst/>
              <a:ahLst/>
              <a:cxnLst>
                <a:cxn ang="0">
                  <a:pos x="wd2" y="hd2"/>
                </a:cxn>
                <a:cxn ang="5400000">
                  <a:pos x="wd2" y="hd2"/>
                </a:cxn>
                <a:cxn ang="10800000">
                  <a:pos x="wd2" y="hd2"/>
                </a:cxn>
                <a:cxn ang="16200000">
                  <a:pos x="wd2" y="hd2"/>
                </a:cxn>
              </a:cxnLst>
              <a:rect l="0" t="0" r="r" b="b"/>
              <a:pathLst>
                <a:path w="21600" h="21526" extrusionOk="0">
                  <a:moveTo>
                    <a:pt x="3529" y="17"/>
                  </a:moveTo>
                  <a:lnTo>
                    <a:pt x="543" y="17"/>
                  </a:lnTo>
                  <a:cubicBezTo>
                    <a:pt x="388" y="-74"/>
                    <a:pt x="246" y="198"/>
                    <a:pt x="144" y="633"/>
                  </a:cubicBezTo>
                  <a:cubicBezTo>
                    <a:pt x="42" y="1069"/>
                    <a:pt x="0" y="1668"/>
                    <a:pt x="0" y="2334"/>
                  </a:cubicBezTo>
                  <a:lnTo>
                    <a:pt x="0" y="11465"/>
                  </a:lnTo>
                  <a:cubicBezTo>
                    <a:pt x="0" y="12130"/>
                    <a:pt x="41" y="12731"/>
                    <a:pt x="144" y="13165"/>
                  </a:cubicBezTo>
                  <a:cubicBezTo>
                    <a:pt x="247" y="13599"/>
                    <a:pt x="390" y="13771"/>
                    <a:pt x="543" y="13872"/>
                  </a:cubicBezTo>
                  <a:cubicBezTo>
                    <a:pt x="1013" y="14184"/>
                    <a:pt x="1488" y="14129"/>
                    <a:pt x="1963" y="14101"/>
                  </a:cubicBezTo>
                  <a:cubicBezTo>
                    <a:pt x="2046" y="14096"/>
                    <a:pt x="2130" y="14100"/>
                    <a:pt x="2214" y="14101"/>
                  </a:cubicBezTo>
                  <a:cubicBezTo>
                    <a:pt x="2262" y="14101"/>
                    <a:pt x="2310" y="14098"/>
                    <a:pt x="2358" y="14101"/>
                  </a:cubicBezTo>
                  <a:cubicBezTo>
                    <a:pt x="2493" y="14187"/>
                    <a:pt x="2630" y="14274"/>
                    <a:pt x="2734" y="14637"/>
                  </a:cubicBezTo>
                  <a:cubicBezTo>
                    <a:pt x="2853" y="15051"/>
                    <a:pt x="2899" y="15715"/>
                    <a:pt x="2899" y="16373"/>
                  </a:cubicBezTo>
                  <a:cubicBezTo>
                    <a:pt x="2899" y="16378"/>
                    <a:pt x="2899" y="16383"/>
                    <a:pt x="2899" y="16387"/>
                  </a:cubicBezTo>
                  <a:cubicBezTo>
                    <a:pt x="2901" y="17923"/>
                    <a:pt x="2898" y="19550"/>
                    <a:pt x="3135" y="20664"/>
                  </a:cubicBezTo>
                  <a:cubicBezTo>
                    <a:pt x="3232" y="21121"/>
                    <a:pt x="3359" y="21406"/>
                    <a:pt x="3500" y="21526"/>
                  </a:cubicBezTo>
                  <a:lnTo>
                    <a:pt x="15185" y="21526"/>
                  </a:lnTo>
                  <a:cubicBezTo>
                    <a:pt x="15168" y="20238"/>
                    <a:pt x="15170" y="18776"/>
                    <a:pt x="15208" y="17242"/>
                  </a:cubicBezTo>
                  <a:cubicBezTo>
                    <a:pt x="15248" y="15634"/>
                    <a:pt x="15329" y="13951"/>
                    <a:pt x="15472" y="12305"/>
                  </a:cubicBezTo>
                  <a:cubicBezTo>
                    <a:pt x="15472" y="12305"/>
                    <a:pt x="16391" y="3467"/>
                    <a:pt x="17095" y="3649"/>
                  </a:cubicBezTo>
                  <a:cubicBezTo>
                    <a:pt x="17800" y="3832"/>
                    <a:pt x="19936" y="4834"/>
                    <a:pt x="20513" y="4469"/>
                  </a:cubicBezTo>
                  <a:cubicBezTo>
                    <a:pt x="21041" y="4136"/>
                    <a:pt x="21550" y="3418"/>
                    <a:pt x="21600" y="17"/>
                  </a:cubicBezTo>
                  <a:lnTo>
                    <a:pt x="3529" y="17"/>
                  </a:lnTo>
                  <a:close/>
                </a:path>
              </a:pathLst>
            </a:custGeom>
            <a:solidFill>
              <a:srgbClr val="025A3D"/>
            </a:solidFill>
            <a:ln w="12700" cap="flat">
              <a:noFill/>
              <a:miter lim="400000"/>
            </a:ln>
            <a:effectLst/>
          </p:spPr>
          <p:txBody>
            <a:bodyPr anchor="ctr"/>
            <a:lstStyle/>
            <a:p>
              <a:pPr algn="ctr"/>
              <a:endParaRPr sz="2400" dirty="0"/>
            </a:p>
          </p:txBody>
        </p:sp>
        <p:sp>
          <p:nvSpPr>
            <p:cNvPr id="14" name="íṧ1ïḑê"/>
            <p:cNvSpPr/>
            <p:nvPr/>
          </p:nvSpPr>
          <p:spPr>
            <a:xfrm rot="960000">
              <a:off x="607663" y="4752964"/>
              <a:ext cx="203849" cy="195292"/>
            </a:xfrm>
            <a:custGeom>
              <a:avLst/>
              <a:gdLst/>
              <a:ahLst/>
              <a:cxnLst>
                <a:cxn ang="0">
                  <a:pos x="wd2" y="hd2"/>
                </a:cxn>
                <a:cxn ang="5400000">
                  <a:pos x="wd2" y="hd2"/>
                </a:cxn>
                <a:cxn ang="10800000">
                  <a:pos x="wd2" y="hd2"/>
                </a:cxn>
                <a:cxn ang="16200000">
                  <a:pos x="wd2" y="hd2"/>
                </a:cxn>
              </a:cxnLst>
              <a:rect l="0" t="0"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FFFFFF"/>
            </a:solidFill>
            <a:ln w="12700" cap="flat">
              <a:noFill/>
              <a:miter lim="400000"/>
            </a:ln>
            <a:effectLst/>
          </p:spPr>
          <p:txBody>
            <a:bodyPr anchor="ctr"/>
            <a:lstStyle/>
            <a:p>
              <a:pPr algn="ctr"/>
              <a:endParaRPr sz="2400" dirty="0"/>
            </a:p>
          </p:txBody>
        </p:sp>
        <p:sp>
          <p:nvSpPr>
            <p:cNvPr id="15" name="îşḷïḑê"/>
            <p:cNvSpPr/>
            <p:nvPr/>
          </p:nvSpPr>
          <p:spPr>
            <a:xfrm>
              <a:off x="1046669" y="4821910"/>
              <a:ext cx="1211650" cy="339337"/>
            </a:xfrm>
            <a:prstGeom prst="rect">
              <a:avLst/>
            </a:prstGeom>
            <a:noFill/>
            <a:ln w="12700" cap="flat">
              <a:noFill/>
              <a:miter lim="400000"/>
            </a:ln>
            <a:effectLst/>
          </p:spPr>
          <p:txBody>
            <a:bodyPr wrap="none" lIns="90000" tIns="46800" rIns="90000" bIns="46800" anchor="b">
              <a:noAutofit/>
            </a:bodyPr>
            <a:lstStyle/>
            <a:p>
              <a:r>
                <a:rPr lang="zh-CN" altLang="en-US" sz="2200" b="1" dirty="0">
                  <a:solidFill>
                    <a:schemeClr val="bg1"/>
                  </a:solidFill>
                </a:rPr>
                <a:t>写作及投稿</a:t>
              </a:r>
            </a:p>
          </p:txBody>
        </p:sp>
        <p:grpSp>
          <p:nvGrpSpPr>
            <p:cNvPr id="19" name="îṡḻíḓe"/>
            <p:cNvGrpSpPr/>
            <p:nvPr/>
          </p:nvGrpSpPr>
          <p:grpSpPr>
            <a:xfrm>
              <a:off x="4744198" y="4804030"/>
              <a:ext cx="3508941" cy="375106"/>
              <a:chOff x="6993803" y="5198641"/>
              <a:chExt cx="4041171" cy="432001"/>
            </a:xfrm>
          </p:grpSpPr>
          <p:grpSp>
            <p:nvGrpSpPr>
              <p:cNvPr id="23" name="îśḷíḓè"/>
              <p:cNvGrpSpPr/>
              <p:nvPr/>
            </p:nvGrpSpPr>
            <p:grpSpPr>
              <a:xfrm>
                <a:off x="6993803" y="5198641"/>
                <a:ext cx="432000" cy="432000"/>
                <a:chOff x="0" y="-8"/>
                <a:chExt cx="767929" cy="767929"/>
              </a:xfrm>
            </p:grpSpPr>
            <p:sp>
              <p:nvSpPr>
                <p:cNvPr id="27" name="ïṥlîḓe"/>
                <p:cNvSpPr/>
                <p:nvPr/>
              </p:nvSpPr>
              <p:spPr>
                <a:xfrm>
                  <a:off x="0" y="-8"/>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anchor="ctr"/>
                <a:lstStyle/>
                <a:p>
                  <a:pPr algn="ctr"/>
                  <a:endParaRPr sz="2400" dirty="0"/>
                </a:p>
              </p:txBody>
            </p:sp>
            <p:sp>
              <p:nvSpPr>
                <p:cNvPr id="28" name="iṧḷíḋé"/>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2400" dirty="0"/>
                </a:p>
              </p:txBody>
            </p:sp>
          </p:grpSp>
          <p:sp>
            <p:nvSpPr>
              <p:cNvPr id="25" name="ïśḷiḋè"/>
              <p:cNvSpPr/>
              <p:nvPr/>
            </p:nvSpPr>
            <p:spPr>
              <a:xfrm>
                <a:off x="7431319" y="5235120"/>
                <a:ext cx="3603655" cy="395522"/>
              </a:xfrm>
              <a:prstGeom prst="rect">
                <a:avLst/>
              </a:prstGeom>
            </p:spPr>
            <p:txBody>
              <a:bodyPr wrap="none" lIns="90000" tIns="46800" rIns="90000" bIns="46800" anchor="b" anchorCtr="0">
                <a:noAutofit/>
              </a:bodyPr>
              <a:lstStyle/>
              <a:p>
                <a:r>
                  <a:rPr lang="zh-CN" altLang="en-US" sz="2000" b="1" dirty="0">
                    <a:solidFill>
                      <a:srgbClr val="025A3D"/>
                    </a:solidFill>
                  </a:rPr>
                  <a:t>如何高效写文章？如何投稿？</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83642" y="755904"/>
            <a:ext cx="9705673" cy="6011177"/>
          </a:xfrm>
          <a:prstGeom prst="rect">
            <a:avLst/>
          </a:prstGeom>
        </p:spPr>
      </p:pic>
      <p:sp>
        <p:nvSpPr>
          <p:cNvPr id="10" name="椭圆 9"/>
          <p:cNvSpPr/>
          <p:nvPr/>
        </p:nvSpPr>
        <p:spPr>
          <a:xfrm>
            <a:off x="3934695" y="2633092"/>
            <a:ext cx="1371600" cy="1371600"/>
          </a:xfrm>
          <a:prstGeom prst="ellipse">
            <a:avLst/>
          </a:prstGeom>
          <a:solidFill>
            <a:schemeClr val="bg1"/>
          </a:solidFill>
          <a:ln w="190500">
            <a:solidFill>
              <a:srgbClr val="936CDA"/>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图形 5" descr="文档"/>
          <p:cNvPicPr>
            <a:picLocks noChangeAspect="1"/>
          </p:cNvPicPr>
          <p:nvPr/>
        </p:nvPicPr>
        <p:blipFill>
          <a:blip r:embed="rId3"/>
          <a:stretch>
            <a:fillRect/>
          </a:stretch>
        </p:blipFill>
        <p:spPr>
          <a:xfrm>
            <a:off x="4189527" y="2804017"/>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pic>
        <p:nvPicPr>
          <p:cNvPr id="35" name="图形 34" descr="文档"/>
          <p:cNvPicPr>
            <a:picLocks noChangeAspect="1"/>
          </p:cNvPicPr>
          <p:nvPr/>
        </p:nvPicPr>
        <p:blipFill>
          <a:blip r:embed="rId4"/>
          <a:stretch>
            <a:fillRect/>
          </a:stretch>
        </p:blipFill>
        <p:spPr>
          <a:xfrm>
            <a:off x="1108935" y="2484559"/>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6" name="图形 45" descr="文档"/>
          <p:cNvPicPr>
            <a:picLocks noChangeAspect="1"/>
          </p:cNvPicPr>
          <p:nvPr/>
        </p:nvPicPr>
        <p:blipFill>
          <a:blip r:embed="rId5"/>
          <a:stretch>
            <a:fillRect/>
          </a:stretch>
        </p:blipFill>
        <p:spPr>
          <a:xfrm>
            <a:off x="7000952" y="207723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7" name="图形 46" descr="文档"/>
          <p:cNvPicPr>
            <a:picLocks noChangeAspect="1"/>
          </p:cNvPicPr>
          <p:nvPr/>
        </p:nvPicPr>
        <p:blipFill>
          <a:blip r:embed="rId5"/>
          <a:stretch>
            <a:fillRect/>
          </a:stretch>
        </p:blipFill>
        <p:spPr>
          <a:xfrm>
            <a:off x="6207922" y="1618115"/>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0" name="图形 49" descr="文档"/>
          <p:cNvPicPr>
            <a:picLocks noChangeAspect="1"/>
          </p:cNvPicPr>
          <p:nvPr/>
        </p:nvPicPr>
        <p:blipFill>
          <a:blip r:embed="rId5"/>
          <a:stretch>
            <a:fillRect/>
          </a:stretch>
        </p:blipFill>
        <p:spPr>
          <a:xfrm>
            <a:off x="6594287" y="412335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1" name="图形 50" descr="文档"/>
          <p:cNvPicPr>
            <a:picLocks noChangeAspect="1"/>
          </p:cNvPicPr>
          <p:nvPr/>
        </p:nvPicPr>
        <p:blipFill>
          <a:blip r:embed="rId4"/>
          <a:stretch>
            <a:fillRect/>
          </a:stretch>
        </p:blipFill>
        <p:spPr>
          <a:xfrm>
            <a:off x="1519512" y="483852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6" name="图形 55" descr="文档"/>
          <p:cNvPicPr>
            <a:picLocks noChangeAspect="1"/>
          </p:cNvPicPr>
          <p:nvPr/>
        </p:nvPicPr>
        <p:blipFill>
          <a:blip r:embed="rId4"/>
          <a:stretch>
            <a:fillRect/>
          </a:stretch>
        </p:blipFill>
        <p:spPr>
          <a:xfrm>
            <a:off x="665715" y="397432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9" name="图形 58" descr="文档"/>
          <p:cNvPicPr>
            <a:picLocks noChangeAspect="1"/>
          </p:cNvPicPr>
          <p:nvPr/>
        </p:nvPicPr>
        <p:blipFill>
          <a:blip r:embed="rId6"/>
          <a:stretch>
            <a:fillRect/>
          </a:stretch>
        </p:blipFill>
        <p:spPr>
          <a:xfrm>
            <a:off x="4479859" y="5892583"/>
            <a:ext cx="914400" cy="91440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4" name="图形 63" descr="文档"/>
          <p:cNvPicPr>
            <a:picLocks noChangeAspect="1"/>
          </p:cNvPicPr>
          <p:nvPr/>
        </p:nvPicPr>
        <p:blipFill>
          <a:blip r:embed="rId4"/>
          <a:stretch>
            <a:fillRect/>
          </a:stretch>
        </p:blipFill>
        <p:spPr>
          <a:xfrm>
            <a:off x="1365123" y="1067120"/>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5" name="图形 64" descr="文档"/>
          <p:cNvPicPr>
            <a:picLocks noChangeAspect="1"/>
          </p:cNvPicPr>
          <p:nvPr/>
        </p:nvPicPr>
        <p:blipFill>
          <a:blip r:embed="rId4"/>
          <a:stretch>
            <a:fillRect/>
          </a:stretch>
        </p:blipFill>
        <p:spPr>
          <a:xfrm>
            <a:off x="81098" y="3009314"/>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2" name="图形 71" descr="文档"/>
          <p:cNvPicPr>
            <a:picLocks noChangeAspect="1"/>
          </p:cNvPicPr>
          <p:nvPr/>
        </p:nvPicPr>
        <p:blipFill>
          <a:blip r:embed="rId7"/>
          <a:stretch>
            <a:fillRect/>
          </a:stretch>
        </p:blipFill>
        <p:spPr>
          <a:xfrm>
            <a:off x="4211801" y="432991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4" name="图形 73" descr="文档"/>
          <p:cNvPicPr>
            <a:picLocks noChangeAspect="1"/>
          </p:cNvPicPr>
          <p:nvPr/>
        </p:nvPicPr>
        <p:blipFill>
          <a:blip r:embed="rId6"/>
          <a:stretch>
            <a:fillRect/>
          </a:stretch>
        </p:blipFill>
        <p:spPr>
          <a:xfrm>
            <a:off x="2926350" y="5938412"/>
            <a:ext cx="914400" cy="91440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81" name="图形 80" descr="文档"/>
          <p:cNvPicPr>
            <a:picLocks noChangeAspect="1"/>
          </p:cNvPicPr>
          <p:nvPr/>
        </p:nvPicPr>
        <p:blipFill>
          <a:blip r:embed="rId5"/>
          <a:stretch>
            <a:fillRect/>
          </a:stretch>
        </p:blipFill>
        <p:spPr>
          <a:xfrm>
            <a:off x="4888330" y="93714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cxnSp>
        <p:nvCxnSpPr>
          <p:cNvPr id="3" name="直接连接符 2"/>
          <p:cNvCxnSpPr>
            <a:stCxn id="10" idx="2"/>
          </p:cNvCxnSpPr>
          <p:nvPr/>
        </p:nvCxnSpPr>
        <p:spPr>
          <a:xfrm flipH="1" flipV="1">
            <a:off x="2130641" y="1669137"/>
            <a:ext cx="1804054" cy="1649755"/>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7" name="直接连接符 6"/>
          <p:cNvCxnSpPr>
            <a:stCxn id="10" idx="2"/>
          </p:cNvCxnSpPr>
          <p:nvPr/>
        </p:nvCxnSpPr>
        <p:spPr>
          <a:xfrm flipH="1" flipV="1">
            <a:off x="1857851" y="3090292"/>
            <a:ext cx="2076844" cy="228600"/>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1" name="直接连接符 10"/>
          <p:cNvCxnSpPr>
            <a:stCxn id="10" idx="2"/>
          </p:cNvCxnSpPr>
          <p:nvPr/>
        </p:nvCxnSpPr>
        <p:spPr>
          <a:xfrm flipH="1">
            <a:off x="1422400" y="3318892"/>
            <a:ext cx="2512295" cy="1200672"/>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4" name="直接连接符 13"/>
          <p:cNvCxnSpPr>
            <a:stCxn id="10" idx="2"/>
          </p:cNvCxnSpPr>
          <p:nvPr/>
        </p:nvCxnSpPr>
        <p:spPr>
          <a:xfrm flipH="1">
            <a:off x="2237362" y="3318892"/>
            <a:ext cx="1697333" cy="2105089"/>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6" name="直接连接符 15"/>
          <p:cNvCxnSpPr>
            <a:stCxn id="10" idx="2"/>
          </p:cNvCxnSpPr>
          <p:nvPr/>
        </p:nvCxnSpPr>
        <p:spPr>
          <a:xfrm flipH="1">
            <a:off x="807396" y="3318892"/>
            <a:ext cx="3127299" cy="297309"/>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sp>
        <p:nvSpPr>
          <p:cNvPr id="17" name="矩形 16"/>
          <p:cNvSpPr/>
          <p:nvPr/>
        </p:nvSpPr>
        <p:spPr>
          <a:xfrm>
            <a:off x="2277163" y="997804"/>
            <a:ext cx="2031326" cy="646331"/>
          </a:xfrm>
          <a:prstGeom prst="rect">
            <a:avLst/>
          </a:prstGeom>
          <a:solidFill>
            <a:schemeClr val="bg1"/>
          </a:solidFill>
        </p:spPr>
        <p:txBody>
          <a:bodyPr wrap="none" lIns="91440" tIns="45720" rIns="91440" bIns="45720" rtlCol="0" anchor="ctr" anchorCtr="1">
            <a:spAutoFit/>
          </a:bodyPr>
          <a:lstStyle/>
          <a:p>
            <a:pPr algn="ctr"/>
            <a:r>
              <a:rPr lang="zh-CN" altLang="en-US" sz="3600" b="1" dirty="0">
                <a:ln w="9525">
                  <a:solidFill>
                    <a:schemeClr val="bg1"/>
                  </a:solidFill>
                  <a:prstDash val="solid"/>
                </a:ln>
                <a:solidFill>
                  <a:srgbClr val="5EBCDF"/>
                </a:solidFill>
                <a:effectLst>
                  <a:outerShdw blurRad="12700" dist="38100" dir="2700000" algn="tl" rotWithShape="0">
                    <a:schemeClr val="bg1">
                      <a:lumMod val="50000"/>
                    </a:schemeClr>
                  </a:outerShdw>
                </a:effectLst>
              </a:rPr>
              <a:t>参考文献</a:t>
            </a:r>
            <a:endParaRPr lang="zh-CN" altLang="en-US" sz="3600" b="1" cap="none" spc="0" dirty="0">
              <a:ln w="9525">
                <a:solidFill>
                  <a:schemeClr val="bg1"/>
                </a:solidFill>
                <a:prstDash val="solid"/>
              </a:ln>
              <a:solidFill>
                <a:srgbClr val="5EBCDF"/>
              </a:solidFill>
              <a:effectLst>
                <a:outerShdw blurRad="12700" dist="38100" dir="2700000" algn="tl" rotWithShape="0">
                  <a:schemeClr val="bg1">
                    <a:lumMod val="50000"/>
                  </a:schemeClr>
                </a:outerShdw>
              </a:effectLst>
            </a:endParaRPr>
          </a:p>
        </p:txBody>
      </p:sp>
      <p:cxnSp>
        <p:nvCxnSpPr>
          <p:cNvPr id="5" name="直接连接符 4"/>
          <p:cNvCxnSpPr>
            <a:stCxn id="10" idx="7"/>
          </p:cNvCxnSpPr>
          <p:nvPr/>
        </p:nvCxnSpPr>
        <p:spPr>
          <a:xfrm flipV="1">
            <a:off x="5105429" y="1760629"/>
            <a:ext cx="32616" cy="1073329"/>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2" name="直接连接符 11"/>
          <p:cNvCxnSpPr>
            <a:stCxn id="10" idx="7"/>
          </p:cNvCxnSpPr>
          <p:nvPr/>
        </p:nvCxnSpPr>
        <p:spPr>
          <a:xfrm flipV="1">
            <a:off x="5105429" y="2484559"/>
            <a:ext cx="1402074" cy="349399"/>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5" name="直接连接符 14"/>
          <p:cNvCxnSpPr>
            <a:stCxn id="10" idx="7"/>
          </p:cNvCxnSpPr>
          <p:nvPr/>
        </p:nvCxnSpPr>
        <p:spPr>
          <a:xfrm>
            <a:off x="5105429" y="2833958"/>
            <a:ext cx="2180588" cy="64367"/>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9" name="直接连接符 18"/>
          <p:cNvCxnSpPr>
            <a:stCxn id="10" idx="7"/>
          </p:cNvCxnSpPr>
          <p:nvPr/>
        </p:nvCxnSpPr>
        <p:spPr>
          <a:xfrm>
            <a:off x="5105429" y="2833958"/>
            <a:ext cx="1684477" cy="1651076"/>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sp>
        <p:nvSpPr>
          <p:cNvPr id="87" name="矩形 86"/>
          <p:cNvSpPr/>
          <p:nvPr/>
        </p:nvSpPr>
        <p:spPr>
          <a:xfrm>
            <a:off x="5985289" y="992977"/>
            <a:ext cx="2031325" cy="646331"/>
          </a:xfrm>
          <a:prstGeom prst="rect">
            <a:avLst/>
          </a:prstGeom>
          <a:solidFill>
            <a:schemeClr val="bg1"/>
          </a:solidFill>
        </p:spPr>
        <p:txBody>
          <a:bodyPr wrap="none" lIns="91440" tIns="45720" rIns="91440" bIns="45720" rtlCol="0" anchor="ctr" anchorCtr="1">
            <a:spAutoFit/>
          </a:bodyPr>
          <a:lstStyle/>
          <a:p>
            <a:pPr algn="ctr"/>
            <a:r>
              <a:rPr lang="zh-CN" altLang="en-US" sz="3600" b="1" dirty="0">
                <a:ln w="9525">
                  <a:solidFill>
                    <a:schemeClr val="bg1"/>
                  </a:solidFill>
                  <a:prstDash val="solid"/>
                </a:ln>
                <a:solidFill>
                  <a:srgbClr val="61BB8A"/>
                </a:solidFill>
                <a:effectLst>
                  <a:outerShdw blurRad="12700" dist="38100" dir="2700000" algn="tl" rotWithShape="0">
                    <a:schemeClr val="bg1">
                      <a:lumMod val="50000"/>
                    </a:schemeClr>
                  </a:outerShdw>
                </a:effectLst>
              </a:rPr>
              <a:t>施引文献</a:t>
            </a:r>
            <a:endParaRPr lang="zh-CN" altLang="en-US" sz="3600" b="1" cap="none" spc="0" dirty="0">
              <a:ln w="9525">
                <a:solidFill>
                  <a:schemeClr val="bg1"/>
                </a:solidFill>
                <a:prstDash val="solid"/>
              </a:ln>
              <a:solidFill>
                <a:srgbClr val="61BB8A"/>
              </a:solidFill>
              <a:effectLst>
                <a:outerShdw blurRad="12700" dist="38100" dir="2700000" algn="tl" rotWithShape="0">
                  <a:schemeClr val="bg1">
                    <a:lumMod val="50000"/>
                  </a:schemeClr>
                </a:outerShdw>
              </a:effectLst>
            </a:endParaRPr>
          </a:p>
        </p:txBody>
      </p:sp>
      <p:cxnSp>
        <p:nvCxnSpPr>
          <p:cNvPr id="34" name="直接连接符 33"/>
          <p:cNvCxnSpPr/>
          <p:nvPr/>
        </p:nvCxnSpPr>
        <p:spPr>
          <a:xfrm>
            <a:off x="2279523" y="5411087"/>
            <a:ext cx="2390742" cy="799041"/>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8" name="直接连接符 7"/>
          <p:cNvCxnSpPr/>
          <p:nvPr/>
        </p:nvCxnSpPr>
        <p:spPr>
          <a:xfrm>
            <a:off x="1422400" y="4519564"/>
            <a:ext cx="3312764" cy="1706426"/>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18" name="直接连接符 17"/>
          <p:cNvCxnSpPr/>
          <p:nvPr/>
        </p:nvCxnSpPr>
        <p:spPr>
          <a:xfrm>
            <a:off x="1857851" y="3090292"/>
            <a:ext cx="2861149" cy="3044708"/>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25" name="直接连接符 24"/>
          <p:cNvCxnSpPr/>
          <p:nvPr/>
        </p:nvCxnSpPr>
        <p:spPr>
          <a:xfrm>
            <a:off x="837227" y="3638860"/>
            <a:ext cx="3897937" cy="2564471"/>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27" name="直接连接符 26"/>
          <p:cNvCxnSpPr/>
          <p:nvPr/>
        </p:nvCxnSpPr>
        <p:spPr>
          <a:xfrm>
            <a:off x="2250939" y="5423981"/>
            <a:ext cx="850163" cy="844261"/>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29" name="直接连接符 28"/>
          <p:cNvCxnSpPr/>
          <p:nvPr/>
        </p:nvCxnSpPr>
        <p:spPr>
          <a:xfrm>
            <a:off x="2130641" y="1636900"/>
            <a:ext cx="962236" cy="4653991"/>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36" name="直接连接符 35"/>
          <p:cNvCxnSpPr/>
          <p:nvPr/>
        </p:nvCxnSpPr>
        <p:spPr>
          <a:xfrm>
            <a:off x="1835332" y="3120875"/>
            <a:ext cx="1265770" cy="3213895"/>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sp>
        <p:nvSpPr>
          <p:cNvPr id="39" name="箭头: 上下 38"/>
          <p:cNvSpPr/>
          <p:nvPr/>
        </p:nvSpPr>
        <p:spPr>
          <a:xfrm rot="21119311">
            <a:off x="4419333" y="4123351"/>
            <a:ext cx="851640" cy="1828800"/>
          </a:xfrm>
          <a:prstGeom prst="upDownArrow">
            <a:avLst/>
          </a:prstGeom>
          <a:solidFill>
            <a:srgbClr val="CE93E8"/>
          </a:solidFill>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3" name="矩形 92"/>
          <p:cNvSpPr/>
          <p:nvPr/>
        </p:nvSpPr>
        <p:spPr>
          <a:xfrm>
            <a:off x="3962947" y="4666780"/>
            <a:ext cx="2031326" cy="646331"/>
          </a:xfrm>
          <a:prstGeom prst="rect">
            <a:avLst/>
          </a:prstGeom>
          <a:solidFill>
            <a:schemeClr val="bg1"/>
          </a:solidFill>
        </p:spPr>
        <p:txBody>
          <a:bodyPr wrap="none" lIns="91440" tIns="45720" rIns="91440" bIns="45720" rtlCol="0" anchor="ctr" anchorCtr="1">
            <a:spAutoFit/>
          </a:bodyPr>
          <a:lstStyle/>
          <a:p>
            <a:pPr algn="ctr"/>
            <a:r>
              <a:rPr lang="zh-CN" altLang="en-US" sz="3600" b="1" dirty="0">
                <a:ln w="9525">
                  <a:solidFill>
                    <a:schemeClr val="bg1"/>
                  </a:solidFill>
                  <a:prstDash val="solid"/>
                </a:ln>
                <a:solidFill>
                  <a:srgbClr val="B77ED1"/>
                </a:solidFill>
                <a:effectLst>
                  <a:outerShdw blurRad="12700" dist="38100" dir="2700000" algn="tl" rotWithShape="0">
                    <a:schemeClr val="bg1">
                      <a:lumMod val="50000"/>
                    </a:schemeClr>
                  </a:outerShdw>
                </a:effectLst>
              </a:rPr>
              <a:t>相关记录</a:t>
            </a:r>
            <a:endParaRPr lang="zh-CN" altLang="en-US" sz="3600" b="1" cap="none" spc="0" dirty="0">
              <a:ln w="9525">
                <a:solidFill>
                  <a:schemeClr val="bg1"/>
                </a:solidFill>
                <a:prstDash val="solid"/>
              </a:ln>
              <a:solidFill>
                <a:srgbClr val="B77ED1"/>
              </a:solidFill>
              <a:effectLst>
                <a:outerShdw blurRad="12700" dist="38100" dir="2700000" algn="tl" rotWithShape="0">
                  <a:schemeClr val="bg1">
                    <a:lumMod val="50000"/>
                  </a:schemeClr>
                </a:outerShdw>
              </a:effectLst>
            </a:endParaRPr>
          </a:p>
        </p:txBody>
      </p:sp>
      <p:sp>
        <p:nvSpPr>
          <p:cNvPr id="40" name="文本框 19">
            <a:extLst>
              <a:ext uri="{FF2B5EF4-FFF2-40B4-BE49-F238E27FC236}">
                <a16:creationId xmlns:a16="http://schemas.microsoft.com/office/drawing/2014/main" xmlns="" id="{8116B4FE-A135-4A8A-8E1B-71B7F5E635D3}"/>
              </a:ext>
            </a:extLst>
          </p:cNvPr>
          <p:cNvSpPr txBox="1"/>
          <p:nvPr/>
        </p:nvSpPr>
        <p:spPr>
          <a:xfrm>
            <a:off x="542317" y="285996"/>
            <a:ext cx="5227796"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文献的检索</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800" b="1" dirty="0">
                <a:solidFill>
                  <a:schemeClr val="bg1"/>
                </a:solidFill>
                <a:latin typeface="微软雅黑" panose="020B0503020204020204" pitchFamily="34" charset="-122"/>
                <a:ea typeface="微软雅黑" panose="020B0503020204020204" pitchFamily="34" charset="-122"/>
              </a:rPr>
              <a:t>从关键词入手</a:t>
            </a:r>
          </a:p>
        </p:txBody>
      </p:sp>
      <p:sp>
        <p:nvSpPr>
          <p:cNvPr id="43" name="箭头: 五边形 17">
            <a:extLst>
              <a:ext uri="{FF2B5EF4-FFF2-40B4-BE49-F238E27FC236}">
                <a16:creationId xmlns:a16="http://schemas.microsoft.com/office/drawing/2014/main" xmlns="" id="{28F64A56-0C99-4670-AC41-B4782024CF4A}"/>
              </a:ext>
            </a:extLst>
          </p:cNvPr>
          <p:cNvSpPr/>
          <p:nvPr/>
        </p:nvSpPr>
        <p:spPr>
          <a:xfrm>
            <a:off x="0" y="23231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5" name="箭头: V 形 21">
            <a:extLst>
              <a:ext uri="{FF2B5EF4-FFF2-40B4-BE49-F238E27FC236}">
                <a16:creationId xmlns:a16="http://schemas.microsoft.com/office/drawing/2014/main" xmlns="" id="{55FF46E1-AB40-40DE-A9B2-A8B7E5295C42}"/>
              </a:ext>
            </a:extLst>
          </p:cNvPr>
          <p:cNvSpPr/>
          <p:nvPr/>
        </p:nvSpPr>
        <p:spPr>
          <a:xfrm>
            <a:off x="3583261" y="246378"/>
            <a:ext cx="3200400" cy="594360"/>
          </a:xfrm>
          <a:prstGeom prst="chevron">
            <a:avLst/>
          </a:prstGeom>
          <a:solidFill>
            <a:schemeClr val="accent1"/>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48" name="文本框 22">
            <a:extLst>
              <a:ext uri="{FF2B5EF4-FFF2-40B4-BE49-F238E27FC236}">
                <a16:creationId xmlns:a16="http://schemas.microsoft.com/office/drawing/2014/main" xmlns="" id="{5B81F31F-16CE-4558-A8C3-0E46892A01A0}"/>
              </a:ext>
            </a:extLst>
          </p:cNvPr>
          <p:cNvSpPr txBox="1"/>
          <p:nvPr/>
        </p:nvSpPr>
        <p:spPr>
          <a:xfrm>
            <a:off x="4059304" y="280582"/>
            <a:ext cx="2364852"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引文索引</a:t>
            </a:r>
            <a:endParaRPr lang="zh-CN" altLang="en-US"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xmlns="" id="{76785239-B14D-407B-A1D9-04032D12DAD5}"/>
              </a:ext>
            </a:extLst>
          </p:cNvPr>
          <p:cNvSpPr txBox="1"/>
          <p:nvPr/>
        </p:nvSpPr>
        <p:spPr>
          <a:xfrm>
            <a:off x="81098" y="1682743"/>
            <a:ext cx="4556064" cy="461665"/>
          </a:xfrm>
          <a:prstGeom prst="rect">
            <a:avLst/>
          </a:prstGeom>
          <a:solidFill>
            <a:srgbClr val="6ECDE9"/>
          </a:solidFill>
          <a:effectLst>
            <a:outerShdw blurRad="50800" dist="38100" dir="2700000" algn="tl" rotWithShape="0">
              <a:prstClr val="black">
                <a:alpha val="40000"/>
              </a:prstClr>
            </a:outerShdw>
          </a:effectLst>
        </p:spPr>
        <p:txBody>
          <a:bodyPr wrap="square" rtlCol="0">
            <a:spAutoFit/>
          </a:bodyPr>
          <a:lstStyle/>
          <a:p>
            <a:pPr algn="ctr"/>
            <a:r>
              <a:rPr lang="zh-CN" altLang="en-US" sz="2400" b="1" dirty="0">
                <a:solidFill>
                  <a:schemeClr val="bg1"/>
                </a:solidFill>
                <a:effectLst>
                  <a:outerShdw blurRad="38100" dist="38100" dir="2700000" algn="tl">
                    <a:srgbClr val="000000">
                      <a:alpha val="43137"/>
                    </a:srgbClr>
                  </a:outerShdw>
                </a:effectLst>
              </a:rPr>
              <a:t>追溯科研成果的理论基础和来源</a:t>
            </a:r>
            <a:endParaRPr lang="en-US" sz="2400" b="1" dirty="0">
              <a:solidFill>
                <a:schemeClr val="bg1"/>
              </a:solidFill>
              <a:effectLst>
                <a:outerShdw blurRad="38100" dist="38100" dir="2700000" algn="tl">
                  <a:srgbClr val="000000">
                    <a:alpha val="43137"/>
                  </a:srgbClr>
                </a:outerShdw>
              </a:effectLst>
            </a:endParaRPr>
          </a:p>
        </p:txBody>
      </p:sp>
      <p:sp>
        <p:nvSpPr>
          <p:cNvPr id="49" name="TextBox 48">
            <a:extLst>
              <a:ext uri="{FF2B5EF4-FFF2-40B4-BE49-F238E27FC236}">
                <a16:creationId xmlns:a16="http://schemas.microsoft.com/office/drawing/2014/main" xmlns="" id="{F444D7A1-E01E-47A9-AAF8-AD3E1FFB9062}"/>
              </a:ext>
            </a:extLst>
          </p:cNvPr>
          <p:cNvSpPr txBox="1"/>
          <p:nvPr/>
        </p:nvSpPr>
        <p:spPr>
          <a:xfrm>
            <a:off x="5802730" y="1709391"/>
            <a:ext cx="3237158" cy="461665"/>
          </a:xfrm>
          <a:prstGeom prst="rect">
            <a:avLst/>
          </a:prstGeom>
          <a:solidFill>
            <a:srgbClr val="6DCB97"/>
          </a:solidFill>
          <a:effectLst>
            <a:outerShdw blurRad="50800" dist="38100" dir="2700000" algn="tl" rotWithShape="0">
              <a:prstClr val="black">
                <a:alpha val="40000"/>
              </a:prstClr>
            </a:outerShdw>
          </a:effectLst>
        </p:spPr>
        <p:txBody>
          <a:bodyPr wrap="square" rtlCol="0">
            <a:spAutoFit/>
          </a:bodyPr>
          <a:lstStyle/>
          <a:p>
            <a:pPr algn="ctr"/>
            <a:r>
              <a:rPr lang="zh-CN" altLang="en-US" sz="2400" b="1" dirty="0">
                <a:solidFill>
                  <a:schemeClr val="bg1"/>
                </a:solidFill>
                <a:effectLst>
                  <a:outerShdw blurRad="38100" dist="38100" dir="2700000" algn="tl">
                    <a:srgbClr val="000000">
                      <a:alpha val="43137"/>
                    </a:srgbClr>
                  </a:outerShdw>
                </a:effectLst>
              </a:rPr>
              <a:t>跟踪课题的最新进展</a:t>
            </a:r>
            <a:endParaRPr lang="en-US" sz="2400" b="1" dirty="0">
              <a:solidFill>
                <a:schemeClr val="bg1"/>
              </a:solidFill>
              <a:effectLst>
                <a:outerShdw blurRad="38100" dist="38100" dir="2700000" algn="tl">
                  <a:srgbClr val="000000">
                    <a:alpha val="43137"/>
                  </a:srgbClr>
                </a:outerShdw>
              </a:effectLst>
            </a:endParaRPr>
          </a:p>
        </p:txBody>
      </p:sp>
      <p:sp>
        <p:nvSpPr>
          <p:cNvPr id="52" name="TextBox 51">
            <a:extLst>
              <a:ext uri="{FF2B5EF4-FFF2-40B4-BE49-F238E27FC236}">
                <a16:creationId xmlns:a16="http://schemas.microsoft.com/office/drawing/2014/main" xmlns="" id="{06AA30BA-1EED-4512-8A66-46545D5A835C}"/>
              </a:ext>
            </a:extLst>
          </p:cNvPr>
          <p:cNvSpPr txBox="1"/>
          <p:nvPr/>
        </p:nvSpPr>
        <p:spPr>
          <a:xfrm>
            <a:off x="5306295" y="5357259"/>
            <a:ext cx="2710319" cy="830997"/>
          </a:xfrm>
          <a:prstGeom prst="rect">
            <a:avLst/>
          </a:prstGeom>
          <a:solidFill>
            <a:srgbClr val="CE93E8"/>
          </a:solidFill>
          <a:effectLst>
            <a:outerShdw blurRad="50800" dist="38100" dir="2700000" algn="tl" rotWithShape="0">
              <a:prstClr val="black">
                <a:alpha val="40000"/>
              </a:prstClr>
            </a:outerShdw>
          </a:effectLst>
        </p:spPr>
        <p:txBody>
          <a:bodyPr wrap="square" rtlCol="0">
            <a:spAutoFit/>
          </a:bodyPr>
          <a:lstStyle/>
          <a:p>
            <a:pPr algn="ctr"/>
            <a:r>
              <a:rPr lang="zh-CN" altLang="en-US" sz="2400" b="1" dirty="0">
                <a:solidFill>
                  <a:schemeClr val="bg1"/>
                </a:solidFill>
                <a:effectLst>
                  <a:outerShdw blurRad="38100" dist="38100" dir="2700000" algn="tl">
                    <a:srgbClr val="000000">
                      <a:alpha val="43137"/>
                    </a:srgbClr>
                  </a:outerShdw>
                </a:effectLst>
              </a:rPr>
              <a:t>寻找交叉学科的创新点和研究思路</a:t>
            </a:r>
            <a:endParaRPr lang="en-US" sz="2400" b="1" dirty="0">
              <a:solidFill>
                <a:schemeClr val="bg1"/>
              </a:solidFill>
              <a:effectLst>
                <a:outerShdw blurRad="38100" dist="38100" dir="2700000" algn="tl">
                  <a:srgbClr val="000000">
                    <a:alpha val="43137"/>
                  </a:srgbClr>
                </a:outerShdw>
              </a:effectLst>
            </a:endParaRPr>
          </a:p>
        </p:txBody>
      </p:sp>
      <p:sp>
        <p:nvSpPr>
          <p:cNvPr id="54" name="文本框 19">
            <a:extLst>
              <a:ext uri="{FF2B5EF4-FFF2-40B4-BE49-F238E27FC236}">
                <a16:creationId xmlns:a16="http://schemas.microsoft.com/office/drawing/2014/main" xmlns="" id="{07A23FE1-42CF-431C-9627-9D00232B4698}"/>
              </a:ext>
            </a:extLst>
          </p:cNvPr>
          <p:cNvSpPr txBox="1"/>
          <p:nvPr/>
        </p:nvSpPr>
        <p:spPr>
          <a:xfrm>
            <a:off x="190209" y="173611"/>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方法三</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spTree>
    <p:extLst>
      <p:ext uri="{BB962C8B-B14F-4D97-AF65-F5344CB8AC3E}">
        <p14:creationId xmlns:p14="http://schemas.microsoft.com/office/powerpoint/2010/main" val="292911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93" grpId="0" animBg="1"/>
      <p:bldP spid="2" grpId="0" animBg="1"/>
      <p:bldP spid="49" grpId="0" animBg="1"/>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6AC562-0D4E-4D29-B920-3F53CAF5F51F}"/>
              </a:ext>
            </a:extLst>
          </p:cNvPr>
          <p:cNvPicPr>
            <a:picLocks noChangeAspect="1"/>
          </p:cNvPicPr>
          <p:nvPr/>
        </p:nvPicPr>
        <p:blipFill>
          <a:blip r:embed="rId2"/>
          <a:stretch>
            <a:fillRect/>
          </a:stretch>
        </p:blipFill>
        <p:spPr>
          <a:xfrm>
            <a:off x="379824" y="1066015"/>
            <a:ext cx="6372665" cy="4292733"/>
          </a:xfrm>
          <a:prstGeom prst="rect">
            <a:avLst/>
          </a:prstGeom>
          <a:ln>
            <a:noFill/>
          </a:ln>
          <a:effectLst>
            <a:outerShdw blurRad="292100" dist="139700" dir="2700000" algn="tl" rotWithShape="0">
              <a:srgbClr val="333333">
                <a:alpha val="65000"/>
              </a:srgbClr>
            </a:outerShdw>
          </a:effectLst>
        </p:spPr>
      </p:pic>
      <p:grpSp>
        <p:nvGrpSpPr>
          <p:cNvPr id="25" name="Group 24">
            <a:extLst>
              <a:ext uri="{FF2B5EF4-FFF2-40B4-BE49-F238E27FC236}">
                <a16:creationId xmlns:a16="http://schemas.microsoft.com/office/drawing/2014/main" xmlns="" id="{6F5140AD-0472-483F-81D0-851BE9E61154}"/>
              </a:ext>
            </a:extLst>
          </p:cNvPr>
          <p:cNvGrpSpPr/>
          <p:nvPr/>
        </p:nvGrpSpPr>
        <p:grpSpPr>
          <a:xfrm>
            <a:off x="5373855" y="1155888"/>
            <a:ext cx="3728950" cy="731520"/>
            <a:chOff x="5373855" y="944872"/>
            <a:chExt cx="3728950" cy="731520"/>
          </a:xfrm>
        </p:grpSpPr>
        <p:sp>
          <p:nvSpPr>
            <p:cNvPr id="7" name="矩形 86">
              <a:extLst>
                <a:ext uri="{FF2B5EF4-FFF2-40B4-BE49-F238E27FC236}">
                  <a16:creationId xmlns:a16="http://schemas.microsoft.com/office/drawing/2014/main" xmlns="" id="{06119FE3-A171-4EE9-9C3A-40B2403935EF}"/>
                </a:ext>
              </a:extLst>
            </p:cNvPr>
            <p:cNvSpPr/>
            <p:nvPr/>
          </p:nvSpPr>
          <p:spPr>
            <a:xfrm>
              <a:off x="6963504" y="1019999"/>
              <a:ext cx="2139301" cy="584775"/>
            </a:xfrm>
            <a:prstGeom prst="rect">
              <a:avLst/>
            </a:prstGeom>
            <a:noFill/>
          </p:spPr>
          <p:txBody>
            <a:bodyPr wrap="square" lIns="91440" tIns="45720" rIns="91440" bIns="45720" rtlCol="0" anchor="ctr" anchorCtr="1">
              <a:spAutoFit/>
            </a:bodyPr>
            <a:lstStyle/>
            <a:p>
              <a:pPr algn="ctr"/>
              <a:r>
                <a:rPr lang="zh-CN" altLang="en-US" sz="3200" b="1" dirty="0">
                  <a:ln w="9525">
                    <a:solidFill>
                      <a:schemeClr val="bg1"/>
                    </a:solidFill>
                    <a:prstDash val="solid"/>
                  </a:ln>
                  <a:solidFill>
                    <a:srgbClr val="61BB8A"/>
                  </a:solidFill>
                  <a:effectLst>
                    <a:outerShdw blurRad="12700" dist="38100" dir="2700000" algn="tl" rotWithShape="0">
                      <a:schemeClr val="bg1">
                        <a:lumMod val="50000"/>
                      </a:schemeClr>
                    </a:outerShdw>
                  </a:effectLst>
                </a:rPr>
                <a:t>施引文献</a:t>
              </a:r>
              <a:endParaRPr lang="zh-CN" altLang="en-US" sz="3200" b="1" cap="none" spc="0" dirty="0">
                <a:ln w="9525">
                  <a:solidFill>
                    <a:schemeClr val="bg1"/>
                  </a:solidFill>
                  <a:prstDash val="solid"/>
                </a:ln>
                <a:solidFill>
                  <a:srgbClr val="61BB8A"/>
                </a:solidFill>
                <a:effectLst>
                  <a:outerShdw blurRad="12700" dist="38100" dir="2700000" algn="tl" rotWithShape="0">
                    <a:schemeClr val="bg1">
                      <a:lumMod val="50000"/>
                    </a:schemeClr>
                  </a:outerShdw>
                </a:effectLst>
              </a:endParaRPr>
            </a:p>
          </p:txBody>
        </p:sp>
        <p:sp>
          <p:nvSpPr>
            <p:cNvPr id="8" name="Rectangle 7">
              <a:extLst>
                <a:ext uri="{FF2B5EF4-FFF2-40B4-BE49-F238E27FC236}">
                  <a16:creationId xmlns:a16="http://schemas.microsoft.com/office/drawing/2014/main" xmlns="" id="{16DAF3E3-2775-4C2E-A25D-C075E522B64F}"/>
                </a:ext>
              </a:extLst>
            </p:cNvPr>
            <p:cNvSpPr/>
            <p:nvPr/>
          </p:nvSpPr>
          <p:spPr>
            <a:xfrm>
              <a:off x="5373855" y="944872"/>
              <a:ext cx="1378632" cy="731520"/>
            </a:xfrm>
            <a:prstGeom prst="rect">
              <a:avLst/>
            </a:prstGeom>
            <a:noFill/>
            <a:ln w="57150">
              <a:solidFill>
                <a:srgbClr val="61BB8A"/>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13" name="Straight Connector 12">
              <a:extLst>
                <a:ext uri="{FF2B5EF4-FFF2-40B4-BE49-F238E27FC236}">
                  <a16:creationId xmlns:a16="http://schemas.microsoft.com/office/drawing/2014/main" xmlns="" id="{C483E206-D9B6-4DD8-8401-E42206ECF65B}"/>
                </a:ext>
              </a:extLst>
            </p:cNvPr>
            <p:cNvCxnSpPr>
              <a:cxnSpLocks/>
              <a:stCxn id="8" idx="3"/>
            </p:cNvCxnSpPr>
            <p:nvPr/>
          </p:nvCxnSpPr>
          <p:spPr>
            <a:xfrm>
              <a:off x="6752487" y="1310632"/>
              <a:ext cx="450171" cy="0"/>
            </a:xfrm>
            <a:prstGeom prst="line">
              <a:avLst/>
            </a:prstGeom>
            <a:noFill/>
            <a:ln w="57150">
              <a:solidFill>
                <a:srgbClr val="61BB8A"/>
              </a:solidFill>
            </a:ln>
          </p:spPr>
        </p:cxnSp>
      </p:grpSp>
      <p:grpSp>
        <p:nvGrpSpPr>
          <p:cNvPr id="24" name="Group 23">
            <a:extLst>
              <a:ext uri="{FF2B5EF4-FFF2-40B4-BE49-F238E27FC236}">
                <a16:creationId xmlns:a16="http://schemas.microsoft.com/office/drawing/2014/main" xmlns="" id="{3DEE3D53-371A-4CD6-8786-2DF0749BD038}"/>
              </a:ext>
            </a:extLst>
          </p:cNvPr>
          <p:cNvGrpSpPr/>
          <p:nvPr/>
        </p:nvGrpSpPr>
        <p:grpSpPr>
          <a:xfrm>
            <a:off x="5373855" y="3134758"/>
            <a:ext cx="3770145" cy="584775"/>
            <a:chOff x="5373855" y="2923742"/>
            <a:chExt cx="3770145" cy="584775"/>
          </a:xfrm>
        </p:grpSpPr>
        <p:sp>
          <p:nvSpPr>
            <p:cNvPr id="10" name="矩形 92">
              <a:extLst>
                <a:ext uri="{FF2B5EF4-FFF2-40B4-BE49-F238E27FC236}">
                  <a16:creationId xmlns:a16="http://schemas.microsoft.com/office/drawing/2014/main" xmlns="" id="{6E375F76-D169-479A-8CD4-EB225676962D}"/>
                </a:ext>
              </a:extLst>
            </p:cNvPr>
            <p:cNvSpPr/>
            <p:nvPr/>
          </p:nvSpPr>
          <p:spPr>
            <a:xfrm>
              <a:off x="7015331" y="2923742"/>
              <a:ext cx="2128669" cy="584775"/>
            </a:xfrm>
            <a:prstGeom prst="rect">
              <a:avLst/>
            </a:prstGeom>
            <a:noFill/>
          </p:spPr>
          <p:txBody>
            <a:bodyPr wrap="square" lIns="91440" tIns="45720" rIns="91440" bIns="45720" rtlCol="0" anchor="ctr" anchorCtr="1">
              <a:spAutoFit/>
            </a:bodyPr>
            <a:lstStyle/>
            <a:p>
              <a:pPr algn="ctr"/>
              <a:r>
                <a:rPr lang="zh-CN" altLang="en-US" sz="3200" b="1" dirty="0">
                  <a:ln w="9525">
                    <a:solidFill>
                      <a:schemeClr val="bg1"/>
                    </a:solidFill>
                    <a:prstDash val="solid"/>
                  </a:ln>
                  <a:solidFill>
                    <a:srgbClr val="B77ED1"/>
                  </a:solidFill>
                  <a:effectLst>
                    <a:outerShdw blurRad="12700" dist="38100" dir="2700000" algn="tl" rotWithShape="0">
                      <a:schemeClr val="bg1">
                        <a:lumMod val="50000"/>
                      </a:schemeClr>
                    </a:outerShdw>
                  </a:effectLst>
                </a:rPr>
                <a:t>相关记录</a:t>
              </a:r>
              <a:endParaRPr lang="zh-CN" altLang="en-US" sz="3200" b="1" cap="none" spc="0" dirty="0">
                <a:ln w="9525">
                  <a:solidFill>
                    <a:schemeClr val="bg1"/>
                  </a:solidFill>
                  <a:prstDash val="solid"/>
                </a:ln>
                <a:solidFill>
                  <a:srgbClr val="B77ED1"/>
                </a:solidFill>
                <a:effectLst>
                  <a:outerShdw blurRad="12700" dist="38100" dir="2700000" algn="tl" rotWithShape="0">
                    <a:schemeClr val="bg1">
                      <a:lumMod val="50000"/>
                    </a:schemeClr>
                  </a:outerShdw>
                </a:effectLst>
              </a:endParaRPr>
            </a:p>
          </p:txBody>
        </p:sp>
        <p:sp>
          <p:nvSpPr>
            <p:cNvPr id="11" name="Rectangle 10">
              <a:extLst>
                <a:ext uri="{FF2B5EF4-FFF2-40B4-BE49-F238E27FC236}">
                  <a16:creationId xmlns:a16="http://schemas.microsoft.com/office/drawing/2014/main" xmlns="" id="{9106072B-78F5-4B10-875E-3DDD6EEB9429}"/>
                </a:ext>
              </a:extLst>
            </p:cNvPr>
            <p:cNvSpPr/>
            <p:nvPr/>
          </p:nvSpPr>
          <p:spPr>
            <a:xfrm>
              <a:off x="5373855" y="2923742"/>
              <a:ext cx="1378632" cy="274320"/>
            </a:xfrm>
            <a:prstGeom prst="rect">
              <a:avLst/>
            </a:prstGeom>
            <a:noFill/>
            <a:ln w="57150">
              <a:solidFill>
                <a:srgbClr val="B77ED1"/>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14" name="Straight Connector 13">
              <a:extLst>
                <a:ext uri="{FF2B5EF4-FFF2-40B4-BE49-F238E27FC236}">
                  <a16:creationId xmlns:a16="http://schemas.microsoft.com/office/drawing/2014/main" xmlns="" id="{A356A5A6-3652-4EDC-8386-B5B299D7FCD8}"/>
                </a:ext>
              </a:extLst>
            </p:cNvPr>
            <p:cNvCxnSpPr>
              <a:cxnSpLocks/>
              <a:stCxn id="11" idx="3"/>
            </p:cNvCxnSpPr>
            <p:nvPr/>
          </p:nvCxnSpPr>
          <p:spPr>
            <a:xfrm>
              <a:off x="6752487" y="3060902"/>
              <a:ext cx="450171" cy="155227"/>
            </a:xfrm>
            <a:prstGeom prst="line">
              <a:avLst/>
            </a:prstGeom>
            <a:noFill/>
            <a:ln w="57150">
              <a:solidFill>
                <a:srgbClr val="B77ED1"/>
              </a:solidFill>
            </a:ln>
          </p:spPr>
        </p:cxnSp>
      </p:grpSp>
      <p:grpSp>
        <p:nvGrpSpPr>
          <p:cNvPr id="23" name="Group 22">
            <a:extLst>
              <a:ext uri="{FF2B5EF4-FFF2-40B4-BE49-F238E27FC236}">
                <a16:creationId xmlns:a16="http://schemas.microsoft.com/office/drawing/2014/main" xmlns="" id="{7B8D9868-F4D9-45A9-AA96-8F6544410ACD}"/>
              </a:ext>
            </a:extLst>
          </p:cNvPr>
          <p:cNvGrpSpPr/>
          <p:nvPr/>
        </p:nvGrpSpPr>
        <p:grpSpPr>
          <a:xfrm>
            <a:off x="5373857" y="2381643"/>
            <a:ext cx="3728947" cy="642911"/>
            <a:chOff x="5373857" y="2170627"/>
            <a:chExt cx="3728947" cy="642911"/>
          </a:xfrm>
        </p:grpSpPr>
        <p:sp>
          <p:nvSpPr>
            <p:cNvPr id="4" name="矩形 16">
              <a:extLst>
                <a:ext uri="{FF2B5EF4-FFF2-40B4-BE49-F238E27FC236}">
                  <a16:creationId xmlns:a16="http://schemas.microsoft.com/office/drawing/2014/main" xmlns="" id="{1993255E-AA87-4AE6-B7E1-DB4617A4C875}"/>
                </a:ext>
              </a:extLst>
            </p:cNvPr>
            <p:cNvSpPr/>
            <p:nvPr/>
          </p:nvSpPr>
          <p:spPr>
            <a:xfrm>
              <a:off x="6963503" y="2170627"/>
              <a:ext cx="2139301" cy="584775"/>
            </a:xfrm>
            <a:prstGeom prst="rect">
              <a:avLst/>
            </a:prstGeom>
            <a:noFill/>
          </p:spPr>
          <p:txBody>
            <a:bodyPr wrap="square" lIns="91440" tIns="45720" rIns="91440" bIns="45720" rtlCol="0" anchor="ctr" anchorCtr="1">
              <a:spAutoFit/>
            </a:bodyPr>
            <a:lstStyle/>
            <a:p>
              <a:pPr algn="ctr"/>
              <a:r>
                <a:rPr lang="zh-CN" altLang="en-US" sz="3200" b="1" dirty="0">
                  <a:ln w="9525">
                    <a:solidFill>
                      <a:schemeClr val="bg1"/>
                    </a:solidFill>
                    <a:prstDash val="solid"/>
                  </a:ln>
                  <a:solidFill>
                    <a:srgbClr val="5EBCDF"/>
                  </a:solidFill>
                  <a:effectLst>
                    <a:outerShdw blurRad="12700" dist="38100" dir="2700000" algn="tl" rotWithShape="0">
                      <a:schemeClr val="bg1">
                        <a:lumMod val="50000"/>
                      </a:schemeClr>
                    </a:outerShdw>
                  </a:effectLst>
                </a:rPr>
                <a:t>参考文献</a:t>
              </a:r>
              <a:endParaRPr lang="zh-CN" altLang="en-US" sz="3200" b="1" cap="none" spc="0" dirty="0">
                <a:ln w="9525">
                  <a:solidFill>
                    <a:schemeClr val="bg1"/>
                  </a:solidFill>
                  <a:prstDash val="solid"/>
                </a:ln>
                <a:solidFill>
                  <a:srgbClr val="5EBCDF"/>
                </a:solidFill>
                <a:effectLst>
                  <a:outerShdw blurRad="12700" dist="38100" dir="2700000" algn="tl" rotWithShape="0">
                    <a:schemeClr val="bg1">
                      <a:lumMod val="50000"/>
                    </a:schemeClr>
                  </a:outerShdw>
                </a:effectLst>
              </a:endParaRPr>
            </a:p>
          </p:txBody>
        </p:sp>
        <p:sp>
          <p:nvSpPr>
            <p:cNvPr id="5" name="Rectangle 4">
              <a:extLst>
                <a:ext uri="{FF2B5EF4-FFF2-40B4-BE49-F238E27FC236}">
                  <a16:creationId xmlns:a16="http://schemas.microsoft.com/office/drawing/2014/main" xmlns="" id="{CDE67EB0-1913-4E0D-9B6C-BCCB7EB98D82}"/>
                </a:ext>
              </a:extLst>
            </p:cNvPr>
            <p:cNvSpPr/>
            <p:nvPr/>
          </p:nvSpPr>
          <p:spPr>
            <a:xfrm>
              <a:off x="5373857" y="2518116"/>
              <a:ext cx="1378632" cy="295422"/>
            </a:xfrm>
            <a:prstGeom prst="rect">
              <a:avLst/>
            </a:prstGeom>
            <a:noFill/>
            <a:ln w="57150">
              <a:solidFill>
                <a:srgbClr val="5EBCDF"/>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17" name="Straight Connector 16">
              <a:extLst>
                <a:ext uri="{FF2B5EF4-FFF2-40B4-BE49-F238E27FC236}">
                  <a16:creationId xmlns:a16="http://schemas.microsoft.com/office/drawing/2014/main" xmlns="" id="{61FAFA20-1DF2-4D4D-865D-BC09A1477DA1}"/>
                </a:ext>
              </a:extLst>
            </p:cNvPr>
            <p:cNvCxnSpPr>
              <a:cxnSpLocks/>
              <a:stCxn id="5" idx="3"/>
            </p:cNvCxnSpPr>
            <p:nvPr/>
          </p:nvCxnSpPr>
          <p:spPr>
            <a:xfrm flipV="1">
              <a:off x="6752489" y="2458911"/>
              <a:ext cx="450169" cy="206916"/>
            </a:xfrm>
            <a:prstGeom prst="line">
              <a:avLst/>
            </a:prstGeom>
            <a:noFill/>
            <a:ln w="57150">
              <a:solidFill>
                <a:srgbClr val="5EBCDF"/>
              </a:solidFill>
            </a:ln>
          </p:spPr>
        </p:cxnSp>
      </p:grpSp>
      <p:pic>
        <p:nvPicPr>
          <p:cNvPr id="26" name="Picture 25">
            <a:extLst>
              <a:ext uri="{FF2B5EF4-FFF2-40B4-BE49-F238E27FC236}">
                <a16:creationId xmlns:a16="http://schemas.microsoft.com/office/drawing/2014/main" xmlns="" id="{E956891B-BC78-47E5-9489-B727399F76AC}"/>
              </a:ext>
            </a:extLst>
          </p:cNvPr>
          <p:cNvPicPr>
            <a:picLocks noChangeAspect="1"/>
          </p:cNvPicPr>
          <p:nvPr/>
        </p:nvPicPr>
        <p:blipFill>
          <a:blip r:embed="rId3"/>
          <a:stretch>
            <a:fillRect/>
          </a:stretch>
        </p:blipFill>
        <p:spPr>
          <a:xfrm>
            <a:off x="1828800" y="3897174"/>
            <a:ext cx="6372663" cy="1669031"/>
          </a:xfrm>
          <a:prstGeom prst="rect">
            <a:avLst/>
          </a:prstGeom>
          <a:ln w="38100">
            <a:solidFill>
              <a:srgbClr val="B77ED1"/>
            </a:solidFill>
          </a:ln>
        </p:spPr>
      </p:pic>
      <p:grpSp>
        <p:nvGrpSpPr>
          <p:cNvPr id="2" name="Group 1">
            <a:extLst>
              <a:ext uri="{FF2B5EF4-FFF2-40B4-BE49-F238E27FC236}">
                <a16:creationId xmlns:a16="http://schemas.microsoft.com/office/drawing/2014/main" xmlns="" id="{3829BE59-D5A7-470A-8DA6-DBC8C7021E72}"/>
              </a:ext>
            </a:extLst>
          </p:cNvPr>
          <p:cNvGrpSpPr/>
          <p:nvPr/>
        </p:nvGrpSpPr>
        <p:grpSpPr>
          <a:xfrm>
            <a:off x="6783661" y="3719533"/>
            <a:ext cx="1378632" cy="1639215"/>
            <a:chOff x="6783661" y="3719533"/>
            <a:chExt cx="1378632" cy="1639215"/>
          </a:xfrm>
        </p:grpSpPr>
        <p:sp>
          <p:nvSpPr>
            <p:cNvPr id="27" name="Rectangle 26">
              <a:extLst>
                <a:ext uri="{FF2B5EF4-FFF2-40B4-BE49-F238E27FC236}">
                  <a16:creationId xmlns:a16="http://schemas.microsoft.com/office/drawing/2014/main" xmlns="" id="{92367E5D-6B6E-44CA-A4A3-DBE0FD1365CC}"/>
                </a:ext>
              </a:extLst>
            </p:cNvPr>
            <p:cNvSpPr/>
            <p:nvPr/>
          </p:nvSpPr>
          <p:spPr>
            <a:xfrm>
              <a:off x="6783661" y="4992988"/>
              <a:ext cx="1378632" cy="365760"/>
            </a:xfrm>
            <a:prstGeom prst="rect">
              <a:avLst/>
            </a:prstGeom>
            <a:noFill/>
            <a:ln w="57150">
              <a:solidFill>
                <a:srgbClr val="B77ED1"/>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29" name="Straight Connector 28">
              <a:extLst>
                <a:ext uri="{FF2B5EF4-FFF2-40B4-BE49-F238E27FC236}">
                  <a16:creationId xmlns:a16="http://schemas.microsoft.com/office/drawing/2014/main" xmlns="" id="{EEF9E559-8042-4B8A-BA59-76AA5FB3DABA}"/>
                </a:ext>
              </a:extLst>
            </p:cNvPr>
            <p:cNvCxnSpPr>
              <a:cxnSpLocks/>
              <a:stCxn id="10" idx="2"/>
              <a:endCxn id="27" idx="0"/>
            </p:cNvCxnSpPr>
            <p:nvPr/>
          </p:nvCxnSpPr>
          <p:spPr>
            <a:xfrm flipH="1">
              <a:off x="7472977" y="3719533"/>
              <a:ext cx="606689" cy="1273455"/>
            </a:xfrm>
            <a:prstGeom prst="line">
              <a:avLst/>
            </a:prstGeom>
            <a:noFill/>
            <a:ln w="57150">
              <a:solidFill>
                <a:srgbClr val="B77ED1"/>
              </a:solidFill>
            </a:ln>
          </p:spPr>
        </p:cxnSp>
      </p:grpSp>
      <p:sp>
        <p:nvSpPr>
          <p:cNvPr id="19" name="文本框 19">
            <a:extLst>
              <a:ext uri="{FF2B5EF4-FFF2-40B4-BE49-F238E27FC236}">
                <a16:creationId xmlns:a16="http://schemas.microsoft.com/office/drawing/2014/main" xmlns="" id="{934CAB63-A861-404A-8C5D-CFF024DCEE3E}"/>
              </a:ext>
            </a:extLst>
          </p:cNvPr>
          <p:cNvSpPr txBox="1"/>
          <p:nvPr/>
        </p:nvSpPr>
        <p:spPr>
          <a:xfrm>
            <a:off x="542317" y="285996"/>
            <a:ext cx="5227796"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文献的检索</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800" b="1" dirty="0">
                <a:solidFill>
                  <a:schemeClr val="bg1"/>
                </a:solidFill>
                <a:latin typeface="微软雅黑" panose="020B0503020204020204" pitchFamily="34" charset="-122"/>
                <a:ea typeface="微软雅黑" panose="020B0503020204020204" pitchFamily="34" charset="-122"/>
              </a:rPr>
              <a:t>从关键词入手</a:t>
            </a:r>
          </a:p>
        </p:txBody>
      </p:sp>
      <p:sp>
        <p:nvSpPr>
          <p:cNvPr id="20" name="箭头: 五边形 17">
            <a:extLst>
              <a:ext uri="{FF2B5EF4-FFF2-40B4-BE49-F238E27FC236}">
                <a16:creationId xmlns:a16="http://schemas.microsoft.com/office/drawing/2014/main" xmlns="" id="{D73F2DB1-2CBE-424C-802E-7E58FF36D3DC}"/>
              </a:ext>
            </a:extLst>
          </p:cNvPr>
          <p:cNvSpPr/>
          <p:nvPr/>
        </p:nvSpPr>
        <p:spPr>
          <a:xfrm>
            <a:off x="0" y="23231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2" name="箭头: V 形 21">
            <a:extLst>
              <a:ext uri="{FF2B5EF4-FFF2-40B4-BE49-F238E27FC236}">
                <a16:creationId xmlns:a16="http://schemas.microsoft.com/office/drawing/2014/main" xmlns="" id="{9A956FBD-FC7E-490D-B4F8-B07D0CD89B5E}"/>
              </a:ext>
            </a:extLst>
          </p:cNvPr>
          <p:cNvSpPr/>
          <p:nvPr/>
        </p:nvSpPr>
        <p:spPr>
          <a:xfrm>
            <a:off x="3583261" y="246378"/>
            <a:ext cx="3200400" cy="594360"/>
          </a:xfrm>
          <a:prstGeom prst="chevron">
            <a:avLst/>
          </a:prstGeom>
          <a:solidFill>
            <a:schemeClr val="accent1"/>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8" name="文本框 22">
            <a:extLst>
              <a:ext uri="{FF2B5EF4-FFF2-40B4-BE49-F238E27FC236}">
                <a16:creationId xmlns:a16="http://schemas.microsoft.com/office/drawing/2014/main" xmlns="" id="{CE1BE1D2-C684-4E7B-9561-AE90023FCDE7}"/>
              </a:ext>
            </a:extLst>
          </p:cNvPr>
          <p:cNvSpPr txBox="1"/>
          <p:nvPr/>
        </p:nvSpPr>
        <p:spPr>
          <a:xfrm>
            <a:off x="4059304" y="280582"/>
            <a:ext cx="2364852"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引文索引</a:t>
            </a:r>
            <a:endParaRPr lang="zh-CN" altLang="en-US"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id="{08906397-5CB3-4869-A9CC-659592F59031}"/>
              </a:ext>
            </a:extLst>
          </p:cNvPr>
          <p:cNvSpPr txBox="1"/>
          <p:nvPr/>
        </p:nvSpPr>
        <p:spPr>
          <a:xfrm>
            <a:off x="506757" y="3131237"/>
            <a:ext cx="4656083" cy="369332"/>
          </a:xfrm>
          <a:prstGeom prst="rect">
            <a:avLst/>
          </a:prstGeom>
          <a:noFill/>
        </p:spPr>
        <p:txBody>
          <a:bodyPr wrap="none" rtlCol="0">
            <a:spAutoFit/>
          </a:bodyPr>
          <a:lstStyle/>
          <a:p>
            <a:r>
              <a:rPr lang="zh-CN" altLang="en-US" b="1" dirty="0"/>
              <a:t>在</a:t>
            </a:r>
            <a:r>
              <a:rPr lang="en-US" altLang="zh-CN" b="1" dirty="0"/>
              <a:t>Web of Science</a:t>
            </a:r>
            <a:r>
              <a:rPr lang="zh-CN" altLang="en-US" b="1" dirty="0"/>
              <a:t>平台找到我们关注的文献</a:t>
            </a:r>
            <a:endParaRPr lang="en-US" b="1" dirty="0"/>
          </a:p>
        </p:txBody>
      </p:sp>
      <p:sp>
        <p:nvSpPr>
          <p:cNvPr id="15" name="TextBox 14">
            <a:extLst>
              <a:ext uri="{FF2B5EF4-FFF2-40B4-BE49-F238E27FC236}">
                <a16:creationId xmlns:a16="http://schemas.microsoft.com/office/drawing/2014/main" xmlns="" id="{347A7373-40BA-4C91-97D8-76F21D82C192}"/>
              </a:ext>
            </a:extLst>
          </p:cNvPr>
          <p:cNvSpPr txBox="1"/>
          <p:nvPr/>
        </p:nvSpPr>
        <p:spPr>
          <a:xfrm>
            <a:off x="379824" y="5877465"/>
            <a:ext cx="1643399" cy="584775"/>
          </a:xfrm>
          <a:prstGeom prst="rect">
            <a:avLst/>
          </a:prstGeom>
          <a:noFill/>
        </p:spPr>
        <p:txBody>
          <a:bodyPr wrap="none" rtlCol="0">
            <a:spAutoFit/>
          </a:bodyPr>
          <a:lstStyle/>
          <a:p>
            <a:r>
              <a:rPr lang="en-US" sz="3200" b="1" dirty="0">
                <a:solidFill>
                  <a:srgbClr val="1AC604"/>
                </a:solidFill>
              </a:rPr>
              <a:t>1</a:t>
            </a:r>
            <a:r>
              <a:rPr lang="zh-CN" altLang="en-US" sz="3200" b="1" dirty="0">
                <a:solidFill>
                  <a:srgbClr val="1AC604"/>
                </a:solidFill>
              </a:rPr>
              <a:t>篇文献</a:t>
            </a:r>
            <a:endParaRPr lang="en-US" sz="3200" b="1" dirty="0">
              <a:solidFill>
                <a:srgbClr val="1AC604"/>
              </a:solidFill>
            </a:endParaRPr>
          </a:p>
        </p:txBody>
      </p:sp>
      <p:sp>
        <p:nvSpPr>
          <p:cNvPr id="16" name="Arrow: Right 15">
            <a:extLst>
              <a:ext uri="{FF2B5EF4-FFF2-40B4-BE49-F238E27FC236}">
                <a16:creationId xmlns:a16="http://schemas.microsoft.com/office/drawing/2014/main" xmlns="" id="{DC7EED77-9155-47C4-A8BC-99F2F992299B}"/>
              </a:ext>
            </a:extLst>
          </p:cNvPr>
          <p:cNvSpPr/>
          <p:nvPr/>
        </p:nvSpPr>
        <p:spPr>
          <a:xfrm>
            <a:off x="2317487" y="5937611"/>
            <a:ext cx="394471" cy="457200"/>
          </a:xfrm>
          <a:prstGeom prst="rightArrow">
            <a:avLst/>
          </a:prstGeom>
          <a:solidFill>
            <a:srgbClr val="666666"/>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rgbClr val="1AC604"/>
              </a:solidFill>
              <a:effectLst>
                <a:outerShdw blurRad="12700" dist="38100" dir="2700000" algn="tl" rotWithShape="0">
                  <a:schemeClr val="bg1">
                    <a:lumMod val="50000"/>
                  </a:schemeClr>
                </a:outerShdw>
              </a:effectLst>
            </a:endParaRPr>
          </a:p>
        </p:txBody>
      </p:sp>
      <p:sp>
        <p:nvSpPr>
          <p:cNvPr id="31" name="TextBox 30">
            <a:extLst>
              <a:ext uri="{FF2B5EF4-FFF2-40B4-BE49-F238E27FC236}">
                <a16:creationId xmlns:a16="http://schemas.microsoft.com/office/drawing/2014/main" xmlns="" id="{DB288F3A-7F93-4C74-9519-88CB7AEB0A12}"/>
              </a:ext>
            </a:extLst>
          </p:cNvPr>
          <p:cNvSpPr txBox="1"/>
          <p:nvPr/>
        </p:nvSpPr>
        <p:spPr>
          <a:xfrm>
            <a:off x="3006222" y="5880237"/>
            <a:ext cx="5593198" cy="584775"/>
          </a:xfrm>
          <a:prstGeom prst="rect">
            <a:avLst/>
          </a:prstGeom>
          <a:solidFill>
            <a:schemeClr val="bg1"/>
          </a:solidFill>
        </p:spPr>
        <p:txBody>
          <a:bodyPr wrap="none" rtlCol="0">
            <a:spAutoFit/>
          </a:bodyPr>
          <a:lstStyle/>
          <a:p>
            <a:r>
              <a:rPr lang="en-US" altLang="zh-CN" sz="3200" b="1" dirty="0">
                <a:solidFill>
                  <a:srgbClr val="1AC604"/>
                </a:solidFill>
              </a:rPr>
              <a:t>17  +  4850  +  26393  + ··· ···</a:t>
            </a:r>
            <a:endParaRPr lang="en-US" sz="3200" b="1" dirty="0">
              <a:solidFill>
                <a:srgbClr val="1AC604"/>
              </a:solidFill>
            </a:endParaRPr>
          </a:p>
        </p:txBody>
      </p:sp>
      <p:sp>
        <p:nvSpPr>
          <p:cNvPr id="32" name="文本框 19">
            <a:extLst>
              <a:ext uri="{FF2B5EF4-FFF2-40B4-BE49-F238E27FC236}">
                <a16:creationId xmlns:a16="http://schemas.microsoft.com/office/drawing/2014/main" xmlns="" id="{4FA84197-C916-4317-8FBB-265341A4DB4A}"/>
              </a:ext>
            </a:extLst>
          </p:cNvPr>
          <p:cNvSpPr txBox="1"/>
          <p:nvPr/>
        </p:nvSpPr>
        <p:spPr>
          <a:xfrm>
            <a:off x="190209" y="173611"/>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方法三</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spTree>
    <p:extLst>
      <p:ext uri="{BB962C8B-B14F-4D97-AF65-F5344CB8AC3E}">
        <p14:creationId xmlns:p14="http://schemas.microsoft.com/office/powerpoint/2010/main" val="420087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82" y="1358921"/>
            <a:ext cx="8174037" cy="1246187"/>
          </a:xfrm>
          <a:prstGeom prst="rect">
            <a:avLst/>
          </a:prstGeom>
        </p:spPr>
        <p:txBody>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20000"/>
              </a:lnSpc>
              <a:spcBef>
                <a:spcPct val="0"/>
              </a:spcBef>
            </a:pPr>
            <a:r>
              <a:rPr lang="zh-CN" altLang="en-US" sz="1600" b="1" dirty="0">
                <a:latin typeface="微软雅黑" panose="020B0503020204020204" pitchFamily="34" charset="-122"/>
                <a:ea typeface="微软雅黑" panose="020B0503020204020204" pitchFamily="34" charset="-122"/>
              </a:rPr>
              <a:t>以</a:t>
            </a:r>
            <a:r>
              <a:rPr lang="en-US" altLang="zh-CN" sz="1600" b="1" dirty="0">
                <a:latin typeface="微软雅黑" panose="020B0503020204020204" pitchFamily="34" charset="-122"/>
                <a:ea typeface="微软雅黑" panose="020B0503020204020204" pitchFamily="34" charset="-122"/>
              </a:rPr>
              <a:t>A. </a:t>
            </a:r>
            <a:r>
              <a:rPr lang="en-US" altLang="zh-CN" sz="1600" b="1" dirty="0" err="1">
                <a:latin typeface="微软雅黑" panose="020B0503020204020204" pitchFamily="34" charset="-122"/>
                <a:ea typeface="微软雅黑" panose="020B0503020204020204" pitchFamily="34" charset="-122"/>
              </a:rPr>
              <a:t>Jorio</a:t>
            </a:r>
            <a:r>
              <a:rPr lang="zh-CN" altLang="en-US" sz="1600" b="1" dirty="0">
                <a:latin typeface="微软雅黑" panose="020B0503020204020204" pitchFamily="34" charset="-122"/>
                <a:ea typeface="微软雅黑" panose="020B0503020204020204" pitchFamily="34" charset="-122"/>
              </a:rPr>
              <a:t>（朱里奥）</a:t>
            </a:r>
            <a:r>
              <a:rPr lang="en-US" altLang="zh-CN" sz="1600" b="1" dirty="0">
                <a:latin typeface="微软雅黑" panose="020B0503020204020204" pitchFamily="34" charset="-122"/>
                <a:ea typeface="微软雅黑" panose="020B0503020204020204" pitchFamily="34" charset="-122"/>
              </a:rPr>
              <a:t>, M. S. </a:t>
            </a:r>
            <a:r>
              <a:rPr lang="en-US" altLang="zh-CN" sz="1600" b="1" dirty="0" err="1">
                <a:latin typeface="微软雅黑" panose="020B0503020204020204" pitchFamily="34" charset="-122"/>
                <a:ea typeface="微软雅黑" panose="020B0503020204020204" pitchFamily="34" charset="-122"/>
              </a:rPr>
              <a:t>Dresselhaus</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米莉</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德雷斯尔豪斯</a:t>
            </a:r>
            <a:r>
              <a:rPr lang="en-US" altLang="zh-CN" sz="1600"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及</a:t>
            </a:r>
            <a:r>
              <a:rPr lang="en-US" altLang="zh-CN" sz="1600" b="1" dirty="0">
                <a:latin typeface="微软雅黑" panose="020B0503020204020204" pitchFamily="34" charset="-122"/>
                <a:ea typeface="微软雅黑" panose="020B0503020204020204" pitchFamily="34" charset="-122"/>
              </a:rPr>
              <a:t>G. </a:t>
            </a:r>
            <a:r>
              <a:rPr lang="en-US" altLang="zh-CN" sz="1600" b="1" dirty="0" err="1">
                <a:latin typeface="微软雅黑" panose="020B0503020204020204" pitchFamily="34" charset="-122"/>
                <a:ea typeface="微软雅黑" panose="020B0503020204020204" pitchFamily="34" charset="-122"/>
              </a:rPr>
              <a:t>Dresselhaus</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金</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德雷斯尔豪斯</a:t>
            </a:r>
            <a:r>
              <a:rPr lang="en-US" altLang="zh-CN" sz="1600"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教授</a:t>
            </a:r>
            <a:r>
              <a:rPr lang="en-US" altLang="zh-CN" sz="1600" b="1" dirty="0">
                <a:latin typeface="微软雅黑" panose="020B0503020204020204" pitchFamily="34" charset="-122"/>
                <a:ea typeface="微软雅黑" panose="020B0503020204020204" pitchFamily="34" charset="-122"/>
              </a:rPr>
              <a:t> 2008</a:t>
            </a:r>
            <a:r>
              <a:rPr lang="zh-CN" altLang="en-US" sz="1600" b="1" dirty="0">
                <a:latin typeface="微软雅黑" panose="020B0503020204020204" pitchFamily="34" charset="-122"/>
                <a:ea typeface="微软雅黑" panose="020B0503020204020204" pitchFamily="34" charset="-122"/>
              </a:rPr>
              <a:t>年出版的</a:t>
            </a:r>
            <a:r>
              <a:rPr lang="en-US" altLang="zh-CN" sz="1600" b="1" dirty="0">
                <a:latin typeface="微软雅黑" panose="020B0503020204020204" pitchFamily="34" charset="-122"/>
                <a:ea typeface="微软雅黑" panose="020B0503020204020204" pitchFamily="34" charset="-122"/>
              </a:rPr>
              <a:t>《 Carbon Nanotubes: Advanced Topics in the Synthesis, Structure, Properties and Applications 》</a:t>
            </a:r>
            <a:r>
              <a:rPr lang="zh-CN" altLang="en-US" sz="1600" b="1" dirty="0">
                <a:latin typeface="微软雅黑" panose="020B0503020204020204" pitchFamily="34" charset="-122"/>
                <a:ea typeface="微软雅黑" panose="020B0503020204020204" pitchFamily="34" charset="-122"/>
              </a:rPr>
              <a:t>一书为例：</a:t>
            </a:r>
            <a:endParaRPr lang="en-US" altLang="zh-CN" sz="1600" b="1" dirty="0">
              <a:latin typeface="微软雅黑" panose="020B0503020204020204" pitchFamily="34" charset="-122"/>
              <a:ea typeface="微软雅黑" panose="020B0503020204020204" pitchFamily="34" charset="-122"/>
            </a:endParaRPr>
          </a:p>
          <a:p>
            <a:pPr>
              <a:lnSpc>
                <a:spcPct val="120000"/>
              </a:lnSpc>
              <a:spcBef>
                <a:spcPct val="0"/>
              </a:spcBef>
            </a:pPr>
            <a:endParaRPr lang="en-US" altLang="zh-CN" sz="1600" b="1" dirty="0">
              <a:ea typeface="黑体" panose="02010609060101010101" pitchFamily="49" charset="-122"/>
            </a:endParaRPr>
          </a:p>
          <a:p>
            <a:pPr>
              <a:lnSpc>
                <a:spcPct val="120000"/>
              </a:lnSpc>
              <a:spcBef>
                <a:spcPct val="0"/>
              </a:spcBef>
              <a:buFontTx/>
              <a:buNone/>
            </a:pPr>
            <a:r>
              <a:rPr lang="zh-CN" altLang="en-US" sz="1600" dirty="0">
                <a:latin typeface="黑体" panose="02010609060101010101" pitchFamily="49" charset="-122"/>
                <a:ea typeface="黑体" panose="02010609060101010101" pitchFamily="49" charset="-122"/>
              </a:rPr>
              <a:t>  </a:t>
            </a:r>
            <a:endParaRPr lang="en-US" altLang="zh-CN" sz="1600" b="1" dirty="0">
              <a:ea typeface="黑体" panose="02010609060101010101" pitchFamily="49" charset="-122"/>
            </a:endParaRPr>
          </a:p>
          <a:p>
            <a:pPr>
              <a:lnSpc>
                <a:spcPct val="120000"/>
              </a:lnSpc>
              <a:spcBef>
                <a:spcPct val="0"/>
              </a:spcBef>
              <a:buFontTx/>
              <a:buNone/>
            </a:pPr>
            <a:endParaRPr lang="en-US" altLang="zh-CN" sz="1600" b="1" dirty="0">
              <a:ea typeface="黑体" panose="02010609060101010101" pitchFamily="49" charset="-122"/>
            </a:endParaRPr>
          </a:p>
          <a:p>
            <a:pPr>
              <a:lnSpc>
                <a:spcPct val="120000"/>
              </a:lnSpc>
              <a:spcBef>
                <a:spcPct val="0"/>
              </a:spcBef>
              <a:buFontTx/>
              <a:buNone/>
            </a:pPr>
            <a:r>
              <a:rPr lang="en-US" altLang="zh-CN" sz="1800" b="1" dirty="0">
                <a:ea typeface="黑体" panose="02010609060101010101" pitchFamily="49" charset="-122"/>
              </a:rPr>
              <a:t> </a:t>
            </a:r>
          </a:p>
          <a:p>
            <a:pPr>
              <a:lnSpc>
                <a:spcPct val="120000"/>
              </a:lnSpc>
              <a:spcBef>
                <a:spcPct val="0"/>
              </a:spcBef>
              <a:buFontTx/>
              <a:buNone/>
            </a:pPr>
            <a:endParaRPr lang="zh-CN" altLang="en-US" sz="1800" b="1" dirty="0">
              <a:ea typeface="黑体" panose="02010609060101010101" pitchFamily="49" charset="-122"/>
            </a:endParaRPr>
          </a:p>
          <a:p>
            <a:pPr algn="ctr">
              <a:lnSpc>
                <a:spcPct val="120000"/>
              </a:lnSpc>
              <a:buFontTx/>
              <a:buNone/>
            </a:pPr>
            <a:r>
              <a:rPr lang="zh-CN" altLang="en-US" sz="1800" dirty="0">
                <a:ea typeface="宋体" panose="02010600030101010101" pitchFamily="2" charset="-122"/>
              </a:rPr>
              <a:t>     </a:t>
            </a:r>
            <a:endParaRPr lang="en-US" altLang="zh-CN" sz="1800" b="1" dirty="0">
              <a:latin typeface="黑体" panose="02010609060101010101" pitchFamily="49" charset="-122"/>
              <a:ea typeface="黑体" panose="02010609060101010101" pitchFamily="49" charset="-122"/>
            </a:endParaRPr>
          </a:p>
        </p:txBody>
      </p:sp>
      <p:sp>
        <p:nvSpPr>
          <p:cNvPr id="4" name="灯片编号占位符 5"/>
          <p:cNvSpPr txBox="1">
            <a:spLocks/>
          </p:cNvSpPr>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defPPr>
              <a:defRPr lang="en-US"/>
            </a:defPPr>
            <a:lvl1pPr marL="0" algn="l" defTabSz="457200" rtl="0" eaLnBrk="1" latinLnBrk="0" hangingPunct="1">
              <a:spcBef>
                <a:spcPct val="50000"/>
              </a:spcBef>
              <a:buClr>
                <a:schemeClr val="tx2"/>
              </a:buClr>
              <a:buChar char="•"/>
              <a:defRPr sz="2400" kern="1200">
                <a:solidFill>
                  <a:schemeClr val="tx1"/>
                </a:solidFill>
                <a:latin typeface="Arial" panose="020B0604020202020204" pitchFamily="34" charset="0"/>
                <a:ea typeface="+mn-ea"/>
                <a:cs typeface="+mn-cs"/>
              </a:defRPr>
            </a:lvl1pPr>
            <a:lvl2pPr marL="742950" indent="-285750" algn="l" defTabSz="457200" rtl="0" eaLnBrk="1" latinLnBrk="0" hangingPunct="1">
              <a:spcBef>
                <a:spcPct val="30000"/>
              </a:spcBef>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1143000" indent="-228600" algn="l" defTabSz="457200" rtl="0" eaLnBrk="1" latinLnBrk="0" hangingPunct="1">
              <a:spcBef>
                <a:spcPct val="25000"/>
              </a:spcBef>
              <a:buClr>
                <a:schemeClr val="tx2"/>
              </a:buClr>
              <a:buChar char="•"/>
              <a:defRPr sz="2400" kern="120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Clr>
                <a:schemeClr val="tx2"/>
              </a:buClr>
              <a:buChar char="•"/>
              <a:defRPr sz="1400" kern="1200">
                <a:solidFill>
                  <a:schemeClr val="tx1"/>
                </a:solidFill>
                <a:latin typeface="Arial" panose="020B0604020202020204" pitchFamily="34" charset="0"/>
                <a:ea typeface="+mn-ea"/>
                <a:cs typeface="+mn-cs"/>
              </a:defRPr>
            </a:lvl5pPr>
            <a:lvl6pPr marL="2514600" indent="-228600" algn="l" defTabSz="457200" rtl="0" eaLnBrk="0" fontAlgn="base" latinLnBrk="0" hangingPunct="0">
              <a:spcBef>
                <a:spcPct val="20000"/>
              </a:spcBef>
              <a:spcAft>
                <a:spcPct val="0"/>
              </a:spcAft>
              <a:buClr>
                <a:schemeClr val="tx2"/>
              </a:buClr>
              <a:buChar char="•"/>
              <a:defRPr sz="1400" kern="1200">
                <a:solidFill>
                  <a:schemeClr val="tx1"/>
                </a:solidFill>
                <a:latin typeface="Arial" panose="020B0604020202020204" pitchFamily="34" charset="0"/>
                <a:ea typeface="+mn-ea"/>
                <a:cs typeface="+mn-cs"/>
              </a:defRPr>
            </a:lvl6pPr>
            <a:lvl7pPr marL="2971800" indent="-228600" algn="l" defTabSz="457200" rtl="0" eaLnBrk="0" fontAlgn="base" latinLnBrk="0" hangingPunct="0">
              <a:spcBef>
                <a:spcPct val="20000"/>
              </a:spcBef>
              <a:spcAft>
                <a:spcPct val="0"/>
              </a:spcAft>
              <a:buClr>
                <a:schemeClr val="tx2"/>
              </a:buClr>
              <a:buChar char="•"/>
              <a:defRPr sz="1400" kern="1200">
                <a:solidFill>
                  <a:schemeClr val="tx1"/>
                </a:solidFill>
                <a:latin typeface="Arial" panose="020B0604020202020204" pitchFamily="34" charset="0"/>
                <a:ea typeface="+mn-ea"/>
                <a:cs typeface="+mn-cs"/>
              </a:defRPr>
            </a:lvl7pPr>
            <a:lvl8pPr marL="3429000" indent="-228600" algn="l" defTabSz="457200" rtl="0" eaLnBrk="0" fontAlgn="base" latinLnBrk="0" hangingPunct="0">
              <a:spcBef>
                <a:spcPct val="20000"/>
              </a:spcBef>
              <a:spcAft>
                <a:spcPct val="0"/>
              </a:spcAft>
              <a:buClr>
                <a:schemeClr val="tx2"/>
              </a:buClr>
              <a:buChar char="•"/>
              <a:defRPr sz="1400" kern="1200">
                <a:solidFill>
                  <a:schemeClr val="tx1"/>
                </a:solidFill>
                <a:latin typeface="Arial" panose="020B0604020202020204" pitchFamily="34" charset="0"/>
                <a:ea typeface="+mn-ea"/>
                <a:cs typeface="+mn-cs"/>
              </a:defRPr>
            </a:lvl8pPr>
            <a:lvl9pPr marL="3886200" indent="-228600" algn="l" defTabSz="457200" rtl="0" eaLnBrk="0" fontAlgn="base" latinLnBrk="0" hangingPunct="0">
              <a:spcBef>
                <a:spcPct val="20000"/>
              </a:spcBef>
              <a:spcAft>
                <a:spcPct val="0"/>
              </a:spcAft>
              <a:buClr>
                <a:schemeClr val="tx2"/>
              </a:buClr>
              <a:buChar char="•"/>
              <a:defRPr sz="1400" kern="1200">
                <a:solidFill>
                  <a:schemeClr val="tx1"/>
                </a:solidFill>
                <a:latin typeface="Arial" panose="020B0604020202020204" pitchFamily="34" charset="0"/>
                <a:ea typeface="+mn-ea"/>
                <a:cs typeface="+mn-cs"/>
              </a:defRPr>
            </a:lvl9pPr>
          </a:lstStyle>
          <a:p>
            <a:pPr>
              <a:spcBef>
                <a:spcPct val="0"/>
              </a:spcBef>
              <a:buClrTx/>
              <a:buFontTx/>
              <a:buNone/>
            </a:pPr>
            <a:fld id="{5EF603E9-1635-4E34-8424-047D1B8C7038}" type="slidenum">
              <a:rPr lang="en-US" altLang="zh-CN" sz="900" smtClean="0">
                <a:solidFill>
                  <a:schemeClr val="bg1"/>
                </a:solidFill>
              </a:rPr>
              <a:pPr>
                <a:spcBef>
                  <a:spcPct val="0"/>
                </a:spcBef>
                <a:buClrTx/>
                <a:buFontTx/>
                <a:buNone/>
              </a:pPr>
              <a:t>22</a:t>
            </a:fld>
            <a:endParaRPr lang="en-US" altLang="zh-CN" sz="900">
              <a:solidFill>
                <a:schemeClr val="bg1"/>
              </a:solidFill>
            </a:endParaRPr>
          </a:p>
        </p:txBody>
      </p:sp>
      <p:sp>
        <p:nvSpPr>
          <p:cNvPr id="5" name="日期占位符 3"/>
          <p:cNvSpPr txBox="1">
            <a:spLocks/>
          </p:cNvSpPr>
          <p:nvPr/>
        </p:nvSpPr>
        <p:spPr bwMode="auto">
          <a:xfrm>
            <a:off x="3971925" y="6394450"/>
            <a:ext cx="5172075" cy="231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defPPr>
              <a:defRPr lang="en-US"/>
            </a:defPPr>
            <a:lvl1pPr marL="0" algn="l" defTabSz="457200" rtl="0" eaLnBrk="1" latinLnBrk="0" hangingPunct="1">
              <a:spcBef>
                <a:spcPct val="50000"/>
              </a:spcBef>
              <a:buClr>
                <a:schemeClr val="tx2"/>
              </a:buClr>
              <a:buChar char="•"/>
              <a:defRPr sz="2400" kern="1200">
                <a:solidFill>
                  <a:schemeClr val="tx1"/>
                </a:solidFill>
                <a:latin typeface="Arial" panose="020B0604020202020204" pitchFamily="34" charset="0"/>
                <a:ea typeface="+mn-ea"/>
                <a:cs typeface="+mn-cs"/>
              </a:defRPr>
            </a:lvl1pPr>
            <a:lvl2pPr marL="742950" indent="-285750" algn="l" defTabSz="457200" rtl="0" eaLnBrk="1" latinLnBrk="0" hangingPunct="1">
              <a:spcBef>
                <a:spcPct val="30000"/>
              </a:spcBef>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1143000" indent="-228600" algn="l" defTabSz="457200" rtl="0" eaLnBrk="1" latinLnBrk="0" hangingPunct="1">
              <a:spcBef>
                <a:spcPct val="25000"/>
              </a:spcBef>
              <a:buClr>
                <a:schemeClr val="tx2"/>
              </a:buClr>
              <a:buChar char="•"/>
              <a:defRPr sz="2400" kern="120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Clr>
                <a:schemeClr val="tx2"/>
              </a:buClr>
              <a:buChar char="•"/>
              <a:defRPr sz="1400" kern="1200">
                <a:solidFill>
                  <a:schemeClr val="tx1"/>
                </a:solidFill>
                <a:latin typeface="Arial" panose="020B0604020202020204" pitchFamily="34" charset="0"/>
                <a:ea typeface="+mn-ea"/>
                <a:cs typeface="+mn-cs"/>
              </a:defRPr>
            </a:lvl5pPr>
            <a:lvl6pPr marL="2514600" indent="-228600" algn="l" defTabSz="457200" rtl="0" eaLnBrk="0" fontAlgn="base" latinLnBrk="0" hangingPunct="0">
              <a:spcBef>
                <a:spcPct val="20000"/>
              </a:spcBef>
              <a:spcAft>
                <a:spcPct val="0"/>
              </a:spcAft>
              <a:buClr>
                <a:schemeClr val="tx2"/>
              </a:buClr>
              <a:buChar char="•"/>
              <a:defRPr sz="1400" kern="1200">
                <a:solidFill>
                  <a:schemeClr val="tx1"/>
                </a:solidFill>
                <a:latin typeface="Arial" panose="020B0604020202020204" pitchFamily="34" charset="0"/>
                <a:ea typeface="+mn-ea"/>
                <a:cs typeface="+mn-cs"/>
              </a:defRPr>
            </a:lvl6pPr>
            <a:lvl7pPr marL="2971800" indent="-228600" algn="l" defTabSz="457200" rtl="0" eaLnBrk="0" fontAlgn="base" latinLnBrk="0" hangingPunct="0">
              <a:spcBef>
                <a:spcPct val="20000"/>
              </a:spcBef>
              <a:spcAft>
                <a:spcPct val="0"/>
              </a:spcAft>
              <a:buClr>
                <a:schemeClr val="tx2"/>
              </a:buClr>
              <a:buChar char="•"/>
              <a:defRPr sz="1400" kern="1200">
                <a:solidFill>
                  <a:schemeClr val="tx1"/>
                </a:solidFill>
                <a:latin typeface="Arial" panose="020B0604020202020204" pitchFamily="34" charset="0"/>
                <a:ea typeface="+mn-ea"/>
                <a:cs typeface="+mn-cs"/>
              </a:defRPr>
            </a:lvl7pPr>
            <a:lvl8pPr marL="3429000" indent="-228600" algn="l" defTabSz="457200" rtl="0" eaLnBrk="0" fontAlgn="base" latinLnBrk="0" hangingPunct="0">
              <a:spcBef>
                <a:spcPct val="20000"/>
              </a:spcBef>
              <a:spcAft>
                <a:spcPct val="0"/>
              </a:spcAft>
              <a:buClr>
                <a:schemeClr val="tx2"/>
              </a:buClr>
              <a:buChar char="•"/>
              <a:defRPr sz="1400" kern="1200">
                <a:solidFill>
                  <a:schemeClr val="tx1"/>
                </a:solidFill>
                <a:latin typeface="Arial" panose="020B0604020202020204" pitchFamily="34" charset="0"/>
                <a:ea typeface="+mn-ea"/>
                <a:cs typeface="+mn-cs"/>
              </a:defRPr>
            </a:lvl8pPr>
            <a:lvl9pPr marL="3886200" indent="-228600" algn="l" defTabSz="457200" rtl="0" eaLnBrk="0" fontAlgn="base" latinLnBrk="0" hangingPunct="0">
              <a:spcBef>
                <a:spcPct val="20000"/>
              </a:spcBef>
              <a:spcAft>
                <a:spcPct val="0"/>
              </a:spcAft>
              <a:buClr>
                <a:schemeClr val="tx2"/>
              </a:buClr>
              <a:buChar char="•"/>
              <a:defRPr sz="1400" kern="1200">
                <a:solidFill>
                  <a:schemeClr val="tx1"/>
                </a:solidFill>
                <a:latin typeface="Arial" panose="020B0604020202020204" pitchFamily="34" charset="0"/>
                <a:ea typeface="+mn-ea"/>
                <a:cs typeface="+mn-cs"/>
              </a:defRPr>
            </a:lvl9pPr>
          </a:lstStyle>
          <a:p>
            <a:pPr algn="r">
              <a:spcBef>
                <a:spcPct val="0"/>
              </a:spcBef>
              <a:buClrTx/>
              <a:buFontTx/>
              <a:buNone/>
            </a:pPr>
            <a:fld id="{7699FE44-4AC0-4457-BBB9-249DC4971F74}" type="datetime1">
              <a:rPr lang="zh-CN" altLang="en-US" sz="900" smtClean="0">
                <a:solidFill>
                  <a:schemeClr val="bg1"/>
                </a:solidFill>
                <a:cs typeface="Arial" panose="020B0604020202020204" pitchFamily="34" charset="0"/>
              </a:rPr>
              <a:pPr algn="r">
                <a:spcBef>
                  <a:spcPct val="0"/>
                </a:spcBef>
                <a:buClrTx/>
                <a:buFontTx/>
                <a:buNone/>
              </a:pPr>
              <a:t>2019/5/5</a:t>
            </a:fld>
            <a:endParaRPr lang="en-US" altLang="zh-CN" sz="900">
              <a:solidFill>
                <a:schemeClr val="bg1"/>
              </a:solidFill>
              <a:cs typeface="Arial" panose="020B0604020202020204" pitchFamily="34" charset="0"/>
            </a:endParaRPr>
          </a:p>
        </p:txBody>
      </p:sp>
      <p:sp>
        <p:nvSpPr>
          <p:cNvPr id="6" name="Rectangle 2"/>
          <p:cNvSpPr txBox="1">
            <a:spLocks noChangeArrowheads="1"/>
          </p:cNvSpPr>
          <p:nvPr/>
        </p:nvSpPr>
        <p:spPr bwMode="auto">
          <a:xfrm>
            <a:off x="195376" y="500078"/>
            <a:ext cx="8948624" cy="836613"/>
          </a:xfrm>
          <a:prstGeom prst="rect">
            <a:avLst/>
          </a:prstGeom>
          <a:noFill/>
          <a:ln w="9525">
            <a:noFill/>
            <a:miter lim="800000"/>
            <a:headEnd/>
            <a:tailEnd/>
          </a:ln>
        </p:spPr>
        <p:txBody>
          <a:bodyPr lIns="0" tIns="0" rIns="0" bIns="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2800" b="1" dirty="0">
                <a:solidFill>
                  <a:schemeClr val="tx2"/>
                </a:solidFill>
                <a:latin typeface="黑体" panose="02010609060101010101" pitchFamily="49" charset="-122"/>
                <a:ea typeface="黑体" panose="02010609060101010101" pitchFamily="49" charset="-122"/>
              </a:rPr>
              <a:t>案例：如何得知一本书中的理论是怎样发展和被应用的？</a:t>
            </a:r>
            <a:endParaRPr lang="zh-CN" altLang="en-US" sz="2800" b="1" dirty="0">
              <a:solidFill>
                <a:schemeClr val="tx2"/>
              </a:solidFill>
              <a:ea typeface="黑体" panose="02010609060101010101" pitchFamily="49" charset="-122"/>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20776">
            <a:off x="660400" y="4206875"/>
            <a:ext cx="16160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a:srcRect/>
          <a:stretch>
            <a:fillRect/>
          </a:stretch>
        </p:blipFill>
        <p:spPr bwMode="auto">
          <a:xfrm>
            <a:off x="2500312" y="3702570"/>
            <a:ext cx="2309331" cy="279824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 name="TextBox 9"/>
          <p:cNvSpPr txBox="1">
            <a:spLocks noChangeArrowheads="1"/>
          </p:cNvSpPr>
          <p:nvPr/>
        </p:nvSpPr>
        <p:spPr bwMode="auto">
          <a:xfrm>
            <a:off x="2633754" y="5547948"/>
            <a:ext cx="2069306" cy="830997"/>
          </a:xfrm>
          <a:prstGeom prst="rect">
            <a:avLst/>
          </a:prstGeom>
          <a:solidFill>
            <a:schemeClr val="tx2">
              <a:alpha val="90000"/>
            </a:schemeClr>
          </a:solidFill>
          <a:ln>
            <a:noFill/>
          </a:ln>
          <a:effectLst>
            <a:softEdge rad="31750"/>
          </a:effectLst>
        </p:spPr>
        <p:txBody>
          <a:bodyPr wrap="square">
            <a:spAutoFit/>
          </a:bodyPr>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eaLnBrk="1" hangingPunct="1">
              <a:spcBef>
                <a:spcPct val="0"/>
              </a:spcBef>
              <a:buClrTx/>
              <a:buFontTx/>
              <a:buNone/>
            </a:pPr>
            <a:r>
              <a:rPr lang="zh-CN" altLang="en-US" sz="1600"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Arial" panose="020B0604020202020204" pitchFamily="34" charset="0"/>
              </a:rPr>
              <a:t>本书深入介绍了碳纳米管的合成、结构、性能和应用相关知识</a:t>
            </a:r>
          </a:p>
        </p:txBody>
      </p:sp>
      <p:pic>
        <p:nvPicPr>
          <p:cNvPr id="10" name="Picture 9" descr="C:\Documents and Settings\fengwu.luo\Application Data\Tencent\Users\122102596\QQ\WinTemp\RichOle\R5H3%6TW24QDR_MO81EYFQ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3814763"/>
            <a:ext cx="35004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Documents and Settings\fengwu.luo\Application Data\Tencent\Users\122102596\QQ\WinTemp\RichOle\]EDC)QA)U5)GV[$N}_TZ7(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25" y="5341938"/>
            <a:ext cx="396875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Documents and Settings\fengwu.luo\Application Data\Tencent\Users\122102596\QQ\WinTemp\RichOle\GXRTTY`$8{C7)0P76YH{UD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4247" y="6413500"/>
            <a:ext cx="2888233"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613966" y="2615527"/>
            <a:ext cx="79160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algn="just" eaLnBrk="1" hangingPunct="1">
              <a:spcBef>
                <a:spcPct val="0"/>
              </a:spcBef>
              <a:buClrTx/>
              <a:buFontTx/>
              <a:buNone/>
            </a:pPr>
            <a:r>
              <a:rPr lang="zh-CN" altLang="en-US" sz="1600" dirty="0">
                <a:latin typeface="黑体" panose="02010609060101010101" pitchFamily="49" charset="-122"/>
                <a:ea typeface="黑体" panose="02010609060101010101" pitchFamily="49" charset="-122"/>
                <a:cs typeface="Arial" panose="020B0604020202020204" pitchFamily="34" charset="0"/>
              </a:rPr>
              <a:t>碳纳米管</a:t>
            </a:r>
            <a:r>
              <a:rPr lang="en-US" altLang="zh-CN" sz="1600" dirty="0">
                <a:latin typeface="黑体" panose="02010609060101010101" pitchFamily="49" charset="-122"/>
                <a:ea typeface="黑体" panose="02010609060101010101" pitchFamily="49" charset="-122"/>
                <a:cs typeface="Arial" panose="020B0604020202020204" pitchFamily="34" charset="0"/>
              </a:rPr>
              <a:t>(CNT)</a:t>
            </a:r>
            <a:r>
              <a:rPr lang="zh-CN" altLang="en-US" sz="1600" dirty="0">
                <a:latin typeface="黑体" panose="02010609060101010101" pitchFamily="49" charset="-122"/>
                <a:ea typeface="黑体" panose="02010609060101010101" pitchFamily="49" charset="-122"/>
                <a:cs typeface="Arial" panose="020B0604020202020204" pitchFamily="34" charset="0"/>
              </a:rPr>
              <a:t>可以看作卷成筒状的石墨烯，它</a:t>
            </a:r>
            <a:r>
              <a:rPr lang="zh-CN" altLang="zh-CN" sz="1600" dirty="0">
                <a:latin typeface="黑体" panose="02010609060101010101" pitchFamily="49" charset="-122"/>
                <a:ea typeface="黑体" panose="02010609060101010101" pitchFamily="49" charset="-122"/>
                <a:cs typeface="Arial" panose="020B0604020202020204" pitchFamily="34" charset="0"/>
              </a:rPr>
              <a:t>是在</a:t>
            </a:r>
            <a:r>
              <a:rPr lang="en-US" altLang="zh-CN" sz="1600" dirty="0">
                <a:latin typeface="黑体" panose="02010609060101010101" pitchFamily="49" charset="-122"/>
                <a:ea typeface="黑体" panose="02010609060101010101" pitchFamily="49" charset="-122"/>
                <a:cs typeface="Arial" panose="020B0604020202020204" pitchFamily="34" charset="0"/>
              </a:rPr>
              <a:t>1991</a:t>
            </a:r>
            <a:r>
              <a:rPr lang="zh-CN" altLang="en-US" sz="1600" dirty="0">
                <a:latin typeface="黑体" panose="02010609060101010101" pitchFamily="49" charset="-122"/>
                <a:ea typeface="黑体" panose="02010609060101010101" pitchFamily="49" charset="-122"/>
                <a:cs typeface="Arial" panose="020B0604020202020204" pitchFamily="34" charset="0"/>
              </a:rPr>
              <a:t>年</a:t>
            </a:r>
            <a:r>
              <a:rPr lang="zh-CN" altLang="zh-CN" sz="1600" dirty="0">
                <a:latin typeface="黑体" panose="02010609060101010101" pitchFamily="49" charset="-122"/>
                <a:ea typeface="黑体" panose="02010609060101010101" pitchFamily="49" charset="-122"/>
                <a:cs typeface="Arial" panose="020B0604020202020204" pitchFamily="34" charset="0"/>
              </a:rPr>
              <a:t>1月由日本NEC实验室的物理学家</a:t>
            </a:r>
            <a:r>
              <a:rPr lang="zh-CN" altLang="en-US" sz="1600" dirty="0">
                <a:latin typeface="黑体" panose="02010609060101010101" pitchFamily="49" charset="-122"/>
                <a:ea typeface="黑体" panose="02010609060101010101" pitchFamily="49" charset="-122"/>
                <a:cs typeface="Arial" panose="020B0604020202020204" pitchFamily="34" charset="0"/>
              </a:rPr>
              <a:t>饭岛澄男</a:t>
            </a:r>
            <a:r>
              <a:rPr lang="zh-CN" altLang="zh-CN" sz="1600" dirty="0">
                <a:latin typeface="黑体" panose="02010609060101010101" pitchFamily="49" charset="-122"/>
                <a:ea typeface="黑体" panose="02010609060101010101" pitchFamily="49" charset="-122"/>
                <a:cs typeface="Arial" panose="020B0604020202020204" pitchFamily="34" charset="0"/>
              </a:rPr>
              <a:t>使用</a:t>
            </a:r>
            <a:r>
              <a:rPr lang="zh-CN" altLang="en-US" sz="1600" dirty="0">
                <a:latin typeface="黑体" panose="02010609060101010101" pitchFamily="49" charset="-122"/>
                <a:ea typeface="黑体" panose="02010609060101010101" pitchFamily="49" charset="-122"/>
                <a:cs typeface="Arial" panose="020B0604020202020204" pitchFamily="34" charset="0"/>
              </a:rPr>
              <a:t>高分辨透射电子显微镜</a:t>
            </a:r>
            <a:r>
              <a:rPr lang="zh-CN" altLang="zh-CN" sz="1600" dirty="0">
                <a:latin typeface="黑体" panose="02010609060101010101" pitchFamily="49" charset="-122"/>
                <a:ea typeface="黑体" panose="02010609060101010101" pitchFamily="49" charset="-122"/>
                <a:cs typeface="Arial" panose="020B0604020202020204" pitchFamily="34" charset="0"/>
              </a:rPr>
              <a:t>从电弧法生产的</a:t>
            </a:r>
            <a:r>
              <a:rPr lang="zh-CN" altLang="en-US" sz="1600" dirty="0">
                <a:latin typeface="黑体" panose="02010609060101010101" pitchFamily="49" charset="-122"/>
                <a:ea typeface="黑体" panose="02010609060101010101" pitchFamily="49" charset="-122"/>
                <a:cs typeface="Arial" panose="020B0604020202020204" pitchFamily="34" charset="0"/>
              </a:rPr>
              <a:t>碳纤维</a:t>
            </a:r>
            <a:r>
              <a:rPr lang="zh-CN" altLang="zh-CN" sz="1600" dirty="0">
                <a:latin typeface="黑体" panose="02010609060101010101" pitchFamily="49" charset="-122"/>
                <a:ea typeface="黑体" panose="02010609060101010101" pitchFamily="49" charset="-122"/>
                <a:cs typeface="Arial" panose="020B0604020202020204" pitchFamily="34" charset="0"/>
              </a:rPr>
              <a:t>中发现的</a:t>
            </a:r>
            <a:r>
              <a:rPr lang="zh-CN" altLang="en-US" sz="1600" dirty="0">
                <a:latin typeface="黑体" panose="02010609060101010101" pitchFamily="49" charset="-122"/>
                <a:ea typeface="黑体" panose="02010609060101010101" pitchFamily="49" charset="-122"/>
                <a:cs typeface="Arial" panose="020B0604020202020204" pitchFamily="34" charset="0"/>
              </a:rPr>
              <a:t>，随后引起了物理科学和材料科学界的极大关注，至今已成为纳米研究领域的重要研究对象，并在理论研究和产品开发等领域发挥着重要作用</a:t>
            </a:r>
            <a:r>
              <a:rPr lang="zh-CN" altLang="en-US" sz="1600" dirty="0">
                <a:ea typeface="黑体" panose="02010609060101010101" pitchFamily="49" charset="-122"/>
                <a:cs typeface="Arial" panose="020B0604020202020204" pitchFamily="34" charset="0"/>
              </a:rPr>
              <a:t>。</a:t>
            </a:r>
            <a:endParaRPr lang="zh-CN" altLang="en-US" sz="1600" dirty="0">
              <a:cs typeface="Arial" panose="020B0604020202020204" pitchFamily="34" charset="0"/>
            </a:endParaRPr>
          </a:p>
        </p:txBody>
      </p:sp>
      <p:pic>
        <p:nvPicPr>
          <p:cNvPr id="14" name="Picture 12" descr="C:\Documents and Settings\fengwu.luo\Application Data\Tencent\Users\122102596\QQ\WinTemp\RichOle\0L]JSDM0Y~T`63N}}@_6W]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8302" y="2575783"/>
            <a:ext cx="2024141" cy="284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箭头: 五边形 17">
            <a:extLst>
              <a:ext uri="{FF2B5EF4-FFF2-40B4-BE49-F238E27FC236}">
                <a16:creationId xmlns:a16="http://schemas.microsoft.com/office/drawing/2014/main" xmlns="" id="{B77F4498-2542-4E3E-B06F-1505ECDEEF4F}"/>
              </a:ext>
            </a:extLst>
          </p:cNvPr>
          <p:cNvSpPr/>
          <p:nvPr/>
        </p:nvSpPr>
        <p:spPr>
          <a:xfrm>
            <a:off x="0" y="23231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8" name="箭头: V 形 21">
            <a:extLst>
              <a:ext uri="{FF2B5EF4-FFF2-40B4-BE49-F238E27FC236}">
                <a16:creationId xmlns:a16="http://schemas.microsoft.com/office/drawing/2014/main" xmlns="" id="{A369FE7C-542D-4D06-9A5E-31D218456081}"/>
              </a:ext>
            </a:extLst>
          </p:cNvPr>
          <p:cNvSpPr/>
          <p:nvPr/>
        </p:nvSpPr>
        <p:spPr>
          <a:xfrm>
            <a:off x="3583261" y="246378"/>
            <a:ext cx="4007710" cy="594360"/>
          </a:xfrm>
          <a:prstGeom prst="chevron">
            <a:avLst/>
          </a:prstGeom>
          <a:solidFill>
            <a:schemeClr val="accent1"/>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9" name="文本框 22">
            <a:extLst>
              <a:ext uri="{FF2B5EF4-FFF2-40B4-BE49-F238E27FC236}">
                <a16:creationId xmlns:a16="http://schemas.microsoft.com/office/drawing/2014/main" xmlns="" id="{87442116-DB65-41E2-8BDD-04779C6A62C8}"/>
              </a:ext>
            </a:extLst>
          </p:cNvPr>
          <p:cNvSpPr txBox="1"/>
          <p:nvPr/>
        </p:nvSpPr>
        <p:spPr>
          <a:xfrm>
            <a:off x="3783532" y="295096"/>
            <a:ext cx="3401039"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被引参考文献检索</a:t>
            </a:r>
            <a:endParaRPr lang="zh-CN" altLang="en-US" dirty="0">
              <a:effectLst>
                <a:outerShdw blurRad="38100" dist="38100" dir="2700000" algn="tl">
                  <a:srgbClr val="000000">
                    <a:alpha val="43137"/>
                  </a:srgbClr>
                </a:outerShdw>
              </a:effectLst>
            </a:endParaRPr>
          </a:p>
        </p:txBody>
      </p:sp>
      <p:sp>
        <p:nvSpPr>
          <p:cNvPr id="20" name="文本框 19">
            <a:extLst>
              <a:ext uri="{FF2B5EF4-FFF2-40B4-BE49-F238E27FC236}">
                <a16:creationId xmlns:a16="http://schemas.microsoft.com/office/drawing/2014/main" xmlns="" id="{14D6A4E9-F4F7-46C9-A9EB-1BA6109698DE}"/>
              </a:ext>
            </a:extLst>
          </p:cNvPr>
          <p:cNvSpPr txBox="1"/>
          <p:nvPr/>
        </p:nvSpPr>
        <p:spPr>
          <a:xfrm>
            <a:off x="190209" y="173611"/>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方法三</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spTree>
    <p:extLst>
      <p:ext uri="{BB962C8B-B14F-4D97-AF65-F5344CB8AC3E}">
        <p14:creationId xmlns:p14="http://schemas.microsoft.com/office/powerpoint/2010/main" val="4059564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2680"/>
          <a:stretch/>
        </p:blipFill>
        <p:spPr>
          <a:xfrm>
            <a:off x="0" y="711201"/>
            <a:ext cx="9144000" cy="5791200"/>
          </a:xfrm>
          <a:prstGeom prst="rect">
            <a:avLst/>
          </a:prstGeom>
        </p:spPr>
      </p:pic>
      <p:sp>
        <p:nvSpPr>
          <p:cNvPr id="10" name="矩形 9"/>
          <p:cNvSpPr/>
          <p:nvPr/>
        </p:nvSpPr>
        <p:spPr>
          <a:xfrm>
            <a:off x="6603770" y="4939493"/>
            <a:ext cx="1330036" cy="270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 name="Rectangle 4"/>
          <p:cNvSpPr>
            <a:spLocks noChangeArrowheads="1"/>
          </p:cNvSpPr>
          <p:nvPr/>
        </p:nvSpPr>
        <p:spPr bwMode="auto">
          <a:xfrm>
            <a:off x="880482" y="2364177"/>
            <a:ext cx="1035609" cy="388588"/>
          </a:xfrm>
          <a:prstGeom prst="roundRect">
            <a:avLst>
              <a:gd name="adj" fmla="val 10696"/>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5" name="Down Arrow 15">
            <a:extLst>
              <a:ext uri="{FF2B5EF4-FFF2-40B4-BE49-F238E27FC236}">
                <a16:creationId xmlns:a16="http://schemas.microsoft.com/office/drawing/2014/main" xmlns="" id="{45CBF7EC-A623-490C-A44A-516E466CDE07}"/>
              </a:ext>
            </a:extLst>
          </p:cNvPr>
          <p:cNvSpPr>
            <a:spLocks noChangeArrowheads="1"/>
          </p:cNvSpPr>
          <p:nvPr/>
        </p:nvSpPr>
        <p:spPr bwMode="auto">
          <a:xfrm rot="5400000">
            <a:off x="2405267" y="2290309"/>
            <a:ext cx="108000" cy="936000"/>
          </a:xfrm>
          <a:prstGeom prst="downArrow">
            <a:avLst>
              <a:gd name="adj1" fmla="val 50000"/>
              <a:gd name="adj2" fmla="val 50091"/>
            </a:avLst>
          </a:prstGeom>
          <a:solidFill>
            <a:srgbClr val="1DC806"/>
          </a:solidFill>
          <a:ln w="9525" algn="ctr">
            <a:solidFill>
              <a:srgbClr val="92D050"/>
            </a:solidFill>
            <a:round/>
            <a:headEnd/>
            <a:tailEnd/>
          </a:ln>
          <a:effectLst/>
          <a:scene3d>
            <a:camera prst="orthographicFront">
              <a:rot lat="0" lon="0" rev="0"/>
            </a:camera>
            <a:lightRig rig="glow" dir="t">
              <a:rot lat="0" lon="0" rev="4800000"/>
            </a:lightRig>
          </a:scene3d>
          <a:sp3d prstMaterial="matte"/>
        </p:spPr>
        <p:txBody>
          <a:bodyPr lIns="0" tIns="0" rIns="182880" bIns="0">
            <a:scene3d>
              <a:camera prst="orthographicFront"/>
              <a:lightRig rig="threePt" dir="t"/>
            </a:scene3d>
            <a:sp3d extrusionH="57150" contourW="12700">
              <a:bevelT w="38100" h="38100"/>
              <a:contourClr>
                <a:schemeClr val="tx2"/>
              </a:contourClr>
            </a:sp3d>
          </a:bodyPr>
          <a:lstStyle/>
          <a:p>
            <a:pPr>
              <a:spcBef>
                <a:spcPct val="50000"/>
              </a:spcBef>
              <a:defRPr/>
            </a:pPr>
            <a:endParaRPr lang="en-US" sz="2400">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5400000" scaled="1"/>
                <a:tileRect/>
              </a:gradFill>
              <a:effectLst>
                <a:outerShdw blurRad="50800" dist="50800" dir="5400000" algn="ctr" rotWithShape="0">
                  <a:srgbClr val="EE8E00">
                    <a:alpha val="63000"/>
                  </a:srgbClr>
                </a:outerShdw>
              </a:effectLst>
              <a:cs typeface="Arial" charset="0"/>
            </a:endParaRPr>
          </a:p>
        </p:txBody>
      </p:sp>
      <p:sp>
        <p:nvSpPr>
          <p:cNvPr id="6" name="文本框 5"/>
          <p:cNvSpPr txBox="1"/>
          <p:nvPr/>
        </p:nvSpPr>
        <p:spPr>
          <a:xfrm>
            <a:off x="2913413" y="2583109"/>
            <a:ext cx="2031325" cy="369332"/>
          </a:xfrm>
          <a:prstGeom prst="rect">
            <a:avLst/>
          </a:prstGeom>
          <a:noFill/>
        </p:spPr>
        <p:txBody>
          <a:bodyPr wrap="none" rtlCol="0">
            <a:spAutoFit/>
          </a:bodyPr>
          <a:lstStyle/>
          <a:p>
            <a:r>
              <a:rPr lang="zh-CN" altLang="en-US" dirty="0">
                <a:solidFill>
                  <a:srgbClr val="1FC807"/>
                </a:solidFill>
                <a:latin typeface="SimHei" panose="02010609060101010101" pitchFamily="49" charset="-122"/>
                <a:ea typeface="SimHei" panose="02010609060101010101" pitchFamily="49" charset="-122"/>
              </a:rPr>
              <a:t>被引参考文献检索</a:t>
            </a:r>
          </a:p>
        </p:txBody>
      </p:sp>
      <p:sp>
        <p:nvSpPr>
          <p:cNvPr id="7" name="矩形 6"/>
          <p:cNvSpPr/>
          <p:nvPr/>
        </p:nvSpPr>
        <p:spPr>
          <a:xfrm>
            <a:off x="215464" y="3651202"/>
            <a:ext cx="1330036" cy="180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 name="矩形 7"/>
          <p:cNvSpPr/>
          <p:nvPr/>
        </p:nvSpPr>
        <p:spPr>
          <a:xfrm>
            <a:off x="215462" y="4240732"/>
            <a:ext cx="3924000" cy="180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矩形 8"/>
          <p:cNvSpPr/>
          <p:nvPr/>
        </p:nvSpPr>
        <p:spPr>
          <a:xfrm>
            <a:off x="215462" y="5029493"/>
            <a:ext cx="1330036" cy="180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矩形 10"/>
          <p:cNvSpPr/>
          <p:nvPr/>
        </p:nvSpPr>
        <p:spPr>
          <a:xfrm>
            <a:off x="6692900" y="4960002"/>
            <a:ext cx="1206500" cy="310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6910556" y="3507953"/>
            <a:ext cx="1569660" cy="369332"/>
          </a:xfrm>
          <a:prstGeom prst="rect">
            <a:avLst/>
          </a:prstGeom>
          <a:noFill/>
        </p:spPr>
        <p:txBody>
          <a:bodyPr wrap="none" rtlCol="0">
            <a:spAutoFit/>
          </a:bodyPr>
          <a:lstStyle/>
          <a:p>
            <a:r>
              <a:rPr lang="zh-CN" altLang="en-US" dirty="0">
                <a:solidFill>
                  <a:srgbClr val="1FC807"/>
                </a:solidFill>
                <a:latin typeface="SimHei" panose="02010609060101010101" pitchFamily="49" charset="-122"/>
                <a:ea typeface="SimHei" panose="02010609060101010101" pitchFamily="49" charset="-122"/>
              </a:rPr>
              <a:t>被引文献作者</a:t>
            </a:r>
            <a:endParaRPr lang="en-US" altLang="zh-CN" dirty="0">
              <a:solidFill>
                <a:srgbClr val="1FC807"/>
              </a:solidFill>
              <a:latin typeface="SimHei" panose="02010609060101010101" pitchFamily="49" charset="-122"/>
              <a:ea typeface="SimHei" panose="02010609060101010101" pitchFamily="49" charset="-122"/>
            </a:endParaRPr>
          </a:p>
        </p:txBody>
      </p:sp>
      <p:sp>
        <p:nvSpPr>
          <p:cNvPr id="13" name="文本框 12"/>
          <p:cNvSpPr txBox="1"/>
          <p:nvPr/>
        </p:nvSpPr>
        <p:spPr>
          <a:xfrm>
            <a:off x="7141388" y="4137483"/>
            <a:ext cx="1107996" cy="369332"/>
          </a:xfrm>
          <a:prstGeom prst="rect">
            <a:avLst/>
          </a:prstGeom>
          <a:noFill/>
        </p:spPr>
        <p:txBody>
          <a:bodyPr wrap="none" rtlCol="0">
            <a:spAutoFit/>
          </a:bodyPr>
          <a:lstStyle/>
          <a:p>
            <a:r>
              <a:rPr lang="zh-CN" altLang="en-US" dirty="0">
                <a:solidFill>
                  <a:srgbClr val="1FC807"/>
                </a:solidFill>
                <a:latin typeface="SimHei" panose="02010609060101010101" pitchFamily="49" charset="-122"/>
                <a:ea typeface="SimHei" panose="02010609060101010101" pitchFamily="49" charset="-122"/>
              </a:rPr>
              <a:t>被引著作</a:t>
            </a:r>
            <a:endParaRPr lang="en-US" altLang="zh-CN" dirty="0">
              <a:solidFill>
                <a:srgbClr val="1FC807"/>
              </a:solidFill>
              <a:latin typeface="SimHei" panose="02010609060101010101" pitchFamily="49" charset="-122"/>
              <a:ea typeface="SimHei" panose="02010609060101010101" pitchFamily="49" charset="-122"/>
            </a:endParaRPr>
          </a:p>
        </p:txBody>
      </p:sp>
      <p:sp>
        <p:nvSpPr>
          <p:cNvPr id="14" name="矩形 13"/>
          <p:cNvSpPr/>
          <p:nvPr/>
        </p:nvSpPr>
        <p:spPr>
          <a:xfrm>
            <a:off x="6738163" y="4886027"/>
            <a:ext cx="1188055" cy="4116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6911974" y="4856073"/>
            <a:ext cx="1800493" cy="369332"/>
          </a:xfrm>
          <a:prstGeom prst="rect">
            <a:avLst/>
          </a:prstGeom>
          <a:noFill/>
        </p:spPr>
        <p:txBody>
          <a:bodyPr wrap="none" rtlCol="0">
            <a:spAutoFit/>
          </a:bodyPr>
          <a:lstStyle/>
          <a:p>
            <a:r>
              <a:rPr lang="zh-CN" altLang="en-US" dirty="0">
                <a:solidFill>
                  <a:srgbClr val="1FC807"/>
                </a:solidFill>
                <a:latin typeface="SimHei" panose="02010609060101010101" pitchFamily="49" charset="-122"/>
                <a:ea typeface="SimHei" panose="02010609060101010101" pitchFamily="49" charset="-122"/>
              </a:rPr>
              <a:t>被引文献出版年</a:t>
            </a:r>
            <a:endParaRPr lang="en-US" altLang="zh-CN" dirty="0">
              <a:solidFill>
                <a:srgbClr val="1FC807"/>
              </a:solidFill>
              <a:latin typeface="SimHei" panose="02010609060101010101" pitchFamily="49" charset="-122"/>
              <a:ea typeface="SimHei" panose="02010609060101010101" pitchFamily="49" charset="-122"/>
            </a:endParaRPr>
          </a:p>
        </p:txBody>
      </p:sp>
      <p:sp>
        <p:nvSpPr>
          <p:cNvPr id="16" name="右箭头 15"/>
          <p:cNvSpPr/>
          <p:nvPr/>
        </p:nvSpPr>
        <p:spPr>
          <a:xfrm rot="10800000">
            <a:off x="5951071" y="3667647"/>
            <a:ext cx="959484" cy="108000"/>
          </a:xfrm>
          <a:prstGeom prst="rightArrow">
            <a:avLst/>
          </a:prstGeom>
          <a:solidFill>
            <a:srgbClr val="1FC8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右箭头 16"/>
          <p:cNvSpPr/>
          <p:nvPr/>
        </p:nvSpPr>
        <p:spPr>
          <a:xfrm rot="10800000">
            <a:off x="5952490" y="4299503"/>
            <a:ext cx="959484" cy="108000"/>
          </a:xfrm>
          <a:prstGeom prst="rightArrow">
            <a:avLst/>
          </a:prstGeom>
          <a:solidFill>
            <a:srgbClr val="1FC8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8" name="右箭头 17"/>
          <p:cNvSpPr/>
          <p:nvPr/>
        </p:nvSpPr>
        <p:spPr>
          <a:xfrm rot="10800000">
            <a:off x="5951071" y="5037870"/>
            <a:ext cx="959484" cy="108000"/>
          </a:xfrm>
          <a:prstGeom prst="rightArrow">
            <a:avLst/>
          </a:prstGeom>
          <a:solidFill>
            <a:srgbClr val="1FC8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1" name="Text Placeholder 20">
            <a:extLst>
              <a:ext uri="{FF2B5EF4-FFF2-40B4-BE49-F238E27FC236}">
                <a16:creationId xmlns:a16="http://schemas.microsoft.com/office/drawing/2014/main" xmlns="" id="{F34494D1-99E9-47F5-AFF0-27A1011F0E0C}"/>
              </a:ext>
            </a:extLst>
          </p:cNvPr>
          <p:cNvSpPr>
            <a:spLocks noGrp="1"/>
          </p:cNvSpPr>
          <p:nvPr>
            <p:ph type="body" sz="quarter" idx="13"/>
          </p:nvPr>
        </p:nvSpPr>
        <p:spPr>
          <a:xfrm>
            <a:off x="5764012" y="985881"/>
            <a:ext cx="2697516" cy="92333"/>
          </a:xfrm>
        </p:spPr>
        <p:txBody>
          <a:bodyPr/>
          <a:lstStyle/>
          <a:p>
            <a:endParaRPr lang="en-US"/>
          </a:p>
        </p:txBody>
      </p:sp>
      <p:sp>
        <p:nvSpPr>
          <p:cNvPr id="22" name="箭头: 五边形 17">
            <a:extLst>
              <a:ext uri="{FF2B5EF4-FFF2-40B4-BE49-F238E27FC236}">
                <a16:creationId xmlns:a16="http://schemas.microsoft.com/office/drawing/2014/main" xmlns="" id="{57ED3553-2BF5-4282-A8F3-154DFC1B8C4B}"/>
              </a:ext>
            </a:extLst>
          </p:cNvPr>
          <p:cNvSpPr/>
          <p:nvPr/>
        </p:nvSpPr>
        <p:spPr>
          <a:xfrm>
            <a:off x="0" y="23231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3" name="箭头: V 形 21">
            <a:extLst>
              <a:ext uri="{FF2B5EF4-FFF2-40B4-BE49-F238E27FC236}">
                <a16:creationId xmlns:a16="http://schemas.microsoft.com/office/drawing/2014/main" xmlns="" id="{EEFDD086-1E8E-416D-A1C8-B5604E22F5DE}"/>
              </a:ext>
            </a:extLst>
          </p:cNvPr>
          <p:cNvSpPr/>
          <p:nvPr/>
        </p:nvSpPr>
        <p:spPr>
          <a:xfrm>
            <a:off x="3583261" y="246378"/>
            <a:ext cx="4007710" cy="594360"/>
          </a:xfrm>
          <a:prstGeom prst="chevron">
            <a:avLst/>
          </a:prstGeom>
          <a:solidFill>
            <a:schemeClr val="accent1"/>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4" name="文本框 22">
            <a:extLst>
              <a:ext uri="{FF2B5EF4-FFF2-40B4-BE49-F238E27FC236}">
                <a16:creationId xmlns:a16="http://schemas.microsoft.com/office/drawing/2014/main" xmlns="" id="{42F2B501-894C-497E-B3AF-7371723F4A2F}"/>
              </a:ext>
            </a:extLst>
          </p:cNvPr>
          <p:cNvSpPr txBox="1"/>
          <p:nvPr/>
        </p:nvSpPr>
        <p:spPr>
          <a:xfrm>
            <a:off x="3876837" y="280582"/>
            <a:ext cx="3481906"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被引参考文献检索</a:t>
            </a:r>
            <a:endParaRPr lang="zh-CN" altLang="en-US" dirty="0">
              <a:effectLst>
                <a:outerShdw blurRad="38100" dist="38100" dir="2700000" algn="tl">
                  <a:srgbClr val="000000">
                    <a:alpha val="43137"/>
                  </a:srgbClr>
                </a:outerShdw>
              </a:effectLst>
            </a:endParaRPr>
          </a:p>
        </p:txBody>
      </p:sp>
      <p:sp>
        <p:nvSpPr>
          <p:cNvPr id="25" name="文本框 19">
            <a:extLst>
              <a:ext uri="{FF2B5EF4-FFF2-40B4-BE49-F238E27FC236}">
                <a16:creationId xmlns:a16="http://schemas.microsoft.com/office/drawing/2014/main" xmlns="" id="{714817F2-A8BA-4A1D-8DAC-8226604E91A2}"/>
              </a:ext>
            </a:extLst>
          </p:cNvPr>
          <p:cNvSpPr txBox="1"/>
          <p:nvPr/>
        </p:nvSpPr>
        <p:spPr>
          <a:xfrm>
            <a:off x="190209" y="173611"/>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方法三</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spTree>
    <p:extLst>
      <p:ext uri="{BB962C8B-B14F-4D97-AF65-F5344CB8AC3E}">
        <p14:creationId xmlns:p14="http://schemas.microsoft.com/office/powerpoint/2010/main" val="1598713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p:bldP spid="6" grpId="1"/>
      <p:bldP spid="12" grpId="0"/>
      <p:bldP spid="13" grpId="0"/>
      <p:bldP spid="15" grpId="0"/>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228"/>
            <a:ext cx="9144000" cy="5950707"/>
          </a:xfrm>
          <a:prstGeom prst="rect">
            <a:avLst/>
          </a:prstGeom>
        </p:spPr>
      </p:pic>
      <p:sp>
        <p:nvSpPr>
          <p:cNvPr id="10" name="矩形 9"/>
          <p:cNvSpPr/>
          <p:nvPr/>
        </p:nvSpPr>
        <p:spPr>
          <a:xfrm>
            <a:off x="6603770" y="4968521"/>
            <a:ext cx="1330036" cy="270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 name="Rectangle 4"/>
          <p:cNvSpPr>
            <a:spLocks noChangeArrowheads="1"/>
          </p:cNvSpPr>
          <p:nvPr/>
        </p:nvSpPr>
        <p:spPr bwMode="auto">
          <a:xfrm>
            <a:off x="880482" y="2393205"/>
            <a:ext cx="1035609" cy="388588"/>
          </a:xfrm>
          <a:prstGeom prst="roundRect">
            <a:avLst>
              <a:gd name="adj" fmla="val 10696"/>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11" name="矩形 10"/>
          <p:cNvSpPr/>
          <p:nvPr/>
        </p:nvSpPr>
        <p:spPr>
          <a:xfrm>
            <a:off x="6692900" y="4989030"/>
            <a:ext cx="1206500" cy="310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6910556" y="3536981"/>
            <a:ext cx="1569660" cy="369332"/>
          </a:xfrm>
          <a:prstGeom prst="rect">
            <a:avLst/>
          </a:prstGeom>
          <a:noFill/>
        </p:spPr>
        <p:txBody>
          <a:bodyPr wrap="none" rtlCol="0">
            <a:spAutoFit/>
          </a:bodyPr>
          <a:lstStyle/>
          <a:p>
            <a:r>
              <a:rPr lang="zh-CN" altLang="en-US" dirty="0">
                <a:solidFill>
                  <a:srgbClr val="1FC807"/>
                </a:solidFill>
                <a:latin typeface="SimHei" panose="02010609060101010101" pitchFamily="49" charset="-122"/>
                <a:ea typeface="SimHei" panose="02010609060101010101" pitchFamily="49" charset="-122"/>
              </a:rPr>
              <a:t>被引文献作者</a:t>
            </a:r>
            <a:endParaRPr lang="en-US" altLang="zh-CN" dirty="0">
              <a:solidFill>
                <a:srgbClr val="1FC807"/>
              </a:solidFill>
              <a:latin typeface="SimHei" panose="02010609060101010101" pitchFamily="49" charset="-122"/>
              <a:ea typeface="SimHei" panose="02010609060101010101" pitchFamily="49" charset="-122"/>
            </a:endParaRPr>
          </a:p>
        </p:txBody>
      </p:sp>
      <p:sp>
        <p:nvSpPr>
          <p:cNvPr id="13" name="文本框 12"/>
          <p:cNvSpPr txBox="1"/>
          <p:nvPr/>
        </p:nvSpPr>
        <p:spPr>
          <a:xfrm>
            <a:off x="7141388" y="4166511"/>
            <a:ext cx="1107996" cy="369332"/>
          </a:xfrm>
          <a:prstGeom prst="rect">
            <a:avLst/>
          </a:prstGeom>
          <a:noFill/>
        </p:spPr>
        <p:txBody>
          <a:bodyPr wrap="none" rtlCol="0">
            <a:spAutoFit/>
          </a:bodyPr>
          <a:lstStyle/>
          <a:p>
            <a:r>
              <a:rPr lang="zh-CN" altLang="en-US" dirty="0">
                <a:solidFill>
                  <a:srgbClr val="1FC807"/>
                </a:solidFill>
                <a:latin typeface="SimHei" panose="02010609060101010101" pitchFamily="49" charset="-122"/>
                <a:ea typeface="SimHei" panose="02010609060101010101" pitchFamily="49" charset="-122"/>
              </a:rPr>
              <a:t>被引著作</a:t>
            </a:r>
            <a:endParaRPr lang="en-US" altLang="zh-CN" dirty="0">
              <a:solidFill>
                <a:srgbClr val="1FC807"/>
              </a:solidFill>
              <a:latin typeface="SimHei" panose="02010609060101010101" pitchFamily="49" charset="-122"/>
              <a:ea typeface="SimHei" panose="02010609060101010101" pitchFamily="49" charset="-122"/>
            </a:endParaRPr>
          </a:p>
        </p:txBody>
      </p:sp>
      <p:sp>
        <p:nvSpPr>
          <p:cNvPr id="14" name="矩形 13"/>
          <p:cNvSpPr/>
          <p:nvPr/>
        </p:nvSpPr>
        <p:spPr>
          <a:xfrm>
            <a:off x="6738163" y="4915055"/>
            <a:ext cx="1188055" cy="4116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6911974" y="4885101"/>
            <a:ext cx="1800493" cy="369332"/>
          </a:xfrm>
          <a:prstGeom prst="rect">
            <a:avLst/>
          </a:prstGeom>
          <a:noFill/>
        </p:spPr>
        <p:txBody>
          <a:bodyPr wrap="none" rtlCol="0">
            <a:spAutoFit/>
          </a:bodyPr>
          <a:lstStyle/>
          <a:p>
            <a:r>
              <a:rPr lang="zh-CN" altLang="en-US" dirty="0">
                <a:solidFill>
                  <a:srgbClr val="1FC807"/>
                </a:solidFill>
                <a:latin typeface="SimHei" panose="02010609060101010101" pitchFamily="49" charset="-122"/>
                <a:ea typeface="SimHei" panose="02010609060101010101" pitchFamily="49" charset="-122"/>
              </a:rPr>
              <a:t>被引文献出版年</a:t>
            </a:r>
            <a:endParaRPr lang="en-US" altLang="zh-CN" dirty="0">
              <a:solidFill>
                <a:srgbClr val="1FC807"/>
              </a:solidFill>
              <a:latin typeface="SimHei" panose="02010609060101010101" pitchFamily="49" charset="-122"/>
              <a:ea typeface="SimHei" panose="02010609060101010101" pitchFamily="49" charset="-122"/>
            </a:endParaRPr>
          </a:p>
        </p:txBody>
      </p:sp>
      <p:sp>
        <p:nvSpPr>
          <p:cNvPr id="16" name="右箭头 15"/>
          <p:cNvSpPr/>
          <p:nvPr/>
        </p:nvSpPr>
        <p:spPr>
          <a:xfrm rot="10800000">
            <a:off x="5951071" y="3696675"/>
            <a:ext cx="959484" cy="108000"/>
          </a:xfrm>
          <a:prstGeom prst="rightArrow">
            <a:avLst/>
          </a:prstGeom>
          <a:solidFill>
            <a:srgbClr val="1FC8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右箭头 16"/>
          <p:cNvSpPr/>
          <p:nvPr/>
        </p:nvSpPr>
        <p:spPr>
          <a:xfrm rot="10800000">
            <a:off x="5952490" y="4328531"/>
            <a:ext cx="959484" cy="108000"/>
          </a:xfrm>
          <a:prstGeom prst="rightArrow">
            <a:avLst/>
          </a:prstGeom>
          <a:solidFill>
            <a:srgbClr val="1FC8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8" name="右箭头 17"/>
          <p:cNvSpPr/>
          <p:nvPr/>
        </p:nvSpPr>
        <p:spPr>
          <a:xfrm rot="10800000">
            <a:off x="5951071" y="5066898"/>
            <a:ext cx="959484" cy="108000"/>
          </a:xfrm>
          <a:prstGeom prst="rightArrow">
            <a:avLst/>
          </a:prstGeom>
          <a:solidFill>
            <a:srgbClr val="1FC8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9" name="Picture 2" descr="Image result for icon not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6137" y="5777390"/>
            <a:ext cx="711653" cy="71165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4"/>
          <p:cNvSpPr txBox="1"/>
          <p:nvPr/>
        </p:nvSpPr>
        <p:spPr bwMode="auto">
          <a:xfrm>
            <a:off x="3371210" y="5594261"/>
            <a:ext cx="5341258" cy="1077912"/>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dirty="0">
                <a:solidFill>
                  <a:schemeClr val="tx2"/>
                </a:solidFill>
                <a:latin typeface="SimHei" panose="02010609060101010101" pitchFamily="49" charset="-122"/>
                <a:ea typeface="SimHei" panose="02010609060101010101" pitchFamily="49" charset="-122"/>
                <a:cs typeface="Arial Unicode MS" panose="020B0604020202020204" pitchFamily="34" charset="-128"/>
              </a:rPr>
              <a:t>录入信息时需注意缩写情况，比如</a:t>
            </a:r>
            <a:endParaRPr lang="en-US" altLang="zh-CN" sz="1600" dirty="0">
              <a:solidFill>
                <a:schemeClr val="tx2"/>
              </a:solidFill>
              <a:latin typeface="SimHei" panose="02010609060101010101" pitchFamily="49" charset="-122"/>
              <a:ea typeface="SimHei" panose="02010609060101010101" pitchFamily="49" charset="-122"/>
              <a:cs typeface="Arial Unicode MS" panose="020B0604020202020204" pitchFamily="34" charset="-128"/>
            </a:endParaRPr>
          </a:p>
          <a:p>
            <a:pPr eaLnBrk="1" hangingPunct="1">
              <a:buFont typeface="Wingdings" panose="05000000000000000000" pitchFamily="2" charset="2"/>
              <a:buChar char="Ø"/>
            </a:pPr>
            <a:r>
              <a:rPr lang="zh-CN" altLang="en-US" sz="1600" dirty="0">
                <a:solidFill>
                  <a:schemeClr val="tx2"/>
                </a:solidFill>
                <a:latin typeface="SimHei" panose="02010609060101010101" pitchFamily="49" charset="-122"/>
                <a:ea typeface="SimHei" panose="02010609060101010101" pitchFamily="49" charset="-122"/>
                <a:cs typeface="Arial Unicode MS" panose="020B0604020202020204" pitchFamily="34" charset="-128"/>
              </a:rPr>
              <a:t>人名：姓是全拼</a:t>
            </a:r>
            <a:r>
              <a:rPr lang="en-US" altLang="zh-CN" sz="1600" dirty="0">
                <a:solidFill>
                  <a:schemeClr val="tx2"/>
                </a:solidFill>
                <a:latin typeface="SimHei" panose="02010609060101010101" pitchFamily="49" charset="-122"/>
                <a:ea typeface="SimHei" panose="02010609060101010101" pitchFamily="49" charset="-122"/>
                <a:cs typeface="Arial Unicode MS" panose="020B0604020202020204" pitchFamily="34" charset="-128"/>
              </a:rPr>
              <a:t>+</a:t>
            </a:r>
            <a:r>
              <a:rPr lang="zh-CN" altLang="en-US" sz="1600" dirty="0">
                <a:solidFill>
                  <a:schemeClr val="tx2"/>
                </a:solidFill>
                <a:latin typeface="SimHei" panose="02010609060101010101" pitchFamily="49" charset="-122"/>
                <a:ea typeface="SimHei" panose="02010609060101010101" pitchFamily="49" charset="-122"/>
                <a:cs typeface="Arial Unicode MS" panose="020B0604020202020204" pitchFamily="34" charset="-128"/>
              </a:rPr>
              <a:t>名是首字母缩写；</a:t>
            </a:r>
            <a:endParaRPr lang="en-US" altLang="zh-CN" sz="1600" dirty="0">
              <a:solidFill>
                <a:schemeClr val="tx2"/>
              </a:solidFill>
              <a:latin typeface="SimHei" panose="02010609060101010101" pitchFamily="49" charset="-122"/>
              <a:ea typeface="SimHei" panose="02010609060101010101" pitchFamily="49" charset="-122"/>
              <a:cs typeface="Arial Unicode MS" panose="020B0604020202020204" pitchFamily="34" charset="-128"/>
            </a:endParaRPr>
          </a:p>
          <a:p>
            <a:pPr eaLnBrk="1" hangingPunct="1">
              <a:buFont typeface="Wingdings" panose="05000000000000000000" pitchFamily="2" charset="2"/>
              <a:buChar char="Ø"/>
            </a:pPr>
            <a:r>
              <a:rPr lang="zh-CN" altLang="en-US" sz="1600" dirty="0">
                <a:solidFill>
                  <a:schemeClr val="tx2"/>
                </a:solidFill>
                <a:latin typeface="SimHei" panose="02010609060101010101" pitchFamily="49" charset="-122"/>
                <a:ea typeface="SimHei" panose="02010609060101010101" pitchFamily="49" charset="-122"/>
                <a:cs typeface="Arial Unicode MS" panose="020B0604020202020204" pitchFamily="34" charset="-128"/>
              </a:rPr>
              <a:t>刊物在</a:t>
            </a:r>
            <a:r>
              <a:rPr lang="en-US" altLang="zh-CN" sz="1600" dirty="0">
                <a:solidFill>
                  <a:schemeClr val="tx2"/>
                </a:solidFill>
                <a:latin typeface="SimHei" panose="02010609060101010101" pitchFamily="49" charset="-122"/>
                <a:ea typeface="SimHei" panose="02010609060101010101" pitchFamily="49" charset="-122"/>
                <a:cs typeface="Arial Unicode MS" panose="020B0604020202020204" pitchFamily="34" charset="-128"/>
              </a:rPr>
              <a:t>WOS</a:t>
            </a:r>
            <a:r>
              <a:rPr lang="zh-CN" altLang="en-US" sz="1600" dirty="0">
                <a:solidFill>
                  <a:schemeClr val="tx2"/>
                </a:solidFill>
                <a:latin typeface="SimHei" panose="02010609060101010101" pitchFamily="49" charset="-122"/>
                <a:ea typeface="SimHei" panose="02010609060101010101" pitchFamily="49" charset="-122"/>
                <a:cs typeface="Arial Unicode MS" panose="020B0604020202020204" pitchFamily="34" charset="-128"/>
              </a:rPr>
              <a:t>中对应缩写：比如</a:t>
            </a:r>
            <a:r>
              <a:rPr lang="en-US" altLang="zh-CN" sz="1600" dirty="0">
                <a:solidFill>
                  <a:schemeClr val="tx2"/>
                </a:solidFill>
                <a:latin typeface="SimHei" panose="02010609060101010101" pitchFamily="49" charset="-122"/>
                <a:ea typeface="SimHei" panose="02010609060101010101" pitchFamily="49" charset="-122"/>
                <a:cs typeface="Arial Unicode MS" panose="020B0604020202020204" pitchFamily="34" charset="-128"/>
              </a:rPr>
              <a:t>EVALUATION &amp; THE HEALTH PROFESSIONS</a:t>
            </a:r>
            <a:r>
              <a:rPr lang="zh-CN" altLang="en-US" sz="1600" dirty="0">
                <a:solidFill>
                  <a:schemeClr val="tx2"/>
                </a:solidFill>
                <a:latin typeface="SimHei" panose="02010609060101010101" pitchFamily="49" charset="-122"/>
                <a:ea typeface="SimHei" panose="02010609060101010101" pitchFamily="49" charset="-122"/>
                <a:cs typeface="Arial Unicode MS" panose="020B0604020202020204" pitchFamily="34" charset="-128"/>
              </a:rPr>
              <a:t>对应为</a:t>
            </a:r>
            <a:r>
              <a:rPr lang="en-US" altLang="zh-CN" sz="1600" dirty="0">
                <a:solidFill>
                  <a:schemeClr val="tx2"/>
                </a:solidFill>
                <a:latin typeface="SimHei" panose="02010609060101010101" pitchFamily="49" charset="-122"/>
                <a:ea typeface="SimHei" panose="02010609060101010101" pitchFamily="49" charset="-122"/>
                <a:cs typeface="Arial Unicode MS" panose="020B0604020202020204" pitchFamily="34" charset="-128"/>
              </a:rPr>
              <a:t>EVAL HEALTH PROF</a:t>
            </a:r>
            <a:endParaRPr lang="zh-CN" altLang="en-US" sz="1600" dirty="0">
              <a:solidFill>
                <a:schemeClr val="tx2"/>
              </a:solidFill>
              <a:latin typeface="SimHei" panose="02010609060101010101" pitchFamily="49" charset="-122"/>
              <a:ea typeface="SimHei" panose="02010609060101010101" pitchFamily="49" charset="-122"/>
              <a:cs typeface="Arial Unicode MS" panose="020B0604020202020204" pitchFamily="34" charset="-128"/>
            </a:endParaRPr>
          </a:p>
        </p:txBody>
      </p:sp>
      <p:sp>
        <p:nvSpPr>
          <p:cNvPr id="21" name="Rectangle 4"/>
          <p:cNvSpPr>
            <a:spLocks noChangeArrowheads="1"/>
          </p:cNvSpPr>
          <p:nvPr/>
        </p:nvSpPr>
        <p:spPr bwMode="auto">
          <a:xfrm>
            <a:off x="3396279" y="5594261"/>
            <a:ext cx="5316188" cy="1077912"/>
          </a:xfrm>
          <a:prstGeom prst="roundRect">
            <a:avLst>
              <a:gd name="adj" fmla="val 7089"/>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22" name="箭头: 五边形 17">
            <a:extLst>
              <a:ext uri="{FF2B5EF4-FFF2-40B4-BE49-F238E27FC236}">
                <a16:creationId xmlns:a16="http://schemas.microsoft.com/office/drawing/2014/main" xmlns="" id="{29D142DB-473D-4F50-B840-44E705FE5BFD}"/>
              </a:ext>
            </a:extLst>
          </p:cNvPr>
          <p:cNvSpPr/>
          <p:nvPr/>
        </p:nvSpPr>
        <p:spPr>
          <a:xfrm>
            <a:off x="0" y="23231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3" name="箭头: V 形 21">
            <a:extLst>
              <a:ext uri="{FF2B5EF4-FFF2-40B4-BE49-F238E27FC236}">
                <a16:creationId xmlns:a16="http://schemas.microsoft.com/office/drawing/2014/main" xmlns="" id="{06FAF3FA-96A8-47AE-BD0E-E0D2AC0C1C10}"/>
              </a:ext>
            </a:extLst>
          </p:cNvPr>
          <p:cNvSpPr/>
          <p:nvPr/>
        </p:nvSpPr>
        <p:spPr>
          <a:xfrm>
            <a:off x="3583261" y="246378"/>
            <a:ext cx="4007710" cy="594360"/>
          </a:xfrm>
          <a:prstGeom prst="chevron">
            <a:avLst/>
          </a:prstGeom>
          <a:solidFill>
            <a:schemeClr val="accent1"/>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4" name="文本框 22">
            <a:extLst>
              <a:ext uri="{FF2B5EF4-FFF2-40B4-BE49-F238E27FC236}">
                <a16:creationId xmlns:a16="http://schemas.microsoft.com/office/drawing/2014/main" xmlns="" id="{42FD0AC8-C4D7-4FE9-9062-92FA7FCAA7A0}"/>
              </a:ext>
            </a:extLst>
          </p:cNvPr>
          <p:cNvSpPr txBox="1"/>
          <p:nvPr/>
        </p:nvSpPr>
        <p:spPr>
          <a:xfrm>
            <a:off x="3847809" y="280582"/>
            <a:ext cx="3393052"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被引参考文献检索</a:t>
            </a:r>
            <a:endParaRPr lang="zh-CN" altLang="en-US" dirty="0">
              <a:effectLst>
                <a:outerShdw blurRad="38100" dist="38100" dir="2700000" algn="tl">
                  <a:srgbClr val="000000">
                    <a:alpha val="43137"/>
                  </a:srgbClr>
                </a:outerShdw>
              </a:effectLst>
            </a:endParaRPr>
          </a:p>
        </p:txBody>
      </p:sp>
      <p:sp>
        <p:nvSpPr>
          <p:cNvPr id="25" name="文本框 19">
            <a:extLst>
              <a:ext uri="{FF2B5EF4-FFF2-40B4-BE49-F238E27FC236}">
                <a16:creationId xmlns:a16="http://schemas.microsoft.com/office/drawing/2014/main" xmlns="" id="{8812B53A-54B2-48F0-8B39-8A6BC3BA7933}"/>
              </a:ext>
            </a:extLst>
          </p:cNvPr>
          <p:cNvSpPr txBox="1"/>
          <p:nvPr/>
        </p:nvSpPr>
        <p:spPr>
          <a:xfrm>
            <a:off x="190209" y="173611"/>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方法三</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spTree>
    <p:extLst>
      <p:ext uri="{BB962C8B-B14F-4D97-AF65-F5344CB8AC3E}">
        <p14:creationId xmlns:p14="http://schemas.microsoft.com/office/powerpoint/2010/main" val="3745073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1087793" y="2755410"/>
            <a:ext cx="612000" cy="302583"/>
          </a:xfrm>
          <a:prstGeom prst="roundRect">
            <a:avLst>
              <a:gd name="adj" fmla="val 7089"/>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5" name="Rectangle 4"/>
          <p:cNvSpPr>
            <a:spLocks noChangeArrowheads="1"/>
          </p:cNvSpPr>
          <p:nvPr/>
        </p:nvSpPr>
        <p:spPr bwMode="auto">
          <a:xfrm>
            <a:off x="8300560" y="2741528"/>
            <a:ext cx="792000" cy="301475"/>
          </a:xfrm>
          <a:prstGeom prst="roundRect">
            <a:avLst>
              <a:gd name="adj" fmla="val 7089"/>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6" name="箭头: 五边形 17">
            <a:extLst>
              <a:ext uri="{FF2B5EF4-FFF2-40B4-BE49-F238E27FC236}">
                <a16:creationId xmlns:a16="http://schemas.microsoft.com/office/drawing/2014/main" xmlns="" id="{66956573-4BD2-43FD-BC5F-E2ABE8FDB6CA}"/>
              </a:ext>
            </a:extLst>
          </p:cNvPr>
          <p:cNvSpPr/>
          <p:nvPr/>
        </p:nvSpPr>
        <p:spPr>
          <a:xfrm>
            <a:off x="0" y="23231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箭头: V 形 21">
            <a:extLst>
              <a:ext uri="{FF2B5EF4-FFF2-40B4-BE49-F238E27FC236}">
                <a16:creationId xmlns:a16="http://schemas.microsoft.com/office/drawing/2014/main" xmlns="" id="{F3E8F4DA-4335-4821-A686-0AD6E6E1E2E8}"/>
              </a:ext>
            </a:extLst>
          </p:cNvPr>
          <p:cNvSpPr/>
          <p:nvPr/>
        </p:nvSpPr>
        <p:spPr>
          <a:xfrm>
            <a:off x="3583261" y="246378"/>
            <a:ext cx="4007710" cy="594360"/>
          </a:xfrm>
          <a:prstGeom prst="chevron">
            <a:avLst/>
          </a:prstGeom>
          <a:solidFill>
            <a:schemeClr val="accent1"/>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8" name="文本框 22">
            <a:extLst>
              <a:ext uri="{FF2B5EF4-FFF2-40B4-BE49-F238E27FC236}">
                <a16:creationId xmlns:a16="http://schemas.microsoft.com/office/drawing/2014/main" xmlns="" id="{2E97E39F-3B19-48ED-9250-A0AD92085B81}"/>
              </a:ext>
            </a:extLst>
          </p:cNvPr>
          <p:cNvSpPr txBox="1"/>
          <p:nvPr/>
        </p:nvSpPr>
        <p:spPr>
          <a:xfrm>
            <a:off x="3847809" y="280582"/>
            <a:ext cx="3393052"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被引参考文献检索</a:t>
            </a:r>
            <a:endParaRPr lang="zh-CN" altLang="en-US" dirty="0">
              <a:effectLst>
                <a:outerShdw blurRad="38100" dist="38100" dir="2700000" algn="tl">
                  <a:srgbClr val="000000">
                    <a:alpha val="43137"/>
                  </a:srgbClr>
                </a:outerShdw>
              </a:effectLst>
            </a:endParaRPr>
          </a:p>
        </p:txBody>
      </p:sp>
      <p:sp>
        <p:nvSpPr>
          <p:cNvPr id="9" name="文本框 19">
            <a:extLst>
              <a:ext uri="{FF2B5EF4-FFF2-40B4-BE49-F238E27FC236}">
                <a16:creationId xmlns:a16="http://schemas.microsoft.com/office/drawing/2014/main" xmlns="" id="{DF1954C6-65FA-40F2-8772-80FDC3D1528B}"/>
              </a:ext>
            </a:extLst>
          </p:cNvPr>
          <p:cNvSpPr txBox="1"/>
          <p:nvPr/>
        </p:nvSpPr>
        <p:spPr>
          <a:xfrm>
            <a:off x="190209" y="173611"/>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方法三</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spTree>
    <p:extLst>
      <p:ext uri="{BB962C8B-B14F-4D97-AF65-F5344CB8AC3E}">
        <p14:creationId xmlns:p14="http://schemas.microsoft.com/office/powerpoint/2010/main" val="1836270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679" y="429986"/>
            <a:ext cx="8160547" cy="6858000"/>
          </a:xfrm>
          <a:prstGeom prst="rect">
            <a:avLst/>
          </a:prstGeom>
        </p:spPr>
      </p:pic>
      <p:sp>
        <p:nvSpPr>
          <p:cNvPr id="6" name="Rectangle 4"/>
          <p:cNvSpPr>
            <a:spLocks noChangeArrowheads="1"/>
          </p:cNvSpPr>
          <p:nvPr/>
        </p:nvSpPr>
        <p:spPr bwMode="auto">
          <a:xfrm>
            <a:off x="362857" y="1066162"/>
            <a:ext cx="1520596" cy="1484026"/>
          </a:xfrm>
          <a:prstGeom prst="roundRect">
            <a:avLst>
              <a:gd name="adj" fmla="val 0"/>
            </a:avLst>
          </a:prstGeom>
          <a:noFill/>
          <a:ln w="28575">
            <a:solidFill>
              <a:srgbClr val="1DC806"/>
            </a:solidFill>
            <a:round/>
            <a:headEnd/>
            <a:tailEnd type="triangle" w="med" len="med"/>
          </a:ln>
        </p:spPr>
        <p:txBody>
          <a:bodyPr/>
          <a:lstStyle/>
          <a:p>
            <a:endParaRPr lang="zh-CN" altLang="en-US">
              <a:solidFill>
                <a:srgbClr val="000000"/>
              </a:solidFill>
            </a:endParaRPr>
          </a:p>
        </p:txBody>
      </p:sp>
      <p:sp>
        <p:nvSpPr>
          <p:cNvPr id="12" name="箭头: 五边形 17">
            <a:extLst>
              <a:ext uri="{FF2B5EF4-FFF2-40B4-BE49-F238E27FC236}">
                <a16:creationId xmlns:a16="http://schemas.microsoft.com/office/drawing/2014/main" xmlns="" id="{FCA60146-31E6-4F7A-A5D9-B9C3F623F69E}"/>
              </a:ext>
            </a:extLst>
          </p:cNvPr>
          <p:cNvSpPr/>
          <p:nvPr/>
        </p:nvSpPr>
        <p:spPr>
          <a:xfrm>
            <a:off x="0" y="23231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3" name="箭头: V 形 21">
            <a:extLst>
              <a:ext uri="{FF2B5EF4-FFF2-40B4-BE49-F238E27FC236}">
                <a16:creationId xmlns:a16="http://schemas.microsoft.com/office/drawing/2014/main" xmlns="" id="{A9E7E8BC-6617-40D2-8E1D-2F71B8474778}"/>
              </a:ext>
            </a:extLst>
          </p:cNvPr>
          <p:cNvSpPr/>
          <p:nvPr/>
        </p:nvSpPr>
        <p:spPr>
          <a:xfrm>
            <a:off x="3583261" y="246378"/>
            <a:ext cx="4007710" cy="594360"/>
          </a:xfrm>
          <a:prstGeom prst="chevron">
            <a:avLst/>
          </a:prstGeom>
          <a:solidFill>
            <a:schemeClr val="accent1"/>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4" name="文本框 22">
            <a:extLst>
              <a:ext uri="{FF2B5EF4-FFF2-40B4-BE49-F238E27FC236}">
                <a16:creationId xmlns:a16="http://schemas.microsoft.com/office/drawing/2014/main" xmlns="" id="{DE3941CC-4F99-4619-90D4-040B629FF095}"/>
              </a:ext>
            </a:extLst>
          </p:cNvPr>
          <p:cNvSpPr txBox="1"/>
          <p:nvPr/>
        </p:nvSpPr>
        <p:spPr>
          <a:xfrm>
            <a:off x="3847809" y="280582"/>
            <a:ext cx="3393052"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被引参考文献检索</a:t>
            </a:r>
            <a:endParaRPr lang="zh-CN" altLang="en-US" dirty="0">
              <a:effectLst>
                <a:outerShdw blurRad="38100" dist="38100" dir="2700000" algn="tl">
                  <a:srgbClr val="000000">
                    <a:alpha val="43137"/>
                  </a:srgbClr>
                </a:outerShdw>
              </a:effectLst>
            </a:endParaRPr>
          </a:p>
        </p:txBody>
      </p:sp>
      <p:sp>
        <p:nvSpPr>
          <p:cNvPr id="15" name="文本框 19">
            <a:extLst>
              <a:ext uri="{FF2B5EF4-FFF2-40B4-BE49-F238E27FC236}">
                <a16:creationId xmlns:a16="http://schemas.microsoft.com/office/drawing/2014/main" xmlns="" id="{3AC530F3-84B0-4D30-B64B-747DF194770B}"/>
              </a:ext>
            </a:extLst>
          </p:cNvPr>
          <p:cNvSpPr txBox="1"/>
          <p:nvPr/>
        </p:nvSpPr>
        <p:spPr>
          <a:xfrm>
            <a:off x="190209" y="173611"/>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方法三</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spTree>
    <p:extLst>
      <p:ext uri="{BB962C8B-B14F-4D97-AF65-F5344CB8AC3E}">
        <p14:creationId xmlns:p14="http://schemas.microsoft.com/office/powerpoint/2010/main" val="739704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78C21A6-ABF6-4D4F-BC5F-1C67C5BB2CCA}"/>
              </a:ext>
            </a:extLst>
          </p:cNvPr>
          <p:cNvGrpSpPr/>
          <p:nvPr/>
        </p:nvGrpSpPr>
        <p:grpSpPr>
          <a:xfrm>
            <a:off x="2251472" y="1546535"/>
            <a:ext cx="3657600" cy="646331"/>
            <a:chOff x="375999" y="1230643"/>
            <a:chExt cx="3657600" cy="646331"/>
          </a:xfrm>
        </p:grpSpPr>
        <p:sp>
          <p:nvSpPr>
            <p:cNvPr id="3" name="箭头: 五边形 17">
              <a:extLst>
                <a:ext uri="{FF2B5EF4-FFF2-40B4-BE49-F238E27FC236}">
                  <a16:creationId xmlns:a16="http://schemas.microsoft.com/office/drawing/2014/main" xmlns="" id="{23A2C006-E3F1-4F00-8716-B830B842C705}"/>
                </a:ext>
              </a:extLst>
            </p:cNvPr>
            <p:cNvSpPr/>
            <p:nvPr/>
          </p:nvSpPr>
          <p:spPr>
            <a:xfrm>
              <a:off x="375999" y="125967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 name="文本框 19">
              <a:extLst>
                <a:ext uri="{FF2B5EF4-FFF2-40B4-BE49-F238E27FC236}">
                  <a16:creationId xmlns:a16="http://schemas.microsoft.com/office/drawing/2014/main" xmlns="" id="{CF0A7EF1-BE36-4EF7-856A-133667B56795}"/>
                </a:ext>
              </a:extLst>
            </p:cNvPr>
            <p:cNvSpPr txBox="1"/>
            <p:nvPr/>
          </p:nvSpPr>
          <p:spPr>
            <a:xfrm>
              <a:off x="571612" y="1230643"/>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方法一</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词</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grpSp>
      <p:sp>
        <p:nvSpPr>
          <p:cNvPr id="5" name="TextBox 4">
            <a:extLst>
              <a:ext uri="{FF2B5EF4-FFF2-40B4-BE49-F238E27FC236}">
                <a16:creationId xmlns:a16="http://schemas.microsoft.com/office/drawing/2014/main" xmlns="" id="{A1251263-9F3D-4558-A11B-278026CD41E9}"/>
              </a:ext>
            </a:extLst>
          </p:cNvPr>
          <p:cNvSpPr txBox="1"/>
          <p:nvPr/>
        </p:nvSpPr>
        <p:spPr>
          <a:xfrm>
            <a:off x="6164826" y="1708117"/>
            <a:ext cx="2069797"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b="1" dirty="0"/>
              <a:t>确定关键词</a:t>
            </a:r>
            <a:endParaRPr lang="en-US" sz="2400" b="1" dirty="0"/>
          </a:p>
        </p:txBody>
      </p:sp>
      <p:sp>
        <p:nvSpPr>
          <p:cNvPr id="6" name="TextBox 5">
            <a:extLst>
              <a:ext uri="{FF2B5EF4-FFF2-40B4-BE49-F238E27FC236}">
                <a16:creationId xmlns:a16="http://schemas.microsoft.com/office/drawing/2014/main" xmlns="" id="{3157E113-12C9-41FB-95DC-1C645553DED2}"/>
              </a:ext>
            </a:extLst>
          </p:cNvPr>
          <p:cNvSpPr txBox="1"/>
          <p:nvPr/>
        </p:nvSpPr>
        <p:spPr>
          <a:xfrm>
            <a:off x="6164826" y="2192865"/>
            <a:ext cx="2685351"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b="1" dirty="0"/>
              <a:t>有效组合关键词</a:t>
            </a:r>
            <a:endParaRPr lang="en-US" sz="2400" b="1" dirty="0"/>
          </a:p>
        </p:txBody>
      </p:sp>
      <p:sp>
        <p:nvSpPr>
          <p:cNvPr id="7" name="TextBox 6">
            <a:extLst>
              <a:ext uri="{FF2B5EF4-FFF2-40B4-BE49-F238E27FC236}">
                <a16:creationId xmlns:a16="http://schemas.microsoft.com/office/drawing/2014/main" xmlns="" id="{B76E467F-71AF-447D-9B57-C9D5A58EFA91}"/>
              </a:ext>
            </a:extLst>
          </p:cNvPr>
          <p:cNvSpPr txBox="1"/>
          <p:nvPr/>
        </p:nvSpPr>
        <p:spPr>
          <a:xfrm>
            <a:off x="6164826" y="1223369"/>
            <a:ext cx="2069797"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b="1" dirty="0"/>
              <a:t>巧用通配符</a:t>
            </a:r>
            <a:endParaRPr lang="en-US" sz="2400" b="1" dirty="0"/>
          </a:p>
        </p:txBody>
      </p:sp>
      <p:grpSp>
        <p:nvGrpSpPr>
          <p:cNvPr id="9" name="Group 8">
            <a:extLst>
              <a:ext uri="{FF2B5EF4-FFF2-40B4-BE49-F238E27FC236}">
                <a16:creationId xmlns:a16="http://schemas.microsoft.com/office/drawing/2014/main" xmlns="" id="{28908D25-0C3C-4CF4-9A49-23EE78D7F2A3}"/>
              </a:ext>
            </a:extLst>
          </p:cNvPr>
          <p:cNvGrpSpPr/>
          <p:nvPr/>
        </p:nvGrpSpPr>
        <p:grpSpPr>
          <a:xfrm>
            <a:off x="2262451" y="3303368"/>
            <a:ext cx="3657600" cy="646331"/>
            <a:chOff x="375999" y="1230643"/>
            <a:chExt cx="3657600" cy="646331"/>
          </a:xfrm>
        </p:grpSpPr>
        <p:sp>
          <p:nvSpPr>
            <p:cNvPr id="10" name="箭头: 五边形 17">
              <a:extLst>
                <a:ext uri="{FF2B5EF4-FFF2-40B4-BE49-F238E27FC236}">
                  <a16:creationId xmlns:a16="http://schemas.microsoft.com/office/drawing/2014/main" xmlns="" id="{34735879-EB63-454F-88FF-E0A49BE9BDB6}"/>
                </a:ext>
              </a:extLst>
            </p:cNvPr>
            <p:cNvSpPr/>
            <p:nvPr/>
          </p:nvSpPr>
          <p:spPr>
            <a:xfrm>
              <a:off x="375999" y="125967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文本框 19">
              <a:extLst>
                <a:ext uri="{FF2B5EF4-FFF2-40B4-BE49-F238E27FC236}">
                  <a16:creationId xmlns:a16="http://schemas.microsoft.com/office/drawing/2014/main" xmlns="" id="{06A718C5-B8FD-4085-82D6-1322FA3F324D}"/>
                </a:ext>
              </a:extLst>
            </p:cNvPr>
            <p:cNvSpPr txBox="1"/>
            <p:nvPr/>
          </p:nvSpPr>
          <p:spPr>
            <a:xfrm>
              <a:off x="571612" y="1230643"/>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方法二</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grpSp>
      <p:grpSp>
        <p:nvGrpSpPr>
          <p:cNvPr id="12" name="Group 11">
            <a:extLst>
              <a:ext uri="{FF2B5EF4-FFF2-40B4-BE49-F238E27FC236}">
                <a16:creationId xmlns:a16="http://schemas.microsoft.com/office/drawing/2014/main" xmlns="" id="{F41A92F5-6BD0-48F7-A8F2-C3C0261537D6}"/>
              </a:ext>
            </a:extLst>
          </p:cNvPr>
          <p:cNvGrpSpPr/>
          <p:nvPr/>
        </p:nvGrpSpPr>
        <p:grpSpPr>
          <a:xfrm>
            <a:off x="136109" y="5060201"/>
            <a:ext cx="3657600" cy="646331"/>
            <a:chOff x="375999" y="1230643"/>
            <a:chExt cx="3657600" cy="646331"/>
          </a:xfrm>
        </p:grpSpPr>
        <p:sp>
          <p:nvSpPr>
            <p:cNvPr id="13" name="箭头: 五边形 17">
              <a:extLst>
                <a:ext uri="{FF2B5EF4-FFF2-40B4-BE49-F238E27FC236}">
                  <a16:creationId xmlns:a16="http://schemas.microsoft.com/office/drawing/2014/main" xmlns="" id="{5E867384-9DEC-48A2-8837-A3BE22A2F376}"/>
                </a:ext>
              </a:extLst>
            </p:cNvPr>
            <p:cNvSpPr/>
            <p:nvPr/>
          </p:nvSpPr>
          <p:spPr>
            <a:xfrm>
              <a:off x="375999" y="1259671"/>
              <a:ext cx="3657600" cy="594360"/>
            </a:xfrm>
            <a:prstGeom prst="homePlate">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4" name="文本框 19">
              <a:extLst>
                <a:ext uri="{FF2B5EF4-FFF2-40B4-BE49-F238E27FC236}">
                  <a16:creationId xmlns:a16="http://schemas.microsoft.com/office/drawing/2014/main" xmlns="" id="{B1A602A3-19BC-4A4A-98DD-30051E222DC7}"/>
                </a:ext>
              </a:extLst>
            </p:cNvPr>
            <p:cNvSpPr txBox="1"/>
            <p:nvPr/>
          </p:nvSpPr>
          <p:spPr>
            <a:xfrm>
              <a:off x="571612" y="1230643"/>
              <a:ext cx="3387648" cy="646331"/>
            </a:xfrm>
            <a:prstGeom prst="rect">
              <a:avLst/>
            </a:prstGeom>
            <a:noFill/>
            <a:scene3d>
              <a:camera prst="orthographicFront"/>
              <a:lightRig rig="threePt" dir="t"/>
            </a:scene3d>
            <a:sp3d>
              <a:bevelT/>
            </a:sp3d>
          </p:spPr>
          <p:txBody>
            <a:bodyPr wrap="square" rtlCol="0" anchor="ctr">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方法三</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以</a:t>
              </a:r>
              <a:r>
                <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a:t>
              </a:r>
              <a:r>
                <a:rPr lang="zh-CN" altLang="en-US" sz="2800" b="1" dirty="0">
                  <a:solidFill>
                    <a:schemeClr val="bg1"/>
                  </a:solidFill>
                  <a:latin typeface="微软雅黑" panose="020B0503020204020204" pitchFamily="34" charset="-122"/>
                  <a:ea typeface="微软雅黑" panose="020B0503020204020204" pitchFamily="34" charset="-122"/>
                </a:rPr>
                <a:t>找文</a:t>
              </a:r>
            </a:p>
          </p:txBody>
        </p:sp>
      </p:grpSp>
      <p:sp>
        <p:nvSpPr>
          <p:cNvPr id="15" name="Arrow: Bent 14">
            <a:extLst>
              <a:ext uri="{FF2B5EF4-FFF2-40B4-BE49-F238E27FC236}">
                <a16:creationId xmlns:a16="http://schemas.microsoft.com/office/drawing/2014/main" xmlns="" id="{523BE55D-D57E-4F7A-98E4-D916AC7F6F85}"/>
              </a:ext>
            </a:extLst>
          </p:cNvPr>
          <p:cNvSpPr/>
          <p:nvPr/>
        </p:nvSpPr>
        <p:spPr>
          <a:xfrm rot="16200000" flipH="1">
            <a:off x="42491" y="2888418"/>
            <a:ext cx="3200400" cy="1097280"/>
          </a:xfrm>
          <a:prstGeom prst="bentArrow">
            <a:avLst>
              <a:gd name="adj1" fmla="val 13325"/>
              <a:gd name="adj2" fmla="val 20178"/>
              <a:gd name="adj3" fmla="val 21032"/>
              <a:gd name="adj4" fmla="val 27506"/>
            </a:avLst>
          </a:prstGeom>
          <a:solidFill>
            <a:srgbClr val="1AC6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rtlCol="0" anchor="ctr">
            <a:spAutoFit/>
          </a:bodyPr>
          <a:lstStyle/>
          <a:p>
            <a:pPr algn="ctr"/>
            <a:endParaRPr lang="en-US" sz="5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16" name="Arrow: Bent 15">
            <a:extLst>
              <a:ext uri="{FF2B5EF4-FFF2-40B4-BE49-F238E27FC236}">
                <a16:creationId xmlns:a16="http://schemas.microsoft.com/office/drawing/2014/main" xmlns="" id="{4FEDDBC7-3BFE-4EE5-BF88-7C0BAA93F75D}"/>
              </a:ext>
            </a:extLst>
          </p:cNvPr>
          <p:cNvSpPr/>
          <p:nvPr/>
        </p:nvSpPr>
        <p:spPr>
          <a:xfrm rot="16200000" flipH="1">
            <a:off x="1012716" y="3873809"/>
            <a:ext cx="1463040" cy="891292"/>
          </a:xfrm>
          <a:prstGeom prst="bentArrow">
            <a:avLst>
              <a:gd name="adj1" fmla="val 13325"/>
              <a:gd name="adj2" fmla="val 20178"/>
              <a:gd name="adj3" fmla="val 25000"/>
              <a:gd name="adj4" fmla="val 27506"/>
            </a:avLst>
          </a:prstGeom>
          <a:solidFill>
            <a:srgbClr val="1AC6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 name="TextBox 16">
            <a:extLst>
              <a:ext uri="{FF2B5EF4-FFF2-40B4-BE49-F238E27FC236}">
                <a16:creationId xmlns:a16="http://schemas.microsoft.com/office/drawing/2014/main" xmlns="" id="{C457E961-387B-4828-8BE0-C20CD9CAC4CB}"/>
              </a:ext>
            </a:extLst>
          </p:cNvPr>
          <p:cNvSpPr txBox="1"/>
          <p:nvPr/>
        </p:nvSpPr>
        <p:spPr>
          <a:xfrm>
            <a:off x="3998248" y="5198841"/>
            <a:ext cx="1762021"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b="1" dirty="0"/>
              <a:t>施引文献</a:t>
            </a:r>
            <a:endParaRPr lang="en-US" sz="2400" b="1" dirty="0"/>
          </a:p>
        </p:txBody>
      </p:sp>
      <p:sp>
        <p:nvSpPr>
          <p:cNvPr id="18" name="TextBox 17">
            <a:extLst>
              <a:ext uri="{FF2B5EF4-FFF2-40B4-BE49-F238E27FC236}">
                <a16:creationId xmlns:a16="http://schemas.microsoft.com/office/drawing/2014/main" xmlns="" id="{5ECDFA6C-CE78-4855-9DE6-49FEDB770745}"/>
              </a:ext>
            </a:extLst>
          </p:cNvPr>
          <p:cNvSpPr txBox="1"/>
          <p:nvPr/>
        </p:nvSpPr>
        <p:spPr>
          <a:xfrm>
            <a:off x="3998248" y="5683589"/>
            <a:ext cx="1762021"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b="1" dirty="0"/>
              <a:t>相关记录</a:t>
            </a:r>
            <a:endParaRPr lang="en-US" sz="2400" b="1" dirty="0"/>
          </a:p>
        </p:txBody>
      </p:sp>
      <p:sp>
        <p:nvSpPr>
          <p:cNvPr id="19" name="TextBox 18">
            <a:extLst>
              <a:ext uri="{FF2B5EF4-FFF2-40B4-BE49-F238E27FC236}">
                <a16:creationId xmlns:a16="http://schemas.microsoft.com/office/drawing/2014/main" xmlns="" id="{6FBCFEE6-A97B-437A-A13F-99A1260725D6}"/>
              </a:ext>
            </a:extLst>
          </p:cNvPr>
          <p:cNvSpPr txBox="1"/>
          <p:nvPr/>
        </p:nvSpPr>
        <p:spPr>
          <a:xfrm>
            <a:off x="3998248" y="4714093"/>
            <a:ext cx="1762021"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b="1" dirty="0"/>
              <a:t>参考文献</a:t>
            </a:r>
            <a:endParaRPr lang="en-US" sz="2400" b="1" dirty="0"/>
          </a:p>
        </p:txBody>
      </p:sp>
      <p:sp>
        <p:nvSpPr>
          <p:cNvPr id="20" name="TextBox 19">
            <a:extLst>
              <a:ext uri="{FF2B5EF4-FFF2-40B4-BE49-F238E27FC236}">
                <a16:creationId xmlns:a16="http://schemas.microsoft.com/office/drawing/2014/main" xmlns="" id="{4A4F10DE-9904-4526-92E3-AA2544DB30A2}"/>
              </a:ext>
            </a:extLst>
          </p:cNvPr>
          <p:cNvSpPr txBox="1"/>
          <p:nvPr/>
        </p:nvSpPr>
        <p:spPr>
          <a:xfrm>
            <a:off x="6010937" y="5184792"/>
            <a:ext cx="2993127"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b="1" dirty="0"/>
              <a:t>被引参考文献检索</a:t>
            </a:r>
            <a:endParaRPr lang="en-US" sz="2400" b="1" dirty="0"/>
          </a:p>
        </p:txBody>
      </p:sp>
      <p:sp>
        <p:nvSpPr>
          <p:cNvPr id="21" name="TextBox 20">
            <a:extLst>
              <a:ext uri="{FF2B5EF4-FFF2-40B4-BE49-F238E27FC236}">
                <a16:creationId xmlns:a16="http://schemas.microsoft.com/office/drawing/2014/main" xmlns="" id="{DDBEF6C9-EB2B-4A23-9E6E-7B51879CF536}"/>
              </a:ext>
            </a:extLst>
          </p:cNvPr>
          <p:cNvSpPr txBox="1"/>
          <p:nvPr/>
        </p:nvSpPr>
        <p:spPr>
          <a:xfrm>
            <a:off x="771694" y="377371"/>
            <a:ext cx="4331314" cy="646331"/>
          </a:xfrm>
          <a:prstGeom prst="rect">
            <a:avLst/>
          </a:prstGeom>
          <a:noFill/>
        </p:spPr>
        <p:txBody>
          <a:bodyPr wrap="none" rtlCol="0">
            <a:spAutoFit/>
          </a:bodyPr>
          <a:lstStyle/>
          <a:p>
            <a:r>
              <a:rPr lang="en-US" sz="3600" b="1" dirty="0">
                <a:solidFill>
                  <a:schemeClr val="accent2"/>
                </a:solidFill>
              </a:rPr>
              <a:t>STEP 1 </a:t>
            </a:r>
            <a:r>
              <a:rPr lang="zh-CN" altLang="en-US" sz="3600" b="1" dirty="0">
                <a:solidFill>
                  <a:schemeClr val="accent2"/>
                </a:solidFill>
              </a:rPr>
              <a:t> 文献怎么搜</a:t>
            </a:r>
            <a:endParaRPr lang="en-US" sz="3600" b="1" dirty="0">
              <a:solidFill>
                <a:schemeClr val="accent2"/>
              </a:solidFill>
            </a:endParaRPr>
          </a:p>
        </p:txBody>
      </p:sp>
    </p:spTree>
    <p:extLst>
      <p:ext uri="{BB962C8B-B14F-4D97-AF65-F5344CB8AC3E}">
        <p14:creationId xmlns:p14="http://schemas.microsoft.com/office/powerpoint/2010/main" val="2740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97834E5-1314-47AF-AC04-67EAC672515E}"/>
              </a:ext>
            </a:extLst>
          </p:cNvPr>
          <p:cNvPicPr>
            <a:picLocks noChangeAspect="1"/>
          </p:cNvPicPr>
          <p:nvPr/>
        </p:nvPicPr>
        <p:blipFill>
          <a:blip r:embed="rId3"/>
          <a:stretch>
            <a:fillRect/>
          </a:stretch>
        </p:blipFill>
        <p:spPr>
          <a:xfrm>
            <a:off x="1551037" y="621626"/>
            <a:ext cx="6722106" cy="518808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xmlns="" id="{670A137E-5E90-4D29-8935-C30D48662DD1}"/>
              </a:ext>
            </a:extLst>
          </p:cNvPr>
          <p:cNvPicPr>
            <a:picLocks noChangeAspect="1"/>
          </p:cNvPicPr>
          <p:nvPr/>
        </p:nvPicPr>
        <p:blipFill>
          <a:blip r:embed="rId4"/>
          <a:stretch>
            <a:fillRect/>
          </a:stretch>
        </p:blipFill>
        <p:spPr>
          <a:xfrm>
            <a:off x="630057" y="696949"/>
            <a:ext cx="3618668" cy="2518720"/>
          </a:xfrm>
          <a:prstGeom prst="rect">
            <a:avLst/>
          </a:prstGeom>
          <a:ln w="38100">
            <a:solidFill>
              <a:schemeClr val="accent2"/>
            </a:solidFill>
          </a:ln>
        </p:spPr>
      </p:pic>
      <p:sp>
        <p:nvSpPr>
          <p:cNvPr id="12" name="TextBox 11">
            <a:extLst>
              <a:ext uri="{FF2B5EF4-FFF2-40B4-BE49-F238E27FC236}">
                <a16:creationId xmlns:a16="http://schemas.microsoft.com/office/drawing/2014/main" xmlns="" id="{188726E1-35C7-4D2C-984C-EC3529406CFD}"/>
              </a:ext>
            </a:extLst>
          </p:cNvPr>
          <p:cNvSpPr txBox="1"/>
          <p:nvPr/>
        </p:nvSpPr>
        <p:spPr>
          <a:xfrm>
            <a:off x="1247380" y="2289143"/>
            <a:ext cx="2811924" cy="461665"/>
          </a:xfrm>
          <a:prstGeom prst="rect">
            <a:avLst/>
          </a:prstGeom>
          <a:solidFill>
            <a:schemeClr val="accent2"/>
          </a:solidFill>
        </p:spPr>
        <p:txBody>
          <a:bodyPr wrap="square" rtlCol="0">
            <a:spAutoFit/>
          </a:bodyPr>
          <a:lstStyle/>
          <a:p>
            <a:r>
              <a:rPr lang="zh-CN" altLang="en-US" sz="2400" b="1" dirty="0">
                <a:solidFill>
                  <a:schemeClr val="bg1"/>
                </a:solidFill>
              </a:rPr>
              <a:t>石墨烯</a:t>
            </a:r>
            <a:r>
              <a:rPr lang="en-US" altLang="zh-CN" sz="2400" b="1" dirty="0">
                <a:solidFill>
                  <a:schemeClr val="bg1"/>
                </a:solidFill>
              </a:rPr>
              <a:t>&amp;</a:t>
            </a:r>
            <a:r>
              <a:rPr lang="zh-CN" altLang="en-US" sz="2400" b="1" dirty="0">
                <a:solidFill>
                  <a:schemeClr val="bg1"/>
                </a:solidFill>
              </a:rPr>
              <a:t>离子</a:t>
            </a:r>
            <a:r>
              <a:rPr lang="en-US" altLang="zh-CN" sz="2400" b="1" dirty="0">
                <a:solidFill>
                  <a:schemeClr val="bg1"/>
                </a:solidFill>
              </a:rPr>
              <a:t>&amp;</a:t>
            </a:r>
            <a:r>
              <a:rPr lang="zh-CN" altLang="en-US" sz="2400" b="1" dirty="0">
                <a:solidFill>
                  <a:schemeClr val="bg1"/>
                </a:solidFill>
              </a:rPr>
              <a:t>筛选</a:t>
            </a:r>
            <a:endParaRPr lang="en-US" sz="2400" b="1" dirty="0">
              <a:solidFill>
                <a:schemeClr val="bg1"/>
              </a:solidFill>
            </a:endParaRPr>
          </a:p>
        </p:txBody>
      </p:sp>
      <p:sp>
        <p:nvSpPr>
          <p:cNvPr id="2" name="TextBox 1">
            <a:extLst>
              <a:ext uri="{FF2B5EF4-FFF2-40B4-BE49-F238E27FC236}">
                <a16:creationId xmlns:a16="http://schemas.microsoft.com/office/drawing/2014/main" xmlns="" id="{85748C02-E628-4822-9FAA-BE6EE3B9B9B6}"/>
              </a:ext>
            </a:extLst>
          </p:cNvPr>
          <p:cNvSpPr txBox="1"/>
          <p:nvPr/>
        </p:nvSpPr>
        <p:spPr>
          <a:xfrm>
            <a:off x="2653342" y="282652"/>
            <a:ext cx="5207323" cy="369332"/>
          </a:xfrm>
          <a:prstGeom prst="rect">
            <a:avLst/>
          </a:prstGeom>
          <a:noFill/>
        </p:spPr>
        <p:txBody>
          <a:bodyPr wrap="none" rtlCol="0">
            <a:spAutoFit/>
          </a:bodyPr>
          <a:lstStyle/>
          <a:p>
            <a:r>
              <a:rPr lang="zh-CN" altLang="en-US" b="1" dirty="0">
                <a:solidFill>
                  <a:srgbClr val="1AC604"/>
                </a:solidFill>
              </a:rPr>
              <a:t>检索式：主题词 </a:t>
            </a:r>
            <a:r>
              <a:rPr lang="en-US" altLang="zh-CN" b="1" dirty="0">
                <a:solidFill>
                  <a:srgbClr val="1AC604"/>
                </a:solidFill>
              </a:rPr>
              <a:t>graphene* AND ion* AND </a:t>
            </a:r>
            <a:r>
              <a:rPr lang="en-US" altLang="zh-CN" b="1" dirty="0" err="1">
                <a:solidFill>
                  <a:srgbClr val="1AC604"/>
                </a:solidFill>
              </a:rPr>
              <a:t>siev</a:t>
            </a:r>
            <a:r>
              <a:rPr lang="en-US" altLang="zh-CN" b="1" dirty="0">
                <a:solidFill>
                  <a:srgbClr val="1AC604"/>
                </a:solidFill>
              </a:rPr>
              <a:t>*</a:t>
            </a:r>
            <a:endParaRPr lang="en-US" b="1" dirty="0">
              <a:solidFill>
                <a:srgbClr val="1AC604"/>
              </a:solidFill>
            </a:endParaRPr>
          </a:p>
        </p:txBody>
      </p:sp>
      <p:sp>
        <p:nvSpPr>
          <p:cNvPr id="10" name="TextBox 9">
            <a:extLst>
              <a:ext uri="{FF2B5EF4-FFF2-40B4-BE49-F238E27FC236}">
                <a16:creationId xmlns:a16="http://schemas.microsoft.com/office/drawing/2014/main" xmlns="" id="{F5AF6A5D-D2AF-4A74-8840-D10A1C5863DC}"/>
              </a:ext>
            </a:extLst>
          </p:cNvPr>
          <p:cNvSpPr txBox="1"/>
          <p:nvPr/>
        </p:nvSpPr>
        <p:spPr>
          <a:xfrm>
            <a:off x="379824" y="6020212"/>
            <a:ext cx="1643399" cy="584775"/>
          </a:xfrm>
          <a:prstGeom prst="rect">
            <a:avLst/>
          </a:prstGeom>
          <a:noFill/>
        </p:spPr>
        <p:txBody>
          <a:bodyPr wrap="none" rtlCol="0">
            <a:spAutoFit/>
          </a:bodyPr>
          <a:lstStyle/>
          <a:p>
            <a:r>
              <a:rPr lang="en-US" sz="3200" b="1" dirty="0">
                <a:solidFill>
                  <a:srgbClr val="1AC604"/>
                </a:solidFill>
              </a:rPr>
              <a:t>1</a:t>
            </a:r>
            <a:r>
              <a:rPr lang="zh-CN" altLang="en-US" sz="3200" b="1" dirty="0">
                <a:solidFill>
                  <a:srgbClr val="1AC604"/>
                </a:solidFill>
              </a:rPr>
              <a:t>篇文献</a:t>
            </a:r>
            <a:endParaRPr lang="en-US" sz="3200" b="1" dirty="0">
              <a:solidFill>
                <a:srgbClr val="1AC604"/>
              </a:solidFill>
            </a:endParaRPr>
          </a:p>
        </p:txBody>
      </p:sp>
      <p:sp>
        <p:nvSpPr>
          <p:cNvPr id="11" name="Arrow: Right 10">
            <a:extLst>
              <a:ext uri="{FF2B5EF4-FFF2-40B4-BE49-F238E27FC236}">
                <a16:creationId xmlns:a16="http://schemas.microsoft.com/office/drawing/2014/main" xmlns="" id="{00B7B96C-04B4-4F70-9D1B-769CAFE1E2A0}"/>
              </a:ext>
            </a:extLst>
          </p:cNvPr>
          <p:cNvSpPr/>
          <p:nvPr/>
        </p:nvSpPr>
        <p:spPr>
          <a:xfrm>
            <a:off x="2317487" y="6080358"/>
            <a:ext cx="394471" cy="457200"/>
          </a:xfrm>
          <a:prstGeom prst="rightArrow">
            <a:avLst/>
          </a:prstGeom>
          <a:solidFill>
            <a:srgbClr val="666666"/>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rgbClr val="1AC604"/>
              </a:solidFill>
              <a:effectLst>
                <a:outerShdw blurRad="12700" dist="38100" dir="2700000" algn="tl" rotWithShape="0">
                  <a:schemeClr val="bg1">
                    <a:lumMod val="50000"/>
                  </a:schemeClr>
                </a:outerShdw>
              </a:effectLst>
            </a:endParaRPr>
          </a:p>
        </p:txBody>
      </p:sp>
      <p:sp>
        <p:nvSpPr>
          <p:cNvPr id="13" name="TextBox 12">
            <a:extLst>
              <a:ext uri="{FF2B5EF4-FFF2-40B4-BE49-F238E27FC236}">
                <a16:creationId xmlns:a16="http://schemas.microsoft.com/office/drawing/2014/main" xmlns="" id="{4F42733E-98E4-4926-B00C-90C7F41377F1}"/>
              </a:ext>
            </a:extLst>
          </p:cNvPr>
          <p:cNvSpPr txBox="1"/>
          <p:nvPr/>
        </p:nvSpPr>
        <p:spPr>
          <a:xfrm>
            <a:off x="3006222" y="6022984"/>
            <a:ext cx="5593198" cy="584775"/>
          </a:xfrm>
          <a:prstGeom prst="rect">
            <a:avLst/>
          </a:prstGeom>
          <a:solidFill>
            <a:schemeClr val="bg1"/>
          </a:solidFill>
        </p:spPr>
        <p:txBody>
          <a:bodyPr wrap="none" rtlCol="0">
            <a:spAutoFit/>
          </a:bodyPr>
          <a:lstStyle/>
          <a:p>
            <a:r>
              <a:rPr lang="en-US" altLang="zh-CN" sz="3200" b="1" dirty="0">
                <a:solidFill>
                  <a:srgbClr val="1AC604"/>
                </a:solidFill>
              </a:rPr>
              <a:t>17  +  4850  +  26393  + ··· ···</a:t>
            </a:r>
            <a:endParaRPr lang="en-US" sz="3200" b="1" dirty="0">
              <a:solidFill>
                <a:srgbClr val="1AC604"/>
              </a:solidFill>
            </a:endParaRPr>
          </a:p>
        </p:txBody>
      </p:sp>
    </p:spTree>
    <p:extLst>
      <p:ext uri="{BB962C8B-B14F-4D97-AF65-F5344CB8AC3E}">
        <p14:creationId xmlns:p14="http://schemas.microsoft.com/office/powerpoint/2010/main" val="24126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10" grpId="0"/>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A6B3682-C78D-4CF0-BB95-630E16FEDA80}"/>
              </a:ext>
            </a:extLst>
          </p:cNvPr>
          <p:cNvPicPr>
            <a:picLocks noChangeAspect="1"/>
          </p:cNvPicPr>
          <p:nvPr/>
        </p:nvPicPr>
        <p:blipFill rotWithShape="1">
          <a:blip r:embed="rId2"/>
          <a:srcRect l="3798" t="1684" b="2975"/>
          <a:stretch/>
        </p:blipFill>
        <p:spPr>
          <a:xfrm>
            <a:off x="0" y="0"/>
            <a:ext cx="9144000" cy="5978019"/>
          </a:xfrm>
          <a:prstGeom prst="rect">
            <a:avLst/>
          </a:prstGeom>
        </p:spPr>
      </p:pic>
      <p:sp>
        <p:nvSpPr>
          <p:cNvPr id="3" name="Text Placeholder 2">
            <a:extLst>
              <a:ext uri="{FF2B5EF4-FFF2-40B4-BE49-F238E27FC236}">
                <a16:creationId xmlns:a16="http://schemas.microsoft.com/office/drawing/2014/main" xmlns="" id="{8307D264-5107-47D0-8CC6-4CDEA08AD66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374873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a:extLst>
              <a:ext uri="{FF2B5EF4-FFF2-40B4-BE49-F238E27FC236}">
                <a16:creationId xmlns:a16="http://schemas.microsoft.com/office/drawing/2014/main" xmlns="" id="{2B0D6A61-E400-4A45-BD7B-2195BCA5FA94}"/>
              </a:ext>
            </a:extLst>
          </p:cNvPr>
          <p:cNvSpPr txBox="1">
            <a:spLocks/>
          </p:cNvSpPr>
          <p:nvPr/>
        </p:nvSpPr>
        <p:spPr>
          <a:xfrm>
            <a:off x="2042652" y="2787455"/>
            <a:ext cx="5058696" cy="144533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pPr>
            <a:r>
              <a:rPr lang="zh-CN" altLang="en-US" sz="5400" b="1" dirty="0">
                <a:solidFill>
                  <a:srgbClr val="6817FF"/>
                </a:solidFill>
              </a:rPr>
              <a:t>为什么要看</a:t>
            </a:r>
            <a:r>
              <a:rPr lang="en-US" altLang="zh-CN" sz="5400" b="1" dirty="0">
                <a:solidFill>
                  <a:srgbClr val="6817FF"/>
                </a:solidFill>
              </a:rPr>
              <a:t>SCI</a:t>
            </a:r>
          </a:p>
        </p:txBody>
      </p:sp>
      <p:sp>
        <p:nvSpPr>
          <p:cNvPr id="5" name="îS1îḓè">
            <a:extLst>
              <a:ext uri="{FF2B5EF4-FFF2-40B4-BE49-F238E27FC236}">
                <a16:creationId xmlns:a16="http://schemas.microsoft.com/office/drawing/2014/main" xmlns="" id="{0903481E-5825-4AC3-85B9-F7A626A1A923}"/>
              </a:ext>
            </a:extLst>
          </p:cNvPr>
          <p:cNvSpPr>
            <a:spLocks noChangeAspect="1"/>
          </p:cNvSpPr>
          <p:nvPr/>
        </p:nvSpPr>
        <p:spPr>
          <a:xfrm>
            <a:off x="0" y="3183403"/>
            <a:ext cx="1008696" cy="567394"/>
          </a:xfrm>
          <a:custGeom>
            <a:avLst/>
            <a:gdLst/>
            <a:ahLst/>
            <a:cxnLst>
              <a:cxn ang="0">
                <a:pos x="wd2" y="hd2"/>
              </a:cxn>
              <a:cxn ang="5400000">
                <a:pos x="wd2" y="hd2"/>
              </a:cxn>
              <a:cxn ang="10800000">
                <a:pos x="wd2" y="hd2"/>
              </a:cxn>
              <a:cxn ang="16200000">
                <a:pos x="wd2" y="hd2"/>
              </a:cxn>
            </a:cxnLst>
            <a:rect l="0" t="0" r="r" b="b"/>
            <a:pathLst>
              <a:path w="21600" h="21600" extrusionOk="0">
                <a:moveTo>
                  <a:pt x="15715" y="6826"/>
                </a:moveTo>
                <a:cubicBezTo>
                  <a:pt x="15209" y="5025"/>
                  <a:pt x="14280" y="3450"/>
                  <a:pt x="14280" y="3450"/>
                </a:cubicBezTo>
                <a:lnTo>
                  <a:pt x="13407" y="5295"/>
                </a:lnTo>
                <a:cubicBezTo>
                  <a:pt x="12703" y="4239"/>
                  <a:pt x="11794" y="3600"/>
                  <a:pt x="10800" y="3600"/>
                </a:cubicBezTo>
                <a:cubicBezTo>
                  <a:pt x="8563" y="3600"/>
                  <a:pt x="6750" y="6824"/>
                  <a:pt x="6750" y="10801"/>
                </a:cubicBezTo>
                <a:cubicBezTo>
                  <a:pt x="6750" y="14777"/>
                  <a:pt x="8563" y="18001"/>
                  <a:pt x="10800" y="18001"/>
                </a:cubicBezTo>
                <a:cubicBezTo>
                  <a:pt x="13037" y="18001"/>
                  <a:pt x="14850" y="14777"/>
                  <a:pt x="14850" y="10801"/>
                </a:cubicBezTo>
                <a:lnTo>
                  <a:pt x="16200" y="10801"/>
                </a:lnTo>
                <a:cubicBezTo>
                  <a:pt x="16200" y="10801"/>
                  <a:pt x="16221" y="8626"/>
                  <a:pt x="15715" y="6826"/>
                </a:cubicBezTo>
                <a:close/>
                <a:moveTo>
                  <a:pt x="21600" y="10801"/>
                </a:moveTo>
                <a:cubicBezTo>
                  <a:pt x="21600" y="11401"/>
                  <a:pt x="20925" y="12000"/>
                  <a:pt x="20925" y="12000"/>
                </a:cubicBezTo>
                <a:cubicBezTo>
                  <a:pt x="20925" y="12000"/>
                  <a:pt x="16181" y="21600"/>
                  <a:pt x="10771" y="21600"/>
                </a:cubicBezTo>
                <a:cubicBezTo>
                  <a:pt x="5381" y="21600"/>
                  <a:pt x="675" y="12000"/>
                  <a:pt x="675" y="12000"/>
                </a:cubicBezTo>
                <a:cubicBezTo>
                  <a:pt x="675" y="12000"/>
                  <a:pt x="0" y="11449"/>
                  <a:pt x="0" y="10875"/>
                </a:cubicBezTo>
                <a:cubicBezTo>
                  <a:pt x="0" y="10251"/>
                  <a:pt x="675" y="9601"/>
                  <a:pt x="675" y="9601"/>
                </a:cubicBezTo>
                <a:cubicBezTo>
                  <a:pt x="675" y="9601"/>
                  <a:pt x="5344" y="0"/>
                  <a:pt x="10771" y="0"/>
                </a:cubicBezTo>
                <a:cubicBezTo>
                  <a:pt x="16143" y="0"/>
                  <a:pt x="20925" y="9601"/>
                  <a:pt x="20925" y="9601"/>
                </a:cubicBezTo>
                <a:cubicBezTo>
                  <a:pt x="20925" y="9601"/>
                  <a:pt x="21600" y="10200"/>
                  <a:pt x="21600" y="10801"/>
                </a:cubicBezTo>
                <a:close/>
                <a:moveTo>
                  <a:pt x="10800" y="10801"/>
                </a:moveTo>
                <a:lnTo>
                  <a:pt x="13500" y="10801"/>
                </a:lnTo>
                <a:cubicBezTo>
                  <a:pt x="13500" y="13451"/>
                  <a:pt x="12291" y="15601"/>
                  <a:pt x="10800" y="15601"/>
                </a:cubicBezTo>
                <a:cubicBezTo>
                  <a:pt x="9309" y="15601"/>
                  <a:pt x="8100" y="13451"/>
                  <a:pt x="8100" y="10801"/>
                </a:cubicBezTo>
                <a:cubicBezTo>
                  <a:pt x="8100" y="8149"/>
                  <a:pt x="9309" y="6000"/>
                  <a:pt x="10800" y="6000"/>
                </a:cubicBezTo>
                <a:cubicBezTo>
                  <a:pt x="11462" y="6000"/>
                  <a:pt x="12068" y="6426"/>
                  <a:pt x="12538" y="7130"/>
                </a:cubicBezTo>
                <a:cubicBezTo>
                  <a:pt x="12538" y="7130"/>
                  <a:pt x="10800" y="10801"/>
                  <a:pt x="10800" y="10801"/>
                </a:cubicBezTo>
                <a:close/>
              </a:path>
            </a:pathLst>
          </a:custGeom>
          <a:solidFill>
            <a:srgbClr val="6817FF"/>
          </a:solidFill>
          <a:ln w="12700" cap="flat">
            <a:noFill/>
            <a:miter lim="400000"/>
          </a:ln>
          <a:effectLst/>
        </p:spPr>
        <p:txBody>
          <a:bodyPr anchor="ctr"/>
          <a:lstStyle/>
          <a:p>
            <a:pPr algn="ctr"/>
            <a:endParaRPr sz="2400" dirty="0"/>
          </a:p>
        </p:txBody>
      </p:sp>
    </p:spTree>
    <p:extLst>
      <p:ext uri="{BB962C8B-B14F-4D97-AF65-F5344CB8AC3E}">
        <p14:creationId xmlns:p14="http://schemas.microsoft.com/office/powerpoint/2010/main" val="149695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F53F1F2-1FC5-44B0-9C07-8C1AC9909A59}"/>
              </a:ext>
            </a:extLst>
          </p:cNvPr>
          <p:cNvSpPr>
            <a:spLocks noGrp="1"/>
          </p:cNvSpPr>
          <p:nvPr>
            <p:ph type="body" sz="quarter" idx="13"/>
          </p:nvPr>
        </p:nvSpPr>
        <p:spPr/>
        <p:txBody>
          <a:bodyPr/>
          <a:lstStyle/>
          <a:p>
            <a:endParaRPr lang="en-US"/>
          </a:p>
        </p:txBody>
      </p:sp>
      <p:pic>
        <p:nvPicPr>
          <p:cNvPr id="3" name="Picture 2">
            <a:extLst>
              <a:ext uri="{FF2B5EF4-FFF2-40B4-BE49-F238E27FC236}">
                <a16:creationId xmlns:a16="http://schemas.microsoft.com/office/drawing/2014/main" xmlns="" id="{2421927B-8EBB-4959-8ABF-B294B2A1807E}"/>
              </a:ext>
            </a:extLst>
          </p:cNvPr>
          <p:cNvPicPr>
            <a:picLocks noChangeAspect="1"/>
          </p:cNvPicPr>
          <p:nvPr/>
        </p:nvPicPr>
        <p:blipFill>
          <a:blip r:embed="rId2"/>
          <a:stretch>
            <a:fillRect/>
          </a:stretch>
        </p:blipFill>
        <p:spPr>
          <a:xfrm>
            <a:off x="1210947" y="778636"/>
            <a:ext cx="6722106" cy="518808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0D82206D-9076-483D-BC69-75F46ADA3D6B}"/>
              </a:ext>
            </a:extLst>
          </p:cNvPr>
          <p:cNvPicPr>
            <a:picLocks noChangeAspect="1"/>
          </p:cNvPicPr>
          <p:nvPr/>
        </p:nvPicPr>
        <p:blipFill rotWithShape="1">
          <a:blip r:embed="rId3"/>
          <a:srcRect t="1" b="481"/>
          <a:stretch/>
        </p:blipFill>
        <p:spPr>
          <a:xfrm>
            <a:off x="5190772" y="92333"/>
            <a:ext cx="2458255" cy="6765667"/>
          </a:xfrm>
          <a:prstGeom prst="rect">
            <a:avLst/>
          </a:prstGeom>
          <a:noFill/>
          <a:ln w="28575">
            <a:solidFill>
              <a:srgbClr val="0FA800"/>
            </a:solidFill>
            <a:round/>
            <a:headEnd/>
            <a:tailEnd type="triangle" w="med" len="med"/>
          </a:ln>
        </p:spPr>
      </p:pic>
      <p:sp>
        <p:nvSpPr>
          <p:cNvPr id="5" name="Rectangle 4">
            <a:extLst>
              <a:ext uri="{FF2B5EF4-FFF2-40B4-BE49-F238E27FC236}">
                <a16:creationId xmlns:a16="http://schemas.microsoft.com/office/drawing/2014/main" xmlns="" id="{8780F346-5301-4783-81B8-BD05B10F2BAE}"/>
              </a:ext>
            </a:extLst>
          </p:cNvPr>
          <p:cNvSpPr/>
          <p:nvPr/>
        </p:nvSpPr>
        <p:spPr>
          <a:xfrm>
            <a:off x="1136713" y="2624439"/>
            <a:ext cx="1484111" cy="3499293"/>
          </a:xfrm>
          <a:prstGeom prst="rect">
            <a:avLst/>
          </a:prstGeom>
          <a:noFill/>
          <a:ln w="28575">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Arrow: Right 5">
            <a:extLst>
              <a:ext uri="{FF2B5EF4-FFF2-40B4-BE49-F238E27FC236}">
                <a16:creationId xmlns:a16="http://schemas.microsoft.com/office/drawing/2014/main" xmlns="" id="{03661156-9C32-4D3C-894F-310D6B3A3947}"/>
              </a:ext>
            </a:extLst>
          </p:cNvPr>
          <p:cNvSpPr/>
          <p:nvPr/>
        </p:nvSpPr>
        <p:spPr>
          <a:xfrm>
            <a:off x="2780406" y="3641270"/>
            <a:ext cx="2126340" cy="959757"/>
          </a:xfrm>
          <a:prstGeom prst="rightArrow">
            <a:avLst/>
          </a:prstGeom>
          <a:solidFill>
            <a:schemeClr val="accent2"/>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TextBox 6">
            <a:extLst>
              <a:ext uri="{FF2B5EF4-FFF2-40B4-BE49-F238E27FC236}">
                <a16:creationId xmlns:a16="http://schemas.microsoft.com/office/drawing/2014/main" xmlns="" id="{B876ACD1-F71F-491E-9ACA-F005803D2815}"/>
              </a:ext>
            </a:extLst>
          </p:cNvPr>
          <p:cNvSpPr txBox="1"/>
          <p:nvPr/>
        </p:nvSpPr>
        <p:spPr>
          <a:xfrm>
            <a:off x="415883" y="115761"/>
            <a:ext cx="4331314" cy="646331"/>
          </a:xfrm>
          <a:prstGeom prst="rect">
            <a:avLst/>
          </a:prstGeom>
          <a:noFill/>
        </p:spPr>
        <p:txBody>
          <a:bodyPr wrap="none" rtlCol="0">
            <a:spAutoFit/>
          </a:bodyPr>
          <a:lstStyle/>
          <a:p>
            <a:r>
              <a:rPr lang="en-US" sz="3600" b="1" dirty="0">
                <a:solidFill>
                  <a:schemeClr val="accent2"/>
                </a:solidFill>
              </a:rPr>
              <a:t>STEP 2 </a:t>
            </a:r>
            <a:r>
              <a:rPr lang="zh-CN" altLang="en-US" sz="3600" b="1" dirty="0">
                <a:solidFill>
                  <a:schemeClr val="accent2"/>
                </a:solidFill>
              </a:rPr>
              <a:t> 文献怎么看</a:t>
            </a:r>
            <a:endParaRPr lang="en-US" sz="3600" b="1" dirty="0">
              <a:solidFill>
                <a:schemeClr val="accent2"/>
              </a:solidFill>
            </a:endParaRPr>
          </a:p>
        </p:txBody>
      </p:sp>
    </p:spTree>
    <p:extLst>
      <p:ext uri="{BB962C8B-B14F-4D97-AF65-F5344CB8AC3E}">
        <p14:creationId xmlns:p14="http://schemas.microsoft.com/office/powerpoint/2010/main" val="394902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97834E5-1314-47AF-AC04-67EAC672515E}"/>
              </a:ext>
            </a:extLst>
          </p:cNvPr>
          <p:cNvPicPr>
            <a:picLocks noChangeAspect="1"/>
          </p:cNvPicPr>
          <p:nvPr/>
        </p:nvPicPr>
        <p:blipFill>
          <a:blip r:embed="rId3"/>
          <a:stretch>
            <a:fillRect/>
          </a:stretch>
        </p:blipFill>
        <p:spPr>
          <a:xfrm>
            <a:off x="1551037" y="1086487"/>
            <a:ext cx="6722106" cy="5188086"/>
          </a:xfrm>
          <a:prstGeom prst="rect">
            <a:avLst/>
          </a:prstGeom>
          <a:ln>
            <a:noFill/>
          </a:ln>
          <a:effectLst>
            <a:outerShdw blurRad="292100" dist="139700" dir="2700000" algn="tl" rotWithShape="0">
              <a:srgbClr val="333333">
                <a:alpha val="65000"/>
              </a:srgbClr>
            </a:outerShdw>
          </a:effectLst>
        </p:spPr>
      </p:pic>
      <p:sp>
        <p:nvSpPr>
          <p:cNvPr id="35" name="箭头: 五边形 34"/>
          <p:cNvSpPr/>
          <p:nvPr/>
        </p:nvSpPr>
        <p:spPr>
          <a:xfrm>
            <a:off x="1" y="264185"/>
            <a:ext cx="3657600" cy="594360"/>
          </a:xfrm>
          <a:prstGeom prst="homePlate">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542318" y="317870"/>
            <a:ext cx="2406169"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文献怎么看</a:t>
            </a:r>
          </a:p>
        </p:txBody>
      </p:sp>
      <p:sp>
        <p:nvSpPr>
          <p:cNvPr id="37" name="箭头: V 形 36"/>
          <p:cNvSpPr/>
          <p:nvPr/>
        </p:nvSpPr>
        <p:spPr>
          <a:xfrm>
            <a:off x="3583262" y="264184"/>
            <a:ext cx="2891430"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38" name="文本框 37"/>
          <p:cNvSpPr txBox="1"/>
          <p:nvPr/>
        </p:nvSpPr>
        <p:spPr>
          <a:xfrm>
            <a:off x="3871688" y="303621"/>
            <a:ext cx="2277640" cy="52197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综述文献</a:t>
            </a:r>
          </a:p>
        </p:txBody>
      </p:sp>
      <p:sp>
        <p:nvSpPr>
          <p:cNvPr id="11" name="矩形 8">
            <a:extLst>
              <a:ext uri="{FF2B5EF4-FFF2-40B4-BE49-F238E27FC236}">
                <a16:creationId xmlns:a16="http://schemas.microsoft.com/office/drawing/2014/main" xmlns="" id="{A3F1A1D1-6297-40D5-9636-830C9741F2A2}"/>
              </a:ext>
            </a:extLst>
          </p:cNvPr>
          <p:cNvSpPr/>
          <p:nvPr/>
        </p:nvSpPr>
        <p:spPr>
          <a:xfrm>
            <a:off x="542318" y="3267926"/>
            <a:ext cx="2675164" cy="461665"/>
          </a:xfrm>
          <a:prstGeom prst="rect">
            <a:avLst/>
          </a:prstGeom>
          <a:solidFill>
            <a:schemeClr val="bg1"/>
          </a:solidFill>
        </p:spPr>
        <p:txBody>
          <a:bodyPr wrap="square">
            <a:spAutoFit/>
          </a:bodyPr>
          <a:lstStyle/>
          <a:p>
            <a:pPr algn="ctr"/>
            <a:r>
              <a:rPr lang="zh-CN" altLang="en-US" sz="2400" b="1" dirty="0">
                <a:solidFill>
                  <a:schemeClr val="accent2"/>
                </a:solidFill>
                <a:latin typeface="+mj-ea"/>
              </a:rPr>
              <a:t>综述文献 </a:t>
            </a:r>
            <a:r>
              <a:rPr lang="en-US" altLang="zh-CN" sz="2400" b="1" dirty="0">
                <a:solidFill>
                  <a:schemeClr val="accent2"/>
                </a:solidFill>
                <a:latin typeface="+mj-ea"/>
              </a:rPr>
              <a:t>Review</a:t>
            </a:r>
            <a:endParaRPr lang="zh-CN" altLang="en-US" sz="2400" b="1" dirty="0">
              <a:solidFill>
                <a:schemeClr val="accent2"/>
              </a:solidFill>
              <a:latin typeface="+mj-ea"/>
            </a:endParaRPr>
          </a:p>
        </p:txBody>
      </p:sp>
      <p:pic>
        <p:nvPicPr>
          <p:cNvPr id="6" name="Picture 5">
            <a:extLst>
              <a:ext uri="{FF2B5EF4-FFF2-40B4-BE49-F238E27FC236}">
                <a16:creationId xmlns:a16="http://schemas.microsoft.com/office/drawing/2014/main" xmlns="" id="{670A137E-5E90-4D29-8935-C30D48662DD1}"/>
              </a:ext>
            </a:extLst>
          </p:cNvPr>
          <p:cNvPicPr>
            <a:picLocks noChangeAspect="1"/>
          </p:cNvPicPr>
          <p:nvPr/>
        </p:nvPicPr>
        <p:blipFill>
          <a:blip r:embed="rId4"/>
          <a:stretch>
            <a:fillRect/>
          </a:stretch>
        </p:blipFill>
        <p:spPr>
          <a:xfrm>
            <a:off x="702629" y="1196937"/>
            <a:ext cx="2506428" cy="1744562"/>
          </a:xfrm>
          <a:prstGeom prst="rect">
            <a:avLst/>
          </a:prstGeom>
          <a:ln w="38100">
            <a:solidFill>
              <a:schemeClr val="accent2"/>
            </a:solidFill>
          </a:ln>
        </p:spPr>
      </p:pic>
      <p:sp>
        <p:nvSpPr>
          <p:cNvPr id="12" name="TextBox 11">
            <a:extLst>
              <a:ext uri="{FF2B5EF4-FFF2-40B4-BE49-F238E27FC236}">
                <a16:creationId xmlns:a16="http://schemas.microsoft.com/office/drawing/2014/main" xmlns="" id="{188726E1-35C7-4D2C-984C-EC3529406CFD}"/>
              </a:ext>
            </a:extLst>
          </p:cNvPr>
          <p:cNvSpPr txBox="1"/>
          <p:nvPr/>
        </p:nvSpPr>
        <p:spPr>
          <a:xfrm>
            <a:off x="1247380" y="2279680"/>
            <a:ext cx="1701107" cy="307777"/>
          </a:xfrm>
          <a:prstGeom prst="rect">
            <a:avLst/>
          </a:prstGeom>
          <a:solidFill>
            <a:schemeClr val="accent2"/>
          </a:solidFill>
        </p:spPr>
        <p:txBody>
          <a:bodyPr wrap="none" rtlCol="0">
            <a:spAutoFit/>
          </a:bodyPr>
          <a:lstStyle/>
          <a:p>
            <a:r>
              <a:rPr lang="zh-CN" altLang="en-US" sz="1400" b="1" dirty="0">
                <a:solidFill>
                  <a:schemeClr val="bg1"/>
                </a:solidFill>
              </a:rPr>
              <a:t>石墨烯</a:t>
            </a:r>
            <a:r>
              <a:rPr lang="en-US" altLang="zh-CN" sz="1400" b="1" dirty="0">
                <a:solidFill>
                  <a:schemeClr val="bg1"/>
                </a:solidFill>
              </a:rPr>
              <a:t>&amp;</a:t>
            </a:r>
            <a:r>
              <a:rPr lang="zh-CN" altLang="en-US" sz="1400" b="1" dirty="0">
                <a:solidFill>
                  <a:schemeClr val="bg1"/>
                </a:solidFill>
              </a:rPr>
              <a:t>离子</a:t>
            </a:r>
            <a:r>
              <a:rPr lang="en-US" altLang="zh-CN" sz="1400" b="1" dirty="0">
                <a:solidFill>
                  <a:schemeClr val="bg1"/>
                </a:solidFill>
              </a:rPr>
              <a:t>&amp;</a:t>
            </a:r>
            <a:r>
              <a:rPr lang="zh-CN" altLang="en-US" sz="1400" b="1" dirty="0">
                <a:solidFill>
                  <a:schemeClr val="bg1"/>
                </a:solidFill>
              </a:rPr>
              <a:t>筛选</a:t>
            </a:r>
            <a:endParaRPr lang="en-US" sz="1400" b="1" dirty="0">
              <a:solidFill>
                <a:schemeClr val="bg1"/>
              </a:solidFill>
            </a:endParaRPr>
          </a:p>
        </p:txBody>
      </p:sp>
      <p:pic>
        <p:nvPicPr>
          <p:cNvPr id="7" name="Picture 6">
            <a:extLst>
              <a:ext uri="{FF2B5EF4-FFF2-40B4-BE49-F238E27FC236}">
                <a16:creationId xmlns:a16="http://schemas.microsoft.com/office/drawing/2014/main" xmlns="" id="{3CFCC05E-10C3-49B0-B3FB-C3348B5281E0}"/>
              </a:ext>
            </a:extLst>
          </p:cNvPr>
          <p:cNvPicPr>
            <a:picLocks noChangeAspect="1"/>
          </p:cNvPicPr>
          <p:nvPr/>
        </p:nvPicPr>
        <p:blipFill>
          <a:blip r:embed="rId5"/>
          <a:stretch>
            <a:fillRect/>
          </a:stretch>
        </p:blipFill>
        <p:spPr>
          <a:xfrm>
            <a:off x="702629" y="4006689"/>
            <a:ext cx="2605801" cy="2108932"/>
          </a:xfrm>
          <a:prstGeom prst="rect">
            <a:avLst/>
          </a:prstGeom>
          <a:ln w="38100">
            <a:solidFill>
              <a:schemeClr val="accent2"/>
            </a:solidFill>
          </a:ln>
        </p:spPr>
      </p:pic>
      <p:pic>
        <p:nvPicPr>
          <p:cNvPr id="9" name="Picture 8">
            <a:extLst>
              <a:ext uri="{FF2B5EF4-FFF2-40B4-BE49-F238E27FC236}">
                <a16:creationId xmlns:a16="http://schemas.microsoft.com/office/drawing/2014/main" xmlns="" id="{C061706D-2DA6-42A7-BAA0-2851C49DCC03}"/>
              </a:ext>
            </a:extLst>
          </p:cNvPr>
          <p:cNvPicPr>
            <a:picLocks noChangeAspect="1"/>
          </p:cNvPicPr>
          <p:nvPr/>
        </p:nvPicPr>
        <p:blipFill>
          <a:blip r:embed="rId6"/>
          <a:stretch>
            <a:fillRect/>
          </a:stretch>
        </p:blipFill>
        <p:spPr>
          <a:xfrm>
            <a:off x="3045147" y="1463670"/>
            <a:ext cx="5779596" cy="4531842"/>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xmlns="" id="{7B7FB859-8139-42D8-B6D1-445511868E12}"/>
              </a:ext>
            </a:extLst>
          </p:cNvPr>
          <p:cNvSpPr/>
          <p:nvPr/>
        </p:nvSpPr>
        <p:spPr>
          <a:xfrm>
            <a:off x="3091549" y="3767723"/>
            <a:ext cx="708926" cy="886315"/>
          </a:xfrm>
          <a:prstGeom prst="rect">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2" name="TextBox 21">
            <a:extLst>
              <a:ext uri="{FF2B5EF4-FFF2-40B4-BE49-F238E27FC236}">
                <a16:creationId xmlns:a16="http://schemas.microsoft.com/office/drawing/2014/main" xmlns="" id="{4493A4EC-8735-4786-B93E-2235450B1DAB}"/>
              </a:ext>
            </a:extLst>
          </p:cNvPr>
          <p:cNvSpPr txBox="1"/>
          <p:nvPr/>
        </p:nvSpPr>
        <p:spPr>
          <a:xfrm>
            <a:off x="2983158" y="4673088"/>
            <a:ext cx="925707" cy="369332"/>
          </a:xfrm>
          <a:prstGeom prst="rect">
            <a:avLst/>
          </a:prstGeom>
          <a:noFill/>
        </p:spPr>
        <p:txBody>
          <a:bodyPr wrap="square">
            <a:spAutoFit/>
          </a:bodyPr>
          <a:lstStyle>
            <a:defPPr>
              <a:defRPr lang="en-US"/>
            </a:defPPr>
            <a:lvl1pPr algn="ctr">
              <a:defRPr sz="2400" b="1">
                <a:solidFill>
                  <a:schemeClr val="accent2"/>
                </a:solidFill>
                <a:latin typeface="+mj-ea"/>
              </a:defRPr>
            </a:lvl1pPr>
          </a:lstStyle>
          <a:p>
            <a:r>
              <a:rPr lang="zh-CN" altLang="en-US" sz="1800" dirty="0">
                <a:effectLst>
                  <a:outerShdw blurRad="38100" dist="38100" dir="2700000" algn="tl">
                    <a:srgbClr val="000000">
                      <a:alpha val="43137"/>
                    </a:srgbClr>
                  </a:outerShdw>
                </a:effectLst>
              </a:rPr>
              <a:t>最新的</a:t>
            </a:r>
            <a:endParaRPr lang="en-US" sz="1800"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xmlns="" id="{85748C02-E628-4822-9FAA-BE6EE3B9B9B6}"/>
              </a:ext>
            </a:extLst>
          </p:cNvPr>
          <p:cNvSpPr txBox="1"/>
          <p:nvPr/>
        </p:nvSpPr>
        <p:spPr>
          <a:xfrm>
            <a:off x="792292" y="6460187"/>
            <a:ext cx="5207323" cy="369332"/>
          </a:xfrm>
          <a:prstGeom prst="rect">
            <a:avLst/>
          </a:prstGeom>
          <a:noFill/>
        </p:spPr>
        <p:txBody>
          <a:bodyPr wrap="none" rtlCol="0">
            <a:spAutoFit/>
          </a:bodyPr>
          <a:lstStyle/>
          <a:p>
            <a:r>
              <a:rPr lang="zh-CN" altLang="en-US" b="1" dirty="0">
                <a:solidFill>
                  <a:srgbClr val="1AC604"/>
                </a:solidFill>
              </a:rPr>
              <a:t>检索式：主题词 </a:t>
            </a:r>
            <a:r>
              <a:rPr lang="en-US" altLang="zh-CN" b="1" dirty="0">
                <a:solidFill>
                  <a:srgbClr val="1AC604"/>
                </a:solidFill>
              </a:rPr>
              <a:t>graphene* AND ion* AND </a:t>
            </a:r>
            <a:r>
              <a:rPr lang="en-US" altLang="zh-CN" b="1" dirty="0" err="1">
                <a:solidFill>
                  <a:srgbClr val="1AC604"/>
                </a:solidFill>
              </a:rPr>
              <a:t>siev</a:t>
            </a:r>
            <a:r>
              <a:rPr lang="en-US" altLang="zh-CN" b="1" dirty="0">
                <a:solidFill>
                  <a:srgbClr val="1AC604"/>
                </a:solidFill>
              </a:rPr>
              <a:t>*</a:t>
            </a:r>
            <a:endParaRPr lang="en-US" b="1" dirty="0">
              <a:solidFill>
                <a:srgbClr val="1AC604"/>
              </a:solidFill>
            </a:endParaRPr>
          </a:p>
        </p:txBody>
      </p:sp>
    </p:spTree>
    <p:extLst>
      <p:ext uri="{BB962C8B-B14F-4D97-AF65-F5344CB8AC3E}">
        <p14:creationId xmlns:p14="http://schemas.microsoft.com/office/powerpoint/2010/main" val="101803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箭头: V 形 36">
            <a:extLst>
              <a:ext uri="{FF2B5EF4-FFF2-40B4-BE49-F238E27FC236}">
                <a16:creationId xmlns:a16="http://schemas.microsoft.com/office/drawing/2014/main" xmlns="" id="{76BB7C86-3569-4E11-8788-852B7CEEBFB8}"/>
              </a:ext>
            </a:extLst>
          </p:cNvPr>
          <p:cNvSpPr/>
          <p:nvPr/>
        </p:nvSpPr>
        <p:spPr>
          <a:xfrm>
            <a:off x="3583262" y="264184"/>
            <a:ext cx="3311024"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pic>
        <p:nvPicPr>
          <p:cNvPr id="16" name="Picture 15">
            <a:extLst>
              <a:ext uri="{FF2B5EF4-FFF2-40B4-BE49-F238E27FC236}">
                <a16:creationId xmlns:a16="http://schemas.microsoft.com/office/drawing/2014/main" xmlns="" id="{6D99BCFD-F32B-4470-9226-254832257DF1}"/>
              </a:ext>
            </a:extLst>
          </p:cNvPr>
          <p:cNvPicPr>
            <a:picLocks noChangeAspect="1"/>
          </p:cNvPicPr>
          <p:nvPr/>
        </p:nvPicPr>
        <p:blipFill>
          <a:blip r:embed="rId2"/>
          <a:stretch>
            <a:fillRect/>
          </a:stretch>
        </p:blipFill>
        <p:spPr>
          <a:xfrm>
            <a:off x="988504" y="1403170"/>
            <a:ext cx="6722106" cy="5188086"/>
          </a:xfrm>
          <a:prstGeom prst="rect">
            <a:avLst/>
          </a:prstGeom>
          <a:ln>
            <a:noFill/>
          </a:ln>
          <a:effectLst>
            <a:outerShdw blurRad="292100" dist="139700" dir="2700000" algn="tl" rotWithShape="0">
              <a:srgbClr val="333333">
                <a:alpha val="65000"/>
              </a:srgbClr>
            </a:outerShdw>
          </a:effectLst>
        </p:spPr>
      </p:pic>
      <p:sp>
        <p:nvSpPr>
          <p:cNvPr id="26" name="矩形 8">
            <a:extLst>
              <a:ext uri="{FF2B5EF4-FFF2-40B4-BE49-F238E27FC236}">
                <a16:creationId xmlns:a16="http://schemas.microsoft.com/office/drawing/2014/main" xmlns="" id="{C40C099F-F7A0-44AD-BBB5-3EC0F32C0477}"/>
              </a:ext>
            </a:extLst>
          </p:cNvPr>
          <p:cNvSpPr/>
          <p:nvPr/>
        </p:nvSpPr>
        <p:spPr>
          <a:xfrm>
            <a:off x="5183462" y="938137"/>
            <a:ext cx="2576232" cy="461665"/>
          </a:xfrm>
          <a:prstGeom prst="rect">
            <a:avLst/>
          </a:prstGeom>
          <a:solidFill>
            <a:schemeClr val="bg1"/>
          </a:solidFill>
          <a:ln>
            <a:noFill/>
          </a:ln>
        </p:spPr>
        <p:txBody>
          <a:bodyPr wrap="square">
            <a:spAutoFit/>
          </a:bodyPr>
          <a:lstStyle/>
          <a:p>
            <a:r>
              <a:rPr lang="zh-CN" altLang="en-US" sz="2400" b="1" dirty="0">
                <a:solidFill>
                  <a:schemeClr val="accent2"/>
                </a:solidFill>
                <a:latin typeface="+mj-ea"/>
              </a:rPr>
              <a:t>被引频次 降序↓</a:t>
            </a:r>
          </a:p>
        </p:txBody>
      </p:sp>
      <p:sp>
        <p:nvSpPr>
          <p:cNvPr id="31" name="Rectangle 30">
            <a:extLst>
              <a:ext uri="{FF2B5EF4-FFF2-40B4-BE49-F238E27FC236}">
                <a16:creationId xmlns:a16="http://schemas.microsoft.com/office/drawing/2014/main" xmlns="" id="{DAEE244C-590C-4029-9047-B9814174B591}"/>
              </a:ext>
            </a:extLst>
          </p:cNvPr>
          <p:cNvSpPr/>
          <p:nvPr/>
        </p:nvSpPr>
        <p:spPr>
          <a:xfrm>
            <a:off x="3066555" y="1458127"/>
            <a:ext cx="487679" cy="228600"/>
          </a:xfrm>
          <a:prstGeom prst="rect">
            <a:avLst/>
          </a:prstGeom>
          <a:noFill/>
          <a:ln w="57150">
            <a:solidFill>
              <a:schemeClr val="accent2"/>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32" name="Straight Connector 31">
            <a:extLst>
              <a:ext uri="{FF2B5EF4-FFF2-40B4-BE49-F238E27FC236}">
                <a16:creationId xmlns:a16="http://schemas.microsoft.com/office/drawing/2014/main" xmlns="" id="{B9E5D1D9-DBA8-4325-B1C3-705DAEDE1B50}"/>
              </a:ext>
            </a:extLst>
          </p:cNvPr>
          <p:cNvCxnSpPr>
            <a:cxnSpLocks/>
            <a:stCxn id="31" idx="3"/>
          </p:cNvCxnSpPr>
          <p:nvPr/>
        </p:nvCxnSpPr>
        <p:spPr>
          <a:xfrm flipV="1">
            <a:off x="3554234" y="1417237"/>
            <a:ext cx="1692174" cy="15519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xmlns="" id="{E992796A-E0F8-45F2-8ACB-5A77D0C00805}"/>
              </a:ext>
            </a:extLst>
          </p:cNvPr>
          <p:cNvCxnSpPr/>
          <p:nvPr/>
        </p:nvCxnSpPr>
        <p:spPr>
          <a:xfrm>
            <a:off x="5251899" y="1434788"/>
            <a:ext cx="2013527"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7" name="箭头: 五边形 34">
            <a:extLst>
              <a:ext uri="{FF2B5EF4-FFF2-40B4-BE49-F238E27FC236}">
                <a16:creationId xmlns:a16="http://schemas.microsoft.com/office/drawing/2014/main" xmlns="" id="{52775147-62D6-4A91-BEA9-14EE33EA8D37}"/>
              </a:ext>
            </a:extLst>
          </p:cNvPr>
          <p:cNvSpPr/>
          <p:nvPr/>
        </p:nvSpPr>
        <p:spPr>
          <a:xfrm>
            <a:off x="1" y="264185"/>
            <a:ext cx="3657600" cy="594360"/>
          </a:xfrm>
          <a:prstGeom prst="homePlate">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8" name="文本框 35">
            <a:extLst>
              <a:ext uri="{FF2B5EF4-FFF2-40B4-BE49-F238E27FC236}">
                <a16:creationId xmlns:a16="http://schemas.microsoft.com/office/drawing/2014/main" xmlns="" id="{2BABA108-026D-4480-9BAC-DDAD197E9971}"/>
              </a:ext>
            </a:extLst>
          </p:cNvPr>
          <p:cNvSpPr txBox="1"/>
          <p:nvPr/>
        </p:nvSpPr>
        <p:spPr>
          <a:xfrm>
            <a:off x="542318" y="317870"/>
            <a:ext cx="2406169"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文献怎么看</a:t>
            </a:r>
          </a:p>
        </p:txBody>
      </p:sp>
      <p:sp>
        <p:nvSpPr>
          <p:cNvPr id="15" name="文本框 22">
            <a:extLst>
              <a:ext uri="{FF2B5EF4-FFF2-40B4-BE49-F238E27FC236}">
                <a16:creationId xmlns:a16="http://schemas.microsoft.com/office/drawing/2014/main" xmlns="" id="{AAAB4B67-EF70-4EF0-B966-DD44D342DD1B}"/>
              </a:ext>
            </a:extLst>
          </p:cNvPr>
          <p:cNvSpPr txBox="1"/>
          <p:nvPr/>
        </p:nvSpPr>
        <p:spPr>
          <a:xfrm>
            <a:off x="3913950" y="285240"/>
            <a:ext cx="2675854"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高影响力论文</a:t>
            </a:r>
          </a:p>
        </p:txBody>
      </p:sp>
      <p:sp>
        <p:nvSpPr>
          <p:cNvPr id="21" name="Arrow: Down 20">
            <a:extLst>
              <a:ext uri="{FF2B5EF4-FFF2-40B4-BE49-F238E27FC236}">
                <a16:creationId xmlns:a16="http://schemas.microsoft.com/office/drawing/2014/main" xmlns="" id="{EA6476E8-5D5D-4896-96A9-D4870CDC6593}"/>
              </a:ext>
            </a:extLst>
          </p:cNvPr>
          <p:cNvSpPr/>
          <p:nvPr/>
        </p:nvSpPr>
        <p:spPr>
          <a:xfrm>
            <a:off x="7860221" y="2152955"/>
            <a:ext cx="295275" cy="4114800"/>
          </a:xfrm>
          <a:prstGeom prst="downArrow">
            <a:avLst>
              <a:gd name="adj1" fmla="val 38679"/>
              <a:gd name="adj2" fmla="val 50000"/>
            </a:avLst>
          </a:prstGeom>
          <a:solidFill>
            <a:schemeClr val="accent2"/>
          </a:solidFill>
          <a:ln w="9525" algn="ctr">
            <a:solidFill>
              <a:srgbClr val="0FA800"/>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scene3d>
              <a:camera prst="orthographicFront"/>
              <a:lightRig rig="threePt" dir="t"/>
            </a:scene3d>
            <a:sp3d extrusionH="57150" contourW="12700">
              <a:bevelT w="38100" h="38100"/>
              <a:contourClr>
                <a:schemeClr val="tx2"/>
              </a:contourClr>
            </a:sp3d>
          </a:bodyPr>
          <a:lstStyle/>
          <a:p>
            <a:pPr>
              <a:spcBef>
                <a:spcPct val="50000"/>
              </a:spcBef>
            </a:pPr>
            <a:endParaRPr lang="en-US" sz="2400" dirty="0">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5400000" scaled="1"/>
                <a:tileRect/>
              </a:gradFill>
              <a:effectLst>
                <a:outerShdw blurRad="50800" dist="50800" dir="5400000" algn="ctr" rotWithShape="0">
                  <a:srgbClr val="EE8E00">
                    <a:alpha val="63000"/>
                  </a:srgbClr>
                </a:outerShdw>
              </a:effectLst>
              <a:cs typeface="Arial" charset="0"/>
            </a:endParaRPr>
          </a:p>
        </p:txBody>
      </p:sp>
    </p:spTree>
    <p:extLst>
      <p:ext uri="{BB962C8B-B14F-4D97-AF65-F5344CB8AC3E}">
        <p14:creationId xmlns:p14="http://schemas.microsoft.com/office/powerpoint/2010/main" val="195760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56FE290-46B6-40F8-A495-7D96CD04B29D}"/>
              </a:ext>
            </a:extLst>
          </p:cNvPr>
          <p:cNvPicPr>
            <a:picLocks noChangeAspect="1" noChangeArrowheads="1"/>
          </p:cNvPicPr>
          <p:nvPr/>
        </p:nvPicPr>
        <p:blipFill>
          <a:blip r:embed="rId2"/>
          <a:srcRect/>
          <a:stretch>
            <a:fillRect/>
          </a:stretch>
        </p:blipFill>
        <p:spPr bwMode="auto">
          <a:xfrm>
            <a:off x="6254750" y="1857375"/>
            <a:ext cx="2575351" cy="1724025"/>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xmlns="" id="{AFE3007D-9067-48C3-95ED-C20469D795C3}"/>
              </a:ext>
            </a:extLst>
          </p:cNvPr>
          <p:cNvPicPr>
            <a:picLocks noChangeAspect="1" noChangeArrowheads="1"/>
          </p:cNvPicPr>
          <p:nvPr/>
        </p:nvPicPr>
        <p:blipFill>
          <a:blip r:embed="rId3"/>
          <a:srcRect/>
          <a:stretch>
            <a:fillRect/>
          </a:stretch>
        </p:blipFill>
        <p:spPr bwMode="auto">
          <a:xfrm>
            <a:off x="6254750" y="3929063"/>
            <a:ext cx="2575351" cy="1714500"/>
          </a:xfrm>
          <a:prstGeom prst="rect">
            <a:avLst/>
          </a:prstGeom>
          <a:ln>
            <a:noFill/>
          </a:ln>
          <a:effectLst>
            <a:outerShdw blurRad="190500" algn="tl" rotWithShape="0">
              <a:srgbClr val="000000">
                <a:alpha val="70000"/>
              </a:srgbClr>
            </a:outerShdw>
          </a:effectLst>
        </p:spPr>
      </p:pic>
      <p:graphicFrame>
        <p:nvGraphicFramePr>
          <p:cNvPr id="6" name="图示 10">
            <a:extLst>
              <a:ext uri="{FF2B5EF4-FFF2-40B4-BE49-F238E27FC236}">
                <a16:creationId xmlns:a16="http://schemas.microsoft.com/office/drawing/2014/main" xmlns="" id="{1EB6D562-00B7-423F-8B4D-62621567D450}"/>
              </a:ext>
            </a:extLst>
          </p:cNvPr>
          <p:cNvGraphicFramePr/>
          <p:nvPr>
            <p:extLst>
              <p:ext uri="{D42A27DB-BD31-4B8C-83A1-F6EECF244321}">
                <p14:modId xmlns:p14="http://schemas.microsoft.com/office/powerpoint/2010/main" val="1151963396"/>
              </p:ext>
            </p:extLst>
          </p:nvPr>
        </p:nvGraphicFramePr>
        <p:xfrm>
          <a:off x="686973" y="1714489"/>
          <a:ext cx="541855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 Placeholder 1">
            <a:extLst>
              <a:ext uri="{FF2B5EF4-FFF2-40B4-BE49-F238E27FC236}">
                <a16:creationId xmlns:a16="http://schemas.microsoft.com/office/drawing/2014/main" xmlns="" id="{0A7EC56C-A348-4E70-80A3-A41E9353C976}"/>
              </a:ext>
            </a:extLst>
          </p:cNvPr>
          <p:cNvSpPr>
            <a:spLocks noGrp="1"/>
          </p:cNvSpPr>
          <p:nvPr>
            <p:ph type="body" sz="quarter" idx="13"/>
          </p:nvPr>
        </p:nvSpPr>
        <p:spPr/>
        <p:txBody>
          <a:bodyPr/>
          <a:lstStyle/>
          <a:p>
            <a:endParaRPr lang="en-US"/>
          </a:p>
        </p:txBody>
      </p:sp>
      <p:sp>
        <p:nvSpPr>
          <p:cNvPr id="7" name="文本框 19">
            <a:extLst>
              <a:ext uri="{FF2B5EF4-FFF2-40B4-BE49-F238E27FC236}">
                <a16:creationId xmlns:a16="http://schemas.microsoft.com/office/drawing/2014/main" xmlns="" id="{AAE8014D-2B50-49DA-BEE0-405F619C3FCF}"/>
              </a:ext>
            </a:extLst>
          </p:cNvPr>
          <p:cNvSpPr txBox="1"/>
          <p:nvPr/>
        </p:nvSpPr>
        <p:spPr>
          <a:xfrm>
            <a:off x="542317" y="178968"/>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研究课题的探索</a:t>
            </a:r>
          </a:p>
        </p:txBody>
      </p:sp>
      <p:sp>
        <p:nvSpPr>
          <p:cNvPr id="8" name="箭头: V 形 21">
            <a:extLst>
              <a:ext uri="{FF2B5EF4-FFF2-40B4-BE49-F238E27FC236}">
                <a16:creationId xmlns:a16="http://schemas.microsoft.com/office/drawing/2014/main" xmlns="" id="{27F0B7AB-A852-4E8C-A539-6F757E4E0B95}"/>
              </a:ext>
            </a:extLst>
          </p:cNvPr>
          <p:cNvSpPr/>
          <p:nvPr/>
        </p:nvSpPr>
        <p:spPr>
          <a:xfrm>
            <a:off x="3583261" y="139350"/>
            <a:ext cx="3815066"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9" name="文本框 22">
            <a:extLst>
              <a:ext uri="{FF2B5EF4-FFF2-40B4-BE49-F238E27FC236}">
                <a16:creationId xmlns:a16="http://schemas.microsoft.com/office/drawing/2014/main" xmlns="" id="{23EBA53D-80E6-42D2-BBB8-B74B99BB2F43}"/>
              </a:ext>
            </a:extLst>
          </p:cNvPr>
          <p:cNvSpPr txBox="1"/>
          <p:nvPr/>
        </p:nvSpPr>
        <p:spPr>
          <a:xfrm>
            <a:off x="3887221" y="184531"/>
            <a:ext cx="3181557"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 </a:t>
            </a:r>
            <a:r>
              <a:rPr lang="en-US" altLang="zh-CN" sz="28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ESI</a:t>
            </a:r>
            <a:r>
              <a:rPr lang="zh-CN" altLang="en-US" sz="28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高水平论文</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箭头: 五边形 34">
            <a:extLst>
              <a:ext uri="{FF2B5EF4-FFF2-40B4-BE49-F238E27FC236}">
                <a16:creationId xmlns:a16="http://schemas.microsoft.com/office/drawing/2014/main" xmlns="" id="{5A196B5E-0B18-4F00-9EF8-C3E4B257A438}"/>
              </a:ext>
            </a:extLst>
          </p:cNvPr>
          <p:cNvSpPr/>
          <p:nvPr/>
        </p:nvSpPr>
        <p:spPr>
          <a:xfrm>
            <a:off x="1" y="119042"/>
            <a:ext cx="3657600" cy="594360"/>
          </a:xfrm>
          <a:prstGeom prst="homePlate">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文本框 35">
            <a:extLst>
              <a:ext uri="{FF2B5EF4-FFF2-40B4-BE49-F238E27FC236}">
                <a16:creationId xmlns:a16="http://schemas.microsoft.com/office/drawing/2014/main" xmlns="" id="{938BF9AA-A577-470A-8847-994D2ED3741B}"/>
              </a:ext>
            </a:extLst>
          </p:cNvPr>
          <p:cNvSpPr txBox="1"/>
          <p:nvPr/>
        </p:nvSpPr>
        <p:spPr>
          <a:xfrm>
            <a:off x="542318" y="172727"/>
            <a:ext cx="2406169"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文献怎么看</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025FD70-C696-4839-A948-35A9424CE73F}"/>
              </a:ext>
            </a:extLst>
          </p:cNvPr>
          <p:cNvPicPr>
            <a:picLocks noChangeAspect="1"/>
          </p:cNvPicPr>
          <p:nvPr/>
        </p:nvPicPr>
        <p:blipFill>
          <a:blip r:embed="rId2"/>
          <a:stretch>
            <a:fillRect/>
          </a:stretch>
        </p:blipFill>
        <p:spPr>
          <a:xfrm>
            <a:off x="1058547" y="1083856"/>
            <a:ext cx="6722106" cy="5188086"/>
          </a:xfrm>
          <a:prstGeom prst="rect">
            <a:avLst/>
          </a:prstGeom>
          <a:ln>
            <a:noFill/>
          </a:ln>
          <a:effectLst>
            <a:outerShdw blurRad="292100" dist="139700" dir="2700000" algn="tl" rotWithShape="0">
              <a:srgbClr val="333333">
                <a:alpha val="65000"/>
              </a:srgbClr>
            </a:outerShdw>
          </a:effectLst>
        </p:spPr>
      </p:pic>
      <p:sp>
        <p:nvSpPr>
          <p:cNvPr id="4" name="文本框 19">
            <a:extLst>
              <a:ext uri="{FF2B5EF4-FFF2-40B4-BE49-F238E27FC236}">
                <a16:creationId xmlns:a16="http://schemas.microsoft.com/office/drawing/2014/main" xmlns="" id="{C0B8E808-7585-40CA-A572-01EE54DBC7D7}"/>
              </a:ext>
            </a:extLst>
          </p:cNvPr>
          <p:cNvSpPr txBox="1"/>
          <p:nvPr/>
        </p:nvSpPr>
        <p:spPr>
          <a:xfrm>
            <a:off x="542317" y="178968"/>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研究课题的探索</a:t>
            </a:r>
          </a:p>
        </p:txBody>
      </p:sp>
      <p:sp>
        <p:nvSpPr>
          <p:cNvPr id="5" name="箭头: V 形 21">
            <a:extLst>
              <a:ext uri="{FF2B5EF4-FFF2-40B4-BE49-F238E27FC236}">
                <a16:creationId xmlns:a16="http://schemas.microsoft.com/office/drawing/2014/main" xmlns="" id="{2BC846DF-6AB8-4304-BC1E-5996488831A4}"/>
              </a:ext>
            </a:extLst>
          </p:cNvPr>
          <p:cNvSpPr/>
          <p:nvPr/>
        </p:nvSpPr>
        <p:spPr>
          <a:xfrm>
            <a:off x="3583261" y="139350"/>
            <a:ext cx="3815066"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6" name="文本框 22">
            <a:extLst>
              <a:ext uri="{FF2B5EF4-FFF2-40B4-BE49-F238E27FC236}">
                <a16:creationId xmlns:a16="http://schemas.microsoft.com/office/drawing/2014/main" xmlns="" id="{DF913B0A-9D77-46E7-A17E-C769E3377A7A}"/>
              </a:ext>
            </a:extLst>
          </p:cNvPr>
          <p:cNvSpPr txBox="1"/>
          <p:nvPr/>
        </p:nvSpPr>
        <p:spPr>
          <a:xfrm>
            <a:off x="3887221" y="184531"/>
            <a:ext cx="3181557"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高质量论文论文</a:t>
            </a:r>
          </a:p>
        </p:txBody>
      </p:sp>
      <p:sp>
        <p:nvSpPr>
          <p:cNvPr id="7" name="箭头: 五边形 34">
            <a:extLst>
              <a:ext uri="{FF2B5EF4-FFF2-40B4-BE49-F238E27FC236}">
                <a16:creationId xmlns:a16="http://schemas.microsoft.com/office/drawing/2014/main" xmlns="" id="{FBB89880-BFCA-4704-A74F-C3C3084ED7C9}"/>
              </a:ext>
            </a:extLst>
          </p:cNvPr>
          <p:cNvSpPr/>
          <p:nvPr/>
        </p:nvSpPr>
        <p:spPr>
          <a:xfrm>
            <a:off x="1" y="119042"/>
            <a:ext cx="3657600" cy="594360"/>
          </a:xfrm>
          <a:prstGeom prst="homePlate">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 name="文本框 35">
            <a:extLst>
              <a:ext uri="{FF2B5EF4-FFF2-40B4-BE49-F238E27FC236}">
                <a16:creationId xmlns:a16="http://schemas.microsoft.com/office/drawing/2014/main" xmlns="" id="{DCE88F56-0D28-4953-9EB1-B207D7B09B4F}"/>
              </a:ext>
            </a:extLst>
          </p:cNvPr>
          <p:cNvSpPr txBox="1"/>
          <p:nvPr/>
        </p:nvSpPr>
        <p:spPr>
          <a:xfrm>
            <a:off x="542318" y="172727"/>
            <a:ext cx="2406169"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文献怎么看</a:t>
            </a:r>
          </a:p>
        </p:txBody>
      </p:sp>
      <p:sp>
        <p:nvSpPr>
          <p:cNvPr id="11" name="Rectangle 10">
            <a:extLst>
              <a:ext uri="{FF2B5EF4-FFF2-40B4-BE49-F238E27FC236}">
                <a16:creationId xmlns:a16="http://schemas.microsoft.com/office/drawing/2014/main" xmlns="" id="{234CD91B-E8F1-41B5-AF86-8F79D7E83EDA}"/>
              </a:ext>
            </a:extLst>
          </p:cNvPr>
          <p:cNvSpPr/>
          <p:nvPr/>
        </p:nvSpPr>
        <p:spPr>
          <a:xfrm>
            <a:off x="942990" y="2891971"/>
            <a:ext cx="1604824" cy="1074057"/>
          </a:xfrm>
          <a:prstGeom prst="rect">
            <a:avLst/>
          </a:prstGeom>
          <a:noFill/>
          <a:ln>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13" name="Straight Arrow Connector 12">
            <a:extLst>
              <a:ext uri="{FF2B5EF4-FFF2-40B4-BE49-F238E27FC236}">
                <a16:creationId xmlns:a16="http://schemas.microsoft.com/office/drawing/2014/main" xmlns="" id="{41F22625-05B1-4D0B-9FF4-7D295135EB9C}"/>
              </a:ext>
            </a:extLst>
          </p:cNvPr>
          <p:cNvCxnSpPr>
            <a:cxnSpLocks/>
            <a:stCxn id="11" idx="3"/>
            <a:endCxn id="10" idx="1"/>
          </p:cNvCxnSpPr>
          <p:nvPr/>
        </p:nvCxnSpPr>
        <p:spPr>
          <a:xfrm>
            <a:off x="2547814" y="3429000"/>
            <a:ext cx="869379" cy="24889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xmlns="" id="{11B5F475-A1B0-4C50-A211-3CBCD0A29126}"/>
              </a:ext>
            </a:extLst>
          </p:cNvPr>
          <p:cNvPicPr>
            <a:picLocks noChangeAspect="1"/>
          </p:cNvPicPr>
          <p:nvPr/>
        </p:nvPicPr>
        <p:blipFill rotWithShape="1">
          <a:blip r:embed="rId2"/>
          <a:srcRect t="35480" r="78394" b="45067"/>
          <a:stretch/>
        </p:blipFill>
        <p:spPr>
          <a:xfrm>
            <a:off x="3417193" y="2393384"/>
            <a:ext cx="3697215" cy="2569029"/>
          </a:xfrm>
          <a:prstGeom prst="rect">
            <a:avLst/>
          </a:prstGeom>
          <a:ln w="57150">
            <a:solidFill>
              <a:schemeClr val="accent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228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xmlns="" id="{16A85C96-926A-4BDD-B1D0-7B02623500BD}"/>
              </a:ext>
            </a:extLst>
          </p:cNvPr>
          <p:cNvSpPr txBox="1">
            <a:spLocks/>
          </p:cNvSpPr>
          <p:nvPr/>
        </p:nvSpPr>
        <p:spPr>
          <a:xfrm>
            <a:off x="648260" y="702188"/>
            <a:ext cx="7369175" cy="836612"/>
          </a:xfrm>
          <a:prstGeom prst="rect">
            <a:avLst/>
          </a:prstGeom>
        </p:spPr>
        <p:txBody>
          <a:bodyPr anchor="ctr"/>
          <a:lstStyle/>
          <a:p>
            <a:pPr marL="228600" lvl="1" indent="-228600" eaLnBrk="0" hangingPunct="0">
              <a:spcBef>
                <a:spcPct val="50000"/>
              </a:spcBef>
              <a:buClr>
                <a:srgbClr val="1AC604"/>
              </a:buClr>
              <a:defRPr/>
            </a:pPr>
            <a:r>
              <a:rPr lang="en-US" altLang="zh-CN" sz="2800" b="1" kern="0" dirty="0">
                <a:solidFill>
                  <a:srgbClr val="000000"/>
                </a:solidFill>
                <a:latin typeface="黑体" pitchFamily="49" charset="-122"/>
                <a:ea typeface="黑体" pitchFamily="49" charset="-122"/>
              </a:rPr>
              <a:t>“</a:t>
            </a:r>
            <a:r>
              <a:rPr lang="zh-CN" altLang="en-US" sz="2800" b="1" kern="0" dirty="0">
                <a:solidFill>
                  <a:srgbClr val="000000"/>
                </a:solidFill>
                <a:latin typeface="黑体" pitchFamily="49" charset="-122"/>
                <a:ea typeface="黑体" pitchFamily="49" charset="-122"/>
              </a:rPr>
              <a:t>使用次数”</a:t>
            </a:r>
            <a:r>
              <a:rPr lang="en-US" altLang="zh-CN" sz="2800" b="1" kern="0" dirty="0">
                <a:solidFill>
                  <a:srgbClr val="000000"/>
                </a:solidFill>
                <a:latin typeface="黑体" pitchFamily="49" charset="-122"/>
                <a:ea typeface="黑体" pitchFamily="49" charset="-122"/>
              </a:rPr>
              <a:t>! —— </a:t>
            </a:r>
            <a:r>
              <a:rPr lang="en-US" altLang="zh-CN" sz="2800" b="1" kern="0" dirty="0">
                <a:solidFill>
                  <a:srgbClr val="000000"/>
                </a:solidFill>
                <a:ea typeface="黑体" pitchFamily="49" charset="-122"/>
              </a:rPr>
              <a:t>What?</a:t>
            </a:r>
            <a:endParaRPr lang="zh-CN" altLang="en-US" sz="2800" b="1" kern="0" dirty="0">
              <a:solidFill>
                <a:srgbClr val="000000"/>
              </a:solidFill>
              <a:ea typeface="黑体" pitchFamily="49" charset="-122"/>
            </a:endParaRPr>
          </a:p>
        </p:txBody>
      </p:sp>
      <p:pic>
        <p:nvPicPr>
          <p:cNvPr id="5" name="Picture 2">
            <a:extLst>
              <a:ext uri="{FF2B5EF4-FFF2-40B4-BE49-F238E27FC236}">
                <a16:creationId xmlns:a16="http://schemas.microsoft.com/office/drawing/2014/main" xmlns="" id="{27CD375E-3171-43B5-972F-5F29BF5ED812}"/>
              </a:ext>
            </a:extLst>
          </p:cNvPr>
          <p:cNvPicPr>
            <a:picLocks noChangeAspect="1" noChangeArrowheads="1"/>
          </p:cNvPicPr>
          <p:nvPr/>
        </p:nvPicPr>
        <p:blipFill>
          <a:blip r:embed="rId3" cstate="print"/>
          <a:srcRect/>
          <a:stretch>
            <a:fillRect/>
          </a:stretch>
        </p:blipFill>
        <p:spPr bwMode="auto">
          <a:xfrm>
            <a:off x="980368" y="4158109"/>
            <a:ext cx="1974485" cy="1600675"/>
          </a:xfrm>
          <a:prstGeom prst="rect">
            <a:avLst/>
          </a:prstGeom>
          <a:ln>
            <a:noFill/>
          </a:ln>
          <a:effectLst>
            <a:outerShdw blurRad="292100" dist="139700" dir="2700000" algn="tl" rotWithShape="0">
              <a:srgbClr val="333333">
                <a:alpha val="65000"/>
              </a:srgbClr>
            </a:outerShdw>
          </a:effectLst>
        </p:spPr>
      </p:pic>
      <p:sp>
        <p:nvSpPr>
          <p:cNvPr id="6" name="Rectangle 3">
            <a:extLst>
              <a:ext uri="{FF2B5EF4-FFF2-40B4-BE49-F238E27FC236}">
                <a16:creationId xmlns:a16="http://schemas.microsoft.com/office/drawing/2014/main" xmlns="" id="{C51572A6-DA62-4FDA-A102-F744CCAD2A8E}"/>
              </a:ext>
            </a:extLst>
          </p:cNvPr>
          <p:cNvSpPr>
            <a:spLocks noChangeArrowheads="1"/>
          </p:cNvSpPr>
          <p:nvPr/>
        </p:nvSpPr>
        <p:spPr bwMode="auto">
          <a:xfrm>
            <a:off x="3733800" y="4233570"/>
            <a:ext cx="4724400" cy="1384995"/>
          </a:xfrm>
          <a:prstGeom prst="rect">
            <a:avLst/>
          </a:prstGeom>
          <a:noFill/>
          <a:ln w="9525">
            <a:solidFill>
              <a:schemeClr val="tx2"/>
            </a:solid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zh-CN" altLang="en-US" sz="1400" b="1" dirty="0">
                <a:solidFill>
                  <a:srgbClr val="000000"/>
                </a:solidFill>
                <a:ea typeface="黑体" pitchFamily="49" charset="-122"/>
                <a:cs typeface="Tahoma" pitchFamily="34" charset="0"/>
              </a:rPr>
              <a:t>备注：</a:t>
            </a:r>
            <a:endParaRPr lang="zh-CN" altLang="en-US" sz="1400" dirty="0">
              <a:solidFill>
                <a:srgbClr val="000000"/>
              </a:solidFill>
              <a:ea typeface="黑体" pitchFamily="49" charset="-122"/>
            </a:endParaRPr>
          </a:p>
          <a:p>
            <a:pPr defTabSz="914400" eaLnBrk="0" fontAlgn="base" hangingPunct="0">
              <a:spcBef>
                <a:spcPct val="0"/>
              </a:spcBef>
              <a:spcAft>
                <a:spcPct val="0"/>
              </a:spcAft>
              <a:buFontTx/>
              <a:buChar char="•"/>
            </a:pPr>
            <a:r>
              <a:rPr lang="zh-CN" altLang="en-US" sz="1400" dirty="0">
                <a:solidFill>
                  <a:srgbClr val="000000"/>
                </a:solidFill>
                <a:ea typeface="黑体" pitchFamily="49" charset="-122"/>
                <a:cs typeface="Tahoma" pitchFamily="34" charset="0"/>
              </a:rPr>
              <a:t>使用次数记录的是全体 </a:t>
            </a:r>
            <a:r>
              <a:rPr lang="en-US" altLang="zh-CN" sz="1400" dirty="0">
                <a:solidFill>
                  <a:srgbClr val="000000"/>
                </a:solidFill>
                <a:ea typeface="黑体" pitchFamily="49" charset="-122"/>
                <a:cs typeface="Tahoma" pitchFamily="34" charset="0"/>
              </a:rPr>
              <a:t>Web of Science </a:t>
            </a:r>
            <a:r>
              <a:rPr lang="zh-CN" altLang="en-US" sz="1400" dirty="0">
                <a:solidFill>
                  <a:srgbClr val="000000"/>
                </a:solidFill>
                <a:ea typeface="黑体" pitchFamily="49" charset="-122"/>
                <a:cs typeface="Tahoma" pitchFamily="34" charset="0"/>
              </a:rPr>
              <a:t>用户进行的所有操作，而不仅仅限于您所属机构中的用户。</a:t>
            </a:r>
            <a:endParaRPr lang="zh-CN" altLang="en-US" sz="1400" dirty="0">
              <a:solidFill>
                <a:srgbClr val="000000"/>
              </a:solidFill>
              <a:ea typeface="黑体" pitchFamily="49" charset="-122"/>
            </a:endParaRPr>
          </a:p>
          <a:p>
            <a:pPr defTabSz="914400" eaLnBrk="0" fontAlgn="base" hangingPunct="0">
              <a:spcBef>
                <a:spcPct val="0"/>
              </a:spcBef>
              <a:spcAft>
                <a:spcPct val="0"/>
              </a:spcAft>
              <a:buFontTx/>
              <a:buChar char="•"/>
            </a:pPr>
            <a:r>
              <a:rPr lang="zh-CN" altLang="en-US" sz="1400" dirty="0">
                <a:solidFill>
                  <a:srgbClr val="000000"/>
                </a:solidFill>
                <a:ea typeface="黑体" pitchFamily="49" charset="-122"/>
                <a:cs typeface="Tahoma" pitchFamily="34" charset="0"/>
              </a:rPr>
              <a:t>如果某篇文献在 </a:t>
            </a:r>
            <a:r>
              <a:rPr lang="en-US" altLang="zh-CN" sz="1400" dirty="0">
                <a:solidFill>
                  <a:srgbClr val="000000"/>
                </a:solidFill>
                <a:ea typeface="黑体" pitchFamily="49" charset="-122"/>
                <a:cs typeface="Tahoma" pitchFamily="34" charset="0"/>
              </a:rPr>
              <a:t>Web of Science </a:t>
            </a:r>
            <a:r>
              <a:rPr lang="zh-CN" altLang="en-US" sz="1400" dirty="0">
                <a:solidFill>
                  <a:srgbClr val="000000"/>
                </a:solidFill>
                <a:ea typeface="黑体" pitchFamily="49" charset="-122"/>
                <a:cs typeface="Tahoma" pitchFamily="34" charset="0"/>
              </a:rPr>
              <a:t>平台上有多个不同版本，则这些版本的使用次数将加以统一。</a:t>
            </a:r>
            <a:endParaRPr lang="zh-CN" altLang="en-US" sz="1400" dirty="0">
              <a:solidFill>
                <a:srgbClr val="000000"/>
              </a:solidFill>
              <a:ea typeface="黑体" pitchFamily="49" charset="-122"/>
            </a:endParaRPr>
          </a:p>
          <a:p>
            <a:pPr defTabSz="914400" eaLnBrk="0" fontAlgn="base" hangingPunct="0">
              <a:spcBef>
                <a:spcPct val="0"/>
              </a:spcBef>
              <a:spcAft>
                <a:spcPct val="0"/>
              </a:spcAft>
              <a:buFontTx/>
              <a:buChar char="•"/>
            </a:pPr>
            <a:r>
              <a:rPr lang="zh-CN" altLang="en-US" sz="1400" dirty="0">
                <a:solidFill>
                  <a:srgbClr val="000000"/>
                </a:solidFill>
                <a:ea typeface="黑体" pitchFamily="49" charset="-122"/>
                <a:cs typeface="Tahoma" pitchFamily="34" charset="0"/>
              </a:rPr>
              <a:t>使用次数每天更新一次。</a:t>
            </a:r>
            <a:endParaRPr lang="zh-CN" altLang="en-US" sz="1400" dirty="0">
              <a:solidFill>
                <a:srgbClr val="000000"/>
              </a:solidFill>
              <a:ea typeface="黑体" pitchFamily="49" charset="-122"/>
            </a:endParaRPr>
          </a:p>
        </p:txBody>
      </p:sp>
      <p:cxnSp>
        <p:nvCxnSpPr>
          <p:cNvPr id="7" name="直接连接符 7">
            <a:extLst>
              <a:ext uri="{FF2B5EF4-FFF2-40B4-BE49-F238E27FC236}">
                <a16:creationId xmlns:a16="http://schemas.microsoft.com/office/drawing/2014/main" xmlns="" id="{5E1C44DA-0C86-438D-8490-CF3811411941}"/>
              </a:ext>
            </a:extLst>
          </p:cNvPr>
          <p:cNvCxnSpPr/>
          <p:nvPr/>
        </p:nvCxnSpPr>
        <p:spPr bwMode="auto">
          <a:xfrm>
            <a:off x="685800" y="3922731"/>
            <a:ext cx="7772400" cy="1588"/>
          </a:xfrm>
          <a:prstGeom prst="line">
            <a:avLst/>
          </a:prstGeom>
          <a:noFill/>
          <a:ln w="19050" cap="flat" cmpd="sng" algn="ctr">
            <a:solidFill>
              <a:schemeClr val="bg2"/>
            </a:solidFill>
            <a:prstDash val="lgDashDot"/>
            <a:round/>
            <a:headEnd type="none" w="med" len="med"/>
            <a:tailEnd type="none" w="med" len="med"/>
          </a:ln>
          <a:effectLst/>
        </p:spPr>
      </p:cxnSp>
      <p:sp>
        <p:nvSpPr>
          <p:cNvPr id="8" name="Rectangle 7">
            <a:extLst>
              <a:ext uri="{FF2B5EF4-FFF2-40B4-BE49-F238E27FC236}">
                <a16:creationId xmlns:a16="http://schemas.microsoft.com/office/drawing/2014/main" xmlns="" id="{5B37FFD8-C34A-4520-8536-A35B4FBA7B79}"/>
              </a:ext>
            </a:extLst>
          </p:cNvPr>
          <p:cNvSpPr/>
          <p:nvPr/>
        </p:nvSpPr>
        <p:spPr>
          <a:xfrm>
            <a:off x="685800" y="1507569"/>
            <a:ext cx="8093186" cy="1754326"/>
          </a:xfrm>
          <a:prstGeom prst="rect">
            <a:avLst/>
          </a:prstGeom>
        </p:spPr>
        <p:txBody>
          <a:bodyPr wrap="square">
            <a:spAutoFit/>
          </a:bodyPr>
          <a:lstStyle/>
          <a:p>
            <a:pPr marL="171450" lvl="0" indent="-171450">
              <a:buFont typeface="Arial" panose="020B0604020202020204" pitchFamily="34" charset="0"/>
              <a:buChar char="•"/>
            </a:pPr>
            <a:r>
              <a:rPr lang="zh-CN" altLang="en-US" dirty="0">
                <a:latin typeface="黑体" panose="02010609060101010101" pitchFamily="49" charset="-122"/>
                <a:ea typeface="黑体" panose="02010609060101010101" pitchFamily="49" charset="-122"/>
              </a:rPr>
              <a:t>一些如数学、土木工程、护理学、经济学等传统学科产生引用效应相对缓慢，引文活动可能有一定的延迟，而对于“使用次数”一定程度上反映了读者的兴趣。</a:t>
            </a:r>
            <a:endParaRPr lang="en-US" altLang="zh-CN" dirty="0">
              <a:latin typeface="黑体" panose="02010609060101010101" pitchFamily="49" charset="-122"/>
              <a:ea typeface="黑体" panose="02010609060101010101" pitchFamily="49" charset="-122"/>
            </a:endParaRPr>
          </a:p>
          <a:p>
            <a:pPr marL="171450" lvl="0" indent="-171450">
              <a:buFont typeface="Arial" panose="020B0604020202020204" pitchFamily="34" charset="0"/>
              <a:buChar char="•"/>
            </a:pPr>
            <a:endParaRPr lang="en-US" altLang="zh-CN" dirty="0">
              <a:latin typeface="黑体" panose="02010609060101010101" pitchFamily="49" charset="-122"/>
              <a:ea typeface="黑体" panose="02010609060101010101" pitchFamily="49" charset="-122"/>
            </a:endParaRPr>
          </a:p>
          <a:p>
            <a:pPr marL="171450" lvl="0" indent="-171450">
              <a:buFont typeface="Arial" panose="020B0604020202020204" pitchFamily="34" charset="0"/>
              <a:buChar char="•"/>
              <a:defRPr/>
            </a:pPr>
            <a:r>
              <a:rPr lang="zh-CN" altLang="en-US" dirty="0">
                <a:latin typeface="黑体" panose="02010609060101010101" pitchFamily="49" charset="-122"/>
                <a:ea typeface="黑体" panose="02010609060101010101" pitchFamily="49" charset="-122"/>
              </a:rPr>
              <a:t>诸如建筑史学、修辞学、拉丁语族学等学科引文活动很少，“使用次数”将会是一个很有意义的参考指标</a:t>
            </a:r>
            <a:r>
              <a:rPr lang="zh-CN" altLang="en-US" dirty="0"/>
              <a:t>。</a:t>
            </a:r>
          </a:p>
        </p:txBody>
      </p:sp>
      <p:sp>
        <p:nvSpPr>
          <p:cNvPr id="9" name="文本框 19">
            <a:extLst>
              <a:ext uri="{FF2B5EF4-FFF2-40B4-BE49-F238E27FC236}">
                <a16:creationId xmlns:a16="http://schemas.microsoft.com/office/drawing/2014/main" xmlns="" id="{59CDA140-1115-48B3-9258-F1A286A2CECE}"/>
              </a:ext>
            </a:extLst>
          </p:cNvPr>
          <p:cNvSpPr txBox="1"/>
          <p:nvPr/>
        </p:nvSpPr>
        <p:spPr>
          <a:xfrm>
            <a:off x="542317" y="178968"/>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研究课题的探索</a:t>
            </a:r>
          </a:p>
        </p:txBody>
      </p:sp>
      <p:sp>
        <p:nvSpPr>
          <p:cNvPr id="10" name="箭头: V 形 21">
            <a:extLst>
              <a:ext uri="{FF2B5EF4-FFF2-40B4-BE49-F238E27FC236}">
                <a16:creationId xmlns:a16="http://schemas.microsoft.com/office/drawing/2014/main" xmlns="" id="{0D8D7C3A-6444-47B8-BB6E-468543AEA497}"/>
              </a:ext>
            </a:extLst>
          </p:cNvPr>
          <p:cNvSpPr/>
          <p:nvPr/>
        </p:nvSpPr>
        <p:spPr>
          <a:xfrm>
            <a:off x="3583261" y="139350"/>
            <a:ext cx="3815066"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1" name="文本框 22">
            <a:extLst>
              <a:ext uri="{FF2B5EF4-FFF2-40B4-BE49-F238E27FC236}">
                <a16:creationId xmlns:a16="http://schemas.microsoft.com/office/drawing/2014/main" xmlns="" id="{59D436FF-D87C-4844-B41D-A8A88ECC74CF}"/>
              </a:ext>
            </a:extLst>
          </p:cNvPr>
          <p:cNvSpPr txBox="1"/>
          <p:nvPr/>
        </p:nvSpPr>
        <p:spPr>
          <a:xfrm>
            <a:off x="3748851" y="184531"/>
            <a:ext cx="3617049"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最新高关注度论文</a:t>
            </a:r>
          </a:p>
        </p:txBody>
      </p:sp>
      <p:sp>
        <p:nvSpPr>
          <p:cNvPr id="12" name="箭头: 五边形 34">
            <a:extLst>
              <a:ext uri="{FF2B5EF4-FFF2-40B4-BE49-F238E27FC236}">
                <a16:creationId xmlns:a16="http://schemas.microsoft.com/office/drawing/2014/main" xmlns="" id="{94809260-5494-4CDB-9B35-9CE6C338F983}"/>
              </a:ext>
            </a:extLst>
          </p:cNvPr>
          <p:cNvSpPr/>
          <p:nvPr/>
        </p:nvSpPr>
        <p:spPr>
          <a:xfrm>
            <a:off x="1" y="148070"/>
            <a:ext cx="3657600" cy="594360"/>
          </a:xfrm>
          <a:prstGeom prst="homePlate">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3" name="文本框 35">
            <a:extLst>
              <a:ext uri="{FF2B5EF4-FFF2-40B4-BE49-F238E27FC236}">
                <a16:creationId xmlns:a16="http://schemas.microsoft.com/office/drawing/2014/main" xmlns="" id="{E7C03CBA-CE63-4314-AC5E-BE4083AEDF5D}"/>
              </a:ext>
            </a:extLst>
          </p:cNvPr>
          <p:cNvSpPr txBox="1"/>
          <p:nvPr/>
        </p:nvSpPr>
        <p:spPr>
          <a:xfrm>
            <a:off x="542318" y="201755"/>
            <a:ext cx="2406169"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文献怎么看</a:t>
            </a:r>
          </a:p>
        </p:txBody>
      </p:sp>
    </p:spTree>
    <p:extLst>
      <p:ext uri="{BB962C8B-B14F-4D97-AF65-F5344CB8AC3E}">
        <p14:creationId xmlns:p14="http://schemas.microsoft.com/office/powerpoint/2010/main" val="24114306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2FA0FBD4-C36E-42C9-BD7C-0A694F77469F}"/>
              </a:ext>
            </a:extLst>
          </p:cNvPr>
          <p:cNvPicPr>
            <a:picLocks noChangeAspect="1"/>
          </p:cNvPicPr>
          <p:nvPr/>
        </p:nvPicPr>
        <p:blipFill>
          <a:blip r:embed="rId3"/>
          <a:stretch>
            <a:fillRect/>
          </a:stretch>
        </p:blipFill>
        <p:spPr>
          <a:xfrm>
            <a:off x="852247" y="1415431"/>
            <a:ext cx="7004776" cy="5258038"/>
          </a:xfrm>
          <a:prstGeom prst="rect">
            <a:avLst/>
          </a:prstGeom>
        </p:spPr>
      </p:pic>
      <p:sp>
        <p:nvSpPr>
          <p:cNvPr id="6" name="TextBox 5">
            <a:extLst>
              <a:ext uri="{FF2B5EF4-FFF2-40B4-BE49-F238E27FC236}">
                <a16:creationId xmlns:a16="http://schemas.microsoft.com/office/drawing/2014/main" xmlns="" id="{B5D922F9-D8C1-44F3-B524-2F6555B6C29F}"/>
              </a:ext>
            </a:extLst>
          </p:cNvPr>
          <p:cNvSpPr txBox="1"/>
          <p:nvPr/>
        </p:nvSpPr>
        <p:spPr>
          <a:xfrm>
            <a:off x="389998" y="870439"/>
            <a:ext cx="5307417" cy="369332"/>
          </a:xfrm>
          <a:prstGeom prst="rect">
            <a:avLst/>
          </a:prstGeom>
        </p:spPr>
        <p:txBody>
          <a:bodyPr anchor="ctr"/>
          <a:lstStyle>
            <a:defPPr>
              <a:defRPr lang="en-US"/>
            </a:defPPr>
            <a:lvl2pPr marL="228600" lvl="1" indent="-228600" eaLnBrk="0" hangingPunct="0">
              <a:spcBef>
                <a:spcPct val="50000"/>
              </a:spcBef>
              <a:buClr>
                <a:srgbClr val="1AC604"/>
              </a:buClr>
              <a:defRPr sz="2800" kern="0">
                <a:solidFill>
                  <a:srgbClr val="000000"/>
                </a:solidFill>
                <a:latin typeface="黑体" pitchFamily="49" charset="-122"/>
                <a:ea typeface="黑体" pitchFamily="49" charset="-122"/>
              </a:defRPr>
            </a:lvl2pPr>
          </a:lstStyle>
          <a:p>
            <a:r>
              <a:rPr lang="zh-CN" altLang="en-US" sz="2000" dirty="0"/>
              <a:t>研究人员对于最新的研究成果的关注度如何？</a:t>
            </a:r>
            <a:endParaRPr lang="en-US" sz="2000" dirty="0"/>
          </a:p>
        </p:txBody>
      </p:sp>
      <p:sp>
        <p:nvSpPr>
          <p:cNvPr id="7" name="矩形 8">
            <a:extLst>
              <a:ext uri="{FF2B5EF4-FFF2-40B4-BE49-F238E27FC236}">
                <a16:creationId xmlns:a16="http://schemas.microsoft.com/office/drawing/2014/main" xmlns="" id="{B28AE5E3-D68F-4AFA-97C7-21B611119BCD}"/>
              </a:ext>
            </a:extLst>
          </p:cNvPr>
          <p:cNvSpPr/>
          <p:nvPr/>
        </p:nvSpPr>
        <p:spPr>
          <a:xfrm>
            <a:off x="6453486" y="710709"/>
            <a:ext cx="2543981" cy="461665"/>
          </a:xfrm>
          <a:prstGeom prst="rect">
            <a:avLst/>
          </a:prstGeom>
          <a:solidFill>
            <a:schemeClr val="bg1"/>
          </a:solidFill>
        </p:spPr>
        <p:txBody>
          <a:bodyPr wrap="square">
            <a:spAutoFit/>
          </a:bodyPr>
          <a:lstStyle/>
          <a:p>
            <a:r>
              <a:rPr lang="zh-CN" altLang="en-US" sz="2400" b="1" dirty="0">
                <a:solidFill>
                  <a:schemeClr val="accent2">
                    <a:lumMod val="50000"/>
                  </a:schemeClr>
                </a:solidFill>
                <a:latin typeface="+mj-ea"/>
              </a:rPr>
              <a:t>使用次数 降序↓</a:t>
            </a:r>
          </a:p>
        </p:txBody>
      </p:sp>
      <p:sp>
        <p:nvSpPr>
          <p:cNvPr id="8" name="Rectangle 7">
            <a:extLst>
              <a:ext uri="{FF2B5EF4-FFF2-40B4-BE49-F238E27FC236}">
                <a16:creationId xmlns:a16="http://schemas.microsoft.com/office/drawing/2014/main" xmlns="" id="{66F467A6-062F-41EC-BF04-482322D0E200}"/>
              </a:ext>
            </a:extLst>
          </p:cNvPr>
          <p:cNvSpPr/>
          <p:nvPr/>
        </p:nvSpPr>
        <p:spPr>
          <a:xfrm>
            <a:off x="3480181" y="1429499"/>
            <a:ext cx="487679" cy="228600"/>
          </a:xfrm>
          <a:prstGeom prst="rect">
            <a:avLst/>
          </a:prstGeom>
          <a:noFill/>
          <a:ln w="57150">
            <a:solidFill>
              <a:srgbClr val="0D6302"/>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9" name="Straight Connector 8">
            <a:extLst>
              <a:ext uri="{FF2B5EF4-FFF2-40B4-BE49-F238E27FC236}">
                <a16:creationId xmlns:a16="http://schemas.microsoft.com/office/drawing/2014/main" xmlns="" id="{7C69502F-E5A4-4418-B175-62020169DE8E}"/>
              </a:ext>
            </a:extLst>
          </p:cNvPr>
          <p:cNvCxnSpPr>
            <a:cxnSpLocks/>
            <a:stCxn id="8" idx="3"/>
          </p:cNvCxnSpPr>
          <p:nvPr/>
        </p:nvCxnSpPr>
        <p:spPr>
          <a:xfrm flipV="1">
            <a:off x="3967860" y="1141976"/>
            <a:ext cx="2580721" cy="401823"/>
          </a:xfrm>
          <a:prstGeom prst="line">
            <a:avLst/>
          </a:prstGeom>
          <a:ln>
            <a:solidFill>
              <a:srgbClr val="0D6302"/>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88DEA067-C44B-4496-993C-CB435378B251}"/>
              </a:ext>
            </a:extLst>
          </p:cNvPr>
          <p:cNvCxnSpPr/>
          <p:nvPr/>
        </p:nvCxnSpPr>
        <p:spPr>
          <a:xfrm>
            <a:off x="6548581" y="1141976"/>
            <a:ext cx="2013527" cy="0"/>
          </a:xfrm>
          <a:prstGeom prst="line">
            <a:avLst/>
          </a:prstGeom>
          <a:ln>
            <a:solidFill>
              <a:srgbClr val="0D6302"/>
            </a:solidFill>
          </a:ln>
        </p:spPr>
        <p:style>
          <a:lnRef idx="2">
            <a:schemeClr val="accent1"/>
          </a:lnRef>
          <a:fillRef idx="0">
            <a:schemeClr val="accent1"/>
          </a:fillRef>
          <a:effectRef idx="1">
            <a:schemeClr val="accent1"/>
          </a:effectRef>
          <a:fontRef idx="minor">
            <a:schemeClr val="tx1"/>
          </a:fontRef>
        </p:style>
      </p:cxnSp>
      <p:sp>
        <p:nvSpPr>
          <p:cNvPr id="12" name="文本框 19">
            <a:extLst>
              <a:ext uri="{FF2B5EF4-FFF2-40B4-BE49-F238E27FC236}">
                <a16:creationId xmlns:a16="http://schemas.microsoft.com/office/drawing/2014/main" xmlns="" id="{E51D19E5-324F-475B-9E92-2FDECEDAE370}"/>
              </a:ext>
            </a:extLst>
          </p:cNvPr>
          <p:cNvSpPr txBox="1"/>
          <p:nvPr/>
        </p:nvSpPr>
        <p:spPr>
          <a:xfrm>
            <a:off x="542317" y="178968"/>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研究课题的探索</a:t>
            </a:r>
          </a:p>
        </p:txBody>
      </p:sp>
      <p:sp>
        <p:nvSpPr>
          <p:cNvPr id="13" name="箭头: V 形 21">
            <a:extLst>
              <a:ext uri="{FF2B5EF4-FFF2-40B4-BE49-F238E27FC236}">
                <a16:creationId xmlns:a16="http://schemas.microsoft.com/office/drawing/2014/main" xmlns="" id="{181B0C6A-8884-4BBD-A9E5-84859DAA4B5E}"/>
              </a:ext>
            </a:extLst>
          </p:cNvPr>
          <p:cNvSpPr/>
          <p:nvPr/>
        </p:nvSpPr>
        <p:spPr>
          <a:xfrm>
            <a:off x="3583260" y="139350"/>
            <a:ext cx="4036739"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4" name="文本框 22">
            <a:extLst>
              <a:ext uri="{FF2B5EF4-FFF2-40B4-BE49-F238E27FC236}">
                <a16:creationId xmlns:a16="http://schemas.microsoft.com/office/drawing/2014/main" xmlns="" id="{BA1794DA-FD34-4D43-A0CD-B06B805099EE}"/>
              </a:ext>
            </a:extLst>
          </p:cNvPr>
          <p:cNvSpPr txBox="1"/>
          <p:nvPr/>
        </p:nvSpPr>
        <p:spPr>
          <a:xfrm>
            <a:off x="3887221" y="184531"/>
            <a:ext cx="3511106"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最新高关注度论文</a:t>
            </a:r>
          </a:p>
        </p:txBody>
      </p:sp>
      <p:pic>
        <p:nvPicPr>
          <p:cNvPr id="20" name="Picture 19">
            <a:extLst>
              <a:ext uri="{FF2B5EF4-FFF2-40B4-BE49-F238E27FC236}">
                <a16:creationId xmlns:a16="http://schemas.microsoft.com/office/drawing/2014/main" xmlns="" id="{DE5CF023-8ADD-4FB2-9FB8-951CA45EB206}"/>
              </a:ext>
            </a:extLst>
          </p:cNvPr>
          <p:cNvPicPr>
            <a:picLocks noChangeAspect="1"/>
          </p:cNvPicPr>
          <p:nvPr/>
        </p:nvPicPr>
        <p:blipFill>
          <a:blip r:embed="rId4"/>
          <a:stretch>
            <a:fillRect/>
          </a:stretch>
        </p:blipFill>
        <p:spPr>
          <a:xfrm>
            <a:off x="5053156" y="2562898"/>
            <a:ext cx="1495425" cy="714375"/>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xmlns="" id="{DEFF45C3-F47D-48F0-BA31-745A70B6E042}"/>
              </a:ext>
            </a:extLst>
          </p:cNvPr>
          <p:cNvPicPr>
            <a:picLocks noChangeAspect="1"/>
          </p:cNvPicPr>
          <p:nvPr/>
        </p:nvPicPr>
        <p:blipFill>
          <a:blip r:embed="rId5"/>
          <a:stretch>
            <a:fillRect/>
          </a:stretch>
        </p:blipFill>
        <p:spPr>
          <a:xfrm>
            <a:off x="5067224" y="5925976"/>
            <a:ext cx="1495425" cy="733425"/>
          </a:xfrm>
          <a:prstGeom prst="rect">
            <a:avLst/>
          </a:prstGeom>
          <a:ln>
            <a:noFill/>
          </a:ln>
          <a:effectLst>
            <a:outerShdw blurRad="292100" dist="139700" dir="2700000" algn="tl" rotWithShape="0">
              <a:srgbClr val="333333">
                <a:alpha val="65000"/>
              </a:srgbClr>
            </a:outerShdw>
          </a:effectLst>
        </p:spPr>
      </p:pic>
      <p:cxnSp>
        <p:nvCxnSpPr>
          <p:cNvPr id="23" name="Straight Connector 22">
            <a:extLst>
              <a:ext uri="{FF2B5EF4-FFF2-40B4-BE49-F238E27FC236}">
                <a16:creationId xmlns:a16="http://schemas.microsoft.com/office/drawing/2014/main" xmlns="" id="{96F4D0AD-0293-4F8F-9F5E-1FAB20D197AC}"/>
              </a:ext>
            </a:extLst>
          </p:cNvPr>
          <p:cNvCxnSpPr>
            <a:cxnSpLocks/>
          </p:cNvCxnSpPr>
          <p:nvPr/>
        </p:nvCxnSpPr>
        <p:spPr>
          <a:xfrm>
            <a:off x="5219113" y="3024553"/>
            <a:ext cx="886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xmlns="" id="{AC40ADCB-CF9B-4D56-BC5E-5DEB4AC148B1}"/>
              </a:ext>
            </a:extLst>
          </p:cNvPr>
          <p:cNvCxnSpPr>
            <a:cxnSpLocks/>
          </p:cNvCxnSpPr>
          <p:nvPr/>
        </p:nvCxnSpPr>
        <p:spPr>
          <a:xfrm>
            <a:off x="5233181" y="6384387"/>
            <a:ext cx="91440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箭头: 五边形 34">
            <a:extLst>
              <a:ext uri="{FF2B5EF4-FFF2-40B4-BE49-F238E27FC236}">
                <a16:creationId xmlns:a16="http://schemas.microsoft.com/office/drawing/2014/main" xmlns="" id="{CA2E2BA7-9C08-4BF3-A3AB-65E70D4A4C14}"/>
              </a:ext>
            </a:extLst>
          </p:cNvPr>
          <p:cNvSpPr/>
          <p:nvPr/>
        </p:nvSpPr>
        <p:spPr>
          <a:xfrm>
            <a:off x="1" y="119042"/>
            <a:ext cx="3657600" cy="594360"/>
          </a:xfrm>
          <a:prstGeom prst="homePlate">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9" name="文本框 35">
            <a:extLst>
              <a:ext uri="{FF2B5EF4-FFF2-40B4-BE49-F238E27FC236}">
                <a16:creationId xmlns:a16="http://schemas.microsoft.com/office/drawing/2014/main" xmlns="" id="{4A777121-F667-469E-943C-43AC265DB1DC}"/>
              </a:ext>
            </a:extLst>
          </p:cNvPr>
          <p:cNvSpPr txBox="1"/>
          <p:nvPr/>
        </p:nvSpPr>
        <p:spPr>
          <a:xfrm>
            <a:off x="542318" y="172727"/>
            <a:ext cx="2406169"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文献怎么看</a:t>
            </a:r>
          </a:p>
        </p:txBody>
      </p:sp>
    </p:spTree>
    <p:extLst>
      <p:ext uri="{BB962C8B-B14F-4D97-AF65-F5344CB8AC3E}">
        <p14:creationId xmlns:p14="http://schemas.microsoft.com/office/powerpoint/2010/main" val="170065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p:txBody>
          <a:bodyPr>
            <a:normAutofit fontScale="90000"/>
          </a:bodyPr>
          <a:lstStyle/>
          <a:p>
            <a:pPr eaLnBrk="1" hangingPunct="1"/>
            <a:r>
              <a:rPr lang="zh-CN" altLang="en-US" dirty="0">
                <a:latin typeface="微软雅黑" pitchFamily="34" charset="-122"/>
                <a:ea typeface="微软雅黑" pitchFamily="34" charset="-122"/>
              </a:rPr>
              <a:t>科研人员与科学信息的获取和利用</a:t>
            </a:r>
          </a:p>
        </p:txBody>
      </p:sp>
      <p:sp>
        <p:nvSpPr>
          <p:cNvPr id="5" name="Rectangle 4"/>
          <p:cNvSpPr txBox="1">
            <a:spLocks noChangeArrowheads="1"/>
          </p:cNvSpPr>
          <p:nvPr/>
        </p:nvSpPr>
        <p:spPr bwMode="auto">
          <a:xfrm>
            <a:off x="698694" y="3781375"/>
            <a:ext cx="7571546" cy="195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marL="228600" indent="-228600" algn="ctr" defTabSz="914400" fontAlgn="base">
              <a:lnSpc>
                <a:spcPct val="150000"/>
              </a:lnSpc>
              <a:spcBef>
                <a:spcPct val="50000"/>
              </a:spcBef>
              <a:spcAft>
                <a:spcPct val="0"/>
              </a:spcAft>
              <a:buClr>
                <a:srgbClr val="1AC604"/>
              </a:buClr>
              <a:defRPr/>
            </a:pPr>
            <a:r>
              <a:rPr lang="zh-CN" altLang="en-US" sz="2000" kern="0" dirty="0">
                <a:solidFill>
                  <a:srgbClr val="000000"/>
                </a:solidFill>
                <a:latin typeface="微软雅黑" pitchFamily="34" charset="-122"/>
                <a:ea typeface="微软雅黑" pitchFamily="34" charset="-122"/>
              </a:rPr>
              <a:t>          </a:t>
            </a:r>
            <a:r>
              <a:rPr lang="zh-CN" altLang="en-US" sz="2000" b="1" kern="0" dirty="0">
                <a:solidFill>
                  <a:srgbClr val="3213ED"/>
                </a:solidFill>
                <a:latin typeface="微软雅黑" pitchFamily="34" charset="-122"/>
                <a:ea typeface="微软雅黑" pitchFamily="34" charset="-122"/>
              </a:rPr>
              <a:t>科研过程中合理利用文</a:t>
            </a:r>
            <a:r>
              <a:rPr lang="zh-CN" altLang="en-US" sz="2000" b="1" kern="0" dirty="0" smtClean="0">
                <a:solidFill>
                  <a:srgbClr val="3213ED"/>
                </a:solidFill>
                <a:latin typeface="微软雅黑" pitchFamily="34" charset="-122"/>
                <a:ea typeface="微软雅黑" pitchFamily="34" charset="-122"/>
              </a:rPr>
              <a:t>献</a:t>
            </a:r>
            <a:endParaRPr lang="zh-CN" altLang="en-US" sz="2000" b="1" kern="0" dirty="0">
              <a:solidFill>
                <a:srgbClr val="3213ED"/>
              </a:solidFill>
              <a:latin typeface="微软雅黑" pitchFamily="34" charset="-122"/>
              <a:ea typeface="微软雅黑" pitchFamily="34" charset="-122"/>
            </a:endParaRPr>
          </a:p>
          <a:p>
            <a:pPr marL="228600" indent="-228600" defTabSz="914400" fontAlgn="base">
              <a:spcBef>
                <a:spcPct val="50000"/>
              </a:spcBef>
              <a:spcAft>
                <a:spcPct val="0"/>
              </a:spcAft>
              <a:buClr>
                <a:srgbClr val="1AC604"/>
              </a:buClr>
              <a:buFontTx/>
              <a:buChar char="•"/>
              <a:defRPr/>
            </a:pPr>
            <a:r>
              <a:rPr lang="zh-CN" altLang="en-US" sz="2000" kern="0" dirty="0">
                <a:solidFill>
                  <a:srgbClr val="000000"/>
                </a:solidFill>
                <a:latin typeface="微软雅黑" pitchFamily="34" charset="-122"/>
                <a:ea typeface="微软雅黑" pitchFamily="34" charset="-122"/>
              </a:rPr>
              <a:t>研究人员的文献平台可以由</a:t>
            </a:r>
            <a:r>
              <a:rPr lang="en-US" altLang="zh-CN" sz="2000" b="1" u="sng" kern="0" dirty="0">
                <a:solidFill>
                  <a:srgbClr val="6817FF"/>
                </a:solidFill>
                <a:latin typeface="微软雅黑" pitchFamily="34" charset="-122"/>
                <a:ea typeface="微软雅黑" pitchFamily="34" charset="-122"/>
              </a:rPr>
              <a:t>SCI</a:t>
            </a:r>
            <a:r>
              <a:rPr lang="zh-CN" altLang="en-US" sz="2000" b="1" u="sng" kern="0" dirty="0">
                <a:solidFill>
                  <a:srgbClr val="6817FF"/>
                </a:solidFill>
                <a:latin typeface="微软雅黑" pitchFamily="34" charset="-122"/>
                <a:ea typeface="微软雅黑" pitchFamily="34" charset="-122"/>
              </a:rPr>
              <a:t>数据库</a:t>
            </a:r>
            <a:r>
              <a:rPr lang="zh-CN" altLang="en-US" sz="2000" kern="0" dirty="0">
                <a:solidFill>
                  <a:srgbClr val="000000"/>
                </a:solidFill>
                <a:latin typeface="微软雅黑" pitchFamily="34" charset="-122"/>
                <a:ea typeface="微软雅黑" pitchFamily="34" charset="-122"/>
              </a:rPr>
              <a:t>作为入口，满足整体的需求；然后，通过这个入口来获取有用的高质量的全文期刊来满足纵深的研究需要。 </a:t>
            </a:r>
          </a:p>
        </p:txBody>
      </p:sp>
      <p:sp>
        <p:nvSpPr>
          <p:cNvPr id="6" name="Rectangle 5"/>
          <p:cNvSpPr/>
          <p:nvPr/>
        </p:nvSpPr>
        <p:spPr>
          <a:xfrm>
            <a:off x="2612296" y="1484908"/>
            <a:ext cx="6074504" cy="923330"/>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zh-CN" altLang="en-US" sz="2800" cap="all" dirty="0">
                <a:ln/>
                <a:solidFill>
                  <a:srgbClr val="6817FF"/>
                </a:solidFill>
                <a:effectLst>
                  <a:outerShdw blurRad="19685" dist="12700" dir="5400000" algn="tl" rotWithShape="0">
                    <a:srgbClr val="669FD5">
                      <a:satMod val="130000"/>
                      <a:alpha val="60000"/>
                    </a:srgbClr>
                  </a:outerShdw>
                  <a:reflection blurRad="10000" stA="55000" endPos="48000" dist="500" dir="5400000" sy="-100000" algn="bl" rotWithShape="0"/>
                </a:effectLst>
                <a:latin typeface="SimHei" pitchFamily="49" charset="-122"/>
                <a:ea typeface="SimHei" pitchFamily="49" charset="-122"/>
              </a:rPr>
              <a:t>如何获取全文呢</a:t>
            </a:r>
            <a:r>
              <a:rPr lang="zh-CN" altLang="en-US" sz="5400" cap="all" dirty="0">
                <a:ln/>
                <a:solidFill>
                  <a:srgbClr val="6817FF"/>
                </a:solidFill>
                <a:effectLst>
                  <a:outerShdw blurRad="19685" dist="12700" dir="5400000" algn="tl" rotWithShape="0">
                    <a:srgbClr val="669FD5">
                      <a:satMod val="130000"/>
                      <a:alpha val="60000"/>
                    </a:srgbClr>
                  </a:outerShdw>
                  <a:reflection blurRad="10000" stA="55000" endPos="48000" dist="500" dir="5400000" sy="-100000" algn="bl" rotWithShape="0"/>
                </a:effectLst>
                <a:latin typeface="SimHei" pitchFamily="49" charset="-122"/>
                <a:ea typeface="SimHei" pitchFamily="49" charset="-122"/>
              </a:rPr>
              <a:t>？</a:t>
            </a:r>
            <a:endParaRPr lang="en-US" sz="5400" cap="all" dirty="0">
              <a:ln/>
              <a:solidFill>
                <a:srgbClr val="6817FF"/>
              </a:solidFill>
              <a:effectLst>
                <a:outerShdw blurRad="19685" dist="12700" dir="5400000" algn="tl" rotWithShape="0">
                  <a:srgbClr val="669FD5">
                    <a:satMod val="130000"/>
                    <a:alpha val="60000"/>
                  </a:srgbClr>
                </a:outerShdw>
                <a:reflection blurRad="10000" stA="55000" endPos="48000" dist="500" dir="5400000" sy="-100000" algn="bl" rotWithShape="0"/>
              </a:effectLst>
              <a:latin typeface="SimHei" pitchFamily="49" charset="-122"/>
              <a:ea typeface="SimHei" pitchFamily="49" charset="-122"/>
            </a:endParaRPr>
          </a:p>
        </p:txBody>
      </p:sp>
      <p:pic>
        <p:nvPicPr>
          <p:cNvPr id="7" name="Picture 6" descr="bg-face.jpg"/>
          <p:cNvPicPr>
            <a:picLocks noChangeAspect="1"/>
          </p:cNvPicPr>
          <p:nvPr/>
        </p:nvPicPr>
        <p:blipFill>
          <a:blip r:embed="rId2" cstate="print"/>
          <a:srcRect/>
          <a:stretch>
            <a:fillRect/>
          </a:stretch>
        </p:blipFill>
        <p:spPr bwMode="auto">
          <a:xfrm>
            <a:off x="1625908" y="1417638"/>
            <a:ext cx="1477962" cy="1981200"/>
          </a:xfrm>
          <a:prstGeom prst="rect">
            <a:avLst/>
          </a:prstGeom>
          <a:noFill/>
          <a:ln w="9525">
            <a:noFill/>
            <a:miter lim="800000"/>
            <a:headEnd/>
            <a:tailEnd/>
          </a:ln>
        </p:spPr>
      </p:pic>
    </p:spTree>
    <p:extLst>
      <p:ext uri="{BB962C8B-B14F-4D97-AF65-F5344CB8AC3E}">
        <p14:creationId xmlns:p14="http://schemas.microsoft.com/office/powerpoint/2010/main" val="133367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EABD30F-C48F-4F8C-8A08-28D125E8E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289"/>
            <a:ext cx="9145187" cy="5247931"/>
          </a:xfrm>
          <a:prstGeom prst="rect">
            <a:avLst/>
          </a:prstGeom>
        </p:spPr>
      </p:pic>
      <p:sp>
        <p:nvSpPr>
          <p:cNvPr id="2" name="标题 1">
            <a:extLst>
              <a:ext uri="{FF2B5EF4-FFF2-40B4-BE49-F238E27FC236}">
                <a16:creationId xmlns:a16="http://schemas.microsoft.com/office/drawing/2014/main" xmlns="" id="{65829C38-C745-4CEA-9DDE-CF60738F40C5}"/>
              </a:ext>
            </a:extLst>
          </p:cNvPr>
          <p:cNvSpPr>
            <a:spLocks noGrp="1"/>
          </p:cNvSpPr>
          <p:nvPr>
            <p:ph type="title"/>
          </p:nvPr>
        </p:nvSpPr>
        <p:spPr>
          <a:xfrm>
            <a:off x="628651" y="365128"/>
            <a:ext cx="2744471" cy="679419"/>
          </a:xfrm>
        </p:spPr>
        <p:txBody>
          <a:bodyPr/>
          <a:lstStyle/>
          <a:p>
            <a:r>
              <a:rPr lang="zh-CN" altLang="en-US" dirty="0"/>
              <a:t>获取全文的方法</a:t>
            </a:r>
          </a:p>
        </p:txBody>
      </p:sp>
      <p:sp>
        <p:nvSpPr>
          <p:cNvPr id="13" name="圆角矩形 21">
            <a:extLst>
              <a:ext uri="{FF2B5EF4-FFF2-40B4-BE49-F238E27FC236}">
                <a16:creationId xmlns:a16="http://schemas.microsoft.com/office/drawing/2014/main" xmlns="" id="{E2FFB3D5-60F8-4673-BA84-142E0BD82EA9}"/>
              </a:ext>
            </a:extLst>
          </p:cNvPr>
          <p:cNvSpPr>
            <a:spLocks noChangeArrowheads="1"/>
          </p:cNvSpPr>
          <p:nvPr/>
        </p:nvSpPr>
        <p:spPr bwMode="auto">
          <a:xfrm>
            <a:off x="518919" y="1876451"/>
            <a:ext cx="2854203" cy="287339"/>
          </a:xfrm>
          <a:prstGeom prst="roundRect">
            <a:avLst>
              <a:gd name="adj" fmla="val 16667"/>
            </a:avLst>
          </a:prstGeom>
          <a:noFill/>
          <a:ln w="25400" algn="ctr">
            <a:solidFill>
              <a:schemeClr val="bg2"/>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pic>
        <p:nvPicPr>
          <p:cNvPr id="14" name="图片 13">
            <a:extLst>
              <a:ext uri="{FF2B5EF4-FFF2-40B4-BE49-F238E27FC236}">
                <a16:creationId xmlns:a16="http://schemas.microsoft.com/office/drawing/2014/main" xmlns="" id="{EE1ACE6C-4410-4DBD-ADBF-BA6D87B24D78}"/>
              </a:ext>
            </a:extLst>
          </p:cNvPr>
          <p:cNvPicPr>
            <a:picLocks noChangeAspect="1"/>
          </p:cNvPicPr>
          <p:nvPr/>
        </p:nvPicPr>
        <p:blipFill>
          <a:blip r:embed="rId3"/>
          <a:stretch>
            <a:fillRect/>
          </a:stretch>
        </p:blipFill>
        <p:spPr>
          <a:xfrm>
            <a:off x="1336524" y="2163790"/>
            <a:ext cx="7741281" cy="4422796"/>
          </a:xfrm>
          <a:prstGeom prst="rect">
            <a:avLst/>
          </a:prstGeom>
          <a:ln>
            <a:solidFill>
              <a:schemeClr val="bg2">
                <a:lumMod val="20000"/>
                <a:lumOff val="80000"/>
              </a:schemeClr>
            </a:solidFill>
          </a:ln>
        </p:spPr>
      </p:pic>
      <p:sp>
        <p:nvSpPr>
          <p:cNvPr id="10" name="圆角矩形 21"/>
          <p:cNvSpPr>
            <a:spLocks noChangeArrowheads="1"/>
          </p:cNvSpPr>
          <p:nvPr/>
        </p:nvSpPr>
        <p:spPr bwMode="auto">
          <a:xfrm>
            <a:off x="7522848" y="5766318"/>
            <a:ext cx="1152525" cy="217296"/>
          </a:xfrm>
          <a:prstGeom prst="roundRect">
            <a:avLst>
              <a:gd name="adj" fmla="val 16667"/>
            </a:avLst>
          </a:prstGeom>
          <a:noFill/>
          <a:ln w="25400" algn="ctr">
            <a:solidFill>
              <a:schemeClr val="bg2"/>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Tree>
    <p:extLst>
      <p:ext uri="{BB962C8B-B14F-4D97-AF65-F5344CB8AC3E}">
        <p14:creationId xmlns:p14="http://schemas.microsoft.com/office/powerpoint/2010/main" val="2618233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endParaRPr lang="en-US"/>
          </a:p>
        </p:txBody>
      </p:sp>
      <p:sp>
        <p:nvSpPr>
          <p:cNvPr id="6" name="标题 1">
            <a:extLst>
              <a:ext uri="{FF2B5EF4-FFF2-40B4-BE49-F238E27FC236}">
                <a16:creationId xmlns:a16="http://schemas.microsoft.com/office/drawing/2014/main" xmlns="" id="{65829C38-C745-4CEA-9DDE-CF60738F40C5}"/>
              </a:ext>
            </a:extLst>
          </p:cNvPr>
          <p:cNvSpPr txBox="1">
            <a:spLocks/>
          </p:cNvSpPr>
          <p:nvPr/>
        </p:nvSpPr>
        <p:spPr>
          <a:xfrm>
            <a:off x="628650" y="365128"/>
            <a:ext cx="5135361" cy="679419"/>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smtClean="0">
                <a:solidFill>
                  <a:schemeClr val="bg2"/>
                </a:solidFill>
                <a:latin typeface="微软雅黑" panose="020B0503020204020204" pitchFamily="34" charset="-122"/>
                <a:ea typeface="微软雅黑" panose="020B0503020204020204" pitchFamily="34" charset="-122"/>
              </a:rPr>
              <a:t>如何提高获得</a:t>
            </a:r>
            <a:r>
              <a:rPr lang="zh-CN" altLang="en-US" sz="2800" b="1" dirty="0">
                <a:solidFill>
                  <a:schemeClr val="bg2"/>
                </a:solidFill>
                <a:latin typeface="微软雅黑" panose="020B0503020204020204" pitchFamily="34" charset="-122"/>
                <a:ea typeface="微软雅黑" panose="020B0503020204020204" pitchFamily="34" charset="-122"/>
              </a:rPr>
              <a:t>全文</a:t>
            </a:r>
            <a:r>
              <a:rPr lang="zh-CN" altLang="en-US" sz="2800" b="1" dirty="0" smtClean="0">
                <a:solidFill>
                  <a:schemeClr val="bg2"/>
                </a:solidFill>
                <a:latin typeface="微软雅黑" panose="020B0503020204020204" pitchFamily="34" charset="-122"/>
                <a:ea typeface="微软雅黑" panose="020B0503020204020204" pitchFamily="34" charset="-122"/>
              </a:rPr>
              <a:t>的效率？</a:t>
            </a:r>
            <a:endParaRPr lang="zh-CN" altLang="en-US" sz="2800" b="1" dirty="0">
              <a:solidFill>
                <a:schemeClr val="bg2"/>
              </a:solidFill>
              <a:latin typeface="微软雅黑" panose="020B0503020204020204" pitchFamily="34" charset="-122"/>
              <a:ea typeface="微软雅黑" panose="020B0503020204020204" pitchFamily="34" charset="-122"/>
            </a:endParaRPr>
          </a:p>
        </p:txBody>
      </p:sp>
      <p:sp>
        <p:nvSpPr>
          <p:cNvPr id="18" name="link_88422">
            <a:extLst>
              <a:ext uri="{FF2B5EF4-FFF2-40B4-BE49-F238E27FC236}">
                <a16:creationId xmlns="" xmlns:a16="http://schemas.microsoft.com/office/drawing/2014/main" id="{FC81510B-7108-4584-9E75-EED5F35C922A}"/>
              </a:ext>
            </a:extLst>
          </p:cNvPr>
          <p:cNvSpPr>
            <a:spLocks noChangeAspect="1"/>
          </p:cNvSpPr>
          <p:nvPr/>
        </p:nvSpPr>
        <p:spPr bwMode="auto">
          <a:xfrm>
            <a:off x="3382209" y="3009807"/>
            <a:ext cx="515893" cy="515096"/>
          </a:xfrm>
          <a:custGeom>
            <a:avLst/>
            <a:gdLst>
              <a:gd name="connsiteX0" fmla="*/ 295982 w 606035"/>
              <a:gd name="connsiteY0" fmla="*/ 189361 h 605099"/>
              <a:gd name="connsiteX1" fmla="*/ 376757 w 606035"/>
              <a:gd name="connsiteY1" fmla="*/ 222700 h 605099"/>
              <a:gd name="connsiteX2" fmla="*/ 382993 w 606035"/>
              <a:gd name="connsiteY2" fmla="*/ 228926 h 605099"/>
              <a:gd name="connsiteX3" fmla="*/ 414317 w 606035"/>
              <a:gd name="connsiteY3" fmla="*/ 287422 h 605099"/>
              <a:gd name="connsiteX4" fmla="*/ 402860 w 606035"/>
              <a:gd name="connsiteY4" fmla="*/ 304363 h 605099"/>
              <a:gd name="connsiteX5" fmla="*/ 385893 w 606035"/>
              <a:gd name="connsiteY5" fmla="*/ 292925 h 605099"/>
              <a:gd name="connsiteX6" fmla="*/ 362545 w 606035"/>
              <a:gd name="connsiteY6" fmla="*/ 249486 h 605099"/>
              <a:gd name="connsiteX7" fmla="*/ 356310 w 606035"/>
              <a:gd name="connsiteY7" fmla="*/ 243260 h 605099"/>
              <a:gd name="connsiteX8" fmla="*/ 235800 w 606035"/>
              <a:gd name="connsiteY8" fmla="*/ 243260 h 605099"/>
              <a:gd name="connsiteX9" fmla="*/ 53947 w 606035"/>
              <a:gd name="connsiteY9" fmla="*/ 424687 h 605099"/>
              <a:gd name="connsiteX10" fmla="*/ 53947 w 606035"/>
              <a:gd name="connsiteY10" fmla="*/ 545010 h 605099"/>
              <a:gd name="connsiteX11" fmla="*/ 60183 w 606035"/>
              <a:gd name="connsiteY11" fmla="*/ 551236 h 605099"/>
              <a:gd name="connsiteX12" fmla="*/ 180693 w 606035"/>
              <a:gd name="connsiteY12" fmla="*/ 551236 h 605099"/>
              <a:gd name="connsiteX13" fmla="*/ 281045 w 606035"/>
              <a:gd name="connsiteY13" fmla="*/ 451184 h 605099"/>
              <a:gd name="connsiteX14" fmla="*/ 301493 w 606035"/>
              <a:gd name="connsiteY14" fmla="*/ 451184 h 605099"/>
              <a:gd name="connsiteX15" fmla="*/ 301493 w 606035"/>
              <a:gd name="connsiteY15" fmla="*/ 471600 h 605099"/>
              <a:gd name="connsiteX16" fmla="*/ 201285 w 606035"/>
              <a:gd name="connsiteY16" fmla="*/ 571797 h 605099"/>
              <a:gd name="connsiteX17" fmla="*/ 120510 w 606035"/>
              <a:gd name="connsiteY17" fmla="*/ 605099 h 605099"/>
              <a:gd name="connsiteX18" fmla="*/ 39735 w 606035"/>
              <a:gd name="connsiteY18" fmla="*/ 571797 h 605099"/>
              <a:gd name="connsiteX19" fmla="*/ 33499 w 606035"/>
              <a:gd name="connsiteY19" fmla="*/ 565426 h 605099"/>
              <a:gd name="connsiteX20" fmla="*/ 0 w 606035"/>
              <a:gd name="connsiteY20" fmla="*/ 484921 h 605099"/>
              <a:gd name="connsiteX21" fmla="*/ 33499 w 606035"/>
              <a:gd name="connsiteY21" fmla="*/ 404271 h 605099"/>
              <a:gd name="connsiteX22" fmla="*/ 215207 w 606035"/>
              <a:gd name="connsiteY22" fmla="*/ 222700 h 605099"/>
              <a:gd name="connsiteX23" fmla="*/ 295982 w 606035"/>
              <a:gd name="connsiteY23" fmla="*/ 189361 h 605099"/>
              <a:gd name="connsiteX24" fmla="*/ 485637 w 606035"/>
              <a:gd name="connsiteY24" fmla="*/ 0 h 605099"/>
              <a:gd name="connsiteX25" fmla="*/ 566265 w 606035"/>
              <a:gd name="connsiteY25" fmla="*/ 33447 h 605099"/>
              <a:gd name="connsiteX26" fmla="*/ 572646 w 606035"/>
              <a:gd name="connsiteY26" fmla="*/ 39673 h 605099"/>
              <a:gd name="connsiteX27" fmla="*/ 572646 w 606035"/>
              <a:gd name="connsiteY27" fmla="*/ 200971 h 605099"/>
              <a:gd name="connsiteX28" fmla="*/ 390798 w 606035"/>
              <a:gd name="connsiteY28" fmla="*/ 382395 h 605099"/>
              <a:gd name="connsiteX29" fmla="*/ 310026 w 606035"/>
              <a:gd name="connsiteY29" fmla="*/ 415842 h 605099"/>
              <a:gd name="connsiteX30" fmla="*/ 229253 w 606035"/>
              <a:gd name="connsiteY30" fmla="*/ 382395 h 605099"/>
              <a:gd name="connsiteX31" fmla="*/ 223017 w 606035"/>
              <a:gd name="connsiteY31" fmla="*/ 376169 h 605099"/>
              <a:gd name="connsiteX32" fmla="*/ 191839 w 606035"/>
              <a:gd name="connsiteY32" fmla="*/ 317818 h 605099"/>
              <a:gd name="connsiteX33" fmla="*/ 203150 w 606035"/>
              <a:gd name="connsiteY33" fmla="*/ 300733 h 605099"/>
              <a:gd name="connsiteX34" fmla="*/ 220262 w 606035"/>
              <a:gd name="connsiteY34" fmla="*/ 312171 h 605099"/>
              <a:gd name="connsiteX35" fmla="*/ 243609 w 606035"/>
              <a:gd name="connsiteY35" fmla="*/ 355754 h 605099"/>
              <a:gd name="connsiteX36" fmla="*/ 249845 w 606035"/>
              <a:gd name="connsiteY36" fmla="*/ 361980 h 605099"/>
              <a:gd name="connsiteX37" fmla="*/ 370351 w 606035"/>
              <a:gd name="connsiteY37" fmla="*/ 361980 h 605099"/>
              <a:gd name="connsiteX38" fmla="*/ 552054 w 606035"/>
              <a:gd name="connsiteY38" fmla="*/ 180411 h 605099"/>
              <a:gd name="connsiteX39" fmla="*/ 552054 w 606035"/>
              <a:gd name="connsiteY39" fmla="*/ 60088 h 605099"/>
              <a:gd name="connsiteX40" fmla="*/ 545818 w 606035"/>
              <a:gd name="connsiteY40" fmla="*/ 53862 h 605099"/>
              <a:gd name="connsiteX41" fmla="*/ 485637 w 606035"/>
              <a:gd name="connsiteY41" fmla="*/ 28958 h 605099"/>
              <a:gd name="connsiteX42" fmla="*/ 425312 w 606035"/>
              <a:gd name="connsiteY42" fmla="*/ 53862 h 605099"/>
              <a:gd name="connsiteX43" fmla="*/ 324962 w 606035"/>
              <a:gd name="connsiteY43" fmla="*/ 154058 h 605099"/>
              <a:gd name="connsiteX44" fmla="*/ 304515 w 606035"/>
              <a:gd name="connsiteY44" fmla="*/ 154058 h 605099"/>
              <a:gd name="connsiteX45" fmla="*/ 304515 w 606035"/>
              <a:gd name="connsiteY45" fmla="*/ 133498 h 605099"/>
              <a:gd name="connsiteX46" fmla="*/ 404865 w 606035"/>
              <a:gd name="connsiteY46" fmla="*/ 33447 h 605099"/>
              <a:gd name="connsiteX47" fmla="*/ 485637 w 606035"/>
              <a:gd name="connsiteY47" fmla="*/ 0 h 60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035" h="605099">
                <a:moveTo>
                  <a:pt x="295982" y="189361"/>
                </a:moveTo>
                <a:cubicBezTo>
                  <a:pt x="325239" y="189361"/>
                  <a:pt x="354497" y="200474"/>
                  <a:pt x="376757" y="222700"/>
                </a:cubicBezTo>
                <a:lnTo>
                  <a:pt x="382993" y="228926"/>
                </a:lnTo>
                <a:cubicBezTo>
                  <a:pt x="399090" y="244998"/>
                  <a:pt x="409966" y="265269"/>
                  <a:pt x="414317" y="287422"/>
                </a:cubicBezTo>
                <a:cubicBezTo>
                  <a:pt x="415912" y="295241"/>
                  <a:pt x="410691" y="302770"/>
                  <a:pt x="402860" y="304363"/>
                </a:cubicBezTo>
                <a:cubicBezTo>
                  <a:pt x="395029" y="305956"/>
                  <a:pt x="387344" y="300888"/>
                  <a:pt x="385893" y="292925"/>
                </a:cubicBezTo>
                <a:cubicBezTo>
                  <a:pt x="382558" y="276418"/>
                  <a:pt x="374437" y="261360"/>
                  <a:pt x="362545" y="249486"/>
                </a:cubicBezTo>
                <a:lnTo>
                  <a:pt x="356310" y="243260"/>
                </a:lnTo>
                <a:cubicBezTo>
                  <a:pt x="322955" y="209958"/>
                  <a:pt x="269009" y="209958"/>
                  <a:pt x="235800" y="243260"/>
                </a:cubicBezTo>
                <a:lnTo>
                  <a:pt x="53947" y="424687"/>
                </a:lnTo>
                <a:cubicBezTo>
                  <a:pt x="20738" y="457844"/>
                  <a:pt x="20738" y="511852"/>
                  <a:pt x="53947" y="545010"/>
                </a:cubicBezTo>
                <a:lnTo>
                  <a:pt x="60183" y="551236"/>
                </a:lnTo>
                <a:cubicBezTo>
                  <a:pt x="93392" y="584394"/>
                  <a:pt x="147484" y="584394"/>
                  <a:pt x="180693" y="551236"/>
                </a:cubicBezTo>
                <a:lnTo>
                  <a:pt x="281045" y="451184"/>
                </a:lnTo>
                <a:cubicBezTo>
                  <a:pt x="286701" y="445537"/>
                  <a:pt x="295837" y="445537"/>
                  <a:pt x="301493" y="451184"/>
                </a:cubicBezTo>
                <a:cubicBezTo>
                  <a:pt x="307148" y="456831"/>
                  <a:pt x="307148" y="465953"/>
                  <a:pt x="301493" y="471600"/>
                </a:cubicBezTo>
                <a:lnTo>
                  <a:pt x="201285" y="571797"/>
                </a:lnTo>
                <a:cubicBezTo>
                  <a:pt x="178952" y="593950"/>
                  <a:pt x="149804" y="605099"/>
                  <a:pt x="120510" y="605099"/>
                </a:cubicBezTo>
                <a:cubicBezTo>
                  <a:pt x="91216" y="605099"/>
                  <a:pt x="61923" y="593950"/>
                  <a:pt x="39735" y="571797"/>
                </a:cubicBezTo>
                <a:lnTo>
                  <a:pt x="33499" y="565426"/>
                </a:lnTo>
                <a:cubicBezTo>
                  <a:pt x="11892" y="543996"/>
                  <a:pt x="0" y="515327"/>
                  <a:pt x="0" y="484921"/>
                </a:cubicBezTo>
                <a:cubicBezTo>
                  <a:pt x="0" y="454369"/>
                  <a:pt x="11892" y="425700"/>
                  <a:pt x="33499" y="404271"/>
                </a:cubicBezTo>
                <a:lnTo>
                  <a:pt x="215207" y="222700"/>
                </a:lnTo>
                <a:cubicBezTo>
                  <a:pt x="237467" y="200474"/>
                  <a:pt x="266725" y="189361"/>
                  <a:pt x="295982" y="189361"/>
                </a:cubicBezTo>
                <a:close/>
                <a:moveTo>
                  <a:pt x="485637" y="0"/>
                </a:moveTo>
                <a:cubicBezTo>
                  <a:pt x="516090" y="0"/>
                  <a:pt x="544803" y="11873"/>
                  <a:pt x="566265" y="33447"/>
                </a:cubicBezTo>
                <a:lnTo>
                  <a:pt x="572646" y="39673"/>
                </a:lnTo>
                <a:cubicBezTo>
                  <a:pt x="617165" y="84124"/>
                  <a:pt x="617165" y="156520"/>
                  <a:pt x="572646" y="200971"/>
                </a:cubicBezTo>
                <a:lnTo>
                  <a:pt x="390798" y="382395"/>
                </a:lnTo>
                <a:cubicBezTo>
                  <a:pt x="368611" y="404693"/>
                  <a:pt x="339318" y="415842"/>
                  <a:pt x="310026" y="415842"/>
                </a:cubicBezTo>
                <a:cubicBezTo>
                  <a:pt x="280878" y="415842"/>
                  <a:pt x="251585" y="404693"/>
                  <a:pt x="229253" y="382395"/>
                </a:cubicBezTo>
                <a:lnTo>
                  <a:pt x="223017" y="376169"/>
                </a:lnTo>
                <a:cubicBezTo>
                  <a:pt x="206921" y="360097"/>
                  <a:pt x="196190" y="339971"/>
                  <a:pt x="191839" y="317818"/>
                </a:cubicBezTo>
                <a:cubicBezTo>
                  <a:pt x="190244" y="309999"/>
                  <a:pt x="195320" y="302325"/>
                  <a:pt x="203150" y="300733"/>
                </a:cubicBezTo>
                <a:cubicBezTo>
                  <a:pt x="210981" y="299140"/>
                  <a:pt x="218667" y="304352"/>
                  <a:pt x="220262" y="312171"/>
                </a:cubicBezTo>
                <a:cubicBezTo>
                  <a:pt x="223452" y="328677"/>
                  <a:pt x="231573" y="343736"/>
                  <a:pt x="243609" y="355754"/>
                </a:cubicBezTo>
                <a:lnTo>
                  <a:pt x="249845" y="361980"/>
                </a:lnTo>
                <a:cubicBezTo>
                  <a:pt x="283053" y="395137"/>
                  <a:pt x="337143" y="395137"/>
                  <a:pt x="370351" y="361980"/>
                </a:cubicBezTo>
                <a:lnTo>
                  <a:pt x="552054" y="180411"/>
                </a:lnTo>
                <a:cubicBezTo>
                  <a:pt x="585262" y="147253"/>
                  <a:pt x="585262" y="93246"/>
                  <a:pt x="552054" y="60088"/>
                </a:cubicBezTo>
                <a:lnTo>
                  <a:pt x="545818" y="53862"/>
                </a:lnTo>
                <a:cubicBezTo>
                  <a:pt x="529722" y="37791"/>
                  <a:pt x="508260" y="28958"/>
                  <a:pt x="485637" y="28958"/>
                </a:cubicBezTo>
                <a:cubicBezTo>
                  <a:pt x="462870" y="28958"/>
                  <a:pt x="441408" y="37791"/>
                  <a:pt x="425312" y="53862"/>
                </a:cubicBezTo>
                <a:lnTo>
                  <a:pt x="324962" y="154058"/>
                </a:lnTo>
                <a:cubicBezTo>
                  <a:pt x="319306" y="159705"/>
                  <a:pt x="310171" y="159705"/>
                  <a:pt x="304515" y="154058"/>
                </a:cubicBezTo>
                <a:cubicBezTo>
                  <a:pt x="298859" y="148411"/>
                  <a:pt x="298859" y="139145"/>
                  <a:pt x="304515" y="133498"/>
                </a:cubicBezTo>
                <a:lnTo>
                  <a:pt x="404865" y="33447"/>
                </a:lnTo>
                <a:cubicBezTo>
                  <a:pt x="426327" y="11873"/>
                  <a:pt x="455040" y="0"/>
                  <a:pt x="485637" y="0"/>
                </a:cubicBezTo>
                <a:close/>
              </a:path>
            </a:pathLst>
          </a:custGeom>
          <a:solidFill>
            <a:srgbClr val="1AC604"/>
          </a:solidFill>
          <a:ln w="28575">
            <a:solidFill>
              <a:srgbClr val="1AC604"/>
            </a:solidFill>
          </a:ln>
        </p:spPr>
      </p:sp>
      <p:sp>
        <p:nvSpPr>
          <p:cNvPr id="19" name="browser_339213">
            <a:extLst>
              <a:ext uri="{FF2B5EF4-FFF2-40B4-BE49-F238E27FC236}">
                <a16:creationId xmlns="" xmlns:a16="http://schemas.microsoft.com/office/drawing/2014/main" id="{F5E6E232-17F7-41EA-B98B-6A472281CAA4}"/>
              </a:ext>
            </a:extLst>
          </p:cNvPr>
          <p:cNvSpPr>
            <a:spLocks noChangeAspect="1"/>
          </p:cNvSpPr>
          <p:nvPr/>
        </p:nvSpPr>
        <p:spPr bwMode="auto">
          <a:xfrm>
            <a:off x="1675045" y="2962984"/>
            <a:ext cx="609685" cy="608765"/>
          </a:xfrm>
          <a:custGeom>
            <a:avLst/>
            <a:gdLst>
              <a:gd name="connsiteX0" fmla="*/ 126544 w 607638"/>
              <a:gd name="connsiteY0" fmla="*/ 455006 h 606722"/>
              <a:gd name="connsiteX1" fmla="*/ 202572 w 607638"/>
              <a:gd name="connsiteY1" fmla="*/ 455006 h 606722"/>
              <a:gd name="connsiteX2" fmla="*/ 227855 w 607638"/>
              <a:gd name="connsiteY2" fmla="*/ 480259 h 606722"/>
              <a:gd name="connsiteX3" fmla="*/ 202572 w 607638"/>
              <a:gd name="connsiteY3" fmla="*/ 505601 h 606722"/>
              <a:gd name="connsiteX4" fmla="*/ 126544 w 607638"/>
              <a:gd name="connsiteY4" fmla="*/ 505601 h 606722"/>
              <a:gd name="connsiteX5" fmla="*/ 101261 w 607638"/>
              <a:gd name="connsiteY5" fmla="*/ 480259 h 606722"/>
              <a:gd name="connsiteX6" fmla="*/ 126544 w 607638"/>
              <a:gd name="connsiteY6" fmla="*/ 455006 h 606722"/>
              <a:gd name="connsiteX7" fmla="*/ 455717 w 607638"/>
              <a:gd name="connsiteY7" fmla="*/ 404453 h 606722"/>
              <a:gd name="connsiteX8" fmla="*/ 405083 w 607638"/>
              <a:gd name="connsiteY8" fmla="*/ 455020 h 606722"/>
              <a:gd name="connsiteX9" fmla="*/ 455717 w 607638"/>
              <a:gd name="connsiteY9" fmla="*/ 505587 h 606722"/>
              <a:gd name="connsiteX10" fmla="*/ 491489 w 607638"/>
              <a:gd name="connsiteY10" fmla="*/ 490835 h 606722"/>
              <a:gd name="connsiteX11" fmla="*/ 491489 w 607638"/>
              <a:gd name="connsiteY11" fmla="*/ 490746 h 606722"/>
              <a:gd name="connsiteX12" fmla="*/ 491578 w 607638"/>
              <a:gd name="connsiteY12" fmla="*/ 490746 h 606722"/>
              <a:gd name="connsiteX13" fmla="*/ 506350 w 607638"/>
              <a:gd name="connsiteY13" fmla="*/ 455020 h 606722"/>
              <a:gd name="connsiteX14" fmla="*/ 455717 w 607638"/>
              <a:gd name="connsiteY14" fmla="*/ 404453 h 606722"/>
              <a:gd name="connsiteX15" fmla="*/ 455717 w 607638"/>
              <a:gd name="connsiteY15" fmla="*/ 353886 h 606722"/>
              <a:gd name="connsiteX16" fmla="*/ 556983 w 607638"/>
              <a:gd name="connsiteY16" fmla="*/ 455020 h 606722"/>
              <a:gd name="connsiteX17" fmla="*/ 542923 w 607638"/>
              <a:gd name="connsiteY17" fmla="*/ 506387 h 606722"/>
              <a:gd name="connsiteX18" fmla="*/ 600142 w 607638"/>
              <a:gd name="connsiteY18" fmla="*/ 563531 h 606722"/>
              <a:gd name="connsiteX19" fmla="*/ 600142 w 607638"/>
              <a:gd name="connsiteY19" fmla="*/ 599256 h 606722"/>
              <a:gd name="connsiteX20" fmla="*/ 564369 w 607638"/>
              <a:gd name="connsiteY20" fmla="*/ 599256 h 606722"/>
              <a:gd name="connsiteX21" fmla="*/ 507151 w 607638"/>
              <a:gd name="connsiteY21" fmla="*/ 542113 h 606722"/>
              <a:gd name="connsiteX22" fmla="*/ 455717 w 607638"/>
              <a:gd name="connsiteY22" fmla="*/ 556154 h 606722"/>
              <a:gd name="connsiteX23" fmla="*/ 354450 w 607638"/>
              <a:gd name="connsiteY23" fmla="*/ 455020 h 606722"/>
              <a:gd name="connsiteX24" fmla="*/ 455717 w 607638"/>
              <a:gd name="connsiteY24" fmla="*/ 353886 h 606722"/>
              <a:gd name="connsiteX25" fmla="*/ 126546 w 607638"/>
              <a:gd name="connsiteY25" fmla="*/ 353886 h 606722"/>
              <a:gd name="connsiteX26" fmla="*/ 253147 w 607638"/>
              <a:gd name="connsiteY26" fmla="*/ 353886 h 606722"/>
              <a:gd name="connsiteX27" fmla="*/ 278521 w 607638"/>
              <a:gd name="connsiteY27" fmla="*/ 379228 h 606722"/>
              <a:gd name="connsiteX28" fmla="*/ 253147 w 607638"/>
              <a:gd name="connsiteY28" fmla="*/ 404481 h 606722"/>
              <a:gd name="connsiteX29" fmla="*/ 126546 w 607638"/>
              <a:gd name="connsiteY29" fmla="*/ 404481 h 606722"/>
              <a:gd name="connsiteX30" fmla="*/ 101261 w 607638"/>
              <a:gd name="connsiteY30" fmla="*/ 379228 h 606722"/>
              <a:gd name="connsiteX31" fmla="*/ 126546 w 607638"/>
              <a:gd name="connsiteY31" fmla="*/ 353886 h 606722"/>
              <a:gd name="connsiteX32" fmla="*/ 303790 w 607638"/>
              <a:gd name="connsiteY32" fmla="*/ 252765 h 606722"/>
              <a:gd name="connsiteX33" fmla="*/ 379776 w 607638"/>
              <a:gd name="connsiteY33" fmla="*/ 252765 h 606722"/>
              <a:gd name="connsiteX34" fmla="*/ 405045 w 607638"/>
              <a:gd name="connsiteY34" fmla="*/ 278072 h 606722"/>
              <a:gd name="connsiteX35" fmla="*/ 379776 w 607638"/>
              <a:gd name="connsiteY35" fmla="*/ 303290 h 606722"/>
              <a:gd name="connsiteX36" fmla="*/ 303790 w 607638"/>
              <a:gd name="connsiteY36" fmla="*/ 303290 h 606722"/>
              <a:gd name="connsiteX37" fmla="*/ 278521 w 607638"/>
              <a:gd name="connsiteY37" fmla="*/ 278072 h 606722"/>
              <a:gd name="connsiteX38" fmla="*/ 303790 w 607638"/>
              <a:gd name="connsiteY38" fmla="*/ 252765 h 606722"/>
              <a:gd name="connsiteX39" fmla="*/ 126544 w 607638"/>
              <a:gd name="connsiteY39" fmla="*/ 252765 h 606722"/>
              <a:gd name="connsiteX40" fmla="*/ 202572 w 607638"/>
              <a:gd name="connsiteY40" fmla="*/ 252765 h 606722"/>
              <a:gd name="connsiteX41" fmla="*/ 227855 w 607638"/>
              <a:gd name="connsiteY41" fmla="*/ 278072 h 606722"/>
              <a:gd name="connsiteX42" fmla="*/ 202572 w 607638"/>
              <a:gd name="connsiteY42" fmla="*/ 303290 h 606722"/>
              <a:gd name="connsiteX43" fmla="*/ 126544 w 607638"/>
              <a:gd name="connsiteY43" fmla="*/ 303290 h 606722"/>
              <a:gd name="connsiteX44" fmla="*/ 101261 w 607638"/>
              <a:gd name="connsiteY44" fmla="*/ 278072 h 606722"/>
              <a:gd name="connsiteX45" fmla="*/ 126544 w 607638"/>
              <a:gd name="connsiteY45" fmla="*/ 252765 h 606722"/>
              <a:gd name="connsiteX46" fmla="*/ 253189 w 607638"/>
              <a:gd name="connsiteY46" fmla="*/ 75787 h 606722"/>
              <a:gd name="connsiteX47" fmla="*/ 278522 w 607638"/>
              <a:gd name="connsiteY47" fmla="*/ 101085 h 606722"/>
              <a:gd name="connsiteX48" fmla="*/ 253189 w 607638"/>
              <a:gd name="connsiteY48" fmla="*/ 126383 h 606722"/>
              <a:gd name="connsiteX49" fmla="*/ 227856 w 607638"/>
              <a:gd name="connsiteY49" fmla="*/ 101085 h 606722"/>
              <a:gd name="connsiteX50" fmla="*/ 253189 w 607638"/>
              <a:gd name="connsiteY50" fmla="*/ 75787 h 606722"/>
              <a:gd name="connsiteX51" fmla="*/ 177260 w 607638"/>
              <a:gd name="connsiteY51" fmla="*/ 75787 h 606722"/>
              <a:gd name="connsiteX52" fmla="*/ 202593 w 607638"/>
              <a:gd name="connsiteY52" fmla="*/ 101085 h 606722"/>
              <a:gd name="connsiteX53" fmla="*/ 177260 w 607638"/>
              <a:gd name="connsiteY53" fmla="*/ 126383 h 606722"/>
              <a:gd name="connsiteX54" fmla="*/ 151927 w 607638"/>
              <a:gd name="connsiteY54" fmla="*/ 101085 h 606722"/>
              <a:gd name="connsiteX55" fmla="*/ 177260 w 607638"/>
              <a:gd name="connsiteY55" fmla="*/ 75787 h 606722"/>
              <a:gd name="connsiteX56" fmla="*/ 101261 w 607638"/>
              <a:gd name="connsiteY56" fmla="*/ 75787 h 606722"/>
              <a:gd name="connsiteX57" fmla="*/ 126594 w 607638"/>
              <a:gd name="connsiteY57" fmla="*/ 101085 h 606722"/>
              <a:gd name="connsiteX58" fmla="*/ 101261 w 607638"/>
              <a:gd name="connsiteY58" fmla="*/ 126383 h 606722"/>
              <a:gd name="connsiteX59" fmla="*/ 75928 w 607638"/>
              <a:gd name="connsiteY59" fmla="*/ 101085 h 606722"/>
              <a:gd name="connsiteX60" fmla="*/ 101261 w 607638"/>
              <a:gd name="connsiteY60" fmla="*/ 75787 h 606722"/>
              <a:gd name="connsiteX61" fmla="*/ 50644 w 607638"/>
              <a:gd name="connsiteY61" fmla="*/ 50568 h 606722"/>
              <a:gd name="connsiteX62" fmla="*/ 50644 w 607638"/>
              <a:gd name="connsiteY62" fmla="*/ 151703 h 606722"/>
              <a:gd name="connsiteX63" fmla="*/ 556994 w 607638"/>
              <a:gd name="connsiteY63" fmla="*/ 151703 h 606722"/>
              <a:gd name="connsiteX64" fmla="*/ 556994 w 607638"/>
              <a:gd name="connsiteY64" fmla="*/ 50568 h 606722"/>
              <a:gd name="connsiteX65" fmla="*/ 25277 w 607638"/>
              <a:gd name="connsiteY65" fmla="*/ 0 h 606722"/>
              <a:gd name="connsiteX66" fmla="*/ 582272 w 607638"/>
              <a:gd name="connsiteY66" fmla="*/ 0 h 606722"/>
              <a:gd name="connsiteX67" fmla="*/ 607638 w 607638"/>
              <a:gd name="connsiteY67" fmla="*/ 25239 h 606722"/>
              <a:gd name="connsiteX68" fmla="*/ 607638 w 607638"/>
              <a:gd name="connsiteY68" fmla="*/ 176942 h 606722"/>
              <a:gd name="connsiteX69" fmla="*/ 607638 w 607638"/>
              <a:gd name="connsiteY69" fmla="*/ 353884 h 606722"/>
              <a:gd name="connsiteX70" fmla="*/ 582272 w 607638"/>
              <a:gd name="connsiteY70" fmla="*/ 379212 h 606722"/>
              <a:gd name="connsiteX71" fmla="*/ 556994 w 607638"/>
              <a:gd name="connsiteY71" fmla="*/ 353884 h 606722"/>
              <a:gd name="connsiteX72" fmla="*/ 556994 w 607638"/>
              <a:gd name="connsiteY72" fmla="*/ 202270 h 606722"/>
              <a:gd name="connsiteX73" fmla="*/ 50644 w 607638"/>
              <a:gd name="connsiteY73" fmla="*/ 202270 h 606722"/>
              <a:gd name="connsiteX74" fmla="*/ 50644 w 607638"/>
              <a:gd name="connsiteY74" fmla="*/ 556154 h 606722"/>
              <a:gd name="connsiteX75" fmla="*/ 329141 w 607638"/>
              <a:gd name="connsiteY75" fmla="*/ 556154 h 606722"/>
              <a:gd name="connsiteX76" fmla="*/ 354418 w 607638"/>
              <a:gd name="connsiteY76" fmla="*/ 581394 h 606722"/>
              <a:gd name="connsiteX77" fmla="*/ 329141 w 607638"/>
              <a:gd name="connsiteY77" fmla="*/ 606722 h 606722"/>
              <a:gd name="connsiteX78" fmla="*/ 25277 w 607638"/>
              <a:gd name="connsiteY78" fmla="*/ 606722 h 606722"/>
              <a:gd name="connsiteX79" fmla="*/ 0 w 607638"/>
              <a:gd name="connsiteY79" fmla="*/ 581394 h 606722"/>
              <a:gd name="connsiteX80" fmla="*/ 0 w 607638"/>
              <a:gd name="connsiteY80" fmla="*/ 176942 h 606722"/>
              <a:gd name="connsiteX81" fmla="*/ 0 w 607638"/>
              <a:gd name="connsiteY81" fmla="*/ 25239 h 606722"/>
              <a:gd name="connsiteX82" fmla="*/ 25277 w 607638"/>
              <a:gd name="connsiteY82"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7638" h="606722">
                <a:moveTo>
                  <a:pt x="126544" y="455006"/>
                </a:moveTo>
                <a:lnTo>
                  <a:pt x="202572" y="455006"/>
                </a:lnTo>
                <a:cubicBezTo>
                  <a:pt x="216549" y="455006"/>
                  <a:pt x="227855" y="466299"/>
                  <a:pt x="227855" y="480259"/>
                </a:cubicBezTo>
                <a:cubicBezTo>
                  <a:pt x="227855" y="494308"/>
                  <a:pt x="216549" y="505601"/>
                  <a:pt x="202572" y="505601"/>
                </a:cubicBezTo>
                <a:lnTo>
                  <a:pt x="126544" y="505601"/>
                </a:lnTo>
                <a:cubicBezTo>
                  <a:pt x="112567" y="505601"/>
                  <a:pt x="101261" y="494308"/>
                  <a:pt x="101261" y="480259"/>
                </a:cubicBezTo>
                <a:cubicBezTo>
                  <a:pt x="101261" y="466299"/>
                  <a:pt x="112567" y="455006"/>
                  <a:pt x="126544" y="455006"/>
                </a:cubicBezTo>
                <a:close/>
                <a:moveTo>
                  <a:pt x="455717" y="404453"/>
                </a:moveTo>
                <a:cubicBezTo>
                  <a:pt x="427775" y="404453"/>
                  <a:pt x="405083" y="427115"/>
                  <a:pt x="405083" y="455020"/>
                </a:cubicBezTo>
                <a:cubicBezTo>
                  <a:pt x="405083" y="482925"/>
                  <a:pt x="427775" y="505587"/>
                  <a:pt x="455717" y="505587"/>
                </a:cubicBezTo>
                <a:cubicBezTo>
                  <a:pt x="469687" y="505587"/>
                  <a:pt x="482323" y="499900"/>
                  <a:pt x="491489" y="490835"/>
                </a:cubicBezTo>
                <a:cubicBezTo>
                  <a:pt x="491489" y="490835"/>
                  <a:pt x="491489" y="490746"/>
                  <a:pt x="491489" y="490746"/>
                </a:cubicBezTo>
                <a:cubicBezTo>
                  <a:pt x="491489" y="490746"/>
                  <a:pt x="491578" y="490746"/>
                  <a:pt x="491578" y="490746"/>
                </a:cubicBezTo>
                <a:cubicBezTo>
                  <a:pt x="500744" y="481592"/>
                  <a:pt x="506350" y="468973"/>
                  <a:pt x="506350" y="455020"/>
                </a:cubicBezTo>
                <a:cubicBezTo>
                  <a:pt x="506350" y="427115"/>
                  <a:pt x="483658" y="404453"/>
                  <a:pt x="455717" y="404453"/>
                </a:cubicBezTo>
                <a:close/>
                <a:moveTo>
                  <a:pt x="455717" y="353886"/>
                </a:moveTo>
                <a:cubicBezTo>
                  <a:pt x="511600" y="353886"/>
                  <a:pt x="556983" y="399210"/>
                  <a:pt x="556983" y="455020"/>
                </a:cubicBezTo>
                <a:cubicBezTo>
                  <a:pt x="556983" y="473772"/>
                  <a:pt x="551822" y="491279"/>
                  <a:pt x="542923" y="506387"/>
                </a:cubicBezTo>
                <a:lnTo>
                  <a:pt x="600142" y="563531"/>
                </a:lnTo>
                <a:cubicBezTo>
                  <a:pt x="610108" y="573395"/>
                  <a:pt x="610108" y="589392"/>
                  <a:pt x="600142" y="599256"/>
                </a:cubicBezTo>
                <a:cubicBezTo>
                  <a:pt x="590264" y="609121"/>
                  <a:pt x="574246" y="609121"/>
                  <a:pt x="564369" y="599256"/>
                </a:cubicBezTo>
                <a:lnTo>
                  <a:pt x="507151" y="542113"/>
                </a:lnTo>
                <a:cubicBezTo>
                  <a:pt x="492023" y="551000"/>
                  <a:pt x="474493" y="556154"/>
                  <a:pt x="455717" y="556154"/>
                </a:cubicBezTo>
                <a:cubicBezTo>
                  <a:pt x="399833" y="556154"/>
                  <a:pt x="354450" y="510831"/>
                  <a:pt x="354450" y="455020"/>
                </a:cubicBezTo>
                <a:cubicBezTo>
                  <a:pt x="354450" y="399210"/>
                  <a:pt x="399833" y="353886"/>
                  <a:pt x="455717" y="353886"/>
                </a:cubicBezTo>
                <a:close/>
                <a:moveTo>
                  <a:pt x="126546" y="353886"/>
                </a:moveTo>
                <a:lnTo>
                  <a:pt x="253147" y="353886"/>
                </a:lnTo>
                <a:cubicBezTo>
                  <a:pt x="267214" y="353886"/>
                  <a:pt x="278521" y="365268"/>
                  <a:pt x="278521" y="379228"/>
                </a:cubicBezTo>
                <a:cubicBezTo>
                  <a:pt x="278521" y="393188"/>
                  <a:pt x="267214" y="404481"/>
                  <a:pt x="253147" y="404481"/>
                </a:cubicBezTo>
                <a:lnTo>
                  <a:pt x="126546" y="404481"/>
                </a:lnTo>
                <a:cubicBezTo>
                  <a:pt x="112568" y="404481"/>
                  <a:pt x="101261" y="393188"/>
                  <a:pt x="101261" y="379228"/>
                </a:cubicBezTo>
                <a:cubicBezTo>
                  <a:pt x="101261" y="365268"/>
                  <a:pt x="112568" y="353886"/>
                  <a:pt x="126546" y="353886"/>
                </a:cubicBezTo>
                <a:close/>
                <a:moveTo>
                  <a:pt x="303790" y="252765"/>
                </a:moveTo>
                <a:lnTo>
                  <a:pt x="379776" y="252765"/>
                </a:lnTo>
                <a:cubicBezTo>
                  <a:pt x="393745" y="252765"/>
                  <a:pt x="405045" y="264131"/>
                  <a:pt x="405045" y="278072"/>
                </a:cubicBezTo>
                <a:cubicBezTo>
                  <a:pt x="405045" y="292013"/>
                  <a:pt x="393745" y="303290"/>
                  <a:pt x="379776" y="303290"/>
                </a:cubicBezTo>
                <a:lnTo>
                  <a:pt x="303790" y="303290"/>
                </a:lnTo>
                <a:cubicBezTo>
                  <a:pt x="289821" y="303290"/>
                  <a:pt x="278521" y="292013"/>
                  <a:pt x="278521" y="278072"/>
                </a:cubicBezTo>
                <a:cubicBezTo>
                  <a:pt x="278521" y="264131"/>
                  <a:pt x="289821" y="252765"/>
                  <a:pt x="303790" y="252765"/>
                </a:cubicBezTo>
                <a:close/>
                <a:moveTo>
                  <a:pt x="126544" y="252765"/>
                </a:moveTo>
                <a:lnTo>
                  <a:pt x="202572" y="252765"/>
                </a:lnTo>
                <a:cubicBezTo>
                  <a:pt x="216549" y="252765"/>
                  <a:pt x="227855" y="264131"/>
                  <a:pt x="227855" y="278072"/>
                </a:cubicBezTo>
                <a:cubicBezTo>
                  <a:pt x="227855" y="292013"/>
                  <a:pt x="216549" y="303290"/>
                  <a:pt x="202572" y="303290"/>
                </a:cubicBezTo>
                <a:lnTo>
                  <a:pt x="126544" y="303290"/>
                </a:lnTo>
                <a:cubicBezTo>
                  <a:pt x="112567" y="303290"/>
                  <a:pt x="101261" y="292013"/>
                  <a:pt x="101261" y="278072"/>
                </a:cubicBezTo>
                <a:cubicBezTo>
                  <a:pt x="101261" y="264131"/>
                  <a:pt x="112567" y="252765"/>
                  <a:pt x="126544" y="252765"/>
                </a:cubicBezTo>
                <a:close/>
                <a:moveTo>
                  <a:pt x="253189" y="75787"/>
                </a:moveTo>
                <a:cubicBezTo>
                  <a:pt x="267180" y="75787"/>
                  <a:pt x="278522" y="87113"/>
                  <a:pt x="278522" y="101085"/>
                </a:cubicBezTo>
                <a:cubicBezTo>
                  <a:pt x="278522" y="115057"/>
                  <a:pt x="267180" y="126383"/>
                  <a:pt x="253189" y="126383"/>
                </a:cubicBezTo>
                <a:cubicBezTo>
                  <a:pt x="239198" y="126383"/>
                  <a:pt x="227856" y="115057"/>
                  <a:pt x="227856" y="101085"/>
                </a:cubicBezTo>
                <a:cubicBezTo>
                  <a:pt x="227856" y="87113"/>
                  <a:pt x="239198" y="75787"/>
                  <a:pt x="253189" y="75787"/>
                </a:cubicBezTo>
                <a:close/>
                <a:moveTo>
                  <a:pt x="177260" y="75787"/>
                </a:moveTo>
                <a:cubicBezTo>
                  <a:pt x="191251" y="75787"/>
                  <a:pt x="202593" y="87113"/>
                  <a:pt x="202593" y="101085"/>
                </a:cubicBezTo>
                <a:cubicBezTo>
                  <a:pt x="202593" y="115057"/>
                  <a:pt x="191251" y="126383"/>
                  <a:pt x="177260" y="126383"/>
                </a:cubicBezTo>
                <a:cubicBezTo>
                  <a:pt x="163269" y="126383"/>
                  <a:pt x="151927" y="115057"/>
                  <a:pt x="151927" y="101085"/>
                </a:cubicBezTo>
                <a:cubicBezTo>
                  <a:pt x="151927" y="87113"/>
                  <a:pt x="163269" y="75787"/>
                  <a:pt x="177260" y="75787"/>
                </a:cubicBezTo>
                <a:close/>
                <a:moveTo>
                  <a:pt x="101261" y="75787"/>
                </a:moveTo>
                <a:cubicBezTo>
                  <a:pt x="115252" y="75787"/>
                  <a:pt x="126594" y="87113"/>
                  <a:pt x="126594" y="101085"/>
                </a:cubicBezTo>
                <a:cubicBezTo>
                  <a:pt x="126594" y="115057"/>
                  <a:pt x="115252" y="126383"/>
                  <a:pt x="101261" y="126383"/>
                </a:cubicBezTo>
                <a:cubicBezTo>
                  <a:pt x="87270" y="126383"/>
                  <a:pt x="75928" y="115057"/>
                  <a:pt x="75928" y="101085"/>
                </a:cubicBezTo>
                <a:cubicBezTo>
                  <a:pt x="75928" y="87113"/>
                  <a:pt x="87270" y="75787"/>
                  <a:pt x="101261" y="75787"/>
                </a:cubicBezTo>
                <a:close/>
                <a:moveTo>
                  <a:pt x="50644" y="50568"/>
                </a:moveTo>
                <a:lnTo>
                  <a:pt x="50644" y="151703"/>
                </a:lnTo>
                <a:lnTo>
                  <a:pt x="556994" y="151703"/>
                </a:lnTo>
                <a:lnTo>
                  <a:pt x="556994" y="50568"/>
                </a:lnTo>
                <a:close/>
                <a:moveTo>
                  <a:pt x="25277" y="0"/>
                </a:moveTo>
                <a:lnTo>
                  <a:pt x="582272" y="0"/>
                </a:lnTo>
                <a:cubicBezTo>
                  <a:pt x="596245" y="0"/>
                  <a:pt x="607638" y="11287"/>
                  <a:pt x="607638" y="25239"/>
                </a:cubicBezTo>
                <a:lnTo>
                  <a:pt x="607638" y="176942"/>
                </a:lnTo>
                <a:lnTo>
                  <a:pt x="607638" y="353884"/>
                </a:lnTo>
                <a:cubicBezTo>
                  <a:pt x="607638" y="367837"/>
                  <a:pt x="596245" y="379212"/>
                  <a:pt x="582272" y="379212"/>
                </a:cubicBezTo>
                <a:cubicBezTo>
                  <a:pt x="568298" y="379212"/>
                  <a:pt x="556994" y="367837"/>
                  <a:pt x="556994" y="353884"/>
                </a:cubicBezTo>
                <a:lnTo>
                  <a:pt x="556994" y="202270"/>
                </a:lnTo>
                <a:lnTo>
                  <a:pt x="50644" y="202270"/>
                </a:lnTo>
                <a:lnTo>
                  <a:pt x="50644" y="556154"/>
                </a:lnTo>
                <a:lnTo>
                  <a:pt x="329141" y="556154"/>
                </a:lnTo>
                <a:cubicBezTo>
                  <a:pt x="343115" y="556154"/>
                  <a:pt x="354418" y="567441"/>
                  <a:pt x="354418" y="581394"/>
                </a:cubicBezTo>
                <a:cubicBezTo>
                  <a:pt x="354418" y="595346"/>
                  <a:pt x="343115" y="606722"/>
                  <a:pt x="329141" y="606722"/>
                </a:cubicBezTo>
                <a:lnTo>
                  <a:pt x="25277" y="606722"/>
                </a:lnTo>
                <a:cubicBezTo>
                  <a:pt x="11304" y="606722"/>
                  <a:pt x="0" y="595346"/>
                  <a:pt x="0" y="581394"/>
                </a:cubicBezTo>
                <a:lnTo>
                  <a:pt x="0" y="176942"/>
                </a:lnTo>
                <a:lnTo>
                  <a:pt x="0" y="25239"/>
                </a:lnTo>
                <a:cubicBezTo>
                  <a:pt x="0" y="11287"/>
                  <a:pt x="11304" y="0"/>
                  <a:pt x="25277" y="0"/>
                </a:cubicBezTo>
                <a:close/>
              </a:path>
            </a:pathLst>
          </a:custGeom>
          <a:solidFill>
            <a:srgbClr val="1AC604"/>
          </a:solidFill>
          <a:ln>
            <a:noFill/>
          </a:ln>
        </p:spPr>
      </p:sp>
      <p:sp>
        <p:nvSpPr>
          <p:cNvPr id="20" name="coding_237493">
            <a:extLst>
              <a:ext uri="{FF2B5EF4-FFF2-40B4-BE49-F238E27FC236}">
                <a16:creationId xmlns="" xmlns:a16="http://schemas.microsoft.com/office/drawing/2014/main" id="{1A442285-5A66-4E73-93DD-1A5C4AA1679E}"/>
              </a:ext>
            </a:extLst>
          </p:cNvPr>
          <p:cNvSpPr>
            <a:spLocks noChangeAspect="1"/>
          </p:cNvSpPr>
          <p:nvPr/>
        </p:nvSpPr>
        <p:spPr bwMode="auto">
          <a:xfrm>
            <a:off x="7112567" y="2940575"/>
            <a:ext cx="477670" cy="657467"/>
          </a:xfrm>
          <a:custGeom>
            <a:avLst/>
            <a:gdLst>
              <a:gd name="connsiteX0" fmla="*/ 211545 w 440751"/>
              <a:gd name="connsiteY0" fmla="*/ 456699 h 606651"/>
              <a:gd name="connsiteX1" fmla="*/ 256962 w 440751"/>
              <a:gd name="connsiteY1" fmla="*/ 502563 h 606651"/>
              <a:gd name="connsiteX2" fmla="*/ 208070 w 440751"/>
              <a:gd name="connsiteY2" fmla="*/ 553138 h 606651"/>
              <a:gd name="connsiteX3" fmla="*/ 196736 w 440751"/>
              <a:gd name="connsiteY3" fmla="*/ 552477 h 606651"/>
              <a:gd name="connsiteX4" fmla="*/ 196736 w 440751"/>
              <a:gd name="connsiteY4" fmla="*/ 458021 h 606651"/>
              <a:gd name="connsiteX5" fmla="*/ 211545 w 440751"/>
              <a:gd name="connsiteY5" fmla="*/ 456699 h 606651"/>
              <a:gd name="connsiteX6" fmla="*/ 85174 w 440751"/>
              <a:gd name="connsiteY6" fmla="*/ 456347 h 606651"/>
              <a:gd name="connsiteX7" fmla="*/ 110646 w 440751"/>
              <a:gd name="connsiteY7" fmla="*/ 477561 h 606651"/>
              <a:gd name="connsiteX8" fmla="*/ 82611 w 440751"/>
              <a:gd name="connsiteY8" fmla="*/ 501085 h 606651"/>
              <a:gd name="connsiteX9" fmla="*/ 71694 w 440751"/>
              <a:gd name="connsiteY9" fmla="*/ 500177 h 606651"/>
              <a:gd name="connsiteX10" fmla="*/ 71694 w 440751"/>
              <a:gd name="connsiteY10" fmla="*/ 457668 h 606651"/>
              <a:gd name="connsiteX11" fmla="*/ 85174 w 440751"/>
              <a:gd name="connsiteY11" fmla="*/ 456347 h 606651"/>
              <a:gd name="connsiteX12" fmla="*/ 313109 w 440751"/>
              <a:gd name="connsiteY12" fmla="*/ 432768 h 606651"/>
              <a:gd name="connsiteX13" fmla="*/ 313109 w 440751"/>
              <a:gd name="connsiteY13" fmla="*/ 577079 h 606651"/>
              <a:gd name="connsiteX14" fmla="*/ 345950 w 440751"/>
              <a:gd name="connsiteY14" fmla="*/ 577079 h 606651"/>
              <a:gd name="connsiteX15" fmla="*/ 345950 w 440751"/>
              <a:gd name="connsiteY15" fmla="*/ 519090 h 606651"/>
              <a:gd name="connsiteX16" fmla="*/ 397818 w 440751"/>
              <a:gd name="connsiteY16" fmla="*/ 519090 h 606651"/>
              <a:gd name="connsiteX17" fmla="*/ 397818 w 440751"/>
              <a:gd name="connsiteY17" fmla="*/ 492491 h 606651"/>
              <a:gd name="connsiteX18" fmla="*/ 345950 w 440751"/>
              <a:gd name="connsiteY18" fmla="*/ 492491 h 606651"/>
              <a:gd name="connsiteX19" fmla="*/ 345950 w 440751"/>
              <a:gd name="connsiteY19" fmla="*/ 459532 h 606651"/>
              <a:gd name="connsiteX20" fmla="*/ 401458 w 440751"/>
              <a:gd name="connsiteY20" fmla="*/ 459532 h 606651"/>
              <a:gd name="connsiteX21" fmla="*/ 401458 w 440751"/>
              <a:gd name="connsiteY21" fmla="*/ 432768 h 606651"/>
              <a:gd name="connsiteX22" fmla="*/ 208050 w 440751"/>
              <a:gd name="connsiteY22" fmla="*/ 431694 h 606651"/>
              <a:gd name="connsiteX23" fmla="*/ 163876 w 440751"/>
              <a:gd name="connsiteY23" fmla="*/ 434668 h 606651"/>
              <a:gd name="connsiteX24" fmla="*/ 163876 w 440751"/>
              <a:gd name="connsiteY24" fmla="*/ 576418 h 606651"/>
              <a:gd name="connsiteX25" fmla="*/ 201018 w 440751"/>
              <a:gd name="connsiteY25" fmla="*/ 578565 h 606651"/>
              <a:gd name="connsiteX26" fmla="*/ 267611 w 440751"/>
              <a:gd name="connsiteY26" fmla="*/ 559979 h 606651"/>
              <a:gd name="connsiteX27" fmla="*/ 291683 w 440751"/>
              <a:gd name="connsiteY27" fmla="*/ 501495 h 606651"/>
              <a:gd name="connsiteX28" fmla="*/ 267197 w 440751"/>
              <a:gd name="connsiteY28" fmla="*/ 447141 h 606651"/>
              <a:gd name="connsiteX29" fmla="*/ 208050 w 440751"/>
              <a:gd name="connsiteY29" fmla="*/ 431694 h 606651"/>
              <a:gd name="connsiteX30" fmla="*/ 83468 w 440751"/>
              <a:gd name="connsiteY30" fmla="*/ 431694 h 606651"/>
              <a:gd name="connsiteX31" fmla="*/ 39293 w 440751"/>
              <a:gd name="connsiteY31" fmla="*/ 434668 h 606651"/>
              <a:gd name="connsiteX32" fmla="*/ 39293 w 440751"/>
              <a:gd name="connsiteY32" fmla="*/ 577079 h 606651"/>
              <a:gd name="connsiteX33" fmla="*/ 71722 w 440751"/>
              <a:gd name="connsiteY33" fmla="*/ 577079 h 606651"/>
              <a:gd name="connsiteX34" fmla="*/ 71722 w 440751"/>
              <a:gd name="connsiteY34" fmla="*/ 525450 h 606651"/>
              <a:gd name="connsiteX35" fmla="*/ 82807 w 440751"/>
              <a:gd name="connsiteY35" fmla="*/ 526111 h 606651"/>
              <a:gd name="connsiteX36" fmla="*/ 129793 w 440751"/>
              <a:gd name="connsiteY36" fmla="*/ 510912 h 606651"/>
              <a:gd name="connsiteX37" fmla="*/ 143029 w 440751"/>
              <a:gd name="connsiteY37" fmla="*/ 476631 h 606651"/>
              <a:gd name="connsiteX38" fmla="*/ 127643 w 440751"/>
              <a:gd name="connsiteY38" fmla="*/ 443258 h 606651"/>
              <a:gd name="connsiteX39" fmla="*/ 83468 w 440751"/>
              <a:gd name="connsiteY39" fmla="*/ 431694 h 606651"/>
              <a:gd name="connsiteX40" fmla="*/ 102750 w 440751"/>
              <a:gd name="connsiteY40" fmla="*/ 316527 h 606651"/>
              <a:gd name="connsiteX41" fmla="*/ 75864 w 440751"/>
              <a:gd name="connsiteY41" fmla="*/ 339492 h 606651"/>
              <a:gd name="connsiteX42" fmla="*/ 73961 w 440751"/>
              <a:gd name="connsiteY42" fmla="*/ 351800 h 606651"/>
              <a:gd name="connsiteX43" fmla="*/ 74127 w 440751"/>
              <a:gd name="connsiteY43" fmla="*/ 352131 h 606651"/>
              <a:gd name="connsiteX44" fmla="*/ 102750 w 440751"/>
              <a:gd name="connsiteY44" fmla="*/ 316527 h 606651"/>
              <a:gd name="connsiteX45" fmla="*/ 298977 w 440751"/>
              <a:gd name="connsiteY45" fmla="*/ 271919 h 606651"/>
              <a:gd name="connsiteX46" fmla="*/ 341912 w 440751"/>
              <a:gd name="connsiteY46" fmla="*/ 300501 h 606651"/>
              <a:gd name="connsiteX47" fmla="*/ 354238 w 440751"/>
              <a:gd name="connsiteY47" fmla="*/ 303475 h 606651"/>
              <a:gd name="connsiteX48" fmla="*/ 367061 w 440751"/>
              <a:gd name="connsiteY48" fmla="*/ 291992 h 606651"/>
              <a:gd name="connsiteX49" fmla="*/ 364413 w 440751"/>
              <a:gd name="connsiteY49" fmla="*/ 282162 h 606651"/>
              <a:gd name="connsiteX50" fmla="*/ 341415 w 440751"/>
              <a:gd name="connsiteY50" fmla="*/ 273488 h 606651"/>
              <a:gd name="connsiteX51" fmla="*/ 299390 w 440751"/>
              <a:gd name="connsiteY51" fmla="*/ 271919 h 606651"/>
              <a:gd name="connsiteX52" fmla="*/ 155943 w 440751"/>
              <a:gd name="connsiteY52" fmla="*/ 177498 h 606651"/>
              <a:gd name="connsiteX53" fmla="*/ 130546 w 440751"/>
              <a:gd name="connsiteY53" fmla="*/ 281006 h 606651"/>
              <a:gd name="connsiteX54" fmla="*/ 130298 w 440751"/>
              <a:gd name="connsiteY54" fmla="*/ 281997 h 606651"/>
              <a:gd name="connsiteX55" fmla="*/ 247521 w 440751"/>
              <a:gd name="connsiteY55" fmla="*/ 256223 h 606651"/>
              <a:gd name="connsiteX56" fmla="*/ 246859 w 440751"/>
              <a:gd name="connsiteY56" fmla="*/ 255728 h 606651"/>
              <a:gd name="connsiteX57" fmla="*/ 247273 w 440751"/>
              <a:gd name="connsiteY57" fmla="*/ 255728 h 606651"/>
              <a:gd name="connsiteX58" fmla="*/ 156191 w 440751"/>
              <a:gd name="connsiteY58" fmla="*/ 177581 h 606651"/>
              <a:gd name="connsiteX59" fmla="*/ 156191 w 440751"/>
              <a:gd name="connsiteY59" fmla="*/ 177746 h 606651"/>
              <a:gd name="connsiteX60" fmla="*/ 131456 w 440751"/>
              <a:gd name="connsiteY60" fmla="*/ 99764 h 606651"/>
              <a:gd name="connsiteX61" fmla="*/ 123845 w 440751"/>
              <a:gd name="connsiteY61" fmla="*/ 106456 h 606651"/>
              <a:gd name="connsiteX62" fmla="*/ 138322 w 440751"/>
              <a:gd name="connsiteY62" fmla="*/ 135120 h 606651"/>
              <a:gd name="connsiteX63" fmla="*/ 143948 w 440751"/>
              <a:gd name="connsiteY63" fmla="*/ 140820 h 606651"/>
              <a:gd name="connsiteX64" fmla="*/ 138157 w 440751"/>
              <a:gd name="connsiteY64" fmla="*/ 100921 h 606651"/>
              <a:gd name="connsiteX65" fmla="*/ 131456 w 440751"/>
              <a:gd name="connsiteY65" fmla="*/ 99764 h 606651"/>
              <a:gd name="connsiteX66" fmla="*/ 126823 w 440751"/>
              <a:gd name="connsiteY66" fmla="*/ 82582 h 606651"/>
              <a:gd name="connsiteX67" fmla="*/ 151393 w 440751"/>
              <a:gd name="connsiteY67" fmla="*/ 88943 h 606651"/>
              <a:gd name="connsiteX68" fmla="*/ 161072 w 440751"/>
              <a:gd name="connsiteY68" fmla="*/ 151229 h 606651"/>
              <a:gd name="connsiteX69" fmla="*/ 160245 w 440751"/>
              <a:gd name="connsiteY69" fmla="*/ 156846 h 606651"/>
              <a:gd name="connsiteX70" fmla="*/ 275152 w 440751"/>
              <a:gd name="connsiteY70" fmla="*/ 254489 h 606651"/>
              <a:gd name="connsiteX71" fmla="*/ 299390 w 440751"/>
              <a:gd name="connsiteY71" fmla="*/ 254076 h 606651"/>
              <a:gd name="connsiteX72" fmla="*/ 342574 w 440751"/>
              <a:gd name="connsiteY72" fmla="*/ 255645 h 606651"/>
              <a:gd name="connsiteX73" fmla="*/ 377981 w 440751"/>
              <a:gd name="connsiteY73" fmla="*/ 270680 h 606651"/>
              <a:gd name="connsiteX74" fmla="*/ 384764 w 440751"/>
              <a:gd name="connsiteY74" fmla="*/ 294719 h 606651"/>
              <a:gd name="connsiteX75" fmla="*/ 384516 w 440751"/>
              <a:gd name="connsiteY75" fmla="*/ 295875 h 606651"/>
              <a:gd name="connsiteX76" fmla="*/ 354238 w 440751"/>
              <a:gd name="connsiteY76" fmla="*/ 321318 h 606651"/>
              <a:gd name="connsiteX77" fmla="*/ 333556 w 440751"/>
              <a:gd name="connsiteY77" fmla="*/ 316279 h 606651"/>
              <a:gd name="connsiteX78" fmla="*/ 332895 w 440751"/>
              <a:gd name="connsiteY78" fmla="*/ 315949 h 606651"/>
              <a:gd name="connsiteX79" fmla="*/ 269526 w 440751"/>
              <a:gd name="connsiteY79" fmla="*/ 272580 h 606651"/>
              <a:gd name="connsiteX80" fmla="*/ 124590 w 440751"/>
              <a:gd name="connsiteY80" fmla="*/ 304136 h 606651"/>
              <a:gd name="connsiteX81" fmla="*/ 121363 w 440751"/>
              <a:gd name="connsiteY81" fmla="*/ 316362 h 606651"/>
              <a:gd name="connsiteX82" fmla="*/ 73796 w 440751"/>
              <a:gd name="connsiteY82" fmla="*/ 369974 h 606651"/>
              <a:gd name="connsiteX83" fmla="*/ 70239 w 440751"/>
              <a:gd name="connsiteY83" fmla="*/ 369726 h 606651"/>
              <a:gd name="connsiteX84" fmla="*/ 68749 w 440751"/>
              <a:gd name="connsiteY84" fmla="*/ 369313 h 606651"/>
              <a:gd name="connsiteX85" fmla="*/ 57416 w 440751"/>
              <a:gd name="connsiteY85" fmla="*/ 358574 h 606651"/>
              <a:gd name="connsiteX86" fmla="*/ 60229 w 440751"/>
              <a:gd name="connsiteY86" fmla="*/ 330735 h 606651"/>
              <a:gd name="connsiteX87" fmla="*/ 60725 w 440751"/>
              <a:gd name="connsiteY87" fmla="*/ 329662 h 606651"/>
              <a:gd name="connsiteX88" fmla="*/ 61552 w 440751"/>
              <a:gd name="connsiteY88" fmla="*/ 328753 h 606651"/>
              <a:gd name="connsiteX89" fmla="*/ 109285 w 440751"/>
              <a:gd name="connsiteY89" fmla="*/ 291827 h 606651"/>
              <a:gd name="connsiteX90" fmla="*/ 140887 w 440751"/>
              <a:gd name="connsiteY90" fmla="*/ 162959 h 606651"/>
              <a:gd name="connsiteX91" fmla="*/ 125169 w 440751"/>
              <a:gd name="connsiteY91" fmla="*/ 147264 h 606651"/>
              <a:gd name="connsiteX92" fmla="*/ 106804 w 440751"/>
              <a:gd name="connsiteY92" fmla="*/ 101251 h 606651"/>
              <a:gd name="connsiteX93" fmla="*/ 126823 w 440751"/>
              <a:gd name="connsiteY93" fmla="*/ 82582 h 606651"/>
              <a:gd name="connsiteX94" fmla="*/ 23824 w 440751"/>
              <a:gd name="connsiteY94" fmla="*/ 23790 h 606651"/>
              <a:gd name="connsiteX95" fmla="*/ 23824 w 440751"/>
              <a:gd name="connsiteY95" fmla="*/ 403939 h 606651"/>
              <a:gd name="connsiteX96" fmla="*/ 416927 w 440751"/>
              <a:gd name="connsiteY96" fmla="*/ 403939 h 606651"/>
              <a:gd name="connsiteX97" fmla="*/ 416927 w 440751"/>
              <a:gd name="connsiteY97" fmla="*/ 157445 h 606651"/>
              <a:gd name="connsiteX98" fmla="*/ 311703 w 440751"/>
              <a:gd name="connsiteY98" fmla="*/ 157445 h 606651"/>
              <a:gd name="connsiteX99" fmla="*/ 299790 w 440751"/>
              <a:gd name="connsiteY99" fmla="*/ 145550 h 606651"/>
              <a:gd name="connsiteX100" fmla="*/ 299790 w 440751"/>
              <a:gd name="connsiteY100" fmla="*/ 23790 h 606651"/>
              <a:gd name="connsiteX101" fmla="*/ 23824 w 440751"/>
              <a:gd name="connsiteY101" fmla="*/ 0 h 606651"/>
              <a:gd name="connsiteX102" fmla="*/ 311703 w 440751"/>
              <a:gd name="connsiteY102" fmla="*/ 0 h 606651"/>
              <a:gd name="connsiteX103" fmla="*/ 314432 w 440751"/>
              <a:gd name="connsiteY103" fmla="*/ 330 h 606651"/>
              <a:gd name="connsiteX104" fmla="*/ 315094 w 440751"/>
              <a:gd name="connsiteY104" fmla="*/ 578 h 606651"/>
              <a:gd name="connsiteX105" fmla="*/ 317410 w 440751"/>
              <a:gd name="connsiteY105" fmla="*/ 1569 h 606651"/>
              <a:gd name="connsiteX106" fmla="*/ 318238 w 440751"/>
              <a:gd name="connsiteY106" fmla="*/ 1982 h 606651"/>
              <a:gd name="connsiteX107" fmla="*/ 320554 w 440751"/>
              <a:gd name="connsiteY107" fmla="*/ 3965 h 606651"/>
              <a:gd name="connsiteX108" fmla="*/ 320637 w 440751"/>
              <a:gd name="connsiteY108" fmla="*/ 4048 h 606651"/>
              <a:gd name="connsiteX109" fmla="*/ 437773 w 440751"/>
              <a:gd name="connsiteY109" fmla="*/ 137703 h 606651"/>
              <a:gd name="connsiteX110" fmla="*/ 440669 w 440751"/>
              <a:gd name="connsiteY110" fmla="*/ 145385 h 606651"/>
              <a:gd name="connsiteX111" fmla="*/ 440751 w 440751"/>
              <a:gd name="connsiteY111" fmla="*/ 146707 h 606651"/>
              <a:gd name="connsiteX112" fmla="*/ 440751 w 440751"/>
              <a:gd name="connsiteY112" fmla="*/ 582861 h 606651"/>
              <a:gd name="connsiteX113" fmla="*/ 416927 w 440751"/>
              <a:gd name="connsiteY113" fmla="*/ 606651 h 606651"/>
              <a:gd name="connsiteX114" fmla="*/ 23824 w 440751"/>
              <a:gd name="connsiteY114" fmla="*/ 606651 h 606651"/>
              <a:gd name="connsiteX115" fmla="*/ 0 w 440751"/>
              <a:gd name="connsiteY115" fmla="*/ 582861 h 606651"/>
              <a:gd name="connsiteX116" fmla="*/ 0 w 440751"/>
              <a:gd name="connsiteY116" fmla="*/ 23790 h 606651"/>
              <a:gd name="connsiteX117" fmla="*/ 23824 w 440751"/>
              <a:gd name="connsiteY117" fmla="*/ 0 h 6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40751" h="606651">
                <a:moveTo>
                  <a:pt x="211545" y="456699"/>
                </a:moveTo>
                <a:cubicBezTo>
                  <a:pt x="239589" y="456699"/>
                  <a:pt x="257210" y="472566"/>
                  <a:pt x="256962" y="502563"/>
                </a:cubicBezTo>
                <a:cubicBezTo>
                  <a:pt x="256962" y="537023"/>
                  <a:pt x="237686" y="553303"/>
                  <a:pt x="208070" y="553138"/>
                </a:cubicBezTo>
                <a:cubicBezTo>
                  <a:pt x="204016" y="553138"/>
                  <a:pt x="199549" y="553138"/>
                  <a:pt x="196736" y="552477"/>
                </a:cubicBezTo>
                <a:lnTo>
                  <a:pt x="196736" y="458021"/>
                </a:lnTo>
                <a:cubicBezTo>
                  <a:pt x="199466" y="457360"/>
                  <a:pt x="204182" y="456699"/>
                  <a:pt x="211545" y="456699"/>
                </a:cubicBezTo>
                <a:close/>
                <a:moveTo>
                  <a:pt x="85174" y="456347"/>
                </a:moveTo>
                <a:cubicBezTo>
                  <a:pt x="101466" y="456347"/>
                  <a:pt x="110646" y="464271"/>
                  <a:pt x="110646" y="477561"/>
                </a:cubicBezTo>
                <a:cubicBezTo>
                  <a:pt x="110646" y="492336"/>
                  <a:pt x="99978" y="501085"/>
                  <a:pt x="82611" y="501085"/>
                </a:cubicBezTo>
                <a:cubicBezTo>
                  <a:pt x="77897" y="501085"/>
                  <a:pt x="74423" y="500837"/>
                  <a:pt x="71694" y="500177"/>
                </a:cubicBezTo>
                <a:lnTo>
                  <a:pt x="71694" y="457668"/>
                </a:lnTo>
                <a:cubicBezTo>
                  <a:pt x="74010" y="457007"/>
                  <a:pt x="78558" y="456347"/>
                  <a:pt x="85174" y="456347"/>
                </a:cubicBezTo>
                <a:close/>
                <a:moveTo>
                  <a:pt x="313109" y="432768"/>
                </a:moveTo>
                <a:lnTo>
                  <a:pt x="313109" y="577079"/>
                </a:lnTo>
                <a:lnTo>
                  <a:pt x="345950" y="577079"/>
                </a:lnTo>
                <a:lnTo>
                  <a:pt x="345950" y="519090"/>
                </a:lnTo>
                <a:lnTo>
                  <a:pt x="397818" y="519090"/>
                </a:lnTo>
                <a:lnTo>
                  <a:pt x="397818" y="492491"/>
                </a:lnTo>
                <a:lnTo>
                  <a:pt x="345950" y="492491"/>
                </a:lnTo>
                <a:lnTo>
                  <a:pt x="345950" y="459532"/>
                </a:lnTo>
                <a:lnTo>
                  <a:pt x="401458" y="459532"/>
                </a:lnTo>
                <a:lnTo>
                  <a:pt x="401458" y="432768"/>
                </a:lnTo>
                <a:close/>
                <a:moveTo>
                  <a:pt x="208050" y="431694"/>
                </a:moveTo>
                <a:cubicBezTo>
                  <a:pt x="191588" y="431694"/>
                  <a:pt x="175870" y="432768"/>
                  <a:pt x="163876" y="434668"/>
                </a:cubicBezTo>
                <a:lnTo>
                  <a:pt x="163876" y="576418"/>
                </a:lnTo>
                <a:cubicBezTo>
                  <a:pt x="172065" y="577492"/>
                  <a:pt x="184060" y="578565"/>
                  <a:pt x="201018" y="578565"/>
                </a:cubicBezTo>
                <a:cubicBezTo>
                  <a:pt x="229310" y="578565"/>
                  <a:pt x="252472" y="572535"/>
                  <a:pt x="267611" y="559979"/>
                </a:cubicBezTo>
                <a:cubicBezTo>
                  <a:pt x="281591" y="548167"/>
                  <a:pt x="291683" y="529085"/>
                  <a:pt x="291683" y="501495"/>
                </a:cubicBezTo>
                <a:cubicBezTo>
                  <a:pt x="291683" y="476053"/>
                  <a:pt x="282253" y="458210"/>
                  <a:pt x="267197" y="447141"/>
                </a:cubicBezTo>
                <a:cubicBezTo>
                  <a:pt x="253300" y="436650"/>
                  <a:pt x="235514" y="431694"/>
                  <a:pt x="208050" y="431694"/>
                </a:cubicBezTo>
                <a:close/>
                <a:moveTo>
                  <a:pt x="83468" y="431694"/>
                </a:moveTo>
                <a:cubicBezTo>
                  <a:pt x="63532" y="431694"/>
                  <a:pt x="49386" y="433015"/>
                  <a:pt x="39293" y="434668"/>
                </a:cubicBezTo>
                <a:lnTo>
                  <a:pt x="39293" y="577079"/>
                </a:lnTo>
                <a:lnTo>
                  <a:pt x="71722" y="577079"/>
                </a:lnTo>
                <a:lnTo>
                  <a:pt x="71722" y="525450"/>
                </a:lnTo>
                <a:cubicBezTo>
                  <a:pt x="74700" y="525863"/>
                  <a:pt x="78505" y="526111"/>
                  <a:pt x="82807" y="526111"/>
                </a:cubicBezTo>
                <a:cubicBezTo>
                  <a:pt x="102164" y="526111"/>
                  <a:pt x="118626" y="521403"/>
                  <a:pt x="129793" y="510912"/>
                </a:cubicBezTo>
                <a:cubicBezTo>
                  <a:pt x="138397" y="502817"/>
                  <a:pt x="143029" y="490756"/>
                  <a:pt x="143029" y="476631"/>
                </a:cubicBezTo>
                <a:cubicBezTo>
                  <a:pt x="143029" y="462505"/>
                  <a:pt x="136825" y="450528"/>
                  <a:pt x="127643" y="443258"/>
                </a:cubicBezTo>
                <a:cubicBezTo>
                  <a:pt x="117964" y="435576"/>
                  <a:pt x="103653" y="431694"/>
                  <a:pt x="83468" y="431694"/>
                </a:cubicBezTo>
                <a:close/>
                <a:moveTo>
                  <a:pt x="102750" y="316527"/>
                </a:moveTo>
                <a:cubicBezTo>
                  <a:pt x="92409" y="323383"/>
                  <a:pt x="83392" y="331066"/>
                  <a:pt x="75864" y="339492"/>
                </a:cubicBezTo>
                <a:cubicBezTo>
                  <a:pt x="74127" y="343705"/>
                  <a:pt x="72968" y="349405"/>
                  <a:pt x="73961" y="351800"/>
                </a:cubicBezTo>
                <a:cubicBezTo>
                  <a:pt x="74044" y="351966"/>
                  <a:pt x="74044" y="352048"/>
                  <a:pt x="74127" y="352131"/>
                </a:cubicBezTo>
                <a:cubicBezTo>
                  <a:pt x="77932" y="351966"/>
                  <a:pt x="92657" y="349157"/>
                  <a:pt x="102750" y="316527"/>
                </a:cubicBezTo>
                <a:close/>
                <a:moveTo>
                  <a:pt x="298977" y="271919"/>
                </a:moveTo>
                <a:cubicBezTo>
                  <a:pt x="313537" y="282162"/>
                  <a:pt x="327931" y="291745"/>
                  <a:pt x="341912" y="300501"/>
                </a:cubicBezTo>
                <a:cubicBezTo>
                  <a:pt x="343153" y="301079"/>
                  <a:pt x="348613" y="303475"/>
                  <a:pt x="354238" y="303475"/>
                </a:cubicBezTo>
                <a:cubicBezTo>
                  <a:pt x="359036" y="303475"/>
                  <a:pt x="364331" y="302071"/>
                  <a:pt x="367061" y="291992"/>
                </a:cubicBezTo>
                <a:cubicBezTo>
                  <a:pt x="367474" y="287945"/>
                  <a:pt x="366647" y="284806"/>
                  <a:pt x="364413" y="282162"/>
                </a:cubicBezTo>
                <a:cubicBezTo>
                  <a:pt x="358705" y="275554"/>
                  <a:pt x="345635" y="273571"/>
                  <a:pt x="341415" y="273488"/>
                </a:cubicBezTo>
                <a:cubicBezTo>
                  <a:pt x="340754" y="273406"/>
                  <a:pt x="324208" y="271919"/>
                  <a:pt x="299390" y="271919"/>
                </a:cubicBezTo>
                <a:close/>
                <a:moveTo>
                  <a:pt x="155943" y="177498"/>
                </a:moveTo>
                <a:cubicBezTo>
                  <a:pt x="149490" y="206080"/>
                  <a:pt x="138322" y="250606"/>
                  <a:pt x="130546" y="281006"/>
                </a:cubicBezTo>
                <a:lnTo>
                  <a:pt x="130298" y="281997"/>
                </a:lnTo>
                <a:cubicBezTo>
                  <a:pt x="168352" y="266384"/>
                  <a:pt x="211452" y="259280"/>
                  <a:pt x="247521" y="256223"/>
                </a:cubicBezTo>
                <a:lnTo>
                  <a:pt x="246859" y="255728"/>
                </a:lnTo>
                <a:lnTo>
                  <a:pt x="247273" y="255728"/>
                </a:lnTo>
                <a:cubicBezTo>
                  <a:pt x="208971" y="225906"/>
                  <a:pt x="177038" y="197241"/>
                  <a:pt x="156191" y="177581"/>
                </a:cubicBezTo>
                <a:lnTo>
                  <a:pt x="156191" y="177746"/>
                </a:lnTo>
                <a:close/>
                <a:moveTo>
                  <a:pt x="131456" y="99764"/>
                </a:moveTo>
                <a:cubicBezTo>
                  <a:pt x="131373" y="99764"/>
                  <a:pt x="125252" y="101582"/>
                  <a:pt x="123845" y="106456"/>
                </a:cubicBezTo>
                <a:cubicBezTo>
                  <a:pt x="123018" y="109347"/>
                  <a:pt x="122770" y="117855"/>
                  <a:pt x="138322" y="135120"/>
                </a:cubicBezTo>
                <a:cubicBezTo>
                  <a:pt x="138322" y="135120"/>
                  <a:pt x="140308" y="137186"/>
                  <a:pt x="143948" y="140820"/>
                </a:cubicBezTo>
                <a:cubicBezTo>
                  <a:pt x="145189" y="117690"/>
                  <a:pt x="141962" y="105134"/>
                  <a:pt x="138157" y="100921"/>
                </a:cubicBezTo>
                <a:cubicBezTo>
                  <a:pt x="136502" y="99104"/>
                  <a:pt x="134600" y="98938"/>
                  <a:pt x="131456" y="99764"/>
                </a:cubicBezTo>
                <a:close/>
                <a:moveTo>
                  <a:pt x="126823" y="82582"/>
                </a:moveTo>
                <a:cubicBezTo>
                  <a:pt x="136254" y="80021"/>
                  <a:pt x="145271" y="82252"/>
                  <a:pt x="151393" y="88943"/>
                </a:cubicBezTo>
                <a:cubicBezTo>
                  <a:pt x="160741" y="99269"/>
                  <a:pt x="163967" y="120168"/>
                  <a:pt x="161072" y="151229"/>
                </a:cubicBezTo>
                <a:cubicBezTo>
                  <a:pt x="160907" y="152633"/>
                  <a:pt x="160658" y="154451"/>
                  <a:pt x="160245" y="156846"/>
                </a:cubicBezTo>
                <a:cubicBezTo>
                  <a:pt x="182581" y="178242"/>
                  <a:pt x="224275" y="216406"/>
                  <a:pt x="275152" y="254489"/>
                </a:cubicBezTo>
                <a:cubicBezTo>
                  <a:pt x="283176" y="254241"/>
                  <a:pt x="291283" y="254076"/>
                  <a:pt x="299390" y="254076"/>
                </a:cubicBezTo>
                <a:cubicBezTo>
                  <a:pt x="325118" y="254076"/>
                  <a:pt x="341912" y="255562"/>
                  <a:pt x="342574" y="255645"/>
                </a:cubicBezTo>
                <a:cubicBezTo>
                  <a:pt x="344559" y="255728"/>
                  <a:pt x="366316" y="256884"/>
                  <a:pt x="377981" y="270680"/>
                </a:cubicBezTo>
                <a:cubicBezTo>
                  <a:pt x="383606" y="277123"/>
                  <a:pt x="385922" y="285466"/>
                  <a:pt x="384764" y="294719"/>
                </a:cubicBezTo>
                <a:lnTo>
                  <a:pt x="384516" y="295875"/>
                </a:lnTo>
                <a:cubicBezTo>
                  <a:pt x="380380" y="311984"/>
                  <a:pt x="369377" y="321318"/>
                  <a:pt x="354238" y="321318"/>
                </a:cubicBezTo>
                <a:cubicBezTo>
                  <a:pt x="343566" y="321318"/>
                  <a:pt x="334549" y="316857"/>
                  <a:pt x="333556" y="316279"/>
                </a:cubicBezTo>
                <a:lnTo>
                  <a:pt x="332895" y="315949"/>
                </a:lnTo>
                <a:cubicBezTo>
                  <a:pt x="312213" y="303062"/>
                  <a:pt x="290952" y="288440"/>
                  <a:pt x="269526" y="272580"/>
                </a:cubicBezTo>
                <a:cubicBezTo>
                  <a:pt x="227915" y="274645"/>
                  <a:pt x="170503" y="281832"/>
                  <a:pt x="124590" y="304136"/>
                </a:cubicBezTo>
                <a:lnTo>
                  <a:pt x="121363" y="316362"/>
                </a:lnTo>
                <a:cubicBezTo>
                  <a:pt x="108210" y="364770"/>
                  <a:pt x="83723" y="369974"/>
                  <a:pt x="73796" y="369974"/>
                </a:cubicBezTo>
                <a:cubicBezTo>
                  <a:pt x="71479" y="369974"/>
                  <a:pt x="70239" y="369726"/>
                  <a:pt x="70239" y="369726"/>
                </a:cubicBezTo>
                <a:lnTo>
                  <a:pt x="68749" y="369313"/>
                </a:lnTo>
                <a:cubicBezTo>
                  <a:pt x="63455" y="367413"/>
                  <a:pt x="59484" y="363696"/>
                  <a:pt x="57416" y="358574"/>
                </a:cubicBezTo>
                <a:cubicBezTo>
                  <a:pt x="52783" y="347422"/>
                  <a:pt x="58905" y="333462"/>
                  <a:pt x="60229" y="330735"/>
                </a:cubicBezTo>
                <a:lnTo>
                  <a:pt x="60725" y="329662"/>
                </a:lnTo>
                <a:lnTo>
                  <a:pt x="61552" y="328753"/>
                </a:lnTo>
                <a:cubicBezTo>
                  <a:pt x="73961" y="314544"/>
                  <a:pt x="90010" y="302153"/>
                  <a:pt x="109285" y="291827"/>
                </a:cubicBezTo>
                <a:cubicBezTo>
                  <a:pt x="117475" y="260023"/>
                  <a:pt x="134434" y="193689"/>
                  <a:pt x="140887" y="162959"/>
                </a:cubicBezTo>
                <a:cubicBezTo>
                  <a:pt x="130960" y="153212"/>
                  <a:pt x="125417" y="147512"/>
                  <a:pt x="125169" y="147264"/>
                </a:cubicBezTo>
                <a:cubicBezTo>
                  <a:pt x="109120" y="129338"/>
                  <a:pt x="102915" y="113890"/>
                  <a:pt x="106804" y="101251"/>
                </a:cubicBezTo>
                <a:cubicBezTo>
                  <a:pt x="110195" y="89686"/>
                  <a:pt x="121032" y="84069"/>
                  <a:pt x="126823" y="82582"/>
                </a:cubicBezTo>
                <a:close/>
                <a:moveTo>
                  <a:pt x="23824" y="23790"/>
                </a:moveTo>
                <a:lnTo>
                  <a:pt x="23824" y="403939"/>
                </a:lnTo>
                <a:lnTo>
                  <a:pt x="416927" y="403939"/>
                </a:lnTo>
                <a:lnTo>
                  <a:pt x="416927" y="157445"/>
                </a:lnTo>
                <a:lnTo>
                  <a:pt x="311703" y="157445"/>
                </a:lnTo>
                <a:cubicBezTo>
                  <a:pt x="305085" y="157445"/>
                  <a:pt x="299790" y="152076"/>
                  <a:pt x="299790" y="145550"/>
                </a:cubicBezTo>
                <a:lnTo>
                  <a:pt x="299790" y="23790"/>
                </a:lnTo>
                <a:close/>
                <a:moveTo>
                  <a:pt x="23824" y="0"/>
                </a:moveTo>
                <a:lnTo>
                  <a:pt x="311703" y="0"/>
                </a:lnTo>
                <a:cubicBezTo>
                  <a:pt x="312612" y="0"/>
                  <a:pt x="313522" y="165"/>
                  <a:pt x="314432" y="330"/>
                </a:cubicBezTo>
                <a:cubicBezTo>
                  <a:pt x="314681" y="413"/>
                  <a:pt x="314846" y="496"/>
                  <a:pt x="315094" y="578"/>
                </a:cubicBezTo>
                <a:cubicBezTo>
                  <a:pt x="315921" y="826"/>
                  <a:pt x="316666" y="1156"/>
                  <a:pt x="317410" y="1569"/>
                </a:cubicBezTo>
                <a:cubicBezTo>
                  <a:pt x="317659" y="1652"/>
                  <a:pt x="317990" y="1817"/>
                  <a:pt x="318238" y="1982"/>
                </a:cubicBezTo>
                <a:cubicBezTo>
                  <a:pt x="319065" y="2561"/>
                  <a:pt x="319892" y="3221"/>
                  <a:pt x="320554" y="3965"/>
                </a:cubicBezTo>
                <a:cubicBezTo>
                  <a:pt x="320554" y="4048"/>
                  <a:pt x="320637" y="4048"/>
                  <a:pt x="320637" y="4048"/>
                </a:cubicBezTo>
                <a:lnTo>
                  <a:pt x="437773" y="137703"/>
                </a:lnTo>
                <a:cubicBezTo>
                  <a:pt x="439676" y="139850"/>
                  <a:pt x="440586" y="142576"/>
                  <a:pt x="440669" y="145385"/>
                </a:cubicBezTo>
                <a:cubicBezTo>
                  <a:pt x="440669" y="145798"/>
                  <a:pt x="440751" y="146294"/>
                  <a:pt x="440751" y="146707"/>
                </a:cubicBezTo>
                <a:lnTo>
                  <a:pt x="440751" y="582861"/>
                </a:lnTo>
                <a:cubicBezTo>
                  <a:pt x="440751" y="595995"/>
                  <a:pt x="430080" y="606651"/>
                  <a:pt x="416927" y="606651"/>
                </a:cubicBezTo>
                <a:lnTo>
                  <a:pt x="23824" y="606651"/>
                </a:lnTo>
                <a:cubicBezTo>
                  <a:pt x="10671" y="606651"/>
                  <a:pt x="0" y="595995"/>
                  <a:pt x="0" y="582861"/>
                </a:cubicBezTo>
                <a:lnTo>
                  <a:pt x="0" y="23790"/>
                </a:lnTo>
                <a:cubicBezTo>
                  <a:pt x="0" y="10656"/>
                  <a:pt x="10671" y="0"/>
                  <a:pt x="23824" y="0"/>
                </a:cubicBezTo>
                <a:close/>
              </a:path>
            </a:pathLst>
          </a:custGeom>
          <a:solidFill>
            <a:srgbClr val="1AC604"/>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a typeface="微软雅黑"/>
            </a:endParaRPr>
          </a:p>
        </p:txBody>
      </p:sp>
      <p:sp>
        <p:nvSpPr>
          <p:cNvPr id="21" name="coding_338687">
            <a:extLst>
              <a:ext uri="{FF2B5EF4-FFF2-40B4-BE49-F238E27FC236}">
                <a16:creationId xmlns="" xmlns:a16="http://schemas.microsoft.com/office/drawing/2014/main" id="{98060D0D-5E5A-4C41-8F8F-3DCDFD24FE25}"/>
              </a:ext>
            </a:extLst>
          </p:cNvPr>
          <p:cNvSpPr>
            <a:spLocks noChangeAspect="1"/>
          </p:cNvSpPr>
          <p:nvPr/>
        </p:nvSpPr>
        <p:spPr bwMode="auto">
          <a:xfrm>
            <a:off x="5179474" y="2962984"/>
            <a:ext cx="657467" cy="608764"/>
          </a:xfrm>
          <a:custGeom>
            <a:avLst/>
            <a:gdLst>
              <a:gd name="connsiteX0" fmla="*/ 247613 w 607639"/>
              <a:gd name="connsiteY0" fmla="*/ 505601 h 606722"/>
              <a:gd name="connsiteX1" fmla="*/ 234974 w 607639"/>
              <a:gd name="connsiteY1" fmla="*/ 556162 h 606722"/>
              <a:gd name="connsiteX2" fmla="*/ 372665 w 607639"/>
              <a:gd name="connsiteY2" fmla="*/ 556162 h 606722"/>
              <a:gd name="connsiteX3" fmla="*/ 360026 w 607639"/>
              <a:gd name="connsiteY3" fmla="*/ 505601 h 606722"/>
              <a:gd name="connsiteX4" fmla="*/ 0 w 607639"/>
              <a:gd name="connsiteY4" fmla="*/ 404481 h 606722"/>
              <a:gd name="connsiteX5" fmla="*/ 607639 w 607639"/>
              <a:gd name="connsiteY5" fmla="*/ 404481 h 606722"/>
              <a:gd name="connsiteX6" fmla="*/ 607639 w 607639"/>
              <a:gd name="connsiteY6" fmla="*/ 435048 h 606722"/>
              <a:gd name="connsiteX7" fmla="*/ 536969 w 607639"/>
              <a:gd name="connsiteY7" fmla="*/ 505601 h 606722"/>
              <a:gd name="connsiteX8" fmla="*/ 412183 w 607639"/>
              <a:gd name="connsiteY8" fmla="*/ 505601 h 606722"/>
              <a:gd name="connsiteX9" fmla="*/ 424822 w 607639"/>
              <a:gd name="connsiteY9" fmla="*/ 556162 h 606722"/>
              <a:gd name="connsiteX10" fmla="*/ 430430 w 607639"/>
              <a:gd name="connsiteY10" fmla="*/ 556162 h 606722"/>
              <a:gd name="connsiteX11" fmla="*/ 455707 w 607639"/>
              <a:gd name="connsiteY11" fmla="*/ 581397 h 606722"/>
              <a:gd name="connsiteX12" fmla="*/ 430430 w 607639"/>
              <a:gd name="connsiteY12" fmla="*/ 606722 h 606722"/>
              <a:gd name="connsiteX13" fmla="*/ 405063 w 607639"/>
              <a:gd name="connsiteY13" fmla="*/ 606722 h 606722"/>
              <a:gd name="connsiteX14" fmla="*/ 202576 w 607639"/>
              <a:gd name="connsiteY14" fmla="*/ 606722 h 606722"/>
              <a:gd name="connsiteX15" fmla="*/ 177210 w 607639"/>
              <a:gd name="connsiteY15" fmla="*/ 606722 h 606722"/>
              <a:gd name="connsiteX16" fmla="*/ 151932 w 607639"/>
              <a:gd name="connsiteY16" fmla="*/ 581397 h 606722"/>
              <a:gd name="connsiteX17" fmla="*/ 177210 w 607639"/>
              <a:gd name="connsiteY17" fmla="*/ 556162 h 606722"/>
              <a:gd name="connsiteX18" fmla="*/ 182817 w 607639"/>
              <a:gd name="connsiteY18" fmla="*/ 556162 h 606722"/>
              <a:gd name="connsiteX19" fmla="*/ 195456 w 607639"/>
              <a:gd name="connsiteY19" fmla="*/ 505601 h 606722"/>
              <a:gd name="connsiteX20" fmla="*/ 70670 w 607639"/>
              <a:gd name="connsiteY20" fmla="*/ 505601 h 606722"/>
              <a:gd name="connsiteX21" fmla="*/ 0 w 607639"/>
              <a:gd name="connsiteY21" fmla="*/ 435048 h 606722"/>
              <a:gd name="connsiteX22" fmla="*/ 430430 w 607639"/>
              <a:gd name="connsiteY22" fmla="*/ 278079 h 606722"/>
              <a:gd name="connsiteX23" fmla="*/ 405063 w 607639"/>
              <a:gd name="connsiteY23" fmla="*/ 303318 h 606722"/>
              <a:gd name="connsiteX24" fmla="*/ 430430 w 607639"/>
              <a:gd name="connsiteY24" fmla="*/ 328647 h 606722"/>
              <a:gd name="connsiteX25" fmla="*/ 481074 w 607639"/>
              <a:gd name="connsiteY25" fmla="*/ 328647 h 606722"/>
              <a:gd name="connsiteX26" fmla="*/ 506351 w 607639"/>
              <a:gd name="connsiteY26" fmla="*/ 303318 h 606722"/>
              <a:gd name="connsiteX27" fmla="*/ 481074 w 607639"/>
              <a:gd name="connsiteY27" fmla="*/ 278079 h 606722"/>
              <a:gd name="connsiteX28" fmla="*/ 329142 w 607639"/>
              <a:gd name="connsiteY28" fmla="*/ 278079 h 606722"/>
              <a:gd name="connsiteX29" fmla="*/ 303775 w 607639"/>
              <a:gd name="connsiteY29" fmla="*/ 303318 h 606722"/>
              <a:gd name="connsiteX30" fmla="*/ 329142 w 607639"/>
              <a:gd name="connsiteY30" fmla="*/ 328647 h 606722"/>
              <a:gd name="connsiteX31" fmla="*/ 354419 w 607639"/>
              <a:gd name="connsiteY31" fmla="*/ 328647 h 606722"/>
              <a:gd name="connsiteX32" fmla="*/ 379786 w 607639"/>
              <a:gd name="connsiteY32" fmla="*/ 303318 h 606722"/>
              <a:gd name="connsiteX33" fmla="*/ 354419 w 607639"/>
              <a:gd name="connsiteY33" fmla="*/ 278079 h 606722"/>
              <a:gd name="connsiteX34" fmla="*/ 126566 w 607639"/>
              <a:gd name="connsiteY34" fmla="*/ 278079 h 606722"/>
              <a:gd name="connsiteX35" fmla="*/ 101288 w 607639"/>
              <a:gd name="connsiteY35" fmla="*/ 303318 h 606722"/>
              <a:gd name="connsiteX36" fmla="*/ 126566 w 607639"/>
              <a:gd name="connsiteY36" fmla="*/ 328647 h 606722"/>
              <a:gd name="connsiteX37" fmla="*/ 253220 w 607639"/>
              <a:gd name="connsiteY37" fmla="*/ 328647 h 606722"/>
              <a:gd name="connsiteX38" fmla="*/ 278498 w 607639"/>
              <a:gd name="connsiteY38" fmla="*/ 303318 h 606722"/>
              <a:gd name="connsiteX39" fmla="*/ 253220 w 607639"/>
              <a:gd name="connsiteY39" fmla="*/ 278079 h 606722"/>
              <a:gd name="connsiteX40" fmla="*/ 455707 w 607639"/>
              <a:gd name="connsiteY40" fmla="*/ 202271 h 606722"/>
              <a:gd name="connsiteX41" fmla="*/ 430430 w 607639"/>
              <a:gd name="connsiteY41" fmla="*/ 227511 h 606722"/>
              <a:gd name="connsiteX42" fmla="*/ 455707 w 607639"/>
              <a:gd name="connsiteY42" fmla="*/ 252750 h 606722"/>
              <a:gd name="connsiteX43" fmla="*/ 481074 w 607639"/>
              <a:gd name="connsiteY43" fmla="*/ 252750 h 606722"/>
              <a:gd name="connsiteX44" fmla="*/ 506351 w 607639"/>
              <a:gd name="connsiteY44" fmla="*/ 227511 h 606722"/>
              <a:gd name="connsiteX45" fmla="*/ 481074 w 607639"/>
              <a:gd name="connsiteY45" fmla="*/ 202271 h 606722"/>
              <a:gd name="connsiteX46" fmla="*/ 329142 w 607639"/>
              <a:gd name="connsiteY46" fmla="*/ 202271 h 606722"/>
              <a:gd name="connsiteX47" fmla="*/ 303775 w 607639"/>
              <a:gd name="connsiteY47" fmla="*/ 227511 h 606722"/>
              <a:gd name="connsiteX48" fmla="*/ 329142 w 607639"/>
              <a:gd name="connsiteY48" fmla="*/ 252750 h 606722"/>
              <a:gd name="connsiteX49" fmla="*/ 379786 w 607639"/>
              <a:gd name="connsiteY49" fmla="*/ 252750 h 606722"/>
              <a:gd name="connsiteX50" fmla="*/ 405063 w 607639"/>
              <a:gd name="connsiteY50" fmla="*/ 227511 h 606722"/>
              <a:gd name="connsiteX51" fmla="*/ 379786 w 607639"/>
              <a:gd name="connsiteY51" fmla="*/ 202271 h 606722"/>
              <a:gd name="connsiteX52" fmla="*/ 151927 w 607639"/>
              <a:gd name="connsiteY52" fmla="*/ 126383 h 606722"/>
              <a:gd name="connsiteX53" fmla="*/ 227855 w 607639"/>
              <a:gd name="connsiteY53" fmla="*/ 126383 h 606722"/>
              <a:gd name="connsiteX54" fmla="*/ 227855 w 607639"/>
              <a:gd name="connsiteY54" fmla="*/ 202311 h 606722"/>
              <a:gd name="connsiteX55" fmla="*/ 151927 w 607639"/>
              <a:gd name="connsiteY55" fmla="*/ 202311 h 606722"/>
              <a:gd name="connsiteX56" fmla="*/ 430430 w 607639"/>
              <a:gd name="connsiteY56" fmla="*/ 126375 h 606722"/>
              <a:gd name="connsiteX57" fmla="*/ 405063 w 607639"/>
              <a:gd name="connsiteY57" fmla="*/ 151704 h 606722"/>
              <a:gd name="connsiteX58" fmla="*/ 430430 w 607639"/>
              <a:gd name="connsiteY58" fmla="*/ 176943 h 606722"/>
              <a:gd name="connsiteX59" fmla="*/ 481074 w 607639"/>
              <a:gd name="connsiteY59" fmla="*/ 176943 h 606722"/>
              <a:gd name="connsiteX60" fmla="*/ 506351 w 607639"/>
              <a:gd name="connsiteY60" fmla="*/ 151704 h 606722"/>
              <a:gd name="connsiteX61" fmla="*/ 481074 w 607639"/>
              <a:gd name="connsiteY61" fmla="*/ 126375 h 606722"/>
              <a:gd name="connsiteX62" fmla="*/ 329142 w 607639"/>
              <a:gd name="connsiteY62" fmla="*/ 126375 h 606722"/>
              <a:gd name="connsiteX63" fmla="*/ 303775 w 607639"/>
              <a:gd name="connsiteY63" fmla="*/ 151704 h 606722"/>
              <a:gd name="connsiteX64" fmla="*/ 329142 w 607639"/>
              <a:gd name="connsiteY64" fmla="*/ 176943 h 606722"/>
              <a:gd name="connsiteX65" fmla="*/ 354419 w 607639"/>
              <a:gd name="connsiteY65" fmla="*/ 176943 h 606722"/>
              <a:gd name="connsiteX66" fmla="*/ 379786 w 607639"/>
              <a:gd name="connsiteY66" fmla="*/ 151704 h 606722"/>
              <a:gd name="connsiteX67" fmla="*/ 354419 w 607639"/>
              <a:gd name="connsiteY67" fmla="*/ 126375 h 606722"/>
              <a:gd name="connsiteX68" fmla="*/ 126566 w 607639"/>
              <a:gd name="connsiteY68" fmla="*/ 75807 h 606722"/>
              <a:gd name="connsiteX69" fmla="*/ 101288 w 607639"/>
              <a:gd name="connsiteY69" fmla="*/ 101136 h 606722"/>
              <a:gd name="connsiteX70" fmla="*/ 101288 w 607639"/>
              <a:gd name="connsiteY70" fmla="*/ 227511 h 606722"/>
              <a:gd name="connsiteX71" fmla="*/ 126566 w 607639"/>
              <a:gd name="connsiteY71" fmla="*/ 252750 h 606722"/>
              <a:gd name="connsiteX72" fmla="*/ 253220 w 607639"/>
              <a:gd name="connsiteY72" fmla="*/ 252750 h 606722"/>
              <a:gd name="connsiteX73" fmla="*/ 278498 w 607639"/>
              <a:gd name="connsiteY73" fmla="*/ 227511 h 606722"/>
              <a:gd name="connsiteX74" fmla="*/ 278498 w 607639"/>
              <a:gd name="connsiteY74" fmla="*/ 101136 h 606722"/>
              <a:gd name="connsiteX75" fmla="*/ 253220 w 607639"/>
              <a:gd name="connsiteY75" fmla="*/ 75807 h 606722"/>
              <a:gd name="connsiteX76" fmla="*/ 70670 w 607639"/>
              <a:gd name="connsiteY76" fmla="*/ 0 h 606722"/>
              <a:gd name="connsiteX77" fmla="*/ 536969 w 607639"/>
              <a:gd name="connsiteY77" fmla="*/ 0 h 606722"/>
              <a:gd name="connsiteX78" fmla="*/ 607639 w 607639"/>
              <a:gd name="connsiteY78" fmla="*/ 70564 h 606722"/>
              <a:gd name="connsiteX79" fmla="*/ 607639 w 607639"/>
              <a:gd name="connsiteY79" fmla="*/ 353886 h 606722"/>
              <a:gd name="connsiteX80" fmla="*/ 0 w 607639"/>
              <a:gd name="connsiteY80" fmla="*/ 353886 h 606722"/>
              <a:gd name="connsiteX81" fmla="*/ 0 w 607639"/>
              <a:gd name="connsiteY81" fmla="*/ 70564 h 606722"/>
              <a:gd name="connsiteX82" fmla="*/ 70670 w 607639"/>
              <a:gd name="connsiteY82"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7639" h="606722">
                <a:moveTo>
                  <a:pt x="247613" y="505601"/>
                </a:moveTo>
                <a:lnTo>
                  <a:pt x="234974" y="556162"/>
                </a:lnTo>
                <a:lnTo>
                  <a:pt x="372665" y="556162"/>
                </a:lnTo>
                <a:lnTo>
                  <a:pt x="360026" y="505601"/>
                </a:lnTo>
                <a:close/>
                <a:moveTo>
                  <a:pt x="0" y="404481"/>
                </a:moveTo>
                <a:lnTo>
                  <a:pt x="607639" y="404481"/>
                </a:lnTo>
                <a:lnTo>
                  <a:pt x="607639" y="435048"/>
                </a:lnTo>
                <a:cubicBezTo>
                  <a:pt x="607639" y="473968"/>
                  <a:pt x="575953" y="505601"/>
                  <a:pt x="536969" y="505601"/>
                </a:cubicBezTo>
                <a:lnTo>
                  <a:pt x="412183" y="505601"/>
                </a:lnTo>
                <a:lnTo>
                  <a:pt x="424822" y="556162"/>
                </a:lnTo>
                <a:lnTo>
                  <a:pt x="430430" y="556162"/>
                </a:lnTo>
                <a:cubicBezTo>
                  <a:pt x="444403" y="556162"/>
                  <a:pt x="455707" y="567447"/>
                  <a:pt x="455707" y="581397"/>
                </a:cubicBezTo>
                <a:cubicBezTo>
                  <a:pt x="455707" y="595348"/>
                  <a:pt x="444403" y="606722"/>
                  <a:pt x="430430" y="606722"/>
                </a:cubicBezTo>
                <a:lnTo>
                  <a:pt x="405063" y="606722"/>
                </a:lnTo>
                <a:lnTo>
                  <a:pt x="202576" y="606722"/>
                </a:lnTo>
                <a:lnTo>
                  <a:pt x="177210" y="606722"/>
                </a:lnTo>
                <a:cubicBezTo>
                  <a:pt x="163236" y="606722"/>
                  <a:pt x="151932" y="595348"/>
                  <a:pt x="151932" y="581397"/>
                </a:cubicBezTo>
                <a:cubicBezTo>
                  <a:pt x="151932" y="567447"/>
                  <a:pt x="163236" y="556162"/>
                  <a:pt x="177210" y="556162"/>
                </a:cubicBezTo>
                <a:lnTo>
                  <a:pt x="182817" y="556162"/>
                </a:lnTo>
                <a:lnTo>
                  <a:pt x="195456" y="505601"/>
                </a:lnTo>
                <a:lnTo>
                  <a:pt x="70670" y="505601"/>
                </a:lnTo>
                <a:cubicBezTo>
                  <a:pt x="31686" y="505601"/>
                  <a:pt x="0" y="473968"/>
                  <a:pt x="0" y="435048"/>
                </a:cubicBezTo>
                <a:close/>
                <a:moveTo>
                  <a:pt x="430430" y="278079"/>
                </a:moveTo>
                <a:cubicBezTo>
                  <a:pt x="416367" y="278079"/>
                  <a:pt x="405063" y="289365"/>
                  <a:pt x="405063" y="303318"/>
                </a:cubicBezTo>
                <a:cubicBezTo>
                  <a:pt x="405063" y="317271"/>
                  <a:pt x="416367" y="328647"/>
                  <a:pt x="430430" y="328647"/>
                </a:cubicBezTo>
                <a:lnTo>
                  <a:pt x="481074" y="328647"/>
                </a:lnTo>
                <a:cubicBezTo>
                  <a:pt x="495047" y="328647"/>
                  <a:pt x="506351" y="317271"/>
                  <a:pt x="506351" y="303318"/>
                </a:cubicBezTo>
                <a:cubicBezTo>
                  <a:pt x="506351" y="289365"/>
                  <a:pt x="495047" y="278079"/>
                  <a:pt x="481074" y="278079"/>
                </a:cubicBezTo>
                <a:close/>
                <a:moveTo>
                  <a:pt x="329142" y="278079"/>
                </a:moveTo>
                <a:cubicBezTo>
                  <a:pt x="315168" y="278079"/>
                  <a:pt x="303775" y="289365"/>
                  <a:pt x="303775" y="303318"/>
                </a:cubicBezTo>
                <a:cubicBezTo>
                  <a:pt x="303775" y="317271"/>
                  <a:pt x="315168" y="328647"/>
                  <a:pt x="329142" y="328647"/>
                </a:cubicBezTo>
                <a:lnTo>
                  <a:pt x="354419" y="328647"/>
                </a:lnTo>
                <a:cubicBezTo>
                  <a:pt x="368482" y="328647"/>
                  <a:pt x="379786" y="317271"/>
                  <a:pt x="379786" y="303318"/>
                </a:cubicBezTo>
                <a:cubicBezTo>
                  <a:pt x="379786" y="289365"/>
                  <a:pt x="368482" y="278079"/>
                  <a:pt x="354419" y="278079"/>
                </a:cubicBezTo>
                <a:close/>
                <a:moveTo>
                  <a:pt x="126566" y="278079"/>
                </a:moveTo>
                <a:cubicBezTo>
                  <a:pt x="112592" y="278079"/>
                  <a:pt x="101288" y="289365"/>
                  <a:pt x="101288" y="303318"/>
                </a:cubicBezTo>
                <a:cubicBezTo>
                  <a:pt x="101288" y="317271"/>
                  <a:pt x="112592" y="328647"/>
                  <a:pt x="126566" y="328647"/>
                </a:cubicBezTo>
                <a:lnTo>
                  <a:pt x="253220" y="328647"/>
                </a:lnTo>
                <a:cubicBezTo>
                  <a:pt x="267194" y="328647"/>
                  <a:pt x="278498" y="317271"/>
                  <a:pt x="278498" y="303318"/>
                </a:cubicBezTo>
                <a:cubicBezTo>
                  <a:pt x="278498" y="289365"/>
                  <a:pt x="267194" y="278079"/>
                  <a:pt x="253220" y="278079"/>
                </a:cubicBezTo>
                <a:close/>
                <a:moveTo>
                  <a:pt x="455707" y="202271"/>
                </a:moveTo>
                <a:cubicBezTo>
                  <a:pt x="441733" y="202271"/>
                  <a:pt x="430430" y="213558"/>
                  <a:pt x="430430" y="227511"/>
                </a:cubicBezTo>
                <a:cubicBezTo>
                  <a:pt x="430430" y="241464"/>
                  <a:pt x="441733" y="252750"/>
                  <a:pt x="455707" y="252750"/>
                </a:cubicBezTo>
                <a:lnTo>
                  <a:pt x="481074" y="252750"/>
                </a:lnTo>
                <a:cubicBezTo>
                  <a:pt x="495047" y="252750"/>
                  <a:pt x="506351" y="241464"/>
                  <a:pt x="506351" y="227511"/>
                </a:cubicBezTo>
                <a:cubicBezTo>
                  <a:pt x="506351" y="213558"/>
                  <a:pt x="495047" y="202271"/>
                  <a:pt x="481074" y="202271"/>
                </a:cubicBezTo>
                <a:close/>
                <a:moveTo>
                  <a:pt x="329142" y="202271"/>
                </a:moveTo>
                <a:cubicBezTo>
                  <a:pt x="315168" y="202271"/>
                  <a:pt x="303775" y="213558"/>
                  <a:pt x="303775" y="227511"/>
                </a:cubicBezTo>
                <a:cubicBezTo>
                  <a:pt x="303775" y="241464"/>
                  <a:pt x="315168" y="252750"/>
                  <a:pt x="329142" y="252750"/>
                </a:cubicBezTo>
                <a:lnTo>
                  <a:pt x="379786" y="252750"/>
                </a:lnTo>
                <a:cubicBezTo>
                  <a:pt x="393759" y="252750"/>
                  <a:pt x="405063" y="241464"/>
                  <a:pt x="405063" y="227511"/>
                </a:cubicBezTo>
                <a:cubicBezTo>
                  <a:pt x="405063" y="213558"/>
                  <a:pt x="393759" y="202271"/>
                  <a:pt x="379786" y="202271"/>
                </a:cubicBezTo>
                <a:close/>
                <a:moveTo>
                  <a:pt x="151927" y="126383"/>
                </a:moveTo>
                <a:lnTo>
                  <a:pt x="227855" y="126383"/>
                </a:lnTo>
                <a:lnTo>
                  <a:pt x="227855" y="202311"/>
                </a:lnTo>
                <a:lnTo>
                  <a:pt x="151927" y="202311"/>
                </a:lnTo>
                <a:close/>
                <a:moveTo>
                  <a:pt x="430430" y="126375"/>
                </a:moveTo>
                <a:cubicBezTo>
                  <a:pt x="416367" y="126375"/>
                  <a:pt x="405063" y="137751"/>
                  <a:pt x="405063" y="151704"/>
                </a:cubicBezTo>
                <a:cubicBezTo>
                  <a:pt x="405063" y="165656"/>
                  <a:pt x="416367" y="176943"/>
                  <a:pt x="430430" y="176943"/>
                </a:cubicBezTo>
                <a:lnTo>
                  <a:pt x="481074" y="176943"/>
                </a:lnTo>
                <a:cubicBezTo>
                  <a:pt x="495047" y="176943"/>
                  <a:pt x="506351" y="165656"/>
                  <a:pt x="506351" y="151704"/>
                </a:cubicBezTo>
                <a:cubicBezTo>
                  <a:pt x="506351" y="137751"/>
                  <a:pt x="495047" y="126375"/>
                  <a:pt x="481074" y="126375"/>
                </a:cubicBezTo>
                <a:close/>
                <a:moveTo>
                  <a:pt x="329142" y="126375"/>
                </a:moveTo>
                <a:cubicBezTo>
                  <a:pt x="315168" y="126375"/>
                  <a:pt x="303775" y="137751"/>
                  <a:pt x="303775" y="151704"/>
                </a:cubicBezTo>
                <a:cubicBezTo>
                  <a:pt x="303775" y="165656"/>
                  <a:pt x="315168" y="176943"/>
                  <a:pt x="329142" y="176943"/>
                </a:cubicBezTo>
                <a:lnTo>
                  <a:pt x="354419" y="176943"/>
                </a:lnTo>
                <a:cubicBezTo>
                  <a:pt x="368482" y="176943"/>
                  <a:pt x="379786" y="165656"/>
                  <a:pt x="379786" y="151704"/>
                </a:cubicBezTo>
                <a:cubicBezTo>
                  <a:pt x="379786" y="137751"/>
                  <a:pt x="368482" y="126375"/>
                  <a:pt x="354419" y="126375"/>
                </a:cubicBezTo>
                <a:close/>
                <a:moveTo>
                  <a:pt x="126566" y="75807"/>
                </a:moveTo>
                <a:cubicBezTo>
                  <a:pt x="112592" y="75807"/>
                  <a:pt x="101288" y="87183"/>
                  <a:pt x="101288" y="101136"/>
                </a:cubicBezTo>
                <a:lnTo>
                  <a:pt x="101288" y="227511"/>
                </a:lnTo>
                <a:cubicBezTo>
                  <a:pt x="101288" y="241464"/>
                  <a:pt x="112592" y="252750"/>
                  <a:pt x="126566" y="252750"/>
                </a:cubicBezTo>
                <a:lnTo>
                  <a:pt x="253220" y="252750"/>
                </a:lnTo>
                <a:cubicBezTo>
                  <a:pt x="267194" y="252750"/>
                  <a:pt x="278498" y="241464"/>
                  <a:pt x="278498" y="227511"/>
                </a:cubicBezTo>
                <a:lnTo>
                  <a:pt x="278498" y="101136"/>
                </a:lnTo>
                <a:cubicBezTo>
                  <a:pt x="278498" y="87183"/>
                  <a:pt x="267194" y="75807"/>
                  <a:pt x="253220" y="75807"/>
                </a:cubicBezTo>
                <a:close/>
                <a:moveTo>
                  <a:pt x="70670" y="0"/>
                </a:moveTo>
                <a:lnTo>
                  <a:pt x="536969" y="0"/>
                </a:lnTo>
                <a:cubicBezTo>
                  <a:pt x="575953" y="0"/>
                  <a:pt x="607639" y="31638"/>
                  <a:pt x="607639" y="70564"/>
                </a:cubicBezTo>
                <a:lnTo>
                  <a:pt x="607639" y="353886"/>
                </a:lnTo>
                <a:lnTo>
                  <a:pt x="0" y="353886"/>
                </a:lnTo>
                <a:lnTo>
                  <a:pt x="0" y="70564"/>
                </a:lnTo>
                <a:cubicBezTo>
                  <a:pt x="0" y="31638"/>
                  <a:pt x="31686" y="0"/>
                  <a:pt x="70670" y="0"/>
                </a:cubicBezTo>
                <a:close/>
              </a:path>
            </a:pathLst>
          </a:custGeom>
          <a:solidFill>
            <a:srgbClr val="1AC604"/>
          </a:solidFill>
          <a:ln>
            <a:noFill/>
          </a:ln>
        </p:spPr>
      </p:sp>
      <p:cxnSp>
        <p:nvCxnSpPr>
          <p:cNvPr id="22" name="Straight Arrow Connector 21">
            <a:extLst>
              <a:ext uri="{FF2B5EF4-FFF2-40B4-BE49-F238E27FC236}">
                <a16:creationId xmlns="" xmlns:a16="http://schemas.microsoft.com/office/drawing/2014/main" id="{55CFCB92-E489-4AAD-B1EC-174FE6716319}"/>
              </a:ext>
            </a:extLst>
          </p:cNvPr>
          <p:cNvCxnSpPr/>
          <p:nvPr/>
        </p:nvCxnSpPr>
        <p:spPr>
          <a:xfrm>
            <a:off x="2514600" y="3267355"/>
            <a:ext cx="618479" cy="0"/>
          </a:xfrm>
          <a:prstGeom prst="straightConnector1">
            <a:avLst/>
          </a:prstGeom>
          <a:noFill/>
          <a:ln w="57150" cap="flat" cmpd="sng" algn="ctr">
            <a:solidFill>
              <a:srgbClr val="6817FF"/>
            </a:solidFill>
            <a:prstDash val="solid"/>
            <a:tailEnd type="triangle"/>
          </a:ln>
          <a:effectLst>
            <a:outerShdw blurRad="40000" dist="20000" dir="5400000" rotWithShape="0">
              <a:srgbClr val="000000">
                <a:alpha val="38000"/>
              </a:srgbClr>
            </a:outerShdw>
          </a:effectLst>
        </p:spPr>
      </p:cxnSp>
      <p:cxnSp>
        <p:nvCxnSpPr>
          <p:cNvPr id="23" name="Straight Arrow Connector 22">
            <a:extLst>
              <a:ext uri="{FF2B5EF4-FFF2-40B4-BE49-F238E27FC236}">
                <a16:creationId xmlns="" xmlns:a16="http://schemas.microsoft.com/office/drawing/2014/main" id="{199494DF-3A72-4CEB-9BF7-EDC7C7F4905F}"/>
              </a:ext>
            </a:extLst>
          </p:cNvPr>
          <p:cNvCxnSpPr/>
          <p:nvPr/>
        </p:nvCxnSpPr>
        <p:spPr>
          <a:xfrm>
            <a:off x="4262760" y="3267355"/>
            <a:ext cx="618479" cy="0"/>
          </a:xfrm>
          <a:prstGeom prst="straightConnector1">
            <a:avLst/>
          </a:prstGeom>
          <a:noFill/>
          <a:ln w="57150" cap="flat" cmpd="sng" algn="ctr">
            <a:solidFill>
              <a:srgbClr val="6817FF"/>
            </a:solidFill>
            <a:prstDash val="solid"/>
            <a:tailEnd type="triangle"/>
          </a:ln>
          <a:effectLst>
            <a:outerShdw blurRad="40000" dist="20000" dir="5400000" rotWithShape="0">
              <a:srgbClr val="000000">
                <a:alpha val="38000"/>
              </a:srgbClr>
            </a:outerShdw>
          </a:effectLst>
        </p:spPr>
      </p:cxnSp>
      <p:cxnSp>
        <p:nvCxnSpPr>
          <p:cNvPr id="24" name="Straight Arrow Connector 23">
            <a:extLst>
              <a:ext uri="{FF2B5EF4-FFF2-40B4-BE49-F238E27FC236}">
                <a16:creationId xmlns="" xmlns:a16="http://schemas.microsoft.com/office/drawing/2014/main" id="{9CD6EA79-C4C7-4BD7-BF12-E1DD941570B2}"/>
              </a:ext>
            </a:extLst>
          </p:cNvPr>
          <p:cNvCxnSpPr/>
          <p:nvPr/>
        </p:nvCxnSpPr>
        <p:spPr>
          <a:xfrm>
            <a:off x="6155060" y="3267355"/>
            <a:ext cx="618479" cy="0"/>
          </a:xfrm>
          <a:prstGeom prst="straightConnector1">
            <a:avLst/>
          </a:prstGeom>
          <a:noFill/>
          <a:ln w="57150" cap="flat" cmpd="sng" algn="ctr">
            <a:solidFill>
              <a:srgbClr val="6817FF"/>
            </a:solidFill>
            <a:prstDash val="solid"/>
            <a:tailEnd type="triangle"/>
          </a:ln>
          <a:effectLst>
            <a:outerShdw blurRad="40000" dist="20000" dir="5400000" rotWithShape="0">
              <a:srgbClr val="000000">
                <a:alpha val="38000"/>
              </a:srgbClr>
            </a:outerShdw>
          </a:effectLst>
        </p:spPr>
      </p:cxnSp>
      <p:grpSp>
        <p:nvGrpSpPr>
          <p:cNvPr id="25" name="Group 24">
            <a:extLst>
              <a:ext uri="{FF2B5EF4-FFF2-40B4-BE49-F238E27FC236}">
                <a16:creationId xmlns="" xmlns:a16="http://schemas.microsoft.com/office/drawing/2014/main" id="{EA587D7C-D6C5-4A02-A3FD-92927E778C5C}"/>
              </a:ext>
            </a:extLst>
          </p:cNvPr>
          <p:cNvGrpSpPr/>
          <p:nvPr/>
        </p:nvGrpSpPr>
        <p:grpSpPr>
          <a:xfrm>
            <a:off x="2466334" y="2839278"/>
            <a:ext cx="4464628" cy="745320"/>
            <a:chOff x="2481117" y="2004291"/>
            <a:chExt cx="4292422" cy="411702"/>
          </a:xfrm>
        </p:grpSpPr>
        <p:sp>
          <p:nvSpPr>
            <p:cNvPr id="26" name="Rectangle 25">
              <a:extLst>
                <a:ext uri="{FF2B5EF4-FFF2-40B4-BE49-F238E27FC236}">
                  <a16:creationId xmlns="" xmlns:a16="http://schemas.microsoft.com/office/drawing/2014/main" id="{5FCFFFEF-0230-44ED-AED7-F44EF9A83FA2}"/>
                </a:ext>
              </a:extLst>
            </p:cNvPr>
            <p:cNvSpPr/>
            <p:nvPr/>
          </p:nvSpPr>
          <p:spPr>
            <a:xfrm>
              <a:off x="2481117" y="2004291"/>
              <a:ext cx="4258939" cy="411702"/>
            </a:xfrm>
            <a:prstGeom prst="rect">
              <a:avLst/>
            </a:prstGeom>
            <a:solidFill>
              <a:srgbClr val="FFFFFF"/>
            </a:solidFill>
            <a:ln>
              <a:solidFill>
                <a:srgbClr val="FFFFFF"/>
              </a:solidFill>
            </a:ln>
          </p:spPr>
          <p:txBody>
            <a:bodyPr wrap="square" lIns="91440" tIns="45720" rIns="91440" bIns="4572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smtClean="0">
                <a:ln w="9525">
                  <a:solidFill>
                    <a:srgbClr val="FFFFFF"/>
                  </a:solidFill>
                  <a:prstDash val="solid"/>
                </a:ln>
                <a:solidFill>
                  <a:srgbClr val="000000"/>
                </a:solidFill>
                <a:effectLst>
                  <a:outerShdw blurRad="12700" dist="38100" dir="2700000" algn="tl" rotWithShape="0">
                    <a:srgbClr val="FFFFFF">
                      <a:lumMod val="50000"/>
                    </a:srgbClr>
                  </a:outerShdw>
                </a:effectLst>
                <a:uLnTx/>
                <a:uFillTx/>
                <a:ea typeface="微软雅黑"/>
              </a:endParaRPr>
            </a:p>
          </p:txBody>
        </p:sp>
        <p:cxnSp>
          <p:nvCxnSpPr>
            <p:cNvPr id="27" name="Straight Arrow Connector 26">
              <a:extLst>
                <a:ext uri="{FF2B5EF4-FFF2-40B4-BE49-F238E27FC236}">
                  <a16:creationId xmlns="" xmlns:a16="http://schemas.microsoft.com/office/drawing/2014/main" id="{B444CC27-A80E-4CDE-92B9-FD572A5ED4DC}"/>
                </a:ext>
              </a:extLst>
            </p:cNvPr>
            <p:cNvCxnSpPr>
              <a:cxnSpLocks/>
            </p:cNvCxnSpPr>
            <p:nvPr/>
          </p:nvCxnSpPr>
          <p:spPr>
            <a:xfrm>
              <a:off x="2514600" y="2212443"/>
              <a:ext cx="4258939" cy="0"/>
            </a:xfrm>
            <a:prstGeom prst="straightConnector1">
              <a:avLst/>
            </a:prstGeom>
            <a:noFill/>
            <a:ln w="57150" cap="flat" cmpd="sng" algn="ctr">
              <a:solidFill>
                <a:srgbClr val="6817FF"/>
              </a:solidFill>
              <a:prstDash val="solid"/>
              <a:tailEnd type="triangle"/>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989474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9"/>
                                          </p:stCondLst>
                                        </p:cTn>
                                        <p:tgtEl>
                                          <p:spTgt spid="19"/>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399"/>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30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400"/>
                                  </p:stCondLst>
                                  <p:childTnLst>
                                    <p:set>
                                      <p:cBhvr>
                                        <p:cTn id="14" dur="1" fill="hold">
                                          <p:stCondLst>
                                            <p:cond delay="499"/>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60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DFD0C5D-3986-46C5-8404-2A07DB69A354}"/>
              </a:ext>
            </a:extLst>
          </p:cNvPr>
          <p:cNvSpPr>
            <a:spLocks noGrp="1"/>
          </p:cNvSpPr>
          <p:nvPr>
            <p:ph type="body" sz="quarter" idx="13"/>
          </p:nvPr>
        </p:nvSpPr>
        <p:spPr/>
        <p:txBody>
          <a:bodyPr/>
          <a:lstStyle/>
          <a:p>
            <a:endParaRPr lang="en-US"/>
          </a:p>
        </p:txBody>
      </p:sp>
      <p:sp>
        <p:nvSpPr>
          <p:cNvPr id="3" name="TextBox 2">
            <a:extLst>
              <a:ext uri="{FF2B5EF4-FFF2-40B4-BE49-F238E27FC236}">
                <a16:creationId xmlns:a16="http://schemas.microsoft.com/office/drawing/2014/main" xmlns="" id="{FFEE97C3-2DAE-4B28-8E75-922327F1ED72}"/>
              </a:ext>
            </a:extLst>
          </p:cNvPr>
          <p:cNvSpPr txBox="1"/>
          <p:nvPr/>
        </p:nvSpPr>
        <p:spPr>
          <a:xfrm>
            <a:off x="1542363" y="2131742"/>
            <a:ext cx="1826141" cy="584775"/>
          </a:xfrm>
          <a:prstGeom prst="rect">
            <a:avLst/>
          </a:prstGeom>
          <a:noFill/>
        </p:spPr>
        <p:txBody>
          <a:bodyPr wrap="none" rtlCol="0">
            <a:spAutoFit/>
          </a:bodyPr>
          <a:lstStyle/>
          <a:p>
            <a:r>
              <a:rPr lang="zh-CN" altLang="en-US" sz="3200" b="1" dirty="0"/>
              <a:t>开题报告</a:t>
            </a:r>
            <a:endParaRPr lang="en-US" sz="3200" b="1" dirty="0"/>
          </a:p>
        </p:txBody>
      </p:sp>
      <p:sp>
        <p:nvSpPr>
          <p:cNvPr id="4" name="TextBox 3">
            <a:extLst>
              <a:ext uri="{FF2B5EF4-FFF2-40B4-BE49-F238E27FC236}">
                <a16:creationId xmlns:a16="http://schemas.microsoft.com/office/drawing/2014/main" xmlns="" id="{2E8548DC-6D9C-4B58-B9BB-9C4320055886}"/>
              </a:ext>
            </a:extLst>
          </p:cNvPr>
          <p:cNvSpPr txBox="1"/>
          <p:nvPr/>
        </p:nvSpPr>
        <p:spPr>
          <a:xfrm>
            <a:off x="4450172" y="1045005"/>
            <a:ext cx="1762021"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b="1" dirty="0"/>
              <a:t>研究意义</a:t>
            </a:r>
            <a:endParaRPr lang="en-US" sz="2400" b="1" dirty="0"/>
          </a:p>
        </p:txBody>
      </p:sp>
      <p:sp>
        <p:nvSpPr>
          <p:cNvPr id="5" name="TextBox 4">
            <a:extLst>
              <a:ext uri="{FF2B5EF4-FFF2-40B4-BE49-F238E27FC236}">
                <a16:creationId xmlns:a16="http://schemas.microsoft.com/office/drawing/2014/main" xmlns="" id="{F8CF710F-6B37-4F16-9D3D-2F395A800B46}"/>
              </a:ext>
            </a:extLst>
          </p:cNvPr>
          <p:cNvSpPr txBox="1"/>
          <p:nvPr/>
        </p:nvSpPr>
        <p:spPr>
          <a:xfrm>
            <a:off x="4450172" y="1805263"/>
            <a:ext cx="2685351"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b="1" dirty="0"/>
              <a:t>国内外研究现状</a:t>
            </a:r>
            <a:endParaRPr lang="en-US" sz="2400" b="1" dirty="0"/>
          </a:p>
        </p:txBody>
      </p:sp>
      <p:sp>
        <p:nvSpPr>
          <p:cNvPr id="6" name="TextBox 5">
            <a:extLst>
              <a:ext uri="{FF2B5EF4-FFF2-40B4-BE49-F238E27FC236}">
                <a16:creationId xmlns:a16="http://schemas.microsoft.com/office/drawing/2014/main" xmlns="" id="{FC44CA52-37A6-4A87-8977-3B354BB85C57}"/>
              </a:ext>
            </a:extLst>
          </p:cNvPr>
          <p:cNvSpPr txBox="1"/>
          <p:nvPr/>
        </p:nvSpPr>
        <p:spPr>
          <a:xfrm>
            <a:off x="4450172" y="2565521"/>
            <a:ext cx="3300904"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b="1" dirty="0"/>
              <a:t>方案设计和预期结果</a:t>
            </a:r>
            <a:endParaRPr lang="en-US" sz="2400" b="1" dirty="0"/>
          </a:p>
        </p:txBody>
      </p:sp>
      <p:sp>
        <p:nvSpPr>
          <p:cNvPr id="7" name="TextBox 6">
            <a:extLst>
              <a:ext uri="{FF2B5EF4-FFF2-40B4-BE49-F238E27FC236}">
                <a16:creationId xmlns:a16="http://schemas.microsoft.com/office/drawing/2014/main" xmlns="" id="{C1B4F743-3264-4784-8F75-B4A5859752D7}"/>
              </a:ext>
            </a:extLst>
          </p:cNvPr>
          <p:cNvSpPr txBox="1"/>
          <p:nvPr/>
        </p:nvSpPr>
        <p:spPr>
          <a:xfrm>
            <a:off x="3043377" y="4785292"/>
            <a:ext cx="3057247" cy="584775"/>
          </a:xfrm>
          <a:prstGeom prst="rect">
            <a:avLst/>
          </a:prstGeom>
          <a:noFill/>
        </p:spPr>
        <p:txBody>
          <a:bodyPr wrap="none" rtlCol="0">
            <a:spAutoFit/>
          </a:bodyPr>
          <a:lstStyle/>
          <a:p>
            <a:r>
              <a:rPr lang="zh-CN" altLang="en-US" sz="3200" b="1" dirty="0">
                <a:solidFill>
                  <a:schemeClr val="accent1"/>
                </a:solidFill>
              </a:rPr>
              <a:t>知彼才能知己！</a:t>
            </a:r>
            <a:endParaRPr lang="en-US" sz="3200" b="1" dirty="0">
              <a:solidFill>
                <a:schemeClr val="accent1"/>
              </a:solidFill>
            </a:endParaRPr>
          </a:p>
        </p:txBody>
      </p:sp>
      <p:sp>
        <p:nvSpPr>
          <p:cNvPr id="8" name="Left Brace 7">
            <a:extLst>
              <a:ext uri="{FF2B5EF4-FFF2-40B4-BE49-F238E27FC236}">
                <a16:creationId xmlns:a16="http://schemas.microsoft.com/office/drawing/2014/main" xmlns="" id="{495D9D10-A530-47E0-BDCF-013FF5B76BFA}"/>
              </a:ext>
            </a:extLst>
          </p:cNvPr>
          <p:cNvSpPr/>
          <p:nvPr/>
        </p:nvSpPr>
        <p:spPr>
          <a:xfrm>
            <a:off x="3764224" y="1212468"/>
            <a:ext cx="348752" cy="242332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xmlns="" id="{E99B2B66-14C3-47B7-B43E-322790CE5A3D}"/>
              </a:ext>
            </a:extLst>
          </p:cNvPr>
          <p:cNvSpPr txBox="1"/>
          <p:nvPr/>
        </p:nvSpPr>
        <p:spPr>
          <a:xfrm>
            <a:off x="4457700" y="3325778"/>
            <a:ext cx="1762021" cy="461665"/>
          </a:xfrm>
          <a:prstGeom prst="rect">
            <a:avLst/>
          </a:prstGeom>
          <a:noFill/>
        </p:spPr>
        <p:txBody>
          <a:bodyPr wrap="none" rtlCol="0">
            <a:spAutoFit/>
          </a:bodyPr>
          <a:lstStyle/>
          <a:p>
            <a:pPr marL="342900" indent="-342900">
              <a:buFont typeface="Arial" panose="020B0604020202020204" pitchFamily="34" charset="0"/>
              <a:buChar char="•"/>
            </a:pPr>
            <a:r>
              <a:rPr lang="en-US" altLang="zh-CN" sz="2400" b="1" dirty="0"/>
              <a:t>…………</a:t>
            </a:r>
            <a:endParaRPr lang="en-US" sz="2400" b="1" dirty="0"/>
          </a:p>
        </p:txBody>
      </p:sp>
    </p:spTree>
    <p:extLst>
      <p:ext uri="{BB962C8B-B14F-4D97-AF65-F5344CB8AC3E}">
        <p14:creationId xmlns:p14="http://schemas.microsoft.com/office/powerpoint/2010/main" val="43803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400" b="1" dirty="0">
                <a:solidFill>
                  <a:schemeClr val="bg2"/>
                </a:solidFill>
                <a:latin typeface="微软雅黑" panose="020B0503020204020204" pitchFamily="34" charset="-122"/>
                <a:ea typeface="微软雅黑" panose="020B0503020204020204" pitchFamily="34" charset="-122"/>
                <a:hlinkClick r:id="rId2"/>
              </a:rPr>
              <a:t>神奇的懒人小插件：</a:t>
            </a:r>
            <a:r>
              <a:rPr lang="en-US" altLang="zh-CN" sz="2400" b="1" dirty="0">
                <a:solidFill>
                  <a:schemeClr val="bg2"/>
                </a:solidFill>
                <a:latin typeface="微软雅黑" panose="020B0503020204020204" pitchFamily="34" charset="-122"/>
                <a:ea typeface="微软雅黑" panose="020B0503020204020204" pitchFamily="34" charset="-122"/>
                <a:hlinkClick r:id="rId2"/>
              </a:rPr>
              <a:t>www.kopernio.com</a:t>
            </a:r>
            <a:r>
              <a:rPr lang="en-US" altLang="zh-CN" sz="2400" b="1" dirty="0">
                <a:solidFill>
                  <a:schemeClr val="bg2"/>
                </a:solidFill>
                <a:latin typeface="微软雅黑" panose="020B0503020204020204" pitchFamily="34" charset="-122"/>
                <a:ea typeface="微软雅黑" panose="020B0503020204020204" pitchFamily="34" charset="-122"/>
              </a:rPr>
              <a:t/>
            </a:r>
            <a:br>
              <a:rPr lang="en-US" altLang="zh-CN" sz="2400" b="1" dirty="0">
                <a:solidFill>
                  <a:schemeClr val="bg2"/>
                </a:solidFill>
                <a:latin typeface="微软雅黑" panose="020B0503020204020204" pitchFamily="34" charset="-122"/>
                <a:ea typeface="微软雅黑" panose="020B0503020204020204" pitchFamily="34" charset="-122"/>
              </a:rPr>
            </a:br>
            <a:r>
              <a:rPr lang="zh-CN" altLang="en-US" sz="2400" b="1" dirty="0">
                <a:solidFill>
                  <a:schemeClr val="bg2"/>
                </a:solidFill>
                <a:latin typeface="微软雅黑" panose="020B0503020204020204" pitchFamily="34" charset="-122"/>
                <a:ea typeface="微软雅黑" panose="020B0503020204020204" pitchFamily="34" charset="-122"/>
              </a:rPr>
              <a:t>推荐使用火狐</a:t>
            </a:r>
            <a:r>
              <a:rPr lang="en-US" altLang="zh-CN" sz="2400" b="1" dirty="0" err="1">
                <a:solidFill>
                  <a:schemeClr val="bg2"/>
                </a:solidFill>
                <a:latin typeface="微软雅黑" panose="020B0503020204020204" pitchFamily="34" charset="-122"/>
                <a:ea typeface="微软雅黑" panose="020B0503020204020204" pitchFamily="34" charset="-122"/>
              </a:rPr>
              <a:t>firefox</a:t>
            </a:r>
            <a:r>
              <a:rPr lang="zh-CN" altLang="en-US" sz="2400" b="1" dirty="0">
                <a:solidFill>
                  <a:schemeClr val="bg2"/>
                </a:solidFill>
                <a:latin typeface="微软雅黑" panose="020B0503020204020204" pitchFamily="34" charset="-122"/>
                <a:ea typeface="微软雅黑" panose="020B0503020204020204" pitchFamily="34" charset="-122"/>
              </a:rPr>
              <a:t>、</a:t>
            </a:r>
            <a:r>
              <a:rPr lang="en-US" altLang="zh-CN" sz="2400" b="1" dirty="0" smtClean="0">
                <a:solidFill>
                  <a:schemeClr val="bg2"/>
                </a:solidFill>
                <a:latin typeface="微软雅黑" panose="020B0503020204020204" pitchFamily="34" charset="-122"/>
                <a:ea typeface="微软雅黑" panose="020B0503020204020204" pitchFamily="34" charset="-122"/>
              </a:rPr>
              <a:t>Chrome</a:t>
            </a:r>
            <a:r>
              <a:rPr lang="zh-CN" altLang="en-US" sz="2400" b="1" dirty="0" smtClean="0">
                <a:solidFill>
                  <a:schemeClr val="bg2"/>
                </a:solidFill>
                <a:latin typeface="微软雅黑" panose="020B0503020204020204" pitchFamily="34" charset="-122"/>
                <a:ea typeface="微软雅黑" panose="020B0503020204020204" pitchFamily="34" charset="-122"/>
              </a:rPr>
              <a:t>等</a:t>
            </a:r>
            <a:r>
              <a:rPr lang="zh-CN" altLang="en-US" sz="2400" b="1" dirty="0">
                <a:solidFill>
                  <a:schemeClr val="bg2"/>
                </a:solidFill>
                <a:latin typeface="微软雅黑" panose="020B0503020204020204" pitchFamily="34" charset="-122"/>
                <a:ea typeface="微软雅黑" panose="020B0503020204020204" pitchFamily="34" charset="-122"/>
              </a:rPr>
              <a:t>浏览器</a:t>
            </a:r>
            <a:r>
              <a:rPr lang="en-US" altLang="zh-CN" sz="2400" b="1" dirty="0">
                <a:solidFill>
                  <a:schemeClr val="bg2"/>
                </a:solidFill>
                <a:latin typeface="微软雅黑" panose="020B0503020204020204" pitchFamily="34" charset="-122"/>
                <a:ea typeface="微软雅黑" panose="020B0503020204020204" pitchFamily="34" charset="-122"/>
              </a:rPr>
              <a:t/>
            </a:r>
            <a:br>
              <a:rPr lang="en-US" altLang="zh-CN" sz="2400" b="1" dirty="0">
                <a:solidFill>
                  <a:schemeClr val="bg2"/>
                </a:solidFill>
                <a:latin typeface="微软雅黑" panose="020B0503020204020204" pitchFamily="34" charset="-122"/>
                <a:ea typeface="微软雅黑" panose="020B0503020204020204" pitchFamily="34" charset="-122"/>
              </a:rPr>
            </a:br>
            <a:r>
              <a:rPr lang="zh-CN" altLang="en-US" sz="2400" b="1" dirty="0">
                <a:solidFill>
                  <a:schemeClr val="bg2"/>
                </a:solidFill>
                <a:latin typeface="微软雅黑" panose="020B0503020204020204" pitchFamily="34" charset="-122"/>
                <a:ea typeface="微软雅黑" panose="020B0503020204020204" pitchFamily="34" charset="-122"/>
              </a:rPr>
              <a:t>（请打开弹窗权限）</a:t>
            </a:r>
            <a:endParaRPr lang="en-US" sz="2400" b="1" dirty="0">
              <a:solidFill>
                <a:schemeClr val="bg2"/>
              </a:solidFill>
              <a:latin typeface="微软雅黑" panose="020B0503020204020204" pitchFamily="34" charset="-122"/>
              <a:ea typeface="微软雅黑" panose="020B0503020204020204" pitchFamily="34" charset="-122"/>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451" y="1711713"/>
            <a:ext cx="9153421" cy="5146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03504" y="5086166"/>
            <a:ext cx="2797314" cy="645963"/>
          </a:xfrm>
          <a:prstGeom prst="rect">
            <a:avLst/>
          </a:prstGeom>
          <a:noFill/>
          <a:ln w="38100">
            <a:solidFill>
              <a:srgbClr val="3213E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Tree>
    <p:extLst>
      <p:ext uri="{BB962C8B-B14F-4D97-AF65-F5344CB8AC3E}">
        <p14:creationId xmlns:p14="http://schemas.microsoft.com/office/powerpoint/2010/main" val="17906807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575" y="216482"/>
            <a:ext cx="7369175" cy="836612"/>
          </a:xfrm>
        </p:spPr>
        <p:txBody>
          <a:bodyPr/>
          <a:lstStyle/>
          <a:p>
            <a:r>
              <a:rPr lang="en-US" altLang="zh-CN" sz="2400" b="1" dirty="0" err="1">
                <a:solidFill>
                  <a:schemeClr val="bg2"/>
                </a:solidFill>
                <a:latin typeface="微软雅黑" panose="020B0503020204020204" pitchFamily="34" charset="-122"/>
                <a:ea typeface="微软雅黑" panose="020B0503020204020204" pitchFamily="34" charset="-122"/>
              </a:rPr>
              <a:t>Kopernio</a:t>
            </a:r>
            <a:r>
              <a:rPr lang="zh-CN" altLang="en-US" sz="2400" b="1" dirty="0">
                <a:solidFill>
                  <a:schemeClr val="bg2"/>
                </a:solidFill>
                <a:latin typeface="微软雅黑" panose="020B0503020204020204" pitchFamily="34" charset="-122"/>
                <a:ea typeface="微软雅黑" panose="020B0503020204020204" pitchFamily="34" charset="-122"/>
              </a:rPr>
              <a:t>神奇的全文获取，</a:t>
            </a:r>
            <a:r>
              <a:rPr lang="en-US" sz="2400" b="1" dirty="0">
                <a:solidFill>
                  <a:schemeClr val="bg2"/>
                </a:solidFill>
                <a:latin typeface="微软雅黑" panose="020B0503020204020204" pitchFamily="34" charset="-122"/>
                <a:ea typeface="微软雅黑" panose="020B0503020204020204" pitchFamily="34" charset="-122"/>
              </a:rPr>
              <a:t>Amazin</a:t>
            </a:r>
            <a:r>
              <a:rPr lang="en-US" altLang="zh-CN" sz="2400" b="1" dirty="0">
                <a:solidFill>
                  <a:schemeClr val="bg2"/>
                </a:solidFill>
                <a:latin typeface="微软雅黑" panose="020B0503020204020204" pitchFamily="34" charset="-122"/>
                <a:ea typeface="微软雅黑" panose="020B0503020204020204" pitchFamily="34" charset="-122"/>
              </a:rPr>
              <a:t>g!!!</a:t>
            </a:r>
            <a:endParaRPr lang="en-US" sz="2400" b="1" dirty="0">
              <a:solidFill>
                <a:schemeClr val="bg2"/>
              </a:solidFill>
              <a:latin typeface="微软雅黑" panose="020B0503020204020204" pitchFamily="34" charset="-122"/>
              <a:ea typeface="微软雅黑" panose="020B0503020204020204" pitchFamily="34" charset="-122"/>
            </a:endParaRP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t="3037" r="4019"/>
          <a:stretch/>
        </p:blipFill>
        <p:spPr bwMode="auto">
          <a:xfrm>
            <a:off x="0" y="1053094"/>
            <a:ext cx="9070506" cy="515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35818" y="5409148"/>
            <a:ext cx="2797314" cy="645963"/>
          </a:xfrm>
          <a:prstGeom prst="rect">
            <a:avLst/>
          </a:prstGeom>
          <a:noFill/>
          <a:ln w="38100">
            <a:solidFill>
              <a:srgbClr val="3213E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Tree>
    <p:extLst>
      <p:ext uri="{BB962C8B-B14F-4D97-AF65-F5344CB8AC3E}">
        <p14:creationId xmlns:p14="http://schemas.microsoft.com/office/powerpoint/2010/main" val="3204599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4AFB742-3F12-4E10-82FB-AABB0C277CE6}"/>
              </a:ext>
            </a:extLst>
          </p:cNvPr>
          <p:cNvPicPr>
            <a:picLocks noChangeAspect="1"/>
          </p:cNvPicPr>
          <p:nvPr/>
        </p:nvPicPr>
        <p:blipFill>
          <a:blip r:embed="rId3"/>
          <a:stretch>
            <a:fillRect/>
          </a:stretch>
        </p:blipFill>
        <p:spPr>
          <a:xfrm>
            <a:off x="349277" y="936422"/>
            <a:ext cx="8445446" cy="1771519"/>
          </a:xfrm>
          <a:prstGeom prst="rect">
            <a:avLst/>
          </a:prstGeom>
        </p:spPr>
      </p:pic>
      <p:sp>
        <p:nvSpPr>
          <p:cNvPr id="37" name="箭头: V 形 36"/>
          <p:cNvSpPr/>
          <p:nvPr/>
        </p:nvSpPr>
        <p:spPr>
          <a:xfrm>
            <a:off x="6376310" y="148070"/>
            <a:ext cx="2549976"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38" name="文本框 37"/>
          <p:cNvSpPr txBox="1"/>
          <p:nvPr/>
        </p:nvSpPr>
        <p:spPr>
          <a:xfrm>
            <a:off x="6531747" y="174069"/>
            <a:ext cx="2262976"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国家</a:t>
            </a: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地区</a:t>
            </a:r>
          </a:p>
        </p:txBody>
      </p:sp>
      <p:sp>
        <p:nvSpPr>
          <p:cNvPr id="14" name="Rectangle 13">
            <a:extLst>
              <a:ext uri="{FF2B5EF4-FFF2-40B4-BE49-F238E27FC236}">
                <a16:creationId xmlns:a16="http://schemas.microsoft.com/office/drawing/2014/main" xmlns="" id="{C11253FC-DBA5-41D9-B366-6C1071ED9D4E}"/>
              </a:ext>
            </a:extLst>
          </p:cNvPr>
          <p:cNvSpPr/>
          <p:nvPr/>
        </p:nvSpPr>
        <p:spPr>
          <a:xfrm>
            <a:off x="7619097" y="1756517"/>
            <a:ext cx="900256" cy="230771"/>
          </a:xfrm>
          <a:prstGeom prst="rect">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Picture 5">
            <a:extLst>
              <a:ext uri="{FF2B5EF4-FFF2-40B4-BE49-F238E27FC236}">
                <a16:creationId xmlns:a16="http://schemas.microsoft.com/office/drawing/2014/main" xmlns="" id="{2AB8A7CA-3154-44D2-BDCB-D8BD769ACFFA}"/>
              </a:ext>
            </a:extLst>
          </p:cNvPr>
          <p:cNvPicPr>
            <a:picLocks noChangeAspect="1"/>
          </p:cNvPicPr>
          <p:nvPr/>
        </p:nvPicPr>
        <p:blipFill rotWithShape="1">
          <a:blip r:embed="rId4"/>
          <a:srcRect t="1" b="-2557"/>
          <a:stretch/>
        </p:blipFill>
        <p:spPr>
          <a:xfrm>
            <a:off x="349277" y="1336056"/>
            <a:ext cx="1863168" cy="5284395"/>
          </a:xfrm>
          <a:prstGeom prst="rect">
            <a:avLst/>
          </a:prstGeom>
          <a:noFill/>
          <a:ln w="28575">
            <a:solidFill>
              <a:srgbClr val="0FA800"/>
            </a:solidFill>
            <a:round/>
            <a:headEnd/>
            <a:tailEnd type="triangle" w="med" len="med"/>
          </a:ln>
        </p:spPr>
      </p:pic>
      <p:sp>
        <p:nvSpPr>
          <p:cNvPr id="9" name="Arrow: Right 8">
            <a:extLst>
              <a:ext uri="{FF2B5EF4-FFF2-40B4-BE49-F238E27FC236}">
                <a16:creationId xmlns:a16="http://schemas.microsoft.com/office/drawing/2014/main" xmlns="" id="{278B8F2A-FBB7-4C6D-97D8-85D998A2D63E}"/>
              </a:ext>
            </a:extLst>
          </p:cNvPr>
          <p:cNvSpPr/>
          <p:nvPr/>
        </p:nvSpPr>
        <p:spPr>
          <a:xfrm>
            <a:off x="2467090" y="4128514"/>
            <a:ext cx="703384" cy="603273"/>
          </a:xfrm>
          <a:prstGeom prst="rightArrow">
            <a:avLst>
              <a:gd name="adj1" fmla="val 29916"/>
              <a:gd name="adj2" fmla="val 50000"/>
            </a:avLst>
          </a:prstGeom>
          <a:solidFill>
            <a:schemeClr val="accent2"/>
          </a:solidFill>
          <a:ln>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a:extLst>
              <a:ext uri="{FF2B5EF4-FFF2-40B4-BE49-F238E27FC236}">
                <a16:creationId xmlns:a16="http://schemas.microsoft.com/office/drawing/2014/main" xmlns="" id="{29ADB9FF-CCDE-4AAA-9743-81EE8B118D27}"/>
              </a:ext>
            </a:extLst>
          </p:cNvPr>
          <p:cNvSpPr/>
          <p:nvPr/>
        </p:nvSpPr>
        <p:spPr>
          <a:xfrm>
            <a:off x="348342" y="4232860"/>
            <a:ext cx="1863168" cy="365760"/>
          </a:xfrm>
          <a:prstGeom prst="rect">
            <a:avLst/>
          </a:prstGeom>
          <a:noFill/>
          <a:ln w="28575">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a:extLst>
              <a:ext uri="{FF2B5EF4-FFF2-40B4-BE49-F238E27FC236}">
                <a16:creationId xmlns:a16="http://schemas.microsoft.com/office/drawing/2014/main" xmlns="" id="{D4550909-FA9B-4FC9-85FD-7EFB5CED40D0}"/>
              </a:ext>
            </a:extLst>
          </p:cNvPr>
          <p:cNvPicPr>
            <a:picLocks noChangeAspect="1"/>
          </p:cNvPicPr>
          <p:nvPr/>
        </p:nvPicPr>
        <p:blipFill>
          <a:blip r:embed="rId5"/>
          <a:stretch>
            <a:fillRect/>
          </a:stretch>
        </p:blipFill>
        <p:spPr>
          <a:xfrm>
            <a:off x="3331459" y="3688394"/>
            <a:ext cx="5187894" cy="2516184"/>
          </a:xfrm>
          <a:prstGeom prst="rect">
            <a:avLst/>
          </a:prstGeom>
        </p:spPr>
      </p:pic>
      <p:sp>
        <p:nvSpPr>
          <p:cNvPr id="24" name="文本框 19">
            <a:extLst>
              <a:ext uri="{FF2B5EF4-FFF2-40B4-BE49-F238E27FC236}">
                <a16:creationId xmlns:a16="http://schemas.microsoft.com/office/drawing/2014/main" xmlns="" id="{7A6D5957-2DBD-4B3C-B891-3A85E3FECF03}"/>
              </a:ext>
            </a:extLst>
          </p:cNvPr>
          <p:cNvSpPr txBox="1"/>
          <p:nvPr/>
        </p:nvSpPr>
        <p:spPr>
          <a:xfrm>
            <a:off x="542317" y="178968"/>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研究课题的探索</a:t>
            </a:r>
          </a:p>
        </p:txBody>
      </p:sp>
      <p:sp>
        <p:nvSpPr>
          <p:cNvPr id="25" name="箭头: V 形 21">
            <a:extLst>
              <a:ext uri="{FF2B5EF4-FFF2-40B4-BE49-F238E27FC236}">
                <a16:creationId xmlns:a16="http://schemas.microsoft.com/office/drawing/2014/main" xmlns="" id="{DA8D1C74-9CA6-4885-B6EA-3C0D1E73FAE9}"/>
              </a:ext>
            </a:extLst>
          </p:cNvPr>
          <p:cNvSpPr/>
          <p:nvPr/>
        </p:nvSpPr>
        <p:spPr>
          <a:xfrm>
            <a:off x="3583261" y="139350"/>
            <a:ext cx="2793049"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6" name="文本框 22">
            <a:extLst>
              <a:ext uri="{FF2B5EF4-FFF2-40B4-BE49-F238E27FC236}">
                <a16:creationId xmlns:a16="http://schemas.microsoft.com/office/drawing/2014/main" xmlns="" id="{DB296BB9-5A43-4636-B8B3-7B16A4FB4CBC}"/>
              </a:ext>
            </a:extLst>
          </p:cNvPr>
          <p:cNvSpPr txBox="1"/>
          <p:nvPr/>
        </p:nvSpPr>
        <p:spPr>
          <a:xfrm>
            <a:off x="3748851" y="184531"/>
            <a:ext cx="2425191"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统计角度</a:t>
            </a:r>
          </a:p>
        </p:txBody>
      </p:sp>
      <p:sp>
        <p:nvSpPr>
          <p:cNvPr id="27" name="箭头: 五边形 34">
            <a:extLst>
              <a:ext uri="{FF2B5EF4-FFF2-40B4-BE49-F238E27FC236}">
                <a16:creationId xmlns:a16="http://schemas.microsoft.com/office/drawing/2014/main" xmlns="" id="{C7E7ED3D-5EA5-4297-A293-6B186BD53789}"/>
              </a:ext>
            </a:extLst>
          </p:cNvPr>
          <p:cNvSpPr/>
          <p:nvPr/>
        </p:nvSpPr>
        <p:spPr>
          <a:xfrm>
            <a:off x="1" y="148070"/>
            <a:ext cx="3657600" cy="594360"/>
          </a:xfrm>
          <a:prstGeom prst="homePlate">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8" name="文本框 35">
            <a:extLst>
              <a:ext uri="{FF2B5EF4-FFF2-40B4-BE49-F238E27FC236}">
                <a16:creationId xmlns:a16="http://schemas.microsoft.com/office/drawing/2014/main" xmlns="" id="{69EF94A7-B940-4E3D-BCE5-200450E025AA}"/>
              </a:ext>
            </a:extLst>
          </p:cNvPr>
          <p:cNvSpPr txBox="1"/>
          <p:nvPr/>
        </p:nvSpPr>
        <p:spPr>
          <a:xfrm>
            <a:off x="542318" y="201755"/>
            <a:ext cx="2406169"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文献怎么看</a:t>
            </a:r>
          </a:p>
        </p:txBody>
      </p:sp>
    </p:spTree>
    <p:extLst>
      <p:ext uri="{BB962C8B-B14F-4D97-AF65-F5344CB8AC3E}">
        <p14:creationId xmlns:p14="http://schemas.microsoft.com/office/powerpoint/2010/main" val="31182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A093D56-FB44-41C9-AF33-207E3CAD2FA3}"/>
              </a:ext>
            </a:extLst>
          </p:cNvPr>
          <p:cNvPicPr>
            <a:picLocks noChangeAspect="1"/>
          </p:cNvPicPr>
          <p:nvPr/>
        </p:nvPicPr>
        <p:blipFill>
          <a:blip r:embed="rId3"/>
          <a:stretch>
            <a:fillRect/>
          </a:stretch>
        </p:blipFill>
        <p:spPr>
          <a:xfrm>
            <a:off x="2944956" y="1062572"/>
            <a:ext cx="5638112" cy="3413650"/>
          </a:xfrm>
          <a:prstGeom prst="rect">
            <a:avLst/>
          </a:prstGeom>
        </p:spPr>
      </p:pic>
      <p:pic>
        <p:nvPicPr>
          <p:cNvPr id="4" name="Picture 3">
            <a:extLst>
              <a:ext uri="{FF2B5EF4-FFF2-40B4-BE49-F238E27FC236}">
                <a16:creationId xmlns:a16="http://schemas.microsoft.com/office/drawing/2014/main" xmlns="" id="{1499FFDB-92B6-4134-ADD4-D3E85C7B5B94}"/>
              </a:ext>
            </a:extLst>
          </p:cNvPr>
          <p:cNvPicPr>
            <a:picLocks noChangeAspect="1"/>
          </p:cNvPicPr>
          <p:nvPr/>
        </p:nvPicPr>
        <p:blipFill rotWithShape="1">
          <a:blip r:embed="rId4"/>
          <a:srcRect t="1" b="-2557"/>
          <a:stretch/>
        </p:blipFill>
        <p:spPr>
          <a:xfrm>
            <a:off x="349277" y="1062572"/>
            <a:ext cx="1863168" cy="5284395"/>
          </a:xfrm>
          <a:prstGeom prst="rect">
            <a:avLst/>
          </a:prstGeom>
          <a:noFill/>
          <a:ln w="28575">
            <a:solidFill>
              <a:srgbClr val="0FA800"/>
            </a:solidFill>
            <a:round/>
            <a:headEnd/>
            <a:tailEnd type="triangle" w="med" len="med"/>
          </a:ln>
        </p:spPr>
      </p:pic>
      <p:sp>
        <p:nvSpPr>
          <p:cNvPr id="7" name="Rectangle 6">
            <a:extLst>
              <a:ext uri="{FF2B5EF4-FFF2-40B4-BE49-F238E27FC236}">
                <a16:creationId xmlns:a16="http://schemas.microsoft.com/office/drawing/2014/main" xmlns="" id="{0B615EB7-2497-470D-B4D4-5754BC3BE0F0}"/>
              </a:ext>
            </a:extLst>
          </p:cNvPr>
          <p:cNvSpPr/>
          <p:nvPr/>
        </p:nvSpPr>
        <p:spPr>
          <a:xfrm>
            <a:off x="357632" y="2713526"/>
            <a:ext cx="1863168" cy="365760"/>
          </a:xfrm>
          <a:prstGeom prst="rect">
            <a:avLst/>
          </a:prstGeom>
          <a:noFill/>
          <a:ln w="28575">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Rectangle 7">
            <a:extLst>
              <a:ext uri="{FF2B5EF4-FFF2-40B4-BE49-F238E27FC236}">
                <a16:creationId xmlns:a16="http://schemas.microsoft.com/office/drawing/2014/main" xmlns="" id="{493CD247-2143-454B-A509-8FBCDA35C456}"/>
              </a:ext>
            </a:extLst>
          </p:cNvPr>
          <p:cNvSpPr/>
          <p:nvPr/>
        </p:nvSpPr>
        <p:spPr>
          <a:xfrm>
            <a:off x="3733706" y="4655521"/>
            <a:ext cx="4060612" cy="1508105"/>
          </a:xfrm>
          <a:prstGeom prst="rect">
            <a:avLst/>
          </a:prstGeom>
          <a:solidFill>
            <a:srgbClr val="1AC604"/>
          </a:solidFill>
        </p:spPr>
        <p:txBody>
          <a:bodyPr wrap="square">
            <a:spAutoFit/>
          </a:bodyPr>
          <a:lstStyle/>
          <a:p>
            <a:pPr marL="342900" indent="-342900">
              <a:spcBef>
                <a:spcPct val="20000"/>
              </a:spcBef>
              <a:buClr>
                <a:srgbClr val="FFFFFF"/>
              </a:buClr>
              <a:buSzPct val="80000"/>
              <a:buFont typeface="Arial" pitchFamily="34" charset="0"/>
              <a:buChar char="•"/>
              <a:defRPr/>
            </a:pPr>
            <a:r>
              <a:rPr lang="en-US" altLang="zh-CN" sz="20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 </a:t>
            </a:r>
            <a:r>
              <a:rPr lang="zh-CN" altLang="en-US" sz="20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发现该领域的高产出研究人员</a:t>
            </a:r>
          </a:p>
          <a:p>
            <a:pPr marL="342900" indent="-342900">
              <a:spcBef>
                <a:spcPct val="20000"/>
              </a:spcBef>
              <a:buClr>
                <a:srgbClr val="FFFFFF"/>
              </a:buClr>
              <a:buSzPct val="80000"/>
              <a:buFont typeface="Arial" pitchFamily="34" charset="0"/>
              <a:buChar char="•"/>
              <a:defRPr/>
            </a:pPr>
            <a:r>
              <a:rPr lang="zh-CN" altLang="en-US" sz="20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 有利于机构的人才招聘</a:t>
            </a:r>
            <a:endParaRPr lang="en-US" altLang="zh-CN" sz="20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a:p>
            <a:pPr marL="342900" indent="-342900">
              <a:spcBef>
                <a:spcPct val="20000"/>
              </a:spcBef>
              <a:buClr>
                <a:srgbClr val="FFFFFF"/>
              </a:buClr>
              <a:buSzPct val="80000"/>
              <a:buFont typeface="Arial" pitchFamily="34" charset="0"/>
              <a:buChar char="•"/>
              <a:defRPr/>
            </a:pPr>
            <a:r>
              <a:rPr lang="zh-CN" altLang="en-US" sz="20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 选择小同行审稿专家</a:t>
            </a:r>
            <a:endParaRPr lang="en-US" altLang="zh-CN" sz="20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a:p>
            <a:pPr marL="342900" indent="-342900">
              <a:spcBef>
                <a:spcPct val="20000"/>
              </a:spcBef>
              <a:buClr>
                <a:srgbClr val="FFFFFF"/>
              </a:buClr>
              <a:buSzPct val="80000"/>
              <a:buFont typeface="Arial" pitchFamily="34" charset="0"/>
              <a:buChar char="•"/>
              <a:defRPr/>
            </a:pPr>
            <a:r>
              <a:rPr lang="zh-CN" altLang="en-US" sz="20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 选择潜在的合作者</a:t>
            </a:r>
          </a:p>
        </p:txBody>
      </p:sp>
      <p:sp>
        <p:nvSpPr>
          <p:cNvPr id="13" name="箭头: V 形 36">
            <a:extLst>
              <a:ext uri="{FF2B5EF4-FFF2-40B4-BE49-F238E27FC236}">
                <a16:creationId xmlns:a16="http://schemas.microsoft.com/office/drawing/2014/main" xmlns="" id="{375A193D-AEDA-49D9-947B-1194211AB1E5}"/>
              </a:ext>
            </a:extLst>
          </p:cNvPr>
          <p:cNvSpPr/>
          <p:nvPr/>
        </p:nvSpPr>
        <p:spPr>
          <a:xfrm>
            <a:off x="6376310" y="148070"/>
            <a:ext cx="2077310"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4" name="文本框 37">
            <a:extLst>
              <a:ext uri="{FF2B5EF4-FFF2-40B4-BE49-F238E27FC236}">
                <a16:creationId xmlns:a16="http://schemas.microsoft.com/office/drawing/2014/main" xmlns="" id="{0FD0B235-895F-4482-8F8E-F66F4625CDA8}"/>
              </a:ext>
            </a:extLst>
          </p:cNvPr>
          <p:cNvSpPr txBox="1"/>
          <p:nvPr/>
        </p:nvSpPr>
        <p:spPr>
          <a:xfrm>
            <a:off x="6578578" y="174069"/>
            <a:ext cx="1468642"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作者</a:t>
            </a:r>
          </a:p>
        </p:txBody>
      </p:sp>
      <p:sp>
        <p:nvSpPr>
          <p:cNvPr id="15" name="文本框 19">
            <a:extLst>
              <a:ext uri="{FF2B5EF4-FFF2-40B4-BE49-F238E27FC236}">
                <a16:creationId xmlns:a16="http://schemas.microsoft.com/office/drawing/2014/main" xmlns="" id="{EC9BEA69-5166-47B3-B754-1F0BCC24D6FE}"/>
              </a:ext>
            </a:extLst>
          </p:cNvPr>
          <p:cNvSpPr txBox="1"/>
          <p:nvPr/>
        </p:nvSpPr>
        <p:spPr>
          <a:xfrm>
            <a:off x="542317" y="178968"/>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研究课题的探索</a:t>
            </a:r>
          </a:p>
        </p:txBody>
      </p:sp>
      <p:sp>
        <p:nvSpPr>
          <p:cNvPr id="16" name="箭头: V 形 21">
            <a:extLst>
              <a:ext uri="{FF2B5EF4-FFF2-40B4-BE49-F238E27FC236}">
                <a16:creationId xmlns:a16="http://schemas.microsoft.com/office/drawing/2014/main" xmlns="" id="{31E60309-A232-4C1A-9202-6123073E92A0}"/>
              </a:ext>
            </a:extLst>
          </p:cNvPr>
          <p:cNvSpPr/>
          <p:nvPr/>
        </p:nvSpPr>
        <p:spPr>
          <a:xfrm>
            <a:off x="3583261" y="139350"/>
            <a:ext cx="2793049"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7" name="文本框 22">
            <a:extLst>
              <a:ext uri="{FF2B5EF4-FFF2-40B4-BE49-F238E27FC236}">
                <a16:creationId xmlns:a16="http://schemas.microsoft.com/office/drawing/2014/main" xmlns="" id="{CBBC2F98-8EA5-4857-9EB1-1B8D700BBE55}"/>
              </a:ext>
            </a:extLst>
          </p:cNvPr>
          <p:cNvSpPr txBox="1"/>
          <p:nvPr/>
        </p:nvSpPr>
        <p:spPr>
          <a:xfrm>
            <a:off x="3748851" y="184531"/>
            <a:ext cx="2425191"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统计角度</a:t>
            </a:r>
          </a:p>
        </p:txBody>
      </p:sp>
      <p:sp>
        <p:nvSpPr>
          <p:cNvPr id="18" name="箭头: 五边形 34">
            <a:extLst>
              <a:ext uri="{FF2B5EF4-FFF2-40B4-BE49-F238E27FC236}">
                <a16:creationId xmlns:a16="http://schemas.microsoft.com/office/drawing/2014/main" xmlns="" id="{3138BC30-4B5F-4B8D-82EC-425C1C6BB4E8}"/>
              </a:ext>
            </a:extLst>
          </p:cNvPr>
          <p:cNvSpPr/>
          <p:nvPr/>
        </p:nvSpPr>
        <p:spPr>
          <a:xfrm>
            <a:off x="1" y="148070"/>
            <a:ext cx="3657600" cy="594360"/>
          </a:xfrm>
          <a:prstGeom prst="homePlate">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9" name="文本框 35">
            <a:extLst>
              <a:ext uri="{FF2B5EF4-FFF2-40B4-BE49-F238E27FC236}">
                <a16:creationId xmlns:a16="http://schemas.microsoft.com/office/drawing/2014/main" xmlns="" id="{2C3E7AD4-30D6-4538-AC03-D7E4F8638C66}"/>
              </a:ext>
            </a:extLst>
          </p:cNvPr>
          <p:cNvSpPr txBox="1"/>
          <p:nvPr/>
        </p:nvSpPr>
        <p:spPr>
          <a:xfrm>
            <a:off x="542318" y="201755"/>
            <a:ext cx="2406169"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文献怎么看</a:t>
            </a:r>
          </a:p>
        </p:txBody>
      </p:sp>
    </p:spTree>
    <p:extLst>
      <p:ext uri="{BB962C8B-B14F-4D97-AF65-F5344CB8AC3E}">
        <p14:creationId xmlns:p14="http://schemas.microsoft.com/office/powerpoint/2010/main" val="313983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箭头: V 形 36">
            <a:extLst>
              <a:ext uri="{FF2B5EF4-FFF2-40B4-BE49-F238E27FC236}">
                <a16:creationId xmlns:a16="http://schemas.microsoft.com/office/drawing/2014/main" xmlns="" id="{375A193D-AEDA-49D9-947B-1194211AB1E5}"/>
              </a:ext>
            </a:extLst>
          </p:cNvPr>
          <p:cNvSpPr/>
          <p:nvPr/>
        </p:nvSpPr>
        <p:spPr>
          <a:xfrm>
            <a:off x="6376310" y="148070"/>
            <a:ext cx="2077310"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4" name="文本框 37">
            <a:extLst>
              <a:ext uri="{FF2B5EF4-FFF2-40B4-BE49-F238E27FC236}">
                <a16:creationId xmlns:a16="http://schemas.microsoft.com/office/drawing/2014/main" xmlns="" id="{0FD0B235-895F-4482-8F8E-F66F4625CDA8}"/>
              </a:ext>
            </a:extLst>
          </p:cNvPr>
          <p:cNvSpPr txBox="1"/>
          <p:nvPr/>
        </p:nvSpPr>
        <p:spPr>
          <a:xfrm>
            <a:off x="6578578" y="174069"/>
            <a:ext cx="1738108"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出版年</a:t>
            </a:r>
          </a:p>
        </p:txBody>
      </p:sp>
      <p:sp>
        <p:nvSpPr>
          <p:cNvPr id="15" name="文本框 19">
            <a:extLst>
              <a:ext uri="{FF2B5EF4-FFF2-40B4-BE49-F238E27FC236}">
                <a16:creationId xmlns:a16="http://schemas.microsoft.com/office/drawing/2014/main" xmlns="" id="{EC9BEA69-5166-47B3-B754-1F0BCC24D6FE}"/>
              </a:ext>
            </a:extLst>
          </p:cNvPr>
          <p:cNvSpPr txBox="1"/>
          <p:nvPr/>
        </p:nvSpPr>
        <p:spPr>
          <a:xfrm>
            <a:off x="542317" y="178968"/>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研究课题的探索</a:t>
            </a:r>
          </a:p>
        </p:txBody>
      </p:sp>
      <p:sp>
        <p:nvSpPr>
          <p:cNvPr id="16" name="箭头: V 形 21">
            <a:extLst>
              <a:ext uri="{FF2B5EF4-FFF2-40B4-BE49-F238E27FC236}">
                <a16:creationId xmlns:a16="http://schemas.microsoft.com/office/drawing/2014/main" xmlns="" id="{31E60309-A232-4C1A-9202-6123073E92A0}"/>
              </a:ext>
            </a:extLst>
          </p:cNvPr>
          <p:cNvSpPr/>
          <p:nvPr/>
        </p:nvSpPr>
        <p:spPr>
          <a:xfrm>
            <a:off x="3583261" y="139350"/>
            <a:ext cx="2793049"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7" name="文本框 22">
            <a:extLst>
              <a:ext uri="{FF2B5EF4-FFF2-40B4-BE49-F238E27FC236}">
                <a16:creationId xmlns:a16="http://schemas.microsoft.com/office/drawing/2014/main" xmlns="" id="{CBBC2F98-8EA5-4857-9EB1-1B8D700BBE55}"/>
              </a:ext>
            </a:extLst>
          </p:cNvPr>
          <p:cNvSpPr txBox="1"/>
          <p:nvPr/>
        </p:nvSpPr>
        <p:spPr>
          <a:xfrm>
            <a:off x="3748851" y="184531"/>
            <a:ext cx="2425191"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统计角度</a:t>
            </a:r>
          </a:p>
        </p:txBody>
      </p:sp>
      <p:sp>
        <p:nvSpPr>
          <p:cNvPr id="18" name="箭头: 五边形 34">
            <a:extLst>
              <a:ext uri="{FF2B5EF4-FFF2-40B4-BE49-F238E27FC236}">
                <a16:creationId xmlns:a16="http://schemas.microsoft.com/office/drawing/2014/main" xmlns="" id="{3138BC30-4B5F-4B8D-82EC-425C1C6BB4E8}"/>
              </a:ext>
            </a:extLst>
          </p:cNvPr>
          <p:cNvSpPr/>
          <p:nvPr/>
        </p:nvSpPr>
        <p:spPr>
          <a:xfrm>
            <a:off x="1" y="148070"/>
            <a:ext cx="3657600" cy="594360"/>
          </a:xfrm>
          <a:prstGeom prst="homePlate">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9" name="文本框 35">
            <a:extLst>
              <a:ext uri="{FF2B5EF4-FFF2-40B4-BE49-F238E27FC236}">
                <a16:creationId xmlns:a16="http://schemas.microsoft.com/office/drawing/2014/main" xmlns="" id="{2C3E7AD4-30D6-4538-AC03-D7E4F8638C66}"/>
              </a:ext>
            </a:extLst>
          </p:cNvPr>
          <p:cNvSpPr txBox="1"/>
          <p:nvPr/>
        </p:nvSpPr>
        <p:spPr>
          <a:xfrm>
            <a:off x="542318" y="201755"/>
            <a:ext cx="2406169"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文献怎么看</a:t>
            </a:r>
          </a:p>
        </p:txBody>
      </p:sp>
      <p:sp>
        <p:nvSpPr>
          <p:cNvPr id="20" name="箭头: V 形 36">
            <a:extLst>
              <a:ext uri="{FF2B5EF4-FFF2-40B4-BE49-F238E27FC236}">
                <a16:creationId xmlns:a16="http://schemas.microsoft.com/office/drawing/2014/main" xmlns="" id="{52E2064D-1159-465C-BFC2-9EF1D1B98756}"/>
              </a:ext>
            </a:extLst>
          </p:cNvPr>
          <p:cNvSpPr/>
          <p:nvPr/>
        </p:nvSpPr>
        <p:spPr>
          <a:xfrm>
            <a:off x="6376310" y="3603902"/>
            <a:ext cx="2719144"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1" name="文本框 37">
            <a:extLst>
              <a:ext uri="{FF2B5EF4-FFF2-40B4-BE49-F238E27FC236}">
                <a16:creationId xmlns:a16="http://schemas.microsoft.com/office/drawing/2014/main" xmlns="" id="{3E9ECC8A-8EFE-499E-832F-6B6C5CE3CED9}"/>
              </a:ext>
            </a:extLst>
          </p:cNvPr>
          <p:cNvSpPr txBox="1"/>
          <p:nvPr/>
        </p:nvSpPr>
        <p:spPr>
          <a:xfrm>
            <a:off x="6697227" y="3639472"/>
            <a:ext cx="2077310"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会议名称</a:t>
            </a:r>
          </a:p>
        </p:txBody>
      </p:sp>
      <p:sp>
        <p:nvSpPr>
          <p:cNvPr id="22" name="箭头: V 形 36">
            <a:extLst>
              <a:ext uri="{FF2B5EF4-FFF2-40B4-BE49-F238E27FC236}">
                <a16:creationId xmlns:a16="http://schemas.microsoft.com/office/drawing/2014/main" xmlns="" id="{39B2997F-2F45-463B-AEB3-E238684103D0}"/>
              </a:ext>
            </a:extLst>
          </p:cNvPr>
          <p:cNvSpPr/>
          <p:nvPr/>
        </p:nvSpPr>
        <p:spPr>
          <a:xfrm>
            <a:off x="6376310" y="5435692"/>
            <a:ext cx="2719144"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pic>
        <p:nvPicPr>
          <p:cNvPr id="23" name="Picture 22">
            <a:extLst>
              <a:ext uri="{FF2B5EF4-FFF2-40B4-BE49-F238E27FC236}">
                <a16:creationId xmlns:a16="http://schemas.microsoft.com/office/drawing/2014/main" xmlns="" id="{B98DC431-F04C-4F21-8843-EF888DBCBA9B}"/>
              </a:ext>
            </a:extLst>
          </p:cNvPr>
          <p:cNvPicPr>
            <a:picLocks noChangeAspect="1"/>
          </p:cNvPicPr>
          <p:nvPr/>
        </p:nvPicPr>
        <p:blipFill rotWithShape="1">
          <a:blip r:embed="rId3"/>
          <a:srcRect t="1" b="-364"/>
          <a:stretch/>
        </p:blipFill>
        <p:spPr>
          <a:xfrm>
            <a:off x="1277257" y="881391"/>
            <a:ext cx="2083186" cy="5782099"/>
          </a:xfrm>
          <a:prstGeom prst="rect">
            <a:avLst/>
          </a:prstGeom>
          <a:noFill/>
          <a:ln w="28575">
            <a:solidFill>
              <a:srgbClr val="0FA800"/>
            </a:solidFill>
            <a:round/>
            <a:headEnd/>
            <a:tailEnd type="triangle" w="med" len="med"/>
          </a:ln>
        </p:spPr>
      </p:pic>
      <p:sp>
        <p:nvSpPr>
          <p:cNvPr id="24" name="TextBox 23">
            <a:extLst>
              <a:ext uri="{FF2B5EF4-FFF2-40B4-BE49-F238E27FC236}">
                <a16:creationId xmlns:a16="http://schemas.microsoft.com/office/drawing/2014/main" xmlns="" id="{FC68BE87-13D9-473B-984E-EB26B02392F8}"/>
              </a:ext>
            </a:extLst>
          </p:cNvPr>
          <p:cNvSpPr txBox="1"/>
          <p:nvPr/>
        </p:nvSpPr>
        <p:spPr>
          <a:xfrm>
            <a:off x="3630180" y="1471948"/>
            <a:ext cx="5144357" cy="461665"/>
          </a:xfrm>
          <a:prstGeom prst="rect">
            <a:avLst/>
          </a:prstGeom>
          <a:solidFill>
            <a:schemeClr val="bg1"/>
          </a:solidFill>
        </p:spPr>
        <p:txBody>
          <a:bodyPr wrap="none" rtlCol="0">
            <a:spAutoFit/>
          </a:bodyPr>
          <a:lstStyle/>
          <a:p>
            <a:r>
              <a:rPr lang="zh-CN" altLang="en-US" sz="2400" b="1" dirty="0">
                <a:solidFill>
                  <a:schemeClr val="accent2"/>
                </a:solidFill>
              </a:rPr>
              <a:t>强大的多指标分析功能</a:t>
            </a:r>
            <a:r>
              <a:rPr lang="en-US" altLang="zh-CN" sz="2400" b="1" dirty="0">
                <a:solidFill>
                  <a:schemeClr val="accent2"/>
                </a:solidFill>
              </a:rPr>
              <a:t>——16</a:t>
            </a:r>
            <a:r>
              <a:rPr lang="zh-CN" altLang="en-US" sz="2400" b="1" dirty="0">
                <a:solidFill>
                  <a:schemeClr val="accent2"/>
                </a:solidFill>
              </a:rPr>
              <a:t>个字段</a:t>
            </a:r>
            <a:endParaRPr lang="en-US" sz="2400" b="1" dirty="0">
              <a:solidFill>
                <a:schemeClr val="accent2"/>
              </a:solidFill>
            </a:endParaRPr>
          </a:p>
        </p:txBody>
      </p:sp>
      <p:sp>
        <p:nvSpPr>
          <p:cNvPr id="25" name="文本框 37">
            <a:extLst>
              <a:ext uri="{FF2B5EF4-FFF2-40B4-BE49-F238E27FC236}">
                <a16:creationId xmlns:a16="http://schemas.microsoft.com/office/drawing/2014/main" xmlns="" id="{7A9679F8-48B5-4B18-A234-C84BC3744C39}"/>
              </a:ext>
            </a:extLst>
          </p:cNvPr>
          <p:cNvSpPr txBox="1"/>
          <p:nvPr/>
        </p:nvSpPr>
        <p:spPr>
          <a:xfrm>
            <a:off x="6772053" y="5455396"/>
            <a:ext cx="2077310"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76354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F5948F24-1B20-4BC3-B766-521C8E660FD7}"/>
              </a:ext>
            </a:extLst>
          </p:cNvPr>
          <p:cNvPicPr>
            <a:picLocks noChangeAspect="1"/>
          </p:cNvPicPr>
          <p:nvPr/>
        </p:nvPicPr>
        <p:blipFill>
          <a:blip r:embed="rId2"/>
          <a:stretch>
            <a:fillRect/>
          </a:stretch>
        </p:blipFill>
        <p:spPr>
          <a:xfrm>
            <a:off x="196877" y="1239321"/>
            <a:ext cx="8445446" cy="1771519"/>
          </a:xfrm>
          <a:prstGeom prst="rect">
            <a:avLst/>
          </a:prstGeom>
        </p:spPr>
      </p:pic>
      <p:grpSp>
        <p:nvGrpSpPr>
          <p:cNvPr id="17" name="Group 16">
            <a:extLst>
              <a:ext uri="{FF2B5EF4-FFF2-40B4-BE49-F238E27FC236}">
                <a16:creationId xmlns:a16="http://schemas.microsoft.com/office/drawing/2014/main" xmlns="" id="{594E3EB5-1F0A-4FE9-992E-D66A5D8B157C}"/>
              </a:ext>
            </a:extLst>
          </p:cNvPr>
          <p:cNvGrpSpPr/>
          <p:nvPr/>
        </p:nvGrpSpPr>
        <p:grpSpPr>
          <a:xfrm>
            <a:off x="5213377" y="1677858"/>
            <a:ext cx="3106366" cy="430344"/>
            <a:chOff x="4685126" y="1812658"/>
            <a:chExt cx="3106366" cy="430344"/>
          </a:xfrm>
        </p:grpSpPr>
        <p:pic>
          <p:nvPicPr>
            <p:cNvPr id="6" name="Picture 5">
              <a:extLst>
                <a:ext uri="{FF2B5EF4-FFF2-40B4-BE49-F238E27FC236}">
                  <a16:creationId xmlns:a16="http://schemas.microsoft.com/office/drawing/2014/main" xmlns="" id="{0A0D8020-FB65-4C38-ACA7-51B9EE5CE356}"/>
                </a:ext>
              </a:extLst>
            </p:cNvPr>
            <p:cNvPicPr>
              <a:picLocks noChangeAspect="1"/>
            </p:cNvPicPr>
            <p:nvPr/>
          </p:nvPicPr>
          <p:blipFill>
            <a:blip r:embed="rId3"/>
            <a:stretch>
              <a:fillRect/>
            </a:stretch>
          </p:blipFill>
          <p:spPr>
            <a:xfrm>
              <a:off x="4685126" y="1812658"/>
              <a:ext cx="1627238" cy="430344"/>
            </a:xfrm>
            <a:prstGeom prst="rect">
              <a:avLst/>
            </a:prstGeom>
            <a:ln w="28575">
              <a:solidFill>
                <a:schemeClr val="accent2"/>
              </a:solidFill>
            </a:ln>
          </p:spPr>
        </p:pic>
        <p:cxnSp>
          <p:nvCxnSpPr>
            <p:cNvPr id="14" name="Straight Connector 13">
              <a:extLst>
                <a:ext uri="{FF2B5EF4-FFF2-40B4-BE49-F238E27FC236}">
                  <a16:creationId xmlns:a16="http://schemas.microsoft.com/office/drawing/2014/main" xmlns="" id="{34BA22AB-2DAA-47D6-99C0-5AC375327363}"/>
                </a:ext>
              </a:extLst>
            </p:cNvPr>
            <p:cNvCxnSpPr/>
            <p:nvPr/>
          </p:nvCxnSpPr>
          <p:spPr>
            <a:xfrm>
              <a:off x="6766560" y="2200798"/>
              <a:ext cx="1024932"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D01A1E44-74B1-4A0A-913F-0741EADABA01}"/>
                </a:ext>
              </a:extLst>
            </p:cNvPr>
            <p:cNvCxnSpPr>
              <a:endCxn id="6" idx="3"/>
            </p:cNvCxnSpPr>
            <p:nvPr/>
          </p:nvCxnSpPr>
          <p:spPr>
            <a:xfrm flipH="1" flipV="1">
              <a:off x="6312364" y="2027830"/>
              <a:ext cx="454196" cy="17296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xmlns="" id="{737B6897-3597-49CA-AD07-53D8C1C799DD}"/>
              </a:ext>
            </a:extLst>
          </p:cNvPr>
          <p:cNvPicPr>
            <a:picLocks noChangeAspect="1"/>
          </p:cNvPicPr>
          <p:nvPr/>
        </p:nvPicPr>
        <p:blipFill>
          <a:blip r:embed="rId4"/>
          <a:stretch>
            <a:fillRect/>
          </a:stretch>
        </p:blipFill>
        <p:spPr>
          <a:xfrm>
            <a:off x="1115071" y="2370544"/>
            <a:ext cx="6609057" cy="3831595"/>
          </a:xfrm>
          <a:prstGeom prst="rect">
            <a:avLst/>
          </a:prstGeom>
          <a:ln>
            <a:noFill/>
          </a:ln>
          <a:effectLst>
            <a:outerShdw blurRad="292100" dist="139700" dir="2700000" algn="tl" rotWithShape="0">
              <a:srgbClr val="333333">
                <a:alpha val="65000"/>
              </a:srgbClr>
            </a:outerShdw>
          </a:effectLst>
        </p:spPr>
      </p:pic>
      <p:sp>
        <p:nvSpPr>
          <p:cNvPr id="18" name="箭头: V 形 36">
            <a:extLst>
              <a:ext uri="{FF2B5EF4-FFF2-40B4-BE49-F238E27FC236}">
                <a16:creationId xmlns:a16="http://schemas.microsoft.com/office/drawing/2014/main" xmlns="" id="{1EE27682-F4F9-4A55-9FD9-83C2826AE198}"/>
              </a:ext>
            </a:extLst>
          </p:cNvPr>
          <p:cNvSpPr/>
          <p:nvPr/>
        </p:nvSpPr>
        <p:spPr>
          <a:xfrm>
            <a:off x="5476425" y="148234"/>
            <a:ext cx="3551460"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9" name="文本框 37">
            <a:extLst>
              <a:ext uri="{FF2B5EF4-FFF2-40B4-BE49-F238E27FC236}">
                <a16:creationId xmlns:a16="http://schemas.microsoft.com/office/drawing/2014/main" xmlns="" id="{C09C3D98-8B5A-4B6A-A7C0-EDC5F092E001}"/>
              </a:ext>
            </a:extLst>
          </p:cNvPr>
          <p:cNvSpPr txBox="1"/>
          <p:nvPr/>
        </p:nvSpPr>
        <p:spPr>
          <a:xfrm>
            <a:off x="5785832" y="174318"/>
            <a:ext cx="2793049"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Q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创建引文报告</a:t>
            </a:r>
          </a:p>
        </p:txBody>
      </p:sp>
      <p:sp>
        <p:nvSpPr>
          <p:cNvPr id="20" name="文本框 19">
            <a:extLst>
              <a:ext uri="{FF2B5EF4-FFF2-40B4-BE49-F238E27FC236}">
                <a16:creationId xmlns:a16="http://schemas.microsoft.com/office/drawing/2014/main" xmlns="" id="{3876742A-3D9F-460A-BE13-27AB97B46C84}"/>
              </a:ext>
            </a:extLst>
          </p:cNvPr>
          <p:cNvSpPr txBox="1"/>
          <p:nvPr/>
        </p:nvSpPr>
        <p:spPr>
          <a:xfrm>
            <a:off x="542317" y="178968"/>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研究课题的探索</a:t>
            </a:r>
          </a:p>
        </p:txBody>
      </p:sp>
      <p:sp>
        <p:nvSpPr>
          <p:cNvPr id="21" name="箭头: V 形 21">
            <a:extLst>
              <a:ext uri="{FF2B5EF4-FFF2-40B4-BE49-F238E27FC236}">
                <a16:creationId xmlns:a16="http://schemas.microsoft.com/office/drawing/2014/main" xmlns="" id="{938ACFB4-A737-4987-A110-7C0CB3FDD292}"/>
              </a:ext>
            </a:extLst>
          </p:cNvPr>
          <p:cNvSpPr/>
          <p:nvPr/>
        </p:nvSpPr>
        <p:spPr>
          <a:xfrm>
            <a:off x="2799491" y="139350"/>
            <a:ext cx="2793049"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2" name="文本框 22">
            <a:extLst>
              <a:ext uri="{FF2B5EF4-FFF2-40B4-BE49-F238E27FC236}">
                <a16:creationId xmlns:a16="http://schemas.microsoft.com/office/drawing/2014/main" xmlns="" id="{77860CCE-79B2-44B2-B3BB-5BFCD8DA382A}"/>
              </a:ext>
            </a:extLst>
          </p:cNvPr>
          <p:cNvSpPr txBox="1"/>
          <p:nvPr/>
        </p:nvSpPr>
        <p:spPr>
          <a:xfrm>
            <a:off x="2965081" y="184531"/>
            <a:ext cx="2425191"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统计角度</a:t>
            </a:r>
          </a:p>
        </p:txBody>
      </p:sp>
      <p:sp>
        <p:nvSpPr>
          <p:cNvPr id="23" name="箭头: 五边形 34">
            <a:extLst>
              <a:ext uri="{FF2B5EF4-FFF2-40B4-BE49-F238E27FC236}">
                <a16:creationId xmlns:a16="http://schemas.microsoft.com/office/drawing/2014/main" xmlns="" id="{855EEC8E-F320-41C0-B92E-0B62A25CA27B}"/>
              </a:ext>
            </a:extLst>
          </p:cNvPr>
          <p:cNvSpPr/>
          <p:nvPr/>
        </p:nvSpPr>
        <p:spPr>
          <a:xfrm>
            <a:off x="1" y="148070"/>
            <a:ext cx="2948486" cy="594360"/>
          </a:xfrm>
          <a:prstGeom prst="homePlate">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4" name="文本框 35">
            <a:extLst>
              <a:ext uri="{FF2B5EF4-FFF2-40B4-BE49-F238E27FC236}">
                <a16:creationId xmlns:a16="http://schemas.microsoft.com/office/drawing/2014/main" xmlns="" id="{7255B8AD-CFE4-48B0-8364-7526C439CC76}"/>
              </a:ext>
            </a:extLst>
          </p:cNvPr>
          <p:cNvSpPr txBox="1"/>
          <p:nvPr/>
        </p:nvSpPr>
        <p:spPr>
          <a:xfrm>
            <a:off x="136099" y="172944"/>
            <a:ext cx="2406169"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文献怎么看</a:t>
            </a:r>
          </a:p>
        </p:txBody>
      </p:sp>
    </p:spTree>
    <p:extLst>
      <p:ext uri="{BB962C8B-B14F-4D97-AF65-F5344CB8AC3E}">
        <p14:creationId xmlns:p14="http://schemas.microsoft.com/office/powerpoint/2010/main" val="1272770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AC331DC-38C1-4DED-AD5B-A92838D9517F}"/>
              </a:ext>
            </a:extLst>
          </p:cNvPr>
          <p:cNvPicPr>
            <a:picLocks noChangeAspect="1"/>
          </p:cNvPicPr>
          <p:nvPr/>
        </p:nvPicPr>
        <p:blipFill rotWithShape="1">
          <a:blip r:embed="rId3"/>
          <a:srcRect t="5471"/>
          <a:stretch/>
        </p:blipFill>
        <p:spPr>
          <a:xfrm>
            <a:off x="4777643" y="1473155"/>
            <a:ext cx="4068895" cy="2144101"/>
          </a:xfrm>
          <a:prstGeom prst="rect">
            <a:avLst/>
          </a:prstGeom>
        </p:spPr>
      </p:pic>
      <p:sp>
        <p:nvSpPr>
          <p:cNvPr id="6" name="TextBox 5">
            <a:extLst>
              <a:ext uri="{FF2B5EF4-FFF2-40B4-BE49-F238E27FC236}">
                <a16:creationId xmlns:a16="http://schemas.microsoft.com/office/drawing/2014/main" xmlns="" id="{D77B3E46-076F-4811-A4EE-AAE42436F117}"/>
              </a:ext>
            </a:extLst>
          </p:cNvPr>
          <p:cNvSpPr txBox="1"/>
          <p:nvPr/>
        </p:nvSpPr>
        <p:spPr>
          <a:xfrm>
            <a:off x="5828487" y="1103823"/>
            <a:ext cx="1967205" cy="369332"/>
          </a:xfrm>
          <a:prstGeom prst="rect">
            <a:avLst/>
          </a:prstGeom>
          <a:noFill/>
        </p:spPr>
        <p:txBody>
          <a:bodyPr wrap="square" rtlCol="0">
            <a:spAutoFit/>
          </a:bodyPr>
          <a:lstStyle>
            <a:defPPr>
              <a:defRPr lang="en-US"/>
            </a:defPPr>
            <a:lvl1pPr>
              <a:defRPr b="1">
                <a:solidFill>
                  <a:schemeClr val="accent2"/>
                </a:solidFill>
              </a:defRPr>
            </a:lvl1pPr>
          </a:lstStyle>
          <a:p>
            <a:r>
              <a:rPr lang="en-US"/>
              <a:t>9</a:t>
            </a:r>
            <a:r>
              <a:rPr lang="zh-CN" altLang="en-US"/>
              <a:t>月</a:t>
            </a:r>
            <a:r>
              <a:rPr lang="en-US" altLang="zh-CN"/>
              <a:t>1</a:t>
            </a:r>
            <a:r>
              <a:rPr lang="zh-CN" altLang="en-US"/>
              <a:t>日 </a:t>
            </a:r>
            <a:r>
              <a:rPr lang="en-US" altLang="zh-CN"/>
              <a:t>162653</a:t>
            </a:r>
            <a:r>
              <a:rPr lang="zh-CN" altLang="en-US" dirty="0"/>
              <a:t>篇</a:t>
            </a:r>
            <a:endParaRPr lang="en-US" dirty="0"/>
          </a:p>
        </p:txBody>
      </p:sp>
      <p:pic>
        <p:nvPicPr>
          <p:cNvPr id="7" name="Picture 6">
            <a:extLst>
              <a:ext uri="{FF2B5EF4-FFF2-40B4-BE49-F238E27FC236}">
                <a16:creationId xmlns:a16="http://schemas.microsoft.com/office/drawing/2014/main" xmlns="" id="{223E8DF6-C065-465E-8643-77C55CBAF2FC}"/>
              </a:ext>
            </a:extLst>
          </p:cNvPr>
          <p:cNvPicPr>
            <a:picLocks noChangeAspect="1"/>
          </p:cNvPicPr>
          <p:nvPr/>
        </p:nvPicPr>
        <p:blipFill rotWithShape="1">
          <a:blip r:embed="rId4"/>
          <a:srcRect b="26171"/>
          <a:stretch/>
        </p:blipFill>
        <p:spPr>
          <a:xfrm>
            <a:off x="503106" y="1473155"/>
            <a:ext cx="4068894" cy="2144101"/>
          </a:xfrm>
          <a:prstGeom prst="rect">
            <a:avLst/>
          </a:prstGeom>
        </p:spPr>
      </p:pic>
      <p:sp>
        <p:nvSpPr>
          <p:cNvPr id="8" name="TextBox 7">
            <a:extLst>
              <a:ext uri="{FF2B5EF4-FFF2-40B4-BE49-F238E27FC236}">
                <a16:creationId xmlns:a16="http://schemas.microsoft.com/office/drawing/2014/main" xmlns="" id="{F644E4A6-5659-4E1B-AF69-4AE907B471C4}"/>
              </a:ext>
            </a:extLst>
          </p:cNvPr>
          <p:cNvSpPr txBox="1"/>
          <p:nvPr/>
        </p:nvSpPr>
        <p:spPr>
          <a:xfrm>
            <a:off x="1456631" y="1103823"/>
            <a:ext cx="2095445" cy="369332"/>
          </a:xfrm>
          <a:prstGeom prst="rect">
            <a:avLst/>
          </a:prstGeom>
          <a:noFill/>
        </p:spPr>
        <p:txBody>
          <a:bodyPr wrap="square" rtlCol="0">
            <a:spAutoFit/>
          </a:bodyPr>
          <a:lstStyle/>
          <a:p>
            <a:r>
              <a:rPr lang="en-US" altLang="zh-CN" b="1" dirty="0">
                <a:solidFill>
                  <a:schemeClr val="accent2"/>
                </a:solidFill>
              </a:rPr>
              <a:t>8</a:t>
            </a:r>
            <a:r>
              <a:rPr lang="zh-CN" altLang="en-US" b="1" dirty="0">
                <a:solidFill>
                  <a:schemeClr val="accent2"/>
                </a:solidFill>
              </a:rPr>
              <a:t>月</a:t>
            </a:r>
            <a:r>
              <a:rPr lang="en-US" altLang="zh-CN" b="1" dirty="0">
                <a:solidFill>
                  <a:schemeClr val="accent2"/>
                </a:solidFill>
              </a:rPr>
              <a:t>31</a:t>
            </a:r>
            <a:r>
              <a:rPr lang="zh-CN" altLang="en-US" b="1" dirty="0">
                <a:solidFill>
                  <a:schemeClr val="accent2"/>
                </a:solidFill>
              </a:rPr>
              <a:t>日 </a:t>
            </a:r>
            <a:r>
              <a:rPr lang="en-US" altLang="zh-CN" b="1" dirty="0">
                <a:solidFill>
                  <a:schemeClr val="accent2"/>
                </a:solidFill>
              </a:rPr>
              <a:t>162522</a:t>
            </a:r>
            <a:r>
              <a:rPr lang="zh-CN" altLang="en-US" b="1" dirty="0">
                <a:solidFill>
                  <a:schemeClr val="accent2"/>
                </a:solidFill>
              </a:rPr>
              <a:t>篇</a:t>
            </a:r>
            <a:endParaRPr lang="en-US" b="1" dirty="0">
              <a:solidFill>
                <a:schemeClr val="accent2"/>
              </a:solidFill>
            </a:endParaRPr>
          </a:p>
        </p:txBody>
      </p:sp>
      <p:pic>
        <p:nvPicPr>
          <p:cNvPr id="17" name="Picture 3" descr="C:\Users\U6025425\AppData\Local\Microsoft\Windows\Temporary Internet Files\Content.IE5\9F2857VD\MP900385349[1].jpg">
            <a:extLst>
              <a:ext uri="{FF2B5EF4-FFF2-40B4-BE49-F238E27FC236}">
                <a16:creationId xmlns:a16="http://schemas.microsoft.com/office/drawing/2014/main" xmlns="" id="{B16411AD-7D02-46FB-B485-B6A42492F354}"/>
              </a:ext>
            </a:extLst>
          </p:cNvPr>
          <p:cNvPicPr>
            <a:picLocks noChangeAspect="1" noChangeArrowheads="1"/>
          </p:cNvPicPr>
          <p:nvPr/>
        </p:nvPicPr>
        <p:blipFill>
          <a:blip r:embed="rId5" cstate="print"/>
          <a:srcRect/>
          <a:stretch>
            <a:fillRect/>
          </a:stretch>
        </p:blipFill>
        <p:spPr bwMode="auto">
          <a:xfrm>
            <a:off x="5472234" y="4109123"/>
            <a:ext cx="2323458" cy="1659613"/>
          </a:xfrm>
          <a:prstGeom prst="rect">
            <a:avLst/>
          </a:prstGeom>
          <a:ln>
            <a:noFill/>
          </a:ln>
          <a:effectLst>
            <a:softEdge rad="112500"/>
          </a:effectLst>
        </p:spPr>
      </p:pic>
      <p:sp>
        <p:nvSpPr>
          <p:cNvPr id="3" name="TextBox 2">
            <a:extLst>
              <a:ext uri="{FF2B5EF4-FFF2-40B4-BE49-F238E27FC236}">
                <a16:creationId xmlns:a16="http://schemas.microsoft.com/office/drawing/2014/main" xmlns="" id="{2A3E311B-B378-407F-BDEE-1A2F3922EB18}"/>
              </a:ext>
            </a:extLst>
          </p:cNvPr>
          <p:cNvSpPr txBox="1"/>
          <p:nvPr/>
        </p:nvSpPr>
        <p:spPr>
          <a:xfrm>
            <a:off x="657792" y="4477264"/>
            <a:ext cx="4801314" cy="461665"/>
          </a:xfrm>
          <a:prstGeom prst="rect">
            <a:avLst/>
          </a:prstGeom>
          <a:noFill/>
        </p:spPr>
        <p:txBody>
          <a:bodyPr wrap="none" rtlCol="0">
            <a:spAutoFit/>
          </a:bodyPr>
          <a:lstStyle/>
          <a:p>
            <a:r>
              <a:rPr lang="zh-CN" altLang="en-US" sz="2400" b="1" dirty="0">
                <a:solidFill>
                  <a:srgbClr val="6817FF"/>
                </a:solidFill>
              </a:rPr>
              <a:t>最新科研成果，一键邮箱轻松获取</a:t>
            </a:r>
            <a:endParaRPr lang="en-US" sz="2400" b="1" dirty="0">
              <a:solidFill>
                <a:srgbClr val="6817FF"/>
              </a:solidFill>
            </a:endParaRPr>
          </a:p>
        </p:txBody>
      </p:sp>
      <p:sp>
        <p:nvSpPr>
          <p:cNvPr id="20" name="文本框 19">
            <a:extLst>
              <a:ext uri="{FF2B5EF4-FFF2-40B4-BE49-F238E27FC236}">
                <a16:creationId xmlns:a16="http://schemas.microsoft.com/office/drawing/2014/main" xmlns="" id="{7E768141-56CE-4E6B-91E1-1998F7B744FC}"/>
              </a:ext>
            </a:extLst>
          </p:cNvPr>
          <p:cNvSpPr txBox="1"/>
          <p:nvPr/>
        </p:nvSpPr>
        <p:spPr>
          <a:xfrm>
            <a:off x="542317" y="178968"/>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研究课题的探索</a:t>
            </a:r>
          </a:p>
        </p:txBody>
      </p:sp>
      <p:sp>
        <p:nvSpPr>
          <p:cNvPr id="21" name="箭头: V 形 21">
            <a:extLst>
              <a:ext uri="{FF2B5EF4-FFF2-40B4-BE49-F238E27FC236}">
                <a16:creationId xmlns:a16="http://schemas.microsoft.com/office/drawing/2014/main" xmlns="" id="{FC7C3EB5-B345-4A9B-A57B-709909A0FB79}"/>
              </a:ext>
            </a:extLst>
          </p:cNvPr>
          <p:cNvSpPr/>
          <p:nvPr/>
        </p:nvSpPr>
        <p:spPr>
          <a:xfrm>
            <a:off x="2799491" y="139350"/>
            <a:ext cx="2793049"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2" name="文本框 22">
            <a:extLst>
              <a:ext uri="{FF2B5EF4-FFF2-40B4-BE49-F238E27FC236}">
                <a16:creationId xmlns:a16="http://schemas.microsoft.com/office/drawing/2014/main" xmlns="" id="{115CD862-F158-405E-99E0-B7CE973C63D9}"/>
              </a:ext>
            </a:extLst>
          </p:cNvPr>
          <p:cNvSpPr txBox="1"/>
          <p:nvPr/>
        </p:nvSpPr>
        <p:spPr>
          <a:xfrm>
            <a:off x="2965081" y="184531"/>
            <a:ext cx="2425191"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关注动态</a:t>
            </a:r>
          </a:p>
        </p:txBody>
      </p:sp>
      <p:sp>
        <p:nvSpPr>
          <p:cNvPr id="23" name="箭头: 五边形 34">
            <a:extLst>
              <a:ext uri="{FF2B5EF4-FFF2-40B4-BE49-F238E27FC236}">
                <a16:creationId xmlns:a16="http://schemas.microsoft.com/office/drawing/2014/main" xmlns="" id="{9B98EBED-CEA0-43D9-B1B1-FB292A2B4C6B}"/>
              </a:ext>
            </a:extLst>
          </p:cNvPr>
          <p:cNvSpPr/>
          <p:nvPr/>
        </p:nvSpPr>
        <p:spPr>
          <a:xfrm>
            <a:off x="1" y="148070"/>
            <a:ext cx="2948486" cy="594360"/>
          </a:xfrm>
          <a:prstGeom prst="homePlate">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4" name="文本框 35">
            <a:extLst>
              <a:ext uri="{FF2B5EF4-FFF2-40B4-BE49-F238E27FC236}">
                <a16:creationId xmlns:a16="http://schemas.microsoft.com/office/drawing/2014/main" xmlns="" id="{89CDAEBC-300A-4B60-B918-14490710641B}"/>
              </a:ext>
            </a:extLst>
          </p:cNvPr>
          <p:cNvSpPr txBox="1"/>
          <p:nvPr/>
        </p:nvSpPr>
        <p:spPr>
          <a:xfrm>
            <a:off x="136099" y="172944"/>
            <a:ext cx="2406169"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文献怎么看</a:t>
            </a:r>
          </a:p>
        </p:txBody>
      </p:sp>
      <p:pic>
        <p:nvPicPr>
          <p:cNvPr id="25" name="Picture 6">
            <a:extLst>
              <a:ext uri="{FF2B5EF4-FFF2-40B4-BE49-F238E27FC236}">
                <a16:creationId xmlns:a16="http://schemas.microsoft.com/office/drawing/2014/main" xmlns="" id="{B2AE5400-016C-4028-813B-E2FF672E7373}"/>
              </a:ext>
            </a:extLst>
          </p:cNvPr>
          <p:cNvPicPr>
            <a:picLocks noChangeAspect="1" noChangeArrowheads="1"/>
          </p:cNvPicPr>
          <p:nvPr/>
        </p:nvPicPr>
        <p:blipFill rotWithShape="1">
          <a:blip r:embed="rId6" cstate="print"/>
          <a:srcRect r="74434"/>
          <a:stretch/>
        </p:blipFill>
        <p:spPr bwMode="auto">
          <a:xfrm>
            <a:off x="2294920" y="5195909"/>
            <a:ext cx="1009141" cy="10656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662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8307C78-72BA-4D30-B850-8E4327204CDC}"/>
              </a:ext>
            </a:extLst>
          </p:cNvPr>
          <p:cNvPicPr>
            <a:picLocks noChangeAspect="1"/>
          </p:cNvPicPr>
          <p:nvPr/>
        </p:nvPicPr>
        <p:blipFill rotWithShape="1">
          <a:blip r:embed="rId2"/>
          <a:srcRect t="20095"/>
          <a:stretch/>
        </p:blipFill>
        <p:spPr>
          <a:xfrm>
            <a:off x="-1" y="1617785"/>
            <a:ext cx="9144000" cy="3830804"/>
          </a:xfrm>
          <a:prstGeom prst="rect">
            <a:avLst/>
          </a:prstGeom>
        </p:spPr>
      </p:pic>
      <p:sp>
        <p:nvSpPr>
          <p:cNvPr id="4" name="Slide Number Placeholder 3"/>
          <p:cNvSpPr>
            <a:spLocks noGrp="1"/>
          </p:cNvSpPr>
          <p:nvPr>
            <p:ph type="sldNum" sz="quarter" idx="4294967295"/>
          </p:nvPr>
        </p:nvSpPr>
        <p:spPr>
          <a:xfrm>
            <a:off x="8424863" y="6394450"/>
            <a:ext cx="719137" cy="463550"/>
          </a:xfrm>
          <a:prstGeom prst="rect">
            <a:avLst/>
          </a:prstGeom>
        </p:spPr>
        <p:txBody>
          <a:bodyPr/>
          <a:lstStyle/>
          <a:p>
            <a:pPr defTabSz="9144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t>47</a:t>
            </a:fld>
            <a:endParaRPr lang="en-US" altLang="zh-CN">
              <a:solidFill>
                <a:srgbClr val="000000"/>
              </a:solidFill>
              <a:ea typeface="宋体" panose="02010600030101010101" pitchFamily="2" charset="-122"/>
            </a:endParaRPr>
          </a:p>
        </p:txBody>
      </p:sp>
      <p:sp>
        <p:nvSpPr>
          <p:cNvPr id="6" name="圆角矩形 10"/>
          <p:cNvSpPr>
            <a:spLocks noChangeArrowheads="1"/>
          </p:cNvSpPr>
          <p:nvPr/>
        </p:nvSpPr>
        <p:spPr bwMode="auto">
          <a:xfrm>
            <a:off x="179388" y="2642352"/>
            <a:ext cx="1071562" cy="288925"/>
          </a:xfrm>
          <a:prstGeom prst="roundRect">
            <a:avLst>
              <a:gd name="adj" fmla="val 16667"/>
            </a:avLst>
          </a:prstGeom>
          <a:noFill/>
          <a:ln w="25400" algn="ctr">
            <a:solidFill>
              <a:srgbClr val="92D050"/>
            </a:solidFill>
            <a:round/>
          </a:ln>
        </p:spPr>
        <p:txBody>
          <a:bodyPr vert="eaVert" wrap="none" anchor="ctr"/>
          <a:lstStyle/>
          <a:p>
            <a:pPr algn="ctr"/>
            <a:endParaRPr lang="zh-CN" altLang="en-US">
              <a:solidFill>
                <a:srgbClr val="000000"/>
              </a:solidFill>
              <a:ea typeface="宋体" panose="02010600030101010101" pitchFamily="2" charset="-122"/>
            </a:endParaRPr>
          </a:p>
        </p:txBody>
      </p:sp>
      <p:sp>
        <p:nvSpPr>
          <p:cNvPr id="7" name="TextBox 6"/>
          <p:cNvSpPr txBox="1"/>
          <p:nvPr/>
        </p:nvSpPr>
        <p:spPr>
          <a:xfrm>
            <a:off x="2051720" y="2282064"/>
            <a:ext cx="6167136" cy="769441"/>
          </a:xfrm>
          <a:prstGeom prst="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zh-CN" altLang="en-US" sz="22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“定题跟踪”：可实时跟踪某课题、某作者、</a:t>
            </a:r>
            <a:r>
              <a:rPr lang="en-US" altLang="zh-CN" sz="22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2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某机构等的最新研究进展</a:t>
            </a:r>
          </a:p>
        </p:txBody>
      </p:sp>
      <p:pic>
        <p:nvPicPr>
          <p:cNvPr id="8" name="Picture 6"/>
          <p:cNvPicPr>
            <a:picLocks noChangeAspect="1" noChangeArrowheads="1"/>
          </p:cNvPicPr>
          <p:nvPr/>
        </p:nvPicPr>
        <p:blipFill>
          <a:blip r:embed="rId3" cstate="print"/>
          <a:srcRect/>
          <a:stretch>
            <a:fillRect/>
          </a:stretch>
        </p:blipFill>
        <p:spPr bwMode="auto">
          <a:xfrm>
            <a:off x="0" y="3002715"/>
            <a:ext cx="2087563" cy="563562"/>
          </a:xfrm>
          <a:prstGeom prst="rect">
            <a:avLst/>
          </a:prstGeom>
          <a:ln>
            <a:noFill/>
          </a:ln>
          <a:effectLst>
            <a:outerShdw blurRad="292100" dist="139700" dir="2700000" algn="tl" rotWithShape="0">
              <a:srgbClr val="333333">
                <a:alpha val="65000"/>
              </a:srgbClr>
            </a:outerShdw>
          </a:effectLst>
        </p:spPr>
      </p:pic>
      <p:sp>
        <p:nvSpPr>
          <p:cNvPr id="9" name="Rectangle 3"/>
          <p:cNvSpPr>
            <a:spLocks noChangeArrowheads="1"/>
          </p:cNvSpPr>
          <p:nvPr/>
        </p:nvSpPr>
        <p:spPr bwMode="auto">
          <a:xfrm>
            <a:off x="1893874" y="979999"/>
            <a:ext cx="6906912" cy="609600"/>
          </a:xfrm>
          <a:prstGeom prst="rect">
            <a:avLst/>
          </a:prstGeom>
          <a:solidFill>
            <a:schemeClr val="bg1"/>
          </a:solidFill>
          <a:ln w="9525">
            <a:noFill/>
            <a:miter lim="800000"/>
          </a:ln>
        </p:spPr>
        <p:txBody>
          <a:bodyPr anchor="ctr"/>
          <a:lstStyle/>
          <a:p>
            <a:r>
              <a:rPr lang="zh-CN" altLang="en-US" sz="2400" dirty="0">
                <a:solidFill>
                  <a:srgbClr val="000000"/>
                </a:solidFill>
                <a:latin typeface="微软雅黑" panose="020B0503020204020204" pitchFamily="34" charset="-122"/>
                <a:ea typeface="微软雅黑" panose="020B0503020204020204" pitchFamily="34" charset="-122"/>
              </a:rPr>
              <a:t>创建“定题跟踪”－实时跟踪最新研究进展</a:t>
            </a:r>
            <a:endParaRPr lang="en-US" altLang="zh-CN" sz="2400" dirty="0">
              <a:solidFill>
                <a:srgbClr val="000000"/>
              </a:solidFill>
              <a:latin typeface="微软雅黑" panose="020B0503020204020204" pitchFamily="34" charset="-122"/>
              <a:ea typeface="微软雅黑" panose="020B0503020204020204" pitchFamily="34" charset="-122"/>
            </a:endParaRPr>
          </a:p>
        </p:txBody>
      </p:sp>
      <p:sp>
        <p:nvSpPr>
          <p:cNvPr id="15" name="Text Placeholder 3">
            <a:extLst>
              <a:ext uri="{FF2B5EF4-FFF2-40B4-BE49-F238E27FC236}">
                <a16:creationId xmlns:a16="http://schemas.microsoft.com/office/drawing/2014/main" xmlns="" id="{F46C1E22-2386-4DEC-9F63-020440CB8FE3}"/>
              </a:ext>
            </a:extLst>
          </p:cNvPr>
          <p:cNvSpPr>
            <a:spLocks noGrp="1"/>
          </p:cNvSpPr>
          <p:nvPr>
            <p:ph type="body" sz="quarter" idx="13"/>
          </p:nvPr>
        </p:nvSpPr>
        <p:spPr>
          <a:xfrm>
            <a:off x="5764012" y="274681"/>
            <a:ext cx="2697516" cy="92333"/>
          </a:xfrm>
        </p:spPr>
        <p:txBody>
          <a:bodyPr/>
          <a:lstStyle/>
          <a:p>
            <a:endParaRPr lang="en-US"/>
          </a:p>
        </p:txBody>
      </p:sp>
      <p:sp>
        <p:nvSpPr>
          <p:cNvPr id="16" name="箭头: V 形 36">
            <a:extLst>
              <a:ext uri="{FF2B5EF4-FFF2-40B4-BE49-F238E27FC236}">
                <a16:creationId xmlns:a16="http://schemas.microsoft.com/office/drawing/2014/main" xmlns="" id="{045EB27F-52CD-47D0-8D8F-34CACA48E571}"/>
              </a:ext>
            </a:extLst>
          </p:cNvPr>
          <p:cNvSpPr/>
          <p:nvPr/>
        </p:nvSpPr>
        <p:spPr>
          <a:xfrm>
            <a:off x="5476425" y="148234"/>
            <a:ext cx="3551460"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7" name="文本框 37">
            <a:extLst>
              <a:ext uri="{FF2B5EF4-FFF2-40B4-BE49-F238E27FC236}">
                <a16:creationId xmlns:a16="http://schemas.microsoft.com/office/drawing/2014/main" xmlns="" id="{1D01A0BC-871E-46A7-88DD-771C6BCC9668}"/>
              </a:ext>
            </a:extLst>
          </p:cNvPr>
          <p:cNvSpPr txBox="1"/>
          <p:nvPr/>
        </p:nvSpPr>
        <p:spPr>
          <a:xfrm>
            <a:off x="5785832" y="174318"/>
            <a:ext cx="2793049"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定题跟踪</a:t>
            </a:r>
          </a:p>
        </p:txBody>
      </p:sp>
      <p:sp>
        <p:nvSpPr>
          <p:cNvPr id="18" name="文本框 19">
            <a:extLst>
              <a:ext uri="{FF2B5EF4-FFF2-40B4-BE49-F238E27FC236}">
                <a16:creationId xmlns:a16="http://schemas.microsoft.com/office/drawing/2014/main" xmlns="" id="{B9950F41-FBC5-4544-9664-7595E0D390E1}"/>
              </a:ext>
            </a:extLst>
          </p:cNvPr>
          <p:cNvSpPr txBox="1"/>
          <p:nvPr/>
        </p:nvSpPr>
        <p:spPr>
          <a:xfrm>
            <a:off x="542317" y="178968"/>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研究课题的探索</a:t>
            </a:r>
          </a:p>
        </p:txBody>
      </p:sp>
      <p:sp>
        <p:nvSpPr>
          <p:cNvPr id="19" name="箭头: V 形 21">
            <a:extLst>
              <a:ext uri="{FF2B5EF4-FFF2-40B4-BE49-F238E27FC236}">
                <a16:creationId xmlns:a16="http://schemas.microsoft.com/office/drawing/2014/main" xmlns="" id="{1BA2C933-EA55-4D66-9946-ED6BFDDF7EA8}"/>
              </a:ext>
            </a:extLst>
          </p:cNvPr>
          <p:cNvSpPr/>
          <p:nvPr/>
        </p:nvSpPr>
        <p:spPr>
          <a:xfrm>
            <a:off x="2799491" y="139350"/>
            <a:ext cx="2793049"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0" name="文本框 22">
            <a:extLst>
              <a:ext uri="{FF2B5EF4-FFF2-40B4-BE49-F238E27FC236}">
                <a16:creationId xmlns:a16="http://schemas.microsoft.com/office/drawing/2014/main" xmlns="" id="{A1B32365-0E61-46AD-90E5-2F2E7FFC5AB9}"/>
              </a:ext>
            </a:extLst>
          </p:cNvPr>
          <p:cNvSpPr txBox="1"/>
          <p:nvPr/>
        </p:nvSpPr>
        <p:spPr>
          <a:xfrm>
            <a:off x="2965081" y="184531"/>
            <a:ext cx="2425191"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关注动态</a:t>
            </a:r>
          </a:p>
        </p:txBody>
      </p:sp>
      <p:sp>
        <p:nvSpPr>
          <p:cNvPr id="21" name="箭头: 五边形 34">
            <a:extLst>
              <a:ext uri="{FF2B5EF4-FFF2-40B4-BE49-F238E27FC236}">
                <a16:creationId xmlns:a16="http://schemas.microsoft.com/office/drawing/2014/main" xmlns="" id="{A36C316A-81EA-4DAA-B741-B9AA018A3DA8}"/>
              </a:ext>
            </a:extLst>
          </p:cNvPr>
          <p:cNvSpPr/>
          <p:nvPr/>
        </p:nvSpPr>
        <p:spPr>
          <a:xfrm>
            <a:off x="1" y="148070"/>
            <a:ext cx="2948486" cy="594360"/>
          </a:xfrm>
          <a:prstGeom prst="homePlate">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2" name="文本框 35">
            <a:extLst>
              <a:ext uri="{FF2B5EF4-FFF2-40B4-BE49-F238E27FC236}">
                <a16:creationId xmlns:a16="http://schemas.microsoft.com/office/drawing/2014/main" xmlns="" id="{557F9181-2124-41F1-B2FE-60336900D8F6}"/>
              </a:ext>
            </a:extLst>
          </p:cNvPr>
          <p:cNvSpPr txBox="1"/>
          <p:nvPr/>
        </p:nvSpPr>
        <p:spPr>
          <a:xfrm>
            <a:off x="136099" y="172944"/>
            <a:ext cx="2406169"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文献怎么看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05913F84-9399-4C6D-91DE-AFBC4B7635FA}"/>
              </a:ext>
            </a:extLst>
          </p:cNvPr>
          <p:cNvSpPr>
            <a:spLocks noGrp="1"/>
          </p:cNvSpPr>
          <p:nvPr>
            <p:ph type="body" sz="quarter" idx="13"/>
          </p:nvPr>
        </p:nvSpPr>
        <p:spPr/>
        <p:txBody>
          <a:bodyPr/>
          <a:lstStyle/>
          <a:p>
            <a:endParaRPr lang="en-US"/>
          </a:p>
        </p:txBody>
      </p:sp>
      <p:sp>
        <p:nvSpPr>
          <p:cNvPr id="3" name="Rectangle 2"/>
          <p:cNvSpPr txBox="1">
            <a:spLocks noChangeArrowheads="1"/>
          </p:cNvSpPr>
          <p:nvPr/>
        </p:nvSpPr>
        <p:spPr bwMode="auto">
          <a:xfrm>
            <a:off x="1213683" y="735399"/>
            <a:ext cx="6716633" cy="522288"/>
          </a:xfrm>
          <a:prstGeom prst="rect">
            <a:avLst/>
          </a:prstGeom>
          <a:solidFill>
            <a:schemeClr val="bg1"/>
          </a:solidFill>
          <a:ln w="9525">
            <a:noFill/>
            <a:miter lim="800000"/>
          </a:ln>
        </p:spPr>
        <p:txBody>
          <a:bodyPr anchor="ctr"/>
          <a:lstStyle>
            <a:defPPr>
              <a:defRPr lang="en-US"/>
            </a:defPPr>
            <a:lvl1pPr>
              <a:defRPr sz="2400">
                <a:solidFill>
                  <a:srgbClr val="000000"/>
                </a:solidFill>
                <a:latin typeface="微软雅黑" panose="020B0503020204020204" pitchFamily="34" charset="-122"/>
                <a:ea typeface="微软雅黑" panose="020B0503020204020204" pitchFamily="34" charset="-122"/>
              </a:defRPr>
            </a:lvl1pPr>
          </a:lstStyle>
          <a:p>
            <a:r>
              <a:rPr lang="zh-CN" altLang="en-US" dirty="0"/>
              <a:t>保存检索历史</a:t>
            </a:r>
            <a:r>
              <a:rPr lang="en-US" altLang="zh-CN" dirty="0"/>
              <a:t>,</a:t>
            </a:r>
            <a:r>
              <a:rPr lang="zh-CN" altLang="en-US" dirty="0"/>
              <a:t>创建定题跟踪</a:t>
            </a:r>
          </a:p>
        </p:txBody>
      </p:sp>
      <p:pic>
        <p:nvPicPr>
          <p:cNvPr id="2" name="Picture 1">
            <a:extLst>
              <a:ext uri="{FF2B5EF4-FFF2-40B4-BE49-F238E27FC236}">
                <a16:creationId xmlns:a16="http://schemas.microsoft.com/office/drawing/2014/main" xmlns="" id="{D5ABB864-7B1C-42DD-BE54-56BF7D905EF2}"/>
              </a:ext>
            </a:extLst>
          </p:cNvPr>
          <p:cNvPicPr>
            <a:picLocks noChangeAspect="1"/>
          </p:cNvPicPr>
          <p:nvPr/>
        </p:nvPicPr>
        <p:blipFill rotWithShape="1">
          <a:blip r:embed="rId2"/>
          <a:srcRect r="3724"/>
          <a:stretch/>
        </p:blipFill>
        <p:spPr>
          <a:xfrm>
            <a:off x="1224562" y="1273606"/>
            <a:ext cx="4906714" cy="5240859"/>
          </a:xfrm>
          <a:prstGeom prst="rect">
            <a:avLst/>
          </a:prstGeom>
        </p:spPr>
      </p:pic>
      <p:sp>
        <p:nvSpPr>
          <p:cNvPr id="7" name="圆角矩形 9">
            <a:extLst>
              <a:ext uri="{FF2B5EF4-FFF2-40B4-BE49-F238E27FC236}">
                <a16:creationId xmlns:a16="http://schemas.microsoft.com/office/drawing/2014/main" xmlns="" id="{81C72ADC-BAA5-4330-AF91-F326A17250AA}"/>
              </a:ext>
            </a:extLst>
          </p:cNvPr>
          <p:cNvSpPr>
            <a:spLocks noChangeArrowheads="1"/>
          </p:cNvSpPr>
          <p:nvPr/>
        </p:nvSpPr>
        <p:spPr bwMode="auto">
          <a:xfrm>
            <a:off x="2213201" y="2632490"/>
            <a:ext cx="357188" cy="214312"/>
          </a:xfrm>
          <a:prstGeom prst="roundRect">
            <a:avLst>
              <a:gd name="adj" fmla="val 16667"/>
            </a:avLst>
          </a:prstGeom>
          <a:noFill/>
          <a:ln w="25400" algn="ctr">
            <a:solidFill>
              <a:schemeClr val="accent2"/>
            </a:solidFill>
            <a:round/>
          </a:ln>
        </p:spPr>
        <p:txBody>
          <a:bodyPr vert="eaVert" wrap="none" anchor="ctr"/>
          <a:lstStyle/>
          <a:p>
            <a:pPr algn="ctr"/>
            <a:endParaRPr lang="zh-CN" altLang="en-US">
              <a:solidFill>
                <a:srgbClr val="000000"/>
              </a:solidFill>
              <a:ea typeface="宋体" panose="02010600030101010101" pitchFamily="2" charset="-122"/>
            </a:endParaRPr>
          </a:p>
        </p:txBody>
      </p:sp>
      <p:sp>
        <p:nvSpPr>
          <p:cNvPr id="8" name="圆角矩形 10">
            <a:extLst>
              <a:ext uri="{FF2B5EF4-FFF2-40B4-BE49-F238E27FC236}">
                <a16:creationId xmlns:a16="http://schemas.microsoft.com/office/drawing/2014/main" xmlns="" id="{3A20D978-D99F-4CFE-967C-EDF1AFB24CDF}"/>
              </a:ext>
            </a:extLst>
          </p:cNvPr>
          <p:cNvSpPr>
            <a:spLocks noChangeArrowheads="1"/>
          </p:cNvSpPr>
          <p:nvPr/>
        </p:nvSpPr>
        <p:spPr bwMode="auto">
          <a:xfrm>
            <a:off x="2213201" y="1921041"/>
            <a:ext cx="2430463" cy="225425"/>
          </a:xfrm>
          <a:prstGeom prst="roundRect">
            <a:avLst>
              <a:gd name="adj" fmla="val 16667"/>
            </a:avLst>
          </a:prstGeom>
          <a:noFill/>
          <a:ln w="25400" algn="ctr">
            <a:solidFill>
              <a:schemeClr val="accent2"/>
            </a:solidFill>
            <a:round/>
          </a:ln>
        </p:spPr>
        <p:txBody>
          <a:bodyPr vert="eaVert" wrap="none" anchor="ctr"/>
          <a:lstStyle/>
          <a:p>
            <a:pPr algn="ctr"/>
            <a:endParaRPr lang="zh-CN" altLang="en-US">
              <a:solidFill>
                <a:srgbClr val="000000"/>
              </a:solidFill>
              <a:ea typeface="宋体" panose="02010600030101010101" pitchFamily="2" charset="-122"/>
            </a:endParaRPr>
          </a:p>
        </p:txBody>
      </p:sp>
      <p:sp>
        <p:nvSpPr>
          <p:cNvPr id="9" name="圆角矩形 11">
            <a:extLst>
              <a:ext uri="{FF2B5EF4-FFF2-40B4-BE49-F238E27FC236}">
                <a16:creationId xmlns:a16="http://schemas.microsoft.com/office/drawing/2014/main" xmlns="" id="{7E17E3C5-195A-4D23-ACA0-7ACAE7DF0B48}"/>
              </a:ext>
            </a:extLst>
          </p:cNvPr>
          <p:cNvSpPr>
            <a:spLocks noChangeArrowheads="1"/>
          </p:cNvSpPr>
          <p:nvPr/>
        </p:nvSpPr>
        <p:spPr bwMode="auto">
          <a:xfrm>
            <a:off x="2213201" y="2846802"/>
            <a:ext cx="3455987" cy="582198"/>
          </a:xfrm>
          <a:prstGeom prst="roundRect">
            <a:avLst>
              <a:gd name="adj" fmla="val 16667"/>
            </a:avLst>
          </a:prstGeom>
          <a:noFill/>
          <a:ln w="25400" algn="ctr">
            <a:solidFill>
              <a:schemeClr val="accent2"/>
            </a:solidFill>
            <a:round/>
          </a:ln>
        </p:spPr>
        <p:txBody>
          <a:bodyPr vert="eaVert" wrap="none" anchor="ctr"/>
          <a:lstStyle/>
          <a:p>
            <a:pPr algn="ctr"/>
            <a:endParaRPr lang="zh-CN" altLang="en-US">
              <a:solidFill>
                <a:srgbClr val="000000"/>
              </a:solidFill>
              <a:ea typeface="宋体" panose="02010600030101010101" pitchFamily="2" charset="-122"/>
            </a:endParaRPr>
          </a:p>
        </p:txBody>
      </p:sp>
      <p:sp>
        <p:nvSpPr>
          <p:cNvPr id="10" name="圆角矩形 12">
            <a:extLst>
              <a:ext uri="{FF2B5EF4-FFF2-40B4-BE49-F238E27FC236}">
                <a16:creationId xmlns:a16="http://schemas.microsoft.com/office/drawing/2014/main" xmlns="" id="{6B0E307D-837C-4CBB-B0CB-0612006FE768}"/>
              </a:ext>
            </a:extLst>
          </p:cNvPr>
          <p:cNvSpPr>
            <a:spLocks noChangeArrowheads="1"/>
          </p:cNvSpPr>
          <p:nvPr/>
        </p:nvSpPr>
        <p:spPr bwMode="auto">
          <a:xfrm>
            <a:off x="2333852" y="3809612"/>
            <a:ext cx="1643063" cy="285750"/>
          </a:xfrm>
          <a:prstGeom prst="roundRect">
            <a:avLst>
              <a:gd name="adj" fmla="val 16667"/>
            </a:avLst>
          </a:prstGeom>
          <a:noFill/>
          <a:ln w="25400" algn="ctr">
            <a:solidFill>
              <a:schemeClr val="accent2"/>
            </a:solidFill>
            <a:round/>
          </a:ln>
        </p:spPr>
        <p:txBody>
          <a:bodyPr vert="eaVert" wrap="none" anchor="ctr"/>
          <a:lstStyle/>
          <a:p>
            <a:pPr algn="ctr"/>
            <a:endParaRPr lang="zh-CN" altLang="en-US">
              <a:solidFill>
                <a:srgbClr val="000000"/>
              </a:solidFill>
              <a:ea typeface="宋体" panose="02010600030101010101" pitchFamily="2" charset="-122"/>
            </a:endParaRPr>
          </a:p>
        </p:txBody>
      </p:sp>
      <p:grpSp>
        <p:nvGrpSpPr>
          <p:cNvPr id="11" name="Group 15">
            <a:extLst>
              <a:ext uri="{FF2B5EF4-FFF2-40B4-BE49-F238E27FC236}">
                <a16:creationId xmlns:a16="http://schemas.microsoft.com/office/drawing/2014/main" xmlns="" id="{D97BCE9C-144B-42FF-8E94-1265E5CB9ADA}"/>
              </a:ext>
            </a:extLst>
          </p:cNvPr>
          <p:cNvGrpSpPr/>
          <p:nvPr/>
        </p:nvGrpSpPr>
        <p:grpSpPr bwMode="auto">
          <a:xfrm>
            <a:off x="6389914" y="2126077"/>
            <a:ext cx="2159000" cy="2900363"/>
            <a:chOff x="6732240" y="2276872"/>
            <a:chExt cx="2160240" cy="2900645"/>
          </a:xfrm>
          <a:solidFill>
            <a:schemeClr val="accent2"/>
          </a:solidFill>
        </p:grpSpPr>
        <p:sp>
          <p:nvSpPr>
            <p:cNvPr id="12" name="Rectangle 11">
              <a:extLst>
                <a:ext uri="{FF2B5EF4-FFF2-40B4-BE49-F238E27FC236}">
                  <a16:creationId xmlns:a16="http://schemas.microsoft.com/office/drawing/2014/main" xmlns="" id="{BE0FBCC7-02B9-4050-8850-48C88F188FFE}"/>
                </a:ext>
              </a:extLst>
            </p:cNvPr>
            <p:cNvSpPr/>
            <p:nvPr/>
          </p:nvSpPr>
          <p:spPr bwMode="auto">
            <a:xfrm>
              <a:off x="6732240" y="2276872"/>
              <a:ext cx="2160240" cy="2808312"/>
            </a:xfrm>
            <a:prstGeom prst="rect">
              <a:avLst/>
            </a:prstGeom>
            <a:grp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lstStyle/>
            <a:p>
              <a:pPr>
                <a:spcBef>
                  <a:spcPct val="50000"/>
                </a:spcBef>
                <a:defRPr/>
              </a:pPr>
              <a:endParaRPr lang="en-US" sz="2400">
                <a:solidFill>
                  <a:srgbClr val="000000"/>
                </a:solidFill>
                <a:effectLst>
                  <a:outerShdw blurRad="38100" dist="38100" dir="2700000" algn="tl">
                    <a:srgbClr val="000000">
                      <a:alpha val="43137"/>
                    </a:srgbClr>
                  </a:outerShdw>
                </a:effectLst>
                <a:cs typeface="Arial" panose="020B0604020202020204" pitchFamily="34" charset="0"/>
              </a:endParaRPr>
            </a:p>
          </p:txBody>
        </p:sp>
        <p:sp>
          <p:nvSpPr>
            <p:cNvPr id="13" name="TextBox 12">
              <a:extLst>
                <a:ext uri="{FF2B5EF4-FFF2-40B4-BE49-F238E27FC236}">
                  <a16:creationId xmlns:a16="http://schemas.microsoft.com/office/drawing/2014/main" xmlns="" id="{39D367B7-3735-4D0F-94AB-28C7FF5F6AD8}"/>
                </a:ext>
              </a:extLst>
            </p:cNvPr>
            <p:cNvSpPr txBox="1"/>
            <p:nvPr/>
          </p:nvSpPr>
          <p:spPr>
            <a:xfrm>
              <a:off x="6732240" y="2407060"/>
              <a:ext cx="2088761" cy="2770457"/>
            </a:xfrm>
            <a:prstGeom prst="rect">
              <a:avLst/>
            </a:prstGeom>
            <a:grpFill/>
          </p:spPr>
          <p:txBody>
            <a:bodyPr>
              <a:spAutoFit/>
            </a:bodyPr>
            <a:lstStyle/>
            <a:p>
              <a:pPr>
                <a:lnSpc>
                  <a:spcPct val="150000"/>
                </a:lnSpc>
                <a:defRPr/>
              </a:pPr>
              <a:r>
                <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设定选项：</a:t>
              </a:r>
              <a:endParaRPr lang="en-US" altLang="zh-CN"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buFontTx/>
                <a:buChar char="-"/>
                <a:defRPr/>
              </a:pPr>
              <a:r>
                <a:rPr lang="zh-CN" altLang="en-US"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检索历史名称</a:t>
              </a:r>
              <a:endParaRPr lang="en-US" altLang="zh-CN"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buFontTx/>
                <a:buChar char="-"/>
                <a:defRPr/>
              </a:pPr>
              <a:r>
                <a:rPr lang="en-US"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 </a:t>
              </a:r>
              <a:r>
                <a:rPr lang="zh-CN" altLang="en-US"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电子邮箱</a:t>
              </a:r>
              <a:endParaRPr lang="en-US" altLang="zh-CN"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buFontTx/>
                <a:buChar char="-"/>
                <a:defRPr/>
              </a:pPr>
              <a:r>
                <a:rPr lang="zh-CN" altLang="en-US"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定制类型及格式</a:t>
              </a:r>
              <a:endParaRPr lang="en-US" altLang="zh-CN"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buFontTx/>
                <a:buChar char="-"/>
                <a:defRPr/>
              </a:pPr>
              <a:r>
                <a:rPr lang="zh-CN" altLang="en-US"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频率</a:t>
              </a:r>
              <a:endParaRPr lang="en-US" altLang="zh-CN"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a:p>
              <a:pPr>
                <a:defRPr/>
              </a:pPr>
              <a:endParaRPr lang="en-US" dirty="0">
                <a:solidFill>
                  <a:srgbClr val="FFFFFF"/>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endParaRPr>
            </a:p>
          </p:txBody>
        </p:sp>
      </p:grpSp>
      <p:sp>
        <p:nvSpPr>
          <p:cNvPr id="14" name="箭头: V 形 36">
            <a:extLst>
              <a:ext uri="{FF2B5EF4-FFF2-40B4-BE49-F238E27FC236}">
                <a16:creationId xmlns:a16="http://schemas.microsoft.com/office/drawing/2014/main" xmlns="" id="{6E7234C7-4F96-468D-80C6-987B8D7945E8}"/>
              </a:ext>
            </a:extLst>
          </p:cNvPr>
          <p:cNvSpPr/>
          <p:nvPr/>
        </p:nvSpPr>
        <p:spPr>
          <a:xfrm>
            <a:off x="5476425" y="148234"/>
            <a:ext cx="3551460"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5" name="文本框 37">
            <a:extLst>
              <a:ext uri="{FF2B5EF4-FFF2-40B4-BE49-F238E27FC236}">
                <a16:creationId xmlns:a16="http://schemas.microsoft.com/office/drawing/2014/main" xmlns="" id="{2E8CC7AB-EED3-4FC0-A629-1CE3E60AE00C}"/>
              </a:ext>
            </a:extLst>
          </p:cNvPr>
          <p:cNvSpPr txBox="1"/>
          <p:nvPr/>
        </p:nvSpPr>
        <p:spPr>
          <a:xfrm>
            <a:off x="5785832" y="174318"/>
            <a:ext cx="2793049"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定题跟踪</a:t>
            </a:r>
          </a:p>
        </p:txBody>
      </p:sp>
      <p:sp>
        <p:nvSpPr>
          <p:cNvPr id="16" name="文本框 19">
            <a:extLst>
              <a:ext uri="{FF2B5EF4-FFF2-40B4-BE49-F238E27FC236}">
                <a16:creationId xmlns:a16="http://schemas.microsoft.com/office/drawing/2014/main" xmlns="" id="{C5093429-1FDE-4E57-9DF5-50FA35D2FF5B}"/>
              </a:ext>
            </a:extLst>
          </p:cNvPr>
          <p:cNvSpPr txBox="1"/>
          <p:nvPr/>
        </p:nvSpPr>
        <p:spPr>
          <a:xfrm>
            <a:off x="542317" y="178968"/>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研究课题的探索</a:t>
            </a:r>
          </a:p>
        </p:txBody>
      </p:sp>
      <p:sp>
        <p:nvSpPr>
          <p:cNvPr id="17" name="箭头: V 形 21">
            <a:extLst>
              <a:ext uri="{FF2B5EF4-FFF2-40B4-BE49-F238E27FC236}">
                <a16:creationId xmlns:a16="http://schemas.microsoft.com/office/drawing/2014/main" xmlns="" id="{4CFDFE34-51DF-463F-8496-A98BA98446BE}"/>
              </a:ext>
            </a:extLst>
          </p:cNvPr>
          <p:cNvSpPr/>
          <p:nvPr/>
        </p:nvSpPr>
        <p:spPr>
          <a:xfrm>
            <a:off x="2799491" y="139350"/>
            <a:ext cx="2793049"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8" name="文本框 22">
            <a:extLst>
              <a:ext uri="{FF2B5EF4-FFF2-40B4-BE49-F238E27FC236}">
                <a16:creationId xmlns:a16="http://schemas.microsoft.com/office/drawing/2014/main" xmlns="" id="{03334618-36A4-426C-870E-91E465F89263}"/>
              </a:ext>
            </a:extLst>
          </p:cNvPr>
          <p:cNvSpPr txBox="1"/>
          <p:nvPr/>
        </p:nvSpPr>
        <p:spPr>
          <a:xfrm>
            <a:off x="2965081" y="184531"/>
            <a:ext cx="2425191"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关注动态</a:t>
            </a:r>
          </a:p>
        </p:txBody>
      </p:sp>
      <p:sp>
        <p:nvSpPr>
          <p:cNvPr id="19" name="箭头: 五边形 34">
            <a:extLst>
              <a:ext uri="{FF2B5EF4-FFF2-40B4-BE49-F238E27FC236}">
                <a16:creationId xmlns:a16="http://schemas.microsoft.com/office/drawing/2014/main" xmlns="" id="{AA24E598-6318-4E8D-BE57-78E82C636C7E}"/>
              </a:ext>
            </a:extLst>
          </p:cNvPr>
          <p:cNvSpPr/>
          <p:nvPr/>
        </p:nvSpPr>
        <p:spPr>
          <a:xfrm>
            <a:off x="1" y="148070"/>
            <a:ext cx="2948486" cy="594360"/>
          </a:xfrm>
          <a:prstGeom prst="homePlate">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0" name="文本框 35">
            <a:extLst>
              <a:ext uri="{FF2B5EF4-FFF2-40B4-BE49-F238E27FC236}">
                <a16:creationId xmlns:a16="http://schemas.microsoft.com/office/drawing/2014/main" xmlns="" id="{7CBAF1EA-25A5-4A19-A921-2FB5B9502D4E}"/>
              </a:ext>
            </a:extLst>
          </p:cNvPr>
          <p:cNvSpPr txBox="1"/>
          <p:nvPr/>
        </p:nvSpPr>
        <p:spPr>
          <a:xfrm>
            <a:off x="136099" y="172944"/>
            <a:ext cx="2406169"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文献怎么看</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B24E56B-EBAD-49DF-8245-4831E8CD1E8F}"/>
              </a:ext>
            </a:extLst>
          </p:cNvPr>
          <p:cNvPicPr>
            <a:picLocks noChangeAspect="1"/>
          </p:cNvPicPr>
          <p:nvPr/>
        </p:nvPicPr>
        <p:blipFill>
          <a:blip r:embed="rId2"/>
          <a:stretch>
            <a:fillRect/>
          </a:stretch>
        </p:blipFill>
        <p:spPr>
          <a:xfrm>
            <a:off x="684213" y="1772932"/>
            <a:ext cx="7877908" cy="2018251"/>
          </a:xfrm>
          <a:prstGeom prst="rect">
            <a:avLst/>
          </a:prstGeom>
        </p:spPr>
      </p:pic>
      <p:sp>
        <p:nvSpPr>
          <p:cNvPr id="8" name="Text Placeholder 7">
            <a:extLst>
              <a:ext uri="{FF2B5EF4-FFF2-40B4-BE49-F238E27FC236}">
                <a16:creationId xmlns:a16="http://schemas.microsoft.com/office/drawing/2014/main" xmlns="" id="{C0B48FF8-7328-44A5-BCEC-F8A15E943F33}"/>
              </a:ext>
            </a:extLst>
          </p:cNvPr>
          <p:cNvSpPr>
            <a:spLocks noGrp="1"/>
          </p:cNvSpPr>
          <p:nvPr>
            <p:ph type="body" sz="quarter" idx="13"/>
          </p:nvPr>
        </p:nvSpPr>
        <p:spPr/>
        <p:txBody>
          <a:bodyPr/>
          <a:lstStyle/>
          <a:p>
            <a:endParaRPr lang="en-US"/>
          </a:p>
        </p:txBody>
      </p:sp>
      <p:pic>
        <p:nvPicPr>
          <p:cNvPr id="5" name="Content Placeholder 5" descr="最高引文.JPG"/>
          <p:cNvPicPr>
            <a:picLocks noGrp="1" noChangeAspect="1"/>
          </p:cNvPicPr>
          <p:nvPr>
            <p:ph idx="4294967295"/>
          </p:nvPr>
        </p:nvPicPr>
        <p:blipFill>
          <a:blip r:embed="rId3"/>
          <a:stretch>
            <a:fillRect/>
          </a:stretch>
        </p:blipFill>
        <p:spPr>
          <a:xfrm>
            <a:off x="0" y="1279525"/>
            <a:ext cx="9144000" cy="4586288"/>
          </a:xfrm>
        </p:spPr>
      </p:pic>
      <p:sp>
        <p:nvSpPr>
          <p:cNvPr id="6" name="Rectangle 3"/>
          <p:cNvSpPr>
            <a:spLocks noChangeArrowheads="1"/>
          </p:cNvSpPr>
          <p:nvPr/>
        </p:nvSpPr>
        <p:spPr bwMode="auto">
          <a:xfrm>
            <a:off x="1916567" y="1133637"/>
            <a:ext cx="6211433" cy="609600"/>
          </a:xfrm>
          <a:prstGeom prst="rect">
            <a:avLst/>
          </a:prstGeom>
          <a:solidFill>
            <a:schemeClr val="bg1"/>
          </a:solidFill>
          <a:ln w="9525">
            <a:noFill/>
            <a:miter lim="800000"/>
          </a:ln>
        </p:spPr>
        <p:txBody>
          <a:bodyPr anchor="ctr"/>
          <a:lstStyle/>
          <a:p>
            <a:r>
              <a:rPr lang="zh-CN" altLang="en-US" sz="2400" dirty="0">
                <a:solidFill>
                  <a:srgbClr val="000000"/>
                </a:solidFill>
                <a:latin typeface="微软雅黑" panose="020B0503020204020204" pitchFamily="34" charset="-122"/>
                <a:ea typeface="微软雅黑" panose="020B0503020204020204" pitchFamily="34" charset="-122"/>
              </a:rPr>
              <a:t>创建“引文跟踪”－随时掌握最新研究进展</a:t>
            </a:r>
            <a:endParaRPr lang="en-US" altLang="zh-CN" sz="2400" dirty="0">
              <a:solidFill>
                <a:srgbClr val="000000"/>
              </a:solidFill>
              <a:latin typeface="微软雅黑" panose="020B0503020204020204" pitchFamily="34" charset="-122"/>
              <a:ea typeface="微软雅黑" panose="020B0503020204020204" pitchFamily="34" charset="-122"/>
            </a:endParaRPr>
          </a:p>
        </p:txBody>
      </p:sp>
      <p:sp>
        <p:nvSpPr>
          <p:cNvPr id="7" name="圆角矩形 26"/>
          <p:cNvSpPr>
            <a:spLocks noChangeArrowheads="1"/>
          </p:cNvSpPr>
          <p:nvPr/>
        </p:nvSpPr>
        <p:spPr bwMode="auto">
          <a:xfrm>
            <a:off x="6804818" y="2821669"/>
            <a:ext cx="1008063" cy="215900"/>
          </a:xfrm>
          <a:prstGeom prst="roundRect">
            <a:avLst>
              <a:gd name="adj" fmla="val 0"/>
            </a:avLst>
          </a:prstGeom>
          <a:noFill/>
          <a:ln w="25400" algn="ctr">
            <a:solidFill>
              <a:schemeClr val="accent2"/>
            </a:solidFill>
            <a:round/>
          </a:ln>
        </p:spPr>
        <p:txBody>
          <a:bodyPr lIns="0" tIns="0" rIns="182880" bIns="0"/>
          <a:lstStyle/>
          <a:p>
            <a:pPr>
              <a:spcBef>
                <a:spcPct val="50000"/>
              </a:spcBef>
            </a:pPr>
            <a:endParaRPr lang="zh-CN" altLang="en-US" sz="2400">
              <a:solidFill>
                <a:srgbClr val="000000"/>
              </a:solidFill>
              <a:ea typeface="宋体" panose="02010600030101010101" pitchFamily="2" charset="-122"/>
            </a:endParaRPr>
          </a:p>
        </p:txBody>
      </p:sp>
      <p:pic>
        <p:nvPicPr>
          <p:cNvPr id="3" name="Picture 2">
            <a:extLst>
              <a:ext uri="{FF2B5EF4-FFF2-40B4-BE49-F238E27FC236}">
                <a16:creationId xmlns:a16="http://schemas.microsoft.com/office/drawing/2014/main" xmlns="" id="{7B9F61A7-B6E0-4592-9F31-2D8102D31BBC}"/>
              </a:ext>
            </a:extLst>
          </p:cNvPr>
          <p:cNvPicPr>
            <a:picLocks noChangeAspect="1"/>
          </p:cNvPicPr>
          <p:nvPr/>
        </p:nvPicPr>
        <p:blipFill rotWithShape="1">
          <a:blip r:embed="rId4"/>
          <a:srcRect l="-1" r="47140" b="7844"/>
          <a:stretch/>
        </p:blipFill>
        <p:spPr>
          <a:xfrm>
            <a:off x="2339183" y="2929619"/>
            <a:ext cx="3478847" cy="3564839"/>
          </a:xfrm>
          <a:prstGeom prst="rect">
            <a:avLst/>
          </a:prstGeom>
          <a:ln>
            <a:solidFill>
              <a:srgbClr val="92D050"/>
            </a:solidFill>
          </a:ln>
          <a:effectLst>
            <a:outerShdw blurRad="292100" dist="139700" dir="2700000" algn="tl" rotWithShape="0">
              <a:srgbClr val="333333">
                <a:alpha val="65000"/>
              </a:srgbClr>
            </a:outerShdw>
          </a:effectLst>
        </p:spPr>
      </p:pic>
      <p:sp>
        <p:nvSpPr>
          <p:cNvPr id="14" name="箭头: V 形 36">
            <a:extLst>
              <a:ext uri="{FF2B5EF4-FFF2-40B4-BE49-F238E27FC236}">
                <a16:creationId xmlns:a16="http://schemas.microsoft.com/office/drawing/2014/main" xmlns="" id="{22FB2587-031F-4013-9C2E-81CC0DF0E999}"/>
              </a:ext>
            </a:extLst>
          </p:cNvPr>
          <p:cNvSpPr/>
          <p:nvPr/>
        </p:nvSpPr>
        <p:spPr>
          <a:xfrm>
            <a:off x="5476425" y="148234"/>
            <a:ext cx="3551460"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5" name="文本框 37">
            <a:extLst>
              <a:ext uri="{FF2B5EF4-FFF2-40B4-BE49-F238E27FC236}">
                <a16:creationId xmlns:a16="http://schemas.microsoft.com/office/drawing/2014/main" xmlns="" id="{5B506860-3C65-4106-A008-3C4D21990D6F}"/>
              </a:ext>
            </a:extLst>
          </p:cNvPr>
          <p:cNvSpPr txBox="1"/>
          <p:nvPr/>
        </p:nvSpPr>
        <p:spPr>
          <a:xfrm>
            <a:off x="5785832" y="174318"/>
            <a:ext cx="2793049"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引文跟踪</a:t>
            </a:r>
          </a:p>
        </p:txBody>
      </p:sp>
      <p:sp>
        <p:nvSpPr>
          <p:cNvPr id="16" name="文本框 19">
            <a:extLst>
              <a:ext uri="{FF2B5EF4-FFF2-40B4-BE49-F238E27FC236}">
                <a16:creationId xmlns:a16="http://schemas.microsoft.com/office/drawing/2014/main" xmlns="" id="{939FF74C-EFA4-4772-8703-F56CBF3DF1B7}"/>
              </a:ext>
            </a:extLst>
          </p:cNvPr>
          <p:cNvSpPr txBox="1"/>
          <p:nvPr/>
        </p:nvSpPr>
        <p:spPr>
          <a:xfrm>
            <a:off x="542317" y="178968"/>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研究课题的探索</a:t>
            </a:r>
          </a:p>
        </p:txBody>
      </p:sp>
      <p:sp>
        <p:nvSpPr>
          <p:cNvPr id="17" name="箭头: V 形 21">
            <a:extLst>
              <a:ext uri="{FF2B5EF4-FFF2-40B4-BE49-F238E27FC236}">
                <a16:creationId xmlns:a16="http://schemas.microsoft.com/office/drawing/2014/main" xmlns="" id="{683C19F3-3A6D-4940-9828-6E26798DA279}"/>
              </a:ext>
            </a:extLst>
          </p:cNvPr>
          <p:cNvSpPr/>
          <p:nvPr/>
        </p:nvSpPr>
        <p:spPr>
          <a:xfrm>
            <a:off x="2799491" y="139350"/>
            <a:ext cx="2793049"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8" name="文本框 22">
            <a:extLst>
              <a:ext uri="{FF2B5EF4-FFF2-40B4-BE49-F238E27FC236}">
                <a16:creationId xmlns:a16="http://schemas.microsoft.com/office/drawing/2014/main" xmlns="" id="{A5D9694D-D1C4-4149-B706-DD2ED62FFCB2}"/>
              </a:ext>
            </a:extLst>
          </p:cNvPr>
          <p:cNvSpPr txBox="1"/>
          <p:nvPr/>
        </p:nvSpPr>
        <p:spPr>
          <a:xfrm>
            <a:off x="2965081" y="184531"/>
            <a:ext cx="2425191"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关注动态</a:t>
            </a:r>
          </a:p>
        </p:txBody>
      </p:sp>
      <p:sp>
        <p:nvSpPr>
          <p:cNvPr id="19" name="箭头: 五边形 34">
            <a:extLst>
              <a:ext uri="{FF2B5EF4-FFF2-40B4-BE49-F238E27FC236}">
                <a16:creationId xmlns:a16="http://schemas.microsoft.com/office/drawing/2014/main" xmlns="" id="{0058AB28-9FF9-4361-9CBE-AE16CC9E41B5}"/>
              </a:ext>
            </a:extLst>
          </p:cNvPr>
          <p:cNvSpPr/>
          <p:nvPr/>
        </p:nvSpPr>
        <p:spPr>
          <a:xfrm>
            <a:off x="1" y="148070"/>
            <a:ext cx="2948486" cy="594360"/>
          </a:xfrm>
          <a:prstGeom prst="homePlate">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0" name="文本框 35">
            <a:extLst>
              <a:ext uri="{FF2B5EF4-FFF2-40B4-BE49-F238E27FC236}">
                <a16:creationId xmlns:a16="http://schemas.microsoft.com/office/drawing/2014/main" xmlns="" id="{E87AED84-8F21-4E4D-A39E-CC53BEDDFC0E}"/>
              </a:ext>
            </a:extLst>
          </p:cNvPr>
          <p:cNvSpPr txBox="1"/>
          <p:nvPr/>
        </p:nvSpPr>
        <p:spPr>
          <a:xfrm>
            <a:off x="136099" y="172944"/>
            <a:ext cx="2406169"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文献怎么看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42FFC6F6-9E1F-47F0-95D1-E7B3C9599F54}"/>
              </a:ext>
            </a:extLst>
          </p:cNvPr>
          <p:cNvSpPr>
            <a:spLocks noGrp="1"/>
          </p:cNvSpPr>
          <p:nvPr>
            <p:ph type="body" sz="quarter" idx="13"/>
          </p:nvPr>
        </p:nvSpPr>
        <p:spPr/>
        <p:txBody>
          <a:bodyPr/>
          <a:lstStyle/>
          <a:p>
            <a:endParaRPr lang="en-US"/>
          </a:p>
        </p:txBody>
      </p:sp>
      <p:sp>
        <p:nvSpPr>
          <p:cNvPr id="126979" name="TextBox 2">
            <a:extLst>
              <a:ext uri="{FF2B5EF4-FFF2-40B4-BE49-F238E27FC236}">
                <a16:creationId xmlns:a16="http://schemas.microsoft.com/office/drawing/2014/main" xmlns="" id="{66A3E0BF-C0C9-46D1-BD6A-AF59119C3CF4}"/>
              </a:ext>
            </a:extLst>
          </p:cNvPr>
          <p:cNvSpPr txBox="1">
            <a:spLocks noChangeArrowheads="1"/>
          </p:cNvSpPr>
          <p:nvPr/>
        </p:nvSpPr>
        <p:spPr bwMode="auto">
          <a:xfrm>
            <a:off x="522288" y="774700"/>
            <a:ext cx="809942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6816FF"/>
                </a:solidFill>
                <a:latin typeface="微软雅黑" panose="020B0503020204020204" pitchFamily="34" charset="-122"/>
                <a:ea typeface="微软雅黑" panose="020B0503020204020204" pitchFamily="34" charset="-122"/>
              </a:rPr>
              <a:t>从</a:t>
            </a:r>
            <a:r>
              <a:rPr lang="en-US" altLang="en-US" sz="3200" b="1" dirty="0">
                <a:solidFill>
                  <a:srgbClr val="6816FF"/>
                </a:solidFill>
                <a:latin typeface="微软雅黑" panose="020B0503020204020204" pitchFamily="34" charset="-122"/>
                <a:ea typeface="微软雅黑" panose="020B0503020204020204" pitchFamily="34" charset="-122"/>
              </a:rPr>
              <a:t>SCI</a:t>
            </a:r>
            <a:r>
              <a:rPr lang="zh-CN" altLang="en-US" sz="3200" b="1" dirty="0">
                <a:solidFill>
                  <a:srgbClr val="6816FF"/>
                </a:solidFill>
                <a:latin typeface="微软雅黑" panose="020B0503020204020204" pitchFamily="34" charset="-122"/>
                <a:ea typeface="微软雅黑" panose="020B0503020204020204" pitchFamily="34" charset="-122"/>
              </a:rPr>
              <a:t>看课题 </a:t>
            </a:r>
            <a:r>
              <a:rPr lang="en-US" altLang="zh-CN" sz="2800" b="1" dirty="0">
                <a:solidFill>
                  <a:srgbClr val="6816FF"/>
                </a:solidFill>
                <a:latin typeface="微软雅黑" panose="020B0503020204020204" pitchFamily="34" charset="-122"/>
                <a:ea typeface="微软雅黑" panose="020B0503020204020204" pitchFamily="34" charset="-122"/>
              </a:rPr>
              <a:t>— </a:t>
            </a:r>
            <a:r>
              <a:rPr lang="zh-CN" altLang="en-US" sz="2000" b="1" dirty="0">
                <a:solidFill>
                  <a:srgbClr val="6816FF"/>
                </a:solidFill>
                <a:latin typeface="微软雅黑" panose="020B0503020204020204" pitchFamily="34" charset="-122"/>
                <a:ea typeface="微软雅黑" panose="020B0503020204020204" pitchFamily="34" charset="-122"/>
              </a:rPr>
              <a:t>研究人员对某研究方向的关注度有多高？</a:t>
            </a:r>
            <a:endParaRPr lang="en-US" altLang="zh-CN" sz="2000" b="1" dirty="0">
              <a:solidFill>
                <a:srgbClr val="6816FF"/>
              </a:solidFill>
              <a:latin typeface="微软雅黑" panose="020B0503020204020204" pitchFamily="34" charset="-122"/>
              <a:ea typeface="微软雅黑" panose="020B0503020204020204" pitchFamily="34" charset="-122"/>
            </a:endParaRPr>
          </a:p>
          <a:p>
            <a:pPr eaLnBrk="1" hangingPunct="1"/>
            <a:r>
              <a:rPr lang="en-US" altLang="en-US" sz="2000" b="1" dirty="0">
                <a:solidFill>
                  <a:srgbClr val="6816FF"/>
                </a:solidFill>
                <a:latin typeface="微软雅黑" panose="020B0503020204020204" pitchFamily="34" charset="-122"/>
                <a:ea typeface="微软雅黑" panose="020B0503020204020204" pitchFamily="34" charset="-122"/>
              </a:rPr>
              <a:t>                                      </a:t>
            </a:r>
            <a:r>
              <a:rPr lang="zh-CN" altLang="en-US" sz="2000" b="1" dirty="0">
                <a:solidFill>
                  <a:srgbClr val="6816FF"/>
                </a:solidFill>
                <a:latin typeface="微软雅黑" panose="020B0503020204020204" pitchFamily="34" charset="-122"/>
                <a:ea typeface="微软雅黑" panose="020B0503020204020204" pitchFamily="34" charset="-122"/>
              </a:rPr>
              <a:t>哪些研究人员与我们关注同样的课题？</a:t>
            </a:r>
            <a:endParaRPr lang="en-US" altLang="zh-CN" sz="2000" b="1" dirty="0">
              <a:solidFill>
                <a:srgbClr val="6816FF"/>
              </a:solidFill>
              <a:latin typeface="微软雅黑" panose="020B0503020204020204" pitchFamily="34" charset="-122"/>
              <a:ea typeface="微软雅黑" panose="020B0503020204020204" pitchFamily="34" charset="-122"/>
            </a:endParaRPr>
          </a:p>
          <a:p>
            <a:pPr eaLnBrk="1" hangingPunct="1"/>
            <a:r>
              <a:rPr lang="en-US" altLang="en-US" sz="2000" b="1" dirty="0">
                <a:solidFill>
                  <a:srgbClr val="6816FF"/>
                </a:solidFill>
                <a:latin typeface="微软雅黑" panose="020B0503020204020204" pitchFamily="34" charset="-122"/>
                <a:ea typeface="微软雅黑" panose="020B0503020204020204" pitchFamily="34" charset="-122"/>
              </a:rPr>
              <a:t>                                      </a:t>
            </a:r>
            <a:r>
              <a:rPr lang="zh-CN" altLang="en-US" sz="2000" b="1" dirty="0">
                <a:solidFill>
                  <a:srgbClr val="6816FF"/>
                </a:solidFill>
                <a:latin typeface="微软雅黑" panose="020B0503020204020204" pitchFamily="34" charset="-122"/>
                <a:ea typeface="微软雅黑" panose="020B0503020204020204" pitchFamily="34" charset="-122"/>
              </a:rPr>
              <a:t>目前某一课题的研究进展如何？</a:t>
            </a:r>
            <a:endParaRPr lang="en-US" altLang="zh-CN" sz="2000" b="1" dirty="0">
              <a:solidFill>
                <a:srgbClr val="6816FF"/>
              </a:solidFill>
              <a:latin typeface="微软雅黑" panose="020B0503020204020204" pitchFamily="34" charset="-122"/>
              <a:ea typeface="微软雅黑" panose="020B0503020204020204" pitchFamily="34" charset="-122"/>
            </a:endParaRPr>
          </a:p>
          <a:p>
            <a:pPr eaLnBrk="1" hangingPunct="1"/>
            <a:r>
              <a:rPr lang="en-US" altLang="en-US" sz="2000" b="1" dirty="0">
                <a:solidFill>
                  <a:srgbClr val="6816FF"/>
                </a:solidFill>
                <a:latin typeface="微软雅黑" panose="020B0503020204020204" pitchFamily="34" charset="-122"/>
                <a:ea typeface="微软雅黑" panose="020B0503020204020204" pitchFamily="34" charset="-122"/>
              </a:rPr>
              <a:t>                                      </a:t>
            </a:r>
            <a:r>
              <a:rPr lang="en-US" altLang="zh-CN" sz="2000" b="1" dirty="0">
                <a:solidFill>
                  <a:srgbClr val="6816FF"/>
                </a:solidFill>
                <a:latin typeface="微软雅黑" panose="020B0503020204020204" pitchFamily="34" charset="-122"/>
                <a:ea typeface="微软雅黑" panose="020B0503020204020204" pitchFamily="34" charset="-122"/>
              </a:rPr>
              <a:t>…………</a:t>
            </a:r>
            <a:endParaRPr lang="en-US" altLang="en-US" sz="2800" b="1" dirty="0">
              <a:solidFill>
                <a:srgbClr val="6816FF"/>
              </a:solidFill>
              <a:latin typeface="微软雅黑" panose="020B0503020204020204" pitchFamily="34" charset="-122"/>
              <a:ea typeface="微软雅黑" panose="020B0503020204020204" pitchFamily="34" charset="-122"/>
            </a:endParaRPr>
          </a:p>
        </p:txBody>
      </p:sp>
      <p:sp>
        <p:nvSpPr>
          <p:cNvPr id="126981" name="TextBox 3">
            <a:extLst>
              <a:ext uri="{FF2B5EF4-FFF2-40B4-BE49-F238E27FC236}">
                <a16:creationId xmlns:a16="http://schemas.microsoft.com/office/drawing/2014/main" xmlns="" id="{B651E5EB-6123-48DF-90AD-9B4B236FDFAF}"/>
              </a:ext>
            </a:extLst>
          </p:cNvPr>
          <p:cNvSpPr txBox="1">
            <a:spLocks noChangeArrowheads="1"/>
          </p:cNvSpPr>
          <p:nvPr/>
        </p:nvSpPr>
        <p:spPr bwMode="auto">
          <a:xfrm>
            <a:off x="542925" y="5887357"/>
            <a:ext cx="274305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900" dirty="0">
                <a:solidFill>
                  <a:srgbClr val="000000"/>
                </a:solidFill>
                <a:latin typeface="微软雅黑" panose="020B0503020204020204" pitchFamily="34" charset="-122"/>
                <a:ea typeface="微软雅黑" panose="020B0503020204020204" pitchFamily="34" charset="-122"/>
              </a:rPr>
              <a:t>主题</a:t>
            </a:r>
            <a:r>
              <a:rPr lang="en-US" altLang="zh-CN" sz="900" dirty="0">
                <a:solidFill>
                  <a:srgbClr val="000000"/>
                </a:solidFill>
                <a:latin typeface="微软雅黑" panose="020B0503020204020204" pitchFamily="34" charset="-122"/>
                <a:ea typeface="微软雅黑" panose="020B0503020204020204" pitchFamily="34" charset="-122"/>
              </a:rPr>
              <a:t>: (</a:t>
            </a:r>
            <a:r>
              <a:rPr lang="en-US" altLang="en-US" sz="900" dirty="0" err="1">
                <a:solidFill>
                  <a:srgbClr val="000000"/>
                </a:solidFill>
                <a:latin typeface="微软雅黑" panose="020B0503020204020204" pitchFamily="34" charset="-122"/>
                <a:ea typeface="微软雅黑" panose="020B0503020204020204" pitchFamily="34" charset="-122"/>
              </a:rPr>
              <a:t>graphene</a:t>
            </a:r>
            <a:r>
              <a:rPr lang="en-US" altLang="en-US" sz="900" dirty="0" smtClean="0">
                <a:solidFill>
                  <a:srgbClr val="000000"/>
                </a:solidFill>
                <a:latin typeface="微软雅黑" panose="020B0503020204020204" pitchFamily="34" charset="-122"/>
                <a:ea typeface="微软雅黑" panose="020B0503020204020204" pitchFamily="34" charset="-122"/>
              </a:rPr>
              <a:t>*) </a:t>
            </a:r>
            <a:r>
              <a:rPr lang="zh-CN" altLang="en-US" sz="900" dirty="0">
                <a:solidFill>
                  <a:srgbClr val="000000"/>
                </a:solidFill>
                <a:latin typeface="微软雅黑" panose="020B0503020204020204" pitchFamily="34" charset="-122"/>
                <a:ea typeface="微软雅黑" panose="020B0503020204020204" pitchFamily="34" charset="-122"/>
              </a:rPr>
              <a:t>时间跨度</a:t>
            </a:r>
            <a:r>
              <a:rPr lang="en-US" altLang="zh-CN" sz="900" dirty="0">
                <a:solidFill>
                  <a:srgbClr val="000000"/>
                </a:solidFill>
                <a:latin typeface="微软雅黑" panose="020B0503020204020204" pitchFamily="34" charset="-122"/>
                <a:ea typeface="微软雅黑" panose="020B0503020204020204" pitchFamily="34" charset="-122"/>
              </a:rPr>
              <a:t>: </a:t>
            </a:r>
            <a:r>
              <a:rPr lang="zh-CN" altLang="en-US" sz="900" dirty="0">
                <a:solidFill>
                  <a:srgbClr val="000000"/>
                </a:solidFill>
                <a:latin typeface="微软雅黑" panose="020B0503020204020204" pitchFamily="34" charset="-122"/>
                <a:ea typeface="微软雅黑" panose="020B0503020204020204" pitchFamily="34" charset="-122"/>
              </a:rPr>
              <a:t>所有年份</a:t>
            </a:r>
            <a:r>
              <a:rPr lang="en-US" altLang="zh-CN" sz="900" dirty="0">
                <a:solidFill>
                  <a:srgbClr val="000000"/>
                </a:solidFill>
                <a:latin typeface="微软雅黑" panose="020B0503020204020204" pitchFamily="34" charset="-122"/>
                <a:ea typeface="微软雅黑" panose="020B0503020204020204" pitchFamily="34" charset="-122"/>
              </a:rPr>
              <a:t>. </a:t>
            </a:r>
            <a:r>
              <a:rPr lang="zh-CN" altLang="en-US" sz="900" dirty="0">
                <a:solidFill>
                  <a:srgbClr val="000000"/>
                </a:solidFill>
                <a:latin typeface="微软雅黑" panose="020B0503020204020204" pitchFamily="34" charset="-122"/>
                <a:ea typeface="微软雅黑" panose="020B0503020204020204" pitchFamily="34" charset="-122"/>
              </a:rPr>
              <a:t>索引</a:t>
            </a:r>
            <a:r>
              <a:rPr lang="en-US" altLang="zh-CN" sz="900" dirty="0">
                <a:solidFill>
                  <a:srgbClr val="000000"/>
                </a:solidFill>
                <a:latin typeface="微软雅黑" panose="020B0503020204020204" pitchFamily="34" charset="-122"/>
                <a:ea typeface="微软雅黑" panose="020B0503020204020204" pitchFamily="34" charset="-122"/>
              </a:rPr>
              <a:t>: </a:t>
            </a:r>
            <a:r>
              <a:rPr lang="en-US" altLang="en-US" sz="900" dirty="0">
                <a:solidFill>
                  <a:srgbClr val="000000"/>
                </a:solidFill>
                <a:latin typeface="微软雅黑" panose="020B0503020204020204" pitchFamily="34" charset="-122"/>
                <a:ea typeface="微软雅黑" panose="020B0503020204020204" pitchFamily="34" charset="-122"/>
              </a:rPr>
              <a:t>SCI. </a:t>
            </a:r>
          </a:p>
        </p:txBody>
      </p:sp>
      <p:grpSp>
        <p:nvGrpSpPr>
          <p:cNvPr id="11" name="Group 10">
            <a:extLst>
              <a:ext uri="{FF2B5EF4-FFF2-40B4-BE49-F238E27FC236}">
                <a16:creationId xmlns:a16="http://schemas.microsoft.com/office/drawing/2014/main" xmlns="" id="{CAAC55D2-0132-42CD-A4A4-4BCDD8D11095}"/>
              </a:ext>
            </a:extLst>
          </p:cNvPr>
          <p:cNvGrpSpPr/>
          <p:nvPr/>
        </p:nvGrpSpPr>
        <p:grpSpPr>
          <a:xfrm>
            <a:off x="1422806" y="2390770"/>
            <a:ext cx="6623402" cy="2802173"/>
            <a:chOff x="1128244" y="2831608"/>
            <a:chExt cx="6623402" cy="2802173"/>
          </a:xfrm>
        </p:grpSpPr>
        <p:pic>
          <p:nvPicPr>
            <p:cNvPr id="12" name="Picture 11">
              <a:extLst>
                <a:ext uri="{FF2B5EF4-FFF2-40B4-BE49-F238E27FC236}">
                  <a16:creationId xmlns:a16="http://schemas.microsoft.com/office/drawing/2014/main" xmlns="" id="{1BEC87CF-A179-401A-9F48-34BAB884566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28244" y="2831608"/>
              <a:ext cx="6623402" cy="2780545"/>
            </a:xfrm>
            <a:prstGeom prst="rect">
              <a:avLst/>
            </a:prstGeom>
          </p:spPr>
        </p:pic>
        <p:cxnSp>
          <p:nvCxnSpPr>
            <p:cNvPr id="13" name="Straight Arrow Connector 12">
              <a:extLst>
                <a:ext uri="{FF2B5EF4-FFF2-40B4-BE49-F238E27FC236}">
                  <a16:creationId xmlns:a16="http://schemas.microsoft.com/office/drawing/2014/main" xmlns="" id="{11B46D2F-E373-438E-97BB-A7F2272241EA}"/>
                </a:ext>
              </a:extLst>
            </p:cNvPr>
            <p:cNvCxnSpPr/>
            <p:nvPr/>
          </p:nvCxnSpPr>
          <p:spPr>
            <a:xfrm flipH="1">
              <a:off x="2100520" y="5633781"/>
              <a:ext cx="4694035"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xmlns="" id="{C791F52E-5ED1-4BFB-9E36-5233D256A84D}"/>
              </a:ext>
            </a:extLst>
          </p:cNvPr>
          <p:cNvSpPr txBox="1"/>
          <p:nvPr/>
        </p:nvSpPr>
        <p:spPr>
          <a:xfrm rot="2526944">
            <a:off x="1725136" y="5085395"/>
            <a:ext cx="697627" cy="369332"/>
          </a:xfrm>
          <a:prstGeom prst="rect">
            <a:avLst/>
          </a:prstGeom>
          <a:solidFill>
            <a:schemeClr val="bg1"/>
          </a:solidFill>
        </p:spPr>
        <p:txBody>
          <a:bodyPr wrap="none" rtlCol="0">
            <a:spAutoFit/>
          </a:bodyPr>
          <a:lstStyle/>
          <a:p>
            <a:r>
              <a:rPr lang="en-US" b="1" dirty="0"/>
              <a:t>2018</a:t>
            </a:r>
          </a:p>
        </p:txBody>
      </p:sp>
      <p:sp>
        <p:nvSpPr>
          <p:cNvPr id="15" name="TextBox 14">
            <a:extLst>
              <a:ext uri="{FF2B5EF4-FFF2-40B4-BE49-F238E27FC236}">
                <a16:creationId xmlns:a16="http://schemas.microsoft.com/office/drawing/2014/main" xmlns="" id="{327E39F4-0A38-47CF-83FB-4486360F8089}"/>
              </a:ext>
            </a:extLst>
          </p:cNvPr>
          <p:cNvSpPr txBox="1"/>
          <p:nvPr/>
        </p:nvSpPr>
        <p:spPr>
          <a:xfrm rot="2526944">
            <a:off x="7267180" y="5085394"/>
            <a:ext cx="697627" cy="369332"/>
          </a:xfrm>
          <a:prstGeom prst="rect">
            <a:avLst/>
          </a:prstGeom>
          <a:solidFill>
            <a:schemeClr val="bg1"/>
          </a:solidFill>
        </p:spPr>
        <p:txBody>
          <a:bodyPr wrap="none" rtlCol="0">
            <a:spAutoFit/>
          </a:bodyPr>
          <a:lstStyle/>
          <a:p>
            <a:r>
              <a:rPr lang="en-US" b="1" dirty="0"/>
              <a:t>2000</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78C21A6-ABF6-4D4F-BC5F-1C67C5BB2CCA}"/>
              </a:ext>
            </a:extLst>
          </p:cNvPr>
          <p:cNvGrpSpPr/>
          <p:nvPr/>
        </p:nvGrpSpPr>
        <p:grpSpPr>
          <a:xfrm>
            <a:off x="737667" y="1198614"/>
            <a:ext cx="3657600" cy="594360"/>
            <a:chOff x="375999" y="1259671"/>
            <a:chExt cx="3657600" cy="594360"/>
          </a:xfrm>
        </p:grpSpPr>
        <p:sp>
          <p:nvSpPr>
            <p:cNvPr id="3" name="箭头: 五边形 17">
              <a:extLst>
                <a:ext uri="{FF2B5EF4-FFF2-40B4-BE49-F238E27FC236}">
                  <a16:creationId xmlns:a16="http://schemas.microsoft.com/office/drawing/2014/main" xmlns="" id="{23A2C006-E3F1-4F00-8716-B830B842C705}"/>
                </a:ext>
              </a:extLst>
            </p:cNvPr>
            <p:cNvSpPr/>
            <p:nvPr/>
          </p:nvSpPr>
          <p:spPr>
            <a:xfrm>
              <a:off x="375999" y="1259671"/>
              <a:ext cx="3657600" cy="594360"/>
            </a:xfrm>
            <a:prstGeom prst="homePlate">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 name="文本框 19">
              <a:extLst>
                <a:ext uri="{FF2B5EF4-FFF2-40B4-BE49-F238E27FC236}">
                  <a16:creationId xmlns:a16="http://schemas.microsoft.com/office/drawing/2014/main" xmlns="" id="{CF0A7EF1-BE36-4EF7-856A-133667B56795}"/>
                </a:ext>
              </a:extLst>
            </p:cNvPr>
            <p:cNvSpPr txBox="1"/>
            <p:nvPr/>
          </p:nvSpPr>
          <p:spPr>
            <a:xfrm>
              <a:off x="411956" y="1292198"/>
              <a:ext cx="3387648" cy="523220"/>
            </a:xfrm>
            <a:prstGeom prst="rect">
              <a:avLst/>
            </a:prstGeom>
            <a:noFill/>
            <a:scene3d>
              <a:camera prst="orthographicFront"/>
              <a:lightRig rig="threePt" dir="t"/>
            </a:scene3d>
            <a:sp3d>
              <a:bevelT/>
            </a:sp3d>
          </p:spPr>
          <p:txBody>
            <a:bodyPr wrap="square" rtlCol="0" anchor="ctr">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1 </a:t>
              </a:r>
              <a:r>
                <a:rPr lang="zh-CN" altLang="en-US" sz="2800" b="1" dirty="0">
                  <a:solidFill>
                    <a:schemeClr val="bg1"/>
                  </a:solidFill>
                  <a:latin typeface="微软雅黑" panose="020B0503020204020204" pitchFamily="34" charset="-122"/>
                  <a:ea typeface="微软雅黑" panose="020B0503020204020204" pitchFamily="34" charset="-122"/>
                </a:rPr>
                <a:t>综述</a:t>
              </a:r>
            </a:p>
          </p:txBody>
        </p:sp>
      </p:grpSp>
      <p:sp>
        <p:nvSpPr>
          <p:cNvPr id="5" name="TextBox 4">
            <a:extLst>
              <a:ext uri="{FF2B5EF4-FFF2-40B4-BE49-F238E27FC236}">
                <a16:creationId xmlns:a16="http://schemas.microsoft.com/office/drawing/2014/main" xmlns="" id="{A1251263-9F3D-4558-A11B-278026CD41E9}"/>
              </a:ext>
            </a:extLst>
          </p:cNvPr>
          <p:cNvSpPr txBox="1"/>
          <p:nvPr/>
        </p:nvSpPr>
        <p:spPr>
          <a:xfrm>
            <a:off x="4419600" y="1264962"/>
            <a:ext cx="3130985"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b="1" dirty="0"/>
              <a:t>文献类型：</a:t>
            </a:r>
            <a:r>
              <a:rPr lang="en-US" altLang="zh-CN" sz="2400" b="1" dirty="0"/>
              <a:t>Review</a:t>
            </a:r>
            <a:endParaRPr lang="en-US" sz="2400" b="1" dirty="0"/>
          </a:p>
        </p:txBody>
      </p:sp>
      <p:sp>
        <p:nvSpPr>
          <p:cNvPr id="6" name="TextBox 5">
            <a:extLst>
              <a:ext uri="{FF2B5EF4-FFF2-40B4-BE49-F238E27FC236}">
                <a16:creationId xmlns:a16="http://schemas.microsoft.com/office/drawing/2014/main" xmlns="" id="{3157E113-12C9-41FB-95DC-1C645553DED2}"/>
              </a:ext>
            </a:extLst>
          </p:cNvPr>
          <p:cNvSpPr txBox="1"/>
          <p:nvPr/>
        </p:nvSpPr>
        <p:spPr>
          <a:xfrm>
            <a:off x="4419600" y="2085117"/>
            <a:ext cx="2462534"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b="1" dirty="0"/>
              <a:t>被引频次 降序</a:t>
            </a:r>
            <a:endParaRPr lang="en-US" sz="2400" b="1" dirty="0"/>
          </a:p>
        </p:txBody>
      </p:sp>
      <p:sp>
        <p:nvSpPr>
          <p:cNvPr id="7" name="TextBox 6">
            <a:extLst>
              <a:ext uri="{FF2B5EF4-FFF2-40B4-BE49-F238E27FC236}">
                <a16:creationId xmlns:a16="http://schemas.microsoft.com/office/drawing/2014/main" xmlns="" id="{B76E467F-71AF-447D-9B57-C9D5A58EFA91}"/>
              </a:ext>
            </a:extLst>
          </p:cNvPr>
          <p:cNvSpPr txBox="1"/>
          <p:nvPr/>
        </p:nvSpPr>
        <p:spPr>
          <a:xfrm>
            <a:off x="4419600" y="2890757"/>
            <a:ext cx="1949573" cy="461665"/>
          </a:xfrm>
          <a:prstGeom prst="rect">
            <a:avLst/>
          </a:prstGeom>
          <a:noFill/>
        </p:spPr>
        <p:txBody>
          <a:bodyPr wrap="none" rtlCol="0">
            <a:spAutoFit/>
          </a:bodyPr>
          <a:lstStyle/>
          <a:p>
            <a:pPr marL="342900" indent="-342900">
              <a:buFont typeface="Arial" panose="020B0604020202020204" pitchFamily="34" charset="0"/>
              <a:buChar char="•"/>
            </a:pPr>
            <a:r>
              <a:rPr lang="en-US" altLang="zh-CN" sz="2400" b="1" dirty="0"/>
              <a:t>ESI</a:t>
            </a:r>
            <a:r>
              <a:rPr lang="zh-CN" altLang="en-US" sz="2400" b="1" dirty="0"/>
              <a:t>高被引</a:t>
            </a:r>
            <a:endParaRPr lang="en-US" sz="2400" b="1" dirty="0"/>
          </a:p>
        </p:txBody>
      </p:sp>
      <p:grpSp>
        <p:nvGrpSpPr>
          <p:cNvPr id="9" name="Group 8">
            <a:extLst>
              <a:ext uri="{FF2B5EF4-FFF2-40B4-BE49-F238E27FC236}">
                <a16:creationId xmlns:a16="http://schemas.microsoft.com/office/drawing/2014/main" xmlns="" id="{28908D25-0C3C-4CF4-9A49-23EE78D7F2A3}"/>
              </a:ext>
            </a:extLst>
          </p:cNvPr>
          <p:cNvGrpSpPr/>
          <p:nvPr/>
        </p:nvGrpSpPr>
        <p:grpSpPr>
          <a:xfrm>
            <a:off x="732229" y="2024827"/>
            <a:ext cx="3657600" cy="594360"/>
            <a:chOff x="375999" y="1259671"/>
            <a:chExt cx="3657600" cy="594360"/>
          </a:xfrm>
        </p:grpSpPr>
        <p:sp>
          <p:nvSpPr>
            <p:cNvPr id="10" name="箭头: 五边形 17">
              <a:extLst>
                <a:ext uri="{FF2B5EF4-FFF2-40B4-BE49-F238E27FC236}">
                  <a16:creationId xmlns:a16="http://schemas.microsoft.com/office/drawing/2014/main" xmlns="" id="{34735879-EB63-454F-88FF-E0A49BE9BDB6}"/>
                </a:ext>
              </a:extLst>
            </p:cNvPr>
            <p:cNvSpPr/>
            <p:nvPr/>
          </p:nvSpPr>
          <p:spPr>
            <a:xfrm>
              <a:off x="375999" y="1259671"/>
              <a:ext cx="3657600" cy="594360"/>
            </a:xfrm>
            <a:prstGeom prst="homePlate">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文本框 19">
              <a:extLst>
                <a:ext uri="{FF2B5EF4-FFF2-40B4-BE49-F238E27FC236}">
                  <a16:creationId xmlns:a16="http://schemas.microsoft.com/office/drawing/2014/main" xmlns="" id="{06A718C5-B8FD-4085-82D6-1322FA3F324D}"/>
                </a:ext>
              </a:extLst>
            </p:cNvPr>
            <p:cNvSpPr txBox="1"/>
            <p:nvPr/>
          </p:nvSpPr>
          <p:spPr>
            <a:xfrm>
              <a:off x="470014" y="1292198"/>
              <a:ext cx="3387648" cy="523220"/>
            </a:xfrm>
            <a:prstGeom prst="rect">
              <a:avLst/>
            </a:prstGeom>
            <a:noFill/>
            <a:scene3d>
              <a:camera prst="orthographicFront"/>
              <a:lightRig rig="threePt" dir="t"/>
            </a:scene3d>
            <a:sp3d>
              <a:bevelT/>
            </a:sp3d>
          </p:spPr>
          <p:txBody>
            <a:bodyPr wrap="square" rtlCol="0" anchor="ctr">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2 </a:t>
              </a:r>
              <a:r>
                <a:rPr lang="zh-CN" altLang="en-US" sz="2800" b="1" dirty="0">
                  <a:solidFill>
                    <a:schemeClr val="bg1"/>
                  </a:solidFill>
                  <a:latin typeface="微软雅黑" panose="020B0503020204020204" pitchFamily="34" charset="-122"/>
                  <a:ea typeface="微软雅黑" panose="020B0503020204020204" pitchFamily="34" charset="-122"/>
                </a:rPr>
                <a:t>高影响力论文</a:t>
              </a:r>
            </a:p>
          </p:txBody>
        </p:sp>
      </p:grpSp>
      <p:sp>
        <p:nvSpPr>
          <p:cNvPr id="20" name="TextBox 19">
            <a:extLst>
              <a:ext uri="{FF2B5EF4-FFF2-40B4-BE49-F238E27FC236}">
                <a16:creationId xmlns:a16="http://schemas.microsoft.com/office/drawing/2014/main" xmlns="" id="{4A4F10DE-9904-4526-92E3-AA2544DB30A2}"/>
              </a:ext>
            </a:extLst>
          </p:cNvPr>
          <p:cNvSpPr txBox="1"/>
          <p:nvPr/>
        </p:nvSpPr>
        <p:spPr>
          <a:xfrm>
            <a:off x="6705937" y="4566769"/>
            <a:ext cx="2031325" cy="461665"/>
          </a:xfrm>
          <a:prstGeom prst="rect">
            <a:avLst/>
          </a:prstGeom>
          <a:solidFill>
            <a:schemeClr val="bg1"/>
          </a:solidFill>
        </p:spPr>
        <p:txBody>
          <a:bodyPr wrap="none" rtlCol="0">
            <a:spAutoFit/>
          </a:bodyPr>
          <a:lstStyle/>
          <a:p>
            <a:r>
              <a:rPr lang="zh-CN" altLang="en-US" sz="2400" b="1" dirty="0"/>
              <a:t>创建引文报告</a:t>
            </a:r>
            <a:endParaRPr lang="en-US" sz="2400" b="1" dirty="0"/>
          </a:p>
        </p:txBody>
      </p:sp>
      <p:sp>
        <p:nvSpPr>
          <p:cNvPr id="21" name="TextBox 20">
            <a:extLst>
              <a:ext uri="{FF2B5EF4-FFF2-40B4-BE49-F238E27FC236}">
                <a16:creationId xmlns:a16="http://schemas.microsoft.com/office/drawing/2014/main" xmlns="" id="{DDBEF6C9-EB2B-4A23-9E6E-7B51879CF536}"/>
              </a:ext>
            </a:extLst>
          </p:cNvPr>
          <p:cNvSpPr txBox="1"/>
          <p:nvPr/>
        </p:nvSpPr>
        <p:spPr>
          <a:xfrm>
            <a:off x="771694" y="377371"/>
            <a:ext cx="4331314" cy="646331"/>
          </a:xfrm>
          <a:prstGeom prst="rect">
            <a:avLst/>
          </a:prstGeom>
          <a:noFill/>
        </p:spPr>
        <p:txBody>
          <a:bodyPr wrap="none" rtlCol="0">
            <a:spAutoFit/>
          </a:bodyPr>
          <a:lstStyle/>
          <a:p>
            <a:r>
              <a:rPr lang="en-US" sz="3600" b="1" dirty="0">
                <a:solidFill>
                  <a:schemeClr val="accent2"/>
                </a:solidFill>
              </a:rPr>
              <a:t>STEP 2 </a:t>
            </a:r>
            <a:r>
              <a:rPr lang="zh-CN" altLang="en-US" sz="3600" b="1" dirty="0">
                <a:solidFill>
                  <a:schemeClr val="accent2"/>
                </a:solidFill>
              </a:rPr>
              <a:t> 文献怎么看</a:t>
            </a:r>
            <a:endParaRPr lang="en-US" sz="3600" b="1" dirty="0">
              <a:solidFill>
                <a:schemeClr val="accent2"/>
              </a:solidFill>
            </a:endParaRPr>
          </a:p>
        </p:txBody>
      </p:sp>
      <p:grpSp>
        <p:nvGrpSpPr>
          <p:cNvPr id="22" name="Group 21">
            <a:extLst>
              <a:ext uri="{FF2B5EF4-FFF2-40B4-BE49-F238E27FC236}">
                <a16:creationId xmlns:a16="http://schemas.microsoft.com/office/drawing/2014/main" xmlns="" id="{8E141D01-CCDC-41E4-83B1-DECD5018A973}"/>
              </a:ext>
            </a:extLst>
          </p:cNvPr>
          <p:cNvGrpSpPr/>
          <p:nvPr/>
        </p:nvGrpSpPr>
        <p:grpSpPr>
          <a:xfrm>
            <a:off x="732229" y="2851040"/>
            <a:ext cx="3657600" cy="594360"/>
            <a:chOff x="375999" y="1259671"/>
            <a:chExt cx="3657600" cy="594360"/>
          </a:xfrm>
        </p:grpSpPr>
        <p:sp>
          <p:nvSpPr>
            <p:cNvPr id="23" name="箭头: 五边形 17">
              <a:extLst>
                <a:ext uri="{FF2B5EF4-FFF2-40B4-BE49-F238E27FC236}">
                  <a16:creationId xmlns:a16="http://schemas.microsoft.com/office/drawing/2014/main" xmlns="" id="{05AA83EE-58D7-41CB-8E64-B211A49174D9}"/>
                </a:ext>
              </a:extLst>
            </p:cNvPr>
            <p:cNvSpPr/>
            <p:nvPr/>
          </p:nvSpPr>
          <p:spPr>
            <a:xfrm>
              <a:off x="375999" y="1259671"/>
              <a:ext cx="3657600" cy="594360"/>
            </a:xfrm>
            <a:prstGeom prst="homePlate">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4" name="文本框 19">
              <a:extLst>
                <a:ext uri="{FF2B5EF4-FFF2-40B4-BE49-F238E27FC236}">
                  <a16:creationId xmlns:a16="http://schemas.microsoft.com/office/drawing/2014/main" xmlns="" id="{D5A0BDE2-848B-4335-BFFD-F1B3E2EE67FE}"/>
                </a:ext>
              </a:extLst>
            </p:cNvPr>
            <p:cNvSpPr txBox="1"/>
            <p:nvPr/>
          </p:nvSpPr>
          <p:spPr>
            <a:xfrm>
              <a:off x="455500" y="1292198"/>
              <a:ext cx="3387648" cy="523220"/>
            </a:xfrm>
            <a:prstGeom prst="rect">
              <a:avLst/>
            </a:prstGeom>
            <a:noFill/>
            <a:scene3d>
              <a:camera prst="orthographicFront"/>
              <a:lightRig rig="threePt" dir="t"/>
            </a:scene3d>
            <a:sp3d>
              <a:bevelT/>
            </a:sp3d>
          </p:spPr>
          <p:txBody>
            <a:bodyPr wrap="square" rtlCol="0" anchor="ctr">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3 </a:t>
              </a:r>
              <a:r>
                <a:rPr lang="zh-CN" altLang="en-US" sz="2800" b="1" dirty="0">
                  <a:solidFill>
                    <a:schemeClr val="bg1"/>
                  </a:solidFill>
                  <a:latin typeface="微软雅黑" panose="020B0503020204020204" pitchFamily="34" charset="-122"/>
                  <a:ea typeface="微软雅黑" panose="020B0503020204020204" pitchFamily="34" charset="-122"/>
                </a:rPr>
                <a:t>高质量论文</a:t>
              </a:r>
            </a:p>
          </p:txBody>
        </p:sp>
      </p:grpSp>
      <p:sp>
        <p:nvSpPr>
          <p:cNvPr id="25" name="TextBox 24">
            <a:extLst>
              <a:ext uri="{FF2B5EF4-FFF2-40B4-BE49-F238E27FC236}">
                <a16:creationId xmlns:a16="http://schemas.microsoft.com/office/drawing/2014/main" xmlns="" id="{FFD87E21-AF05-4ACE-92CB-570C5084C8CF}"/>
              </a:ext>
            </a:extLst>
          </p:cNvPr>
          <p:cNvSpPr txBox="1"/>
          <p:nvPr/>
        </p:nvSpPr>
        <p:spPr>
          <a:xfrm>
            <a:off x="4419600" y="3719295"/>
            <a:ext cx="1762021"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b="1" dirty="0"/>
              <a:t>使用次数</a:t>
            </a:r>
            <a:endParaRPr lang="en-US" sz="2400" b="1" dirty="0"/>
          </a:p>
        </p:txBody>
      </p:sp>
      <p:grpSp>
        <p:nvGrpSpPr>
          <p:cNvPr id="26" name="Group 25">
            <a:extLst>
              <a:ext uri="{FF2B5EF4-FFF2-40B4-BE49-F238E27FC236}">
                <a16:creationId xmlns:a16="http://schemas.microsoft.com/office/drawing/2014/main" xmlns="" id="{37A45345-81D9-4662-AC0C-1D70E43638EF}"/>
              </a:ext>
            </a:extLst>
          </p:cNvPr>
          <p:cNvGrpSpPr/>
          <p:nvPr/>
        </p:nvGrpSpPr>
        <p:grpSpPr>
          <a:xfrm>
            <a:off x="737667" y="3677253"/>
            <a:ext cx="3657600" cy="594360"/>
            <a:chOff x="375999" y="1259671"/>
            <a:chExt cx="3657600" cy="594360"/>
          </a:xfrm>
        </p:grpSpPr>
        <p:sp>
          <p:nvSpPr>
            <p:cNvPr id="27" name="箭头: 五边形 17">
              <a:extLst>
                <a:ext uri="{FF2B5EF4-FFF2-40B4-BE49-F238E27FC236}">
                  <a16:creationId xmlns:a16="http://schemas.microsoft.com/office/drawing/2014/main" xmlns="" id="{F480B894-C9B1-4431-AB4D-F8D34EBEDFED}"/>
                </a:ext>
              </a:extLst>
            </p:cNvPr>
            <p:cNvSpPr/>
            <p:nvPr/>
          </p:nvSpPr>
          <p:spPr>
            <a:xfrm>
              <a:off x="375999" y="1259671"/>
              <a:ext cx="3657600" cy="594360"/>
            </a:xfrm>
            <a:prstGeom prst="homePlate">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8" name="文本框 19">
              <a:extLst>
                <a:ext uri="{FF2B5EF4-FFF2-40B4-BE49-F238E27FC236}">
                  <a16:creationId xmlns:a16="http://schemas.microsoft.com/office/drawing/2014/main" xmlns="" id="{AF646791-5CEA-4A38-ADA3-95FC459AC18E}"/>
                </a:ext>
              </a:extLst>
            </p:cNvPr>
            <p:cNvSpPr txBox="1"/>
            <p:nvPr/>
          </p:nvSpPr>
          <p:spPr>
            <a:xfrm>
              <a:off x="375999" y="1292198"/>
              <a:ext cx="3387648" cy="523220"/>
            </a:xfrm>
            <a:prstGeom prst="rect">
              <a:avLst/>
            </a:prstGeom>
            <a:noFill/>
            <a:scene3d>
              <a:camera prst="orthographicFront"/>
              <a:lightRig rig="threePt" dir="t"/>
            </a:scene3d>
            <a:sp3d>
              <a:bevelT/>
            </a:sp3d>
          </p:spPr>
          <p:txBody>
            <a:bodyPr wrap="square" rtlCol="0" anchor="ctr">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4 </a:t>
              </a:r>
              <a:r>
                <a:rPr lang="zh-CN" altLang="en-US" sz="2800" b="1" dirty="0">
                  <a:solidFill>
                    <a:schemeClr val="bg1"/>
                  </a:solidFill>
                  <a:latin typeface="微软雅黑" panose="020B0503020204020204" pitchFamily="34" charset="-122"/>
                  <a:ea typeface="微软雅黑" panose="020B0503020204020204" pitchFamily="34" charset="-122"/>
                </a:rPr>
                <a:t>最新高关注度论文</a:t>
              </a:r>
            </a:p>
          </p:txBody>
        </p:sp>
      </p:grpSp>
      <p:sp>
        <p:nvSpPr>
          <p:cNvPr id="29" name="TextBox 28">
            <a:extLst>
              <a:ext uri="{FF2B5EF4-FFF2-40B4-BE49-F238E27FC236}">
                <a16:creationId xmlns:a16="http://schemas.microsoft.com/office/drawing/2014/main" xmlns="" id="{5C095E2C-8488-45B8-BBD5-8CD0D6850E2E}"/>
              </a:ext>
            </a:extLst>
          </p:cNvPr>
          <p:cNvSpPr txBox="1"/>
          <p:nvPr/>
        </p:nvSpPr>
        <p:spPr>
          <a:xfrm>
            <a:off x="4495366" y="4566770"/>
            <a:ext cx="2105063" cy="461665"/>
          </a:xfrm>
          <a:prstGeom prst="rect">
            <a:avLst/>
          </a:prstGeom>
          <a:noFill/>
        </p:spPr>
        <p:txBody>
          <a:bodyPr wrap="none" rtlCol="0">
            <a:spAutoFit/>
          </a:bodyPr>
          <a:lstStyle/>
          <a:p>
            <a:pPr marL="342900" indent="-342900">
              <a:buFont typeface="Arial" panose="020B0604020202020204" pitchFamily="34" charset="0"/>
              <a:buChar char="•"/>
            </a:pPr>
            <a:r>
              <a:rPr lang="en-US" altLang="zh-CN" sz="2400" b="1" dirty="0"/>
              <a:t>16</a:t>
            </a:r>
            <a:r>
              <a:rPr lang="zh-CN" altLang="en-US" sz="2400" b="1" dirty="0"/>
              <a:t>指标分析</a:t>
            </a:r>
            <a:endParaRPr lang="en-US" sz="2400" b="1" dirty="0"/>
          </a:p>
        </p:txBody>
      </p:sp>
      <p:grpSp>
        <p:nvGrpSpPr>
          <p:cNvPr id="30" name="Group 29">
            <a:extLst>
              <a:ext uri="{FF2B5EF4-FFF2-40B4-BE49-F238E27FC236}">
                <a16:creationId xmlns:a16="http://schemas.microsoft.com/office/drawing/2014/main" xmlns="" id="{313D2B78-F958-430B-B71F-188F626A4949}"/>
              </a:ext>
            </a:extLst>
          </p:cNvPr>
          <p:cNvGrpSpPr/>
          <p:nvPr/>
        </p:nvGrpSpPr>
        <p:grpSpPr>
          <a:xfrm>
            <a:off x="732229" y="4503466"/>
            <a:ext cx="3657600" cy="594360"/>
            <a:chOff x="375999" y="1259671"/>
            <a:chExt cx="3657600" cy="594360"/>
          </a:xfrm>
        </p:grpSpPr>
        <p:sp>
          <p:nvSpPr>
            <p:cNvPr id="31" name="箭头: 五边形 17">
              <a:extLst>
                <a:ext uri="{FF2B5EF4-FFF2-40B4-BE49-F238E27FC236}">
                  <a16:creationId xmlns:a16="http://schemas.microsoft.com/office/drawing/2014/main" xmlns="" id="{744842BB-A320-43F6-BACD-68C5C99CA1F1}"/>
                </a:ext>
              </a:extLst>
            </p:cNvPr>
            <p:cNvSpPr/>
            <p:nvPr/>
          </p:nvSpPr>
          <p:spPr>
            <a:xfrm>
              <a:off x="375999" y="1259671"/>
              <a:ext cx="3657600" cy="594360"/>
            </a:xfrm>
            <a:prstGeom prst="homePlate">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2" name="文本框 19">
              <a:extLst>
                <a:ext uri="{FF2B5EF4-FFF2-40B4-BE49-F238E27FC236}">
                  <a16:creationId xmlns:a16="http://schemas.microsoft.com/office/drawing/2014/main" xmlns="" id="{D6EB9104-6058-49D3-9447-8092211E1362}"/>
                </a:ext>
              </a:extLst>
            </p:cNvPr>
            <p:cNvSpPr txBox="1"/>
            <p:nvPr/>
          </p:nvSpPr>
          <p:spPr>
            <a:xfrm>
              <a:off x="375999" y="1292198"/>
              <a:ext cx="3387648" cy="523220"/>
            </a:xfrm>
            <a:prstGeom prst="rect">
              <a:avLst/>
            </a:prstGeom>
            <a:noFill/>
            <a:scene3d>
              <a:camera prst="orthographicFront"/>
              <a:lightRig rig="threePt" dir="t"/>
            </a:scene3d>
            <a:sp3d>
              <a:bevelT/>
            </a:sp3d>
          </p:spPr>
          <p:txBody>
            <a:bodyPr wrap="square" rtlCol="0" anchor="ctr">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5 </a:t>
              </a:r>
              <a:r>
                <a:rPr lang="zh-CN" altLang="en-US" sz="2800" b="1" dirty="0">
                  <a:solidFill>
                    <a:schemeClr val="bg1"/>
                  </a:solidFill>
                  <a:latin typeface="微软雅黑" panose="020B0503020204020204" pitchFamily="34" charset="-122"/>
                  <a:ea typeface="微软雅黑" panose="020B0503020204020204" pitchFamily="34" charset="-122"/>
                </a:rPr>
                <a:t>统计角度</a:t>
              </a:r>
            </a:p>
          </p:txBody>
        </p:sp>
      </p:grpSp>
      <p:sp>
        <p:nvSpPr>
          <p:cNvPr id="38" name="TextBox 37">
            <a:extLst>
              <a:ext uri="{FF2B5EF4-FFF2-40B4-BE49-F238E27FC236}">
                <a16:creationId xmlns:a16="http://schemas.microsoft.com/office/drawing/2014/main" xmlns="" id="{638B851B-320C-4D34-86A5-2F4EFF89C392}"/>
              </a:ext>
            </a:extLst>
          </p:cNvPr>
          <p:cNvSpPr txBox="1"/>
          <p:nvPr/>
        </p:nvSpPr>
        <p:spPr>
          <a:xfrm>
            <a:off x="6263054" y="5386255"/>
            <a:ext cx="1415772" cy="461665"/>
          </a:xfrm>
          <a:prstGeom prst="rect">
            <a:avLst/>
          </a:prstGeom>
          <a:solidFill>
            <a:schemeClr val="bg1"/>
          </a:solidFill>
        </p:spPr>
        <p:txBody>
          <a:bodyPr wrap="none" rtlCol="0">
            <a:spAutoFit/>
          </a:bodyPr>
          <a:lstStyle/>
          <a:p>
            <a:r>
              <a:rPr lang="zh-CN" altLang="en-US" sz="2400" b="1" dirty="0"/>
              <a:t>引文跟踪</a:t>
            </a:r>
            <a:endParaRPr lang="en-US" sz="2400" b="1" dirty="0"/>
          </a:p>
        </p:txBody>
      </p:sp>
      <p:sp>
        <p:nvSpPr>
          <p:cNvPr id="39" name="TextBox 38">
            <a:extLst>
              <a:ext uri="{FF2B5EF4-FFF2-40B4-BE49-F238E27FC236}">
                <a16:creationId xmlns:a16="http://schemas.microsoft.com/office/drawing/2014/main" xmlns="" id="{D4CD0673-8659-4942-8EA1-179B66BFEFB8}"/>
              </a:ext>
            </a:extLst>
          </p:cNvPr>
          <p:cNvSpPr txBox="1"/>
          <p:nvPr/>
        </p:nvSpPr>
        <p:spPr>
          <a:xfrm>
            <a:off x="4495366" y="5372409"/>
            <a:ext cx="1762021"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b="1" dirty="0"/>
              <a:t>定题跟踪</a:t>
            </a:r>
            <a:endParaRPr lang="en-US" sz="2400" b="1" dirty="0"/>
          </a:p>
        </p:txBody>
      </p:sp>
      <p:grpSp>
        <p:nvGrpSpPr>
          <p:cNvPr id="40" name="Group 39">
            <a:extLst>
              <a:ext uri="{FF2B5EF4-FFF2-40B4-BE49-F238E27FC236}">
                <a16:creationId xmlns:a16="http://schemas.microsoft.com/office/drawing/2014/main" xmlns="" id="{F695F1FE-6528-4FE5-8F0B-68B59D247E7C}"/>
              </a:ext>
            </a:extLst>
          </p:cNvPr>
          <p:cNvGrpSpPr/>
          <p:nvPr/>
        </p:nvGrpSpPr>
        <p:grpSpPr>
          <a:xfrm>
            <a:off x="732229" y="5329679"/>
            <a:ext cx="3657600" cy="594360"/>
            <a:chOff x="375999" y="1259671"/>
            <a:chExt cx="3657600" cy="594360"/>
          </a:xfrm>
        </p:grpSpPr>
        <p:sp>
          <p:nvSpPr>
            <p:cNvPr id="41" name="箭头: 五边形 17">
              <a:extLst>
                <a:ext uri="{FF2B5EF4-FFF2-40B4-BE49-F238E27FC236}">
                  <a16:creationId xmlns:a16="http://schemas.microsoft.com/office/drawing/2014/main" xmlns="" id="{C598692C-B088-49B9-8F27-C89CC8787B88}"/>
                </a:ext>
              </a:extLst>
            </p:cNvPr>
            <p:cNvSpPr/>
            <p:nvPr/>
          </p:nvSpPr>
          <p:spPr>
            <a:xfrm>
              <a:off x="375999" y="1259671"/>
              <a:ext cx="3657600" cy="594360"/>
            </a:xfrm>
            <a:prstGeom prst="homePlate">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2" name="文本框 19">
              <a:extLst>
                <a:ext uri="{FF2B5EF4-FFF2-40B4-BE49-F238E27FC236}">
                  <a16:creationId xmlns:a16="http://schemas.microsoft.com/office/drawing/2014/main" xmlns="" id="{B05780EC-B45A-4410-84F6-F8F5E817A8BE}"/>
                </a:ext>
              </a:extLst>
            </p:cNvPr>
            <p:cNvSpPr txBox="1"/>
            <p:nvPr/>
          </p:nvSpPr>
          <p:spPr>
            <a:xfrm>
              <a:off x="375999" y="1292198"/>
              <a:ext cx="3387648" cy="523220"/>
            </a:xfrm>
            <a:prstGeom prst="rect">
              <a:avLst/>
            </a:prstGeom>
            <a:noFill/>
            <a:scene3d>
              <a:camera prst="orthographicFront"/>
              <a:lightRig rig="threePt" dir="t"/>
            </a:scene3d>
            <a:sp3d>
              <a:bevelT/>
            </a:sp3d>
          </p:spPr>
          <p:txBody>
            <a:bodyPr wrap="square" rtlCol="0" anchor="ctr">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6 </a:t>
              </a:r>
              <a:r>
                <a:rPr lang="zh-CN" altLang="en-US" sz="2800" b="1" dirty="0">
                  <a:solidFill>
                    <a:schemeClr val="bg1"/>
                  </a:solidFill>
                  <a:latin typeface="微软雅黑" panose="020B0503020204020204" pitchFamily="34" charset="-122"/>
                  <a:ea typeface="微软雅黑" panose="020B0503020204020204" pitchFamily="34" charset="-122"/>
                </a:rPr>
                <a:t>关注动态</a:t>
              </a:r>
            </a:p>
          </p:txBody>
        </p:sp>
      </p:grpSp>
      <p:sp>
        <p:nvSpPr>
          <p:cNvPr id="43" name="TextBox 42">
            <a:extLst>
              <a:ext uri="{FF2B5EF4-FFF2-40B4-BE49-F238E27FC236}">
                <a16:creationId xmlns:a16="http://schemas.microsoft.com/office/drawing/2014/main" xmlns="" id="{C7582AE0-0A3B-4CFA-ABFC-188848B49B7E}"/>
              </a:ext>
            </a:extLst>
          </p:cNvPr>
          <p:cNvSpPr txBox="1"/>
          <p:nvPr/>
        </p:nvSpPr>
        <p:spPr>
          <a:xfrm>
            <a:off x="7688926" y="5386254"/>
            <a:ext cx="184731" cy="461665"/>
          </a:xfrm>
          <a:prstGeom prst="rect">
            <a:avLst/>
          </a:prstGeom>
          <a:solidFill>
            <a:schemeClr val="bg1"/>
          </a:solidFill>
        </p:spPr>
        <p:txBody>
          <a:bodyPr wrap="none" rtlCol="0">
            <a:spAutoFit/>
          </a:bodyPr>
          <a:lstStyle/>
          <a:p>
            <a:endParaRPr lang="en-US" sz="2400" b="1" dirty="0"/>
          </a:p>
        </p:txBody>
      </p:sp>
    </p:spTree>
    <p:extLst>
      <p:ext uri="{BB962C8B-B14F-4D97-AF65-F5344CB8AC3E}">
        <p14:creationId xmlns:p14="http://schemas.microsoft.com/office/powerpoint/2010/main" val="31317330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726BCC33-3751-4B43-B874-DA1441A1F2C6}"/>
              </a:ext>
            </a:extLst>
          </p:cNvPr>
          <p:cNvSpPr>
            <a:spLocks noGrp="1"/>
          </p:cNvSpPr>
          <p:nvPr>
            <p:ph type="body" sz="quarter" idx="13"/>
          </p:nvPr>
        </p:nvSpPr>
        <p:spPr/>
        <p:txBody>
          <a:bodyPr/>
          <a:lstStyle/>
          <a:p>
            <a:endParaRPr lang="en-US"/>
          </a:p>
        </p:txBody>
      </p:sp>
      <p:sp>
        <p:nvSpPr>
          <p:cNvPr id="5" name="Rectangle 4">
            <a:extLst>
              <a:ext uri="{FF2B5EF4-FFF2-40B4-BE49-F238E27FC236}">
                <a16:creationId xmlns:a16="http://schemas.microsoft.com/office/drawing/2014/main" xmlns="" id="{5EF3BE36-9E9C-4358-9272-FFFE33C639B7}"/>
              </a:ext>
            </a:extLst>
          </p:cNvPr>
          <p:cNvSpPr/>
          <p:nvPr/>
        </p:nvSpPr>
        <p:spPr>
          <a:xfrm>
            <a:off x="2876664" y="2998113"/>
            <a:ext cx="3390672" cy="861774"/>
          </a:xfrm>
          <a:prstGeom prst="rect">
            <a:avLst/>
          </a:prstGeom>
        </p:spPr>
        <p:txBody>
          <a:bodyPr wrap="none">
            <a:spAutoFit/>
          </a:bodyPr>
          <a:lstStyle/>
          <a:p>
            <a:r>
              <a:rPr lang="zh-CN" altLang="en-US" sz="5000" b="1" dirty="0">
                <a:solidFill>
                  <a:srgbClr val="666666"/>
                </a:solidFill>
                <a:latin typeface="微软雅黑" panose="020B0503020204020204" pitchFamily="34" charset="-122"/>
                <a:ea typeface="微软雅黑" panose="020B0503020204020204" pitchFamily="34" charset="-122"/>
              </a:rPr>
              <a:t>实验好帮手</a:t>
            </a:r>
            <a:endParaRPr lang="en-US" sz="5000" dirty="0">
              <a:solidFill>
                <a:srgbClr val="666666"/>
              </a:solidFill>
            </a:endParaRPr>
          </a:p>
        </p:txBody>
      </p:sp>
      <p:sp>
        <p:nvSpPr>
          <p:cNvPr id="7" name="íṣľïḋe">
            <a:extLst>
              <a:ext uri="{FF2B5EF4-FFF2-40B4-BE49-F238E27FC236}">
                <a16:creationId xmlns:a16="http://schemas.microsoft.com/office/drawing/2014/main" xmlns="" id="{9C6179BA-878D-49A6-ACB8-C77B09C2789B}"/>
              </a:ext>
            </a:extLst>
          </p:cNvPr>
          <p:cNvSpPr/>
          <p:nvPr/>
        </p:nvSpPr>
        <p:spPr>
          <a:xfrm rot="780000">
            <a:off x="83678" y="3060186"/>
            <a:ext cx="910699" cy="847726"/>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666666"/>
          </a:solidFill>
          <a:ln w="12700" cap="flat">
            <a:noFill/>
            <a:miter lim="400000"/>
          </a:ln>
          <a:effectLst/>
        </p:spPr>
        <p:txBody>
          <a:bodyPr anchor="ctr"/>
          <a:lstStyle/>
          <a:p>
            <a:pPr algn="ctr"/>
            <a:endParaRPr sz="2400"/>
          </a:p>
        </p:txBody>
      </p:sp>
    </p:spTree>
    <p:extLst>
      <p:ext uri="{BB962C8B-B14F-4D97-AF65-F5344CB8AC3E}">
        <p14:creationId xmlns:p14="http://schemas.microsoft.com/office/powerpoint/2010/main" val="23300778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8818A05-8F6F-42F1-8228-3C58B7B0C112}"/>
              </a:ext>
            </a:extLst>
          </p:cNvPr>
          <p:cNvSpPr>
            <a:spLocks noGrp="1"/>
          </p:cNvSpPr>
          <p:nvPr>
            <p:ph type="body" sz="quarter" idx="13"/>
          </p:nvPr>
        </p:nvSpPr>
        <p:spPr/>
        <p:txBody>
          <a:bodyPr/>
          <a:lstStyle/>
          <a:p>
            <a:endParaRPr lang="en-US"/>
          </a:p>
        </p:txBody>
      </p:sp>
      <p:pic>
        <p:nvPicPr>
          <p:cNvPr id="2050" name="Picture 2" descr="Related image">
            <a:extLst>
              <a:ext uri="{FF2B5EF4-FFF2-40B4-BE49-F238E27FC236}">
                <a16:creationId xmlns:a16="http://schemas.microsoft.com/office/drawing/2014/main" xmlns="" id="{EED719F4-2D73-4C17-9EF0-350082870C5E}"/>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3198" b="1"/>
          <a:stretch/>
        </p:blipFill>
        <p:spPr bwMode="auto">
          <a:xfrm>
            <a:off x="4182473" y="1052608"/>
            <a:ext cx="4430586" cy="25520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ç³å¢¨ç¯">
            <a:extLst>
              <a:ext uri="{FF2B5EF4-FFF2-40B4-BE49-F238E27FC236}">
                <a16:creationId xmlns:a16="http://schemas.microsoft.com/office/drawing/2014/main" xmlns="" id="{63D33BDB-5176-4CE5-A93F-EBEBB5F73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721" y="1596978"/>
            <a:ext cx="1829149" cy="1463319"/>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xmlns="" id="{017E513B-B6B6-4B76-A381-C60A7C5D49CD}"/>
              </a:ext>
            </a:extLst>
          </p:cNvPr>
          <p:cNvSpPr/>
          <p:nvPr/>
        </p:nvSpPr>
        <p:spPr>
          <a:xfrm>
            <a:off x="3291249" y="1923055"/>
            <a:ext cx="959695" cy="811161"/>
          </a:xfrm>
          <a:prstGeom prst="rightArrow">
            <a:avLst/>
          </a:prstGeom>
          <a:solidFill>
            <a:schemeClr val="accent2"/>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9" name="Picture 8">
            <a:extLst>
              <a:ext uri="{FF2B5EF4-FFF2-40B4-BE49-F238E27FC236}">
                <a16:creationId xmlns:a16="http://schemas.microsoft.com/office/drawing/2014/main" xmlns="" id="{1096AB0E-3394-4A1E-A7A5-AEC31E32E869}"/>
              </a:ext>
            </a:extLst>
          </p:cNvPr>
          <p:cNvPicPr>
            <a:picLocks noChangeAspect="1"/>
          </p:cNvPicPr>
          <p:nvPr/>
        </p:nvPicPr>
        <p:blipFill>
          <a:blip r:embed="rId4"/>
          <a:stretch>
            <a:fillRect/>
          </a:stretch>
        </p:blipFill>
        <p:spPr>
          <a:xfrm>
            <a:off x="1236886" y="3519113"/>
            <a:ext cx="7036959" cy="2844729"/>
          </a:xfrm>
          <a:prstGeom prst="rect">
            <a:avLst/>
          </a:prstGeom>
        </p:spPr>
      </p:pic>
      <p:sp>
        <p:nvSpPr>
          <p:cNvPr id="10" name="TextBox 9">
            <a:extLst>
              <a:ext uri="{FF2B5EF4-FFF2-40B4-BE49-F238E27FC236}">
                <a16:creationId xmlns:a16="http://schemas.microsoft.com/office/drawing/2014/main" xmlns="" id="{7631FF86-3E39-413D-8387-56C5D11037FE}"/>
              </a:ext>
            </a:extLst>
          </p:cNvPr>
          <p:cNvSpPr txBox="1"/>
          <p:nvPr/>
        </p:nvSpPr>
        <p:spPr>
          <a:xfrm>
            <a:off x="4663958" y="4615945"/>
            <a:ext cx="3467616" cy="584775"/>
          </a:xfrm>
          <a:prstGeom prst="rect">
            <a:avLst/>
          </a:prstGeom>
          <a:solidFill>
            <a:schemeClr val="bg1"/>
          </a:solidFill>
        </p:spPr>
        <p:txBody>
          <a:bodyPr wrap="none" rtlCol="0">
            <a:spAutoFit/>
          </a:bodyPr>
          <a:lstStyle/>
          <a:p>
            <a:r>
              <a:rPr lang="zh-CN" altLang="en-US" sz="3200" b="1" dirty="0">
                <a:solidFill>
                  <a:srgbClr val="1AC604"/>
                </a:solidFill>
              </a:rPr>
              <a:t>总有一款适合你！</a:t>
            </a:r>
            <a:endParaRPr lang="en-US" sz="3200" b="1" dirty="0">
              <a:solidFill>
                <a:srgbClr val="1AC604"/>
              </a:solidFill>
            </a:endParaRPr>
          </a:p>
        </p:txBody>
      </p:sp>
      <p:sp>
        <p:nvSpPr>
          <p:cNvPr id="12" name="箭头: 五边形 34">
            <a:extLst>
              <a:ext uri="{FF2B5EF4-FFF2-40B4-BE49-F238E27FC236}">
                <a16:creationId xmlns:a16="http://schemas.microsoft.com/office/drawing/2014/main" xmlns="" id="{5335C41F-960F-44DD-A9AE-7E7C21E13A27}"/>
              </a:ext>
            </a:extLst>
          </p:cNvPr>
          <p:cNvSpPr/>
          <p:nvPr/>
        </p:nvSpPr>
        <p:spPr>
          <a:xfrm>
            <a:off x="1" y="264185"/>
            <a:ext cx="3352199" cy="594360"/>
          </a:xfrm>
          <a:prstGeom prst="homePlate">
            <a:avLst/>
          </a:prstGeom>
          <a:solidFill>
            <a:schemeClr val="accent3"/>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3" name="文本框 35">
            <a:extLst>
              <a:ext uri="{FF2B5EF4-FFF2-40B4-BE49-F238E27FC236}">
                <a16:creationId xmlns:a16="http://schemas.microsoft.com/office/drawing/2014/main" xmlns="" id="{F40BA998-2D24-4A53-BCF7-A5F3C9B3085A}"/>
              </a:ext>
            </a:extLst>
          </p:cNvPr>
          <p:cNvSpPr txBox="1"/>
          <p:nvPr/>
        </p:nvSpPr>
        <p:spPr>
          <a:xfrm>
            <a:off x="1" y="317870"/>
            <a:ext cx="3062513"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实验方案</a:t>
            </a:r>
          </a:p>
        </p:txBody>
      </p:sp>
      <p:sp>
        <p:nvSpPr>
          <p:cNvPr id="14" name="箭头: V 形 36">
            <a:extLst>
              <a:ext uri="{FF2B5EF4-FFF2-40B4-BE49-F238E27FC236}">
                <a16:creationId xmlns:a16="http://schemas.microsoft.com/office/drawing/2014/main" xmlns="" id="{6416CBE5-CE3B-43FC-B1E2-5CC96B291D98}"/>
              </a:ext>
            </a:extLst>
          </p:cNvPr>
          <p:cNvSpPr/>
          <p:nvPr/>
        </p:nvSpPr>
        <p:spPr>
          <a:xfrm>
            <a:off x="3307489" y="278698"/>
            <a:ext cx="4065768" cy="594360"/>
          </a:xfrm>
          <a:prstGeom prst="chevron">
            <a:avLst/>
          </a:prstGeom>
          <a:solidFill>
            <a:srgbClr val="669FD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5" name="文本框 37">
            <a:extLst>
              <a:ext uri="{FF2B5EF4-FFF2-40B4-BE49-F238E27FC236}">
                <a16:creationId xmlns:a16="http://schemas.microsoft.com/office/drawing/2014/main" xmlns="" id="{614C7222-82E2-4FB2-AF13-68D3877A58C6}"/>
              </a:ext>
            </a:extLst>
          </p:cNvPr>
          <p:cNvSpPr txBox="1"/>
          <p:nvPr/>
        </p:nvSpPr>
        <p:spPr>
          <a:xfrm>
            <a:off x="3521402" y="317663"/>
            <a:ext cx="3657600"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实验方案怎么设计</a:t>
            </a:r>
          </a:p>
        </p:txBody>
      </p:sp>
      <p:pic>
        <p:nvPicPr>
          <p:cNvPr id="16" name="Picture 15">
            <a:extLst>
              <a:ext uri="{FF2B5EF4-FFF2-40B4-BE49-F238E27FC236}">
                <a16:creationId xmlns:a16="http://schemas.microsoft.com/office/drawing/2014/main" xmlns="" id="{742204D0-DCB2-4738-AAC9-7E66BCE39298}"/>
              </a:ext>
            </a:extLst>
          </p:cNvPr>
          <p:cNvPicPr>
            <a:picLocks noChangeAspect="1"/>
          </p:cNvPicPr>
          <p:nvPr/>
        </p:nvPicPr>
        <p:blipFill rotWithShape="1">
          <a:blip r:embed="rId4"/>
          <a:srcRect l="798" t="1435" r="78904" b="66801"/>
          <a:stretch/>
        </p:blipFill>
        <p:spPr>
          <a:xfrm>
            <a:off x="201399" y="3325050"/>
            <a:ext cx="3150801" cy="1993176"/>
          </a:xfrm>
          <a:prstGeom prst="rect">
            <a:avLst/>
          </a:prstGeom>
          <a:ln w="38100">
            <a:solidFill>
              <a:schemeClr val="accent2"/>
            </a:solidFill>
          </a:ln>
        </p:spPr>
      </p:pic>
    </p:spTree>
    <p:extLst>
      <p:ext uri="{BB962C8B-B14F-4D97-AF65-F5344CB8AC3E}">
        <p14:creationId xmlns:p14="http://schemas.microsoft.com/office/powerpoint/2010/main" val="376760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Alarm Clock">
            <a:extLst>
              <a:ext uri="{FF2B5EF4-FFF2-40B4-BE49-F238E27FC236}">
                <a16:creationId xmlns:a16="http://schemas.microsoft.com/office/drawing/2014/main" xmlns="" id="{B7A4376B-B91D-4E63-850B-1930A92A46C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65954" y="2039061"/>
            <a:ext cx="1230925" cy="1230925"/>
          </a:xfrm>
          <a:prstGeom prst="rect">
            <a:avLst/>
          </a:prstGeom>
        </p:spPr>
      </p:pic>
      <p:pic>
        <p:nvPicPr>
          <p:cNvPr id="7" name="Graphic 6" descr="Money">
            <a:extLst>
              <a:ext uri="{FF2B5EF4-FFF2-40B4-BE49-F238E27FC236}">
                <a16:creationId xmlns:a16="http://schemas.microsoft.com/office/drawing/2014/main" xmlns="" id="{1F3EF8B1-3E09-420F-9E0D-FDF179ED3CC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805176" y="1995655"/>
            <a:ext cx="1230925" cy="1230925"/>
          </a:xfrm>
          <a:prstGeom prst="rect">
            <a:avLst/>
          </a:prstGeom>
        </p:spPr>
      </p:pic>
      <p:sp>
        <p:nvSpPr>
          <p:cNvPr id="8" name="TextBox 7">
            <a:extLst>
              <a:ext uri="{FF2B5EF4-FFF2-40B4-BE49-F238E27FC236}">
                <a16:creationId xmlns:a16="http://schemas.microsoft.com/office/drawing/2014/main" xmlns="" id="{D71FC523-C6DB-46E7-ABC5-D0C34444EF45}"/>
              </a:ext>
            </a:extLst>
          </p:cNvPr>
          <p:cNvSpPr txBox="1"/>
          <p:nvPr/>
        </p:nvSpPr>
        <p:spPr>
          <a:xfrm>
            <a:off x="753741" y="1669730"/>
            <a:ext cx="1338828" cy="369332"/>
          </a:xfrm>
          <a:prstGeom prst="rect">
            <a:avLst/>
          </a:prstGeom>
          <a:noFill/>
        </p:spPr>
        <p:txBody>
          <a:bodyPr wrap="none" rtlCol="0">
            <a:spAutoFit/>
          </a:bodyPr>
          <a:lstStyle/>
          <a:p>
            <a:r>
              <a:rPr lang="zh-CN" altLang="en-US" dirty="0"/>
              <a:t>有限的时间</a:t>
            </a:r>
            <a:endParaRPr lang="en-US" dirty="0"/>
          </a:p>
        </p:txBody>
      </p:sp>
      <p:sp>
        <p:nvSpPr>
          <p:cNvPr id="9" name="TextBox 8">
            <a:extLst>
              <a:ext uri="{FF2B5EF4-FFF2-40B4-BE49-F238E27FC236}">
                <a16:creationId xmlns:a16="http://schemas.microsoft.com/office/drawing/2014/main" xmlns="" id="{78FD6E04-5B21-4402-B257-F5BACE2AF5B7}"/>
              </a:ext>
            </a:extLst>
          </p:cNvPr>
          <p:cNvSpPr txBox="1"/>
          <p:nvPr/>
        </p:nvSpPr>
        <p:spPr>
          <a:xfrm>
            <a:off x="3429708" y="1680753"/>
            <a:ext cx="1338828" cy="369332"/>
          </a:xfrm>
          <a:prstGeom prst="rect">
            <a:avLst/>
          </a:prstGeom>
          <a:noFill/>
        </p:spPr>
        <p:txBody>
          <a:bodyPr wrap="none" rtlCol="0">
            <a:spAutoFit/>
          </a:bodyPr>
          <a:lstStyle/>
          <a:p>
            <a:r>
              <a:rPr lang="zh-CN" altLang="en-US" dirty="0"/>
              <a:t>有限的经费</a:t>
            </a:r>
            <a:endParaRPr lang="en-US" dirty="0"/>
          </a:p>
        </p:txBody>
      </p:sp>
      <p:sp>
        <p:nvSpPr>
          <p:cNvPr id="10" name="TextBox 9">
            <a:extLst>
              <a:ext uri="{FF2B5EF4-FFF2-40B4-BE49-F238E27FC236}">
                <a16:creationId xmlns:a16="http://schemas.microsoft.com/office/drawing/2014/main" xmlns="" id="{77675510-DD57-45F8-939F-4E7A099D0827}"/>
              </a:ext>
            </a:extLst>
          </p:cNvPr>
          <p:cNvSpPr txBox="1"/>
          <p:nvPr/>
        </p:nvSpPr>
        <p:spPr>
          <a:xfrm>
            <a:off x="6693907" y="1139065"/>
            <a:ext cx="1338828" cy="369332"/>
          </a:xfrm>
          <a:prstGeom prst="rect">
            <a:avLst/>
          </a:prstGeom>
          <a:noFill/>
        </p:spPr>
        <p:txBody>
          <a:bodyPr wrap="none" rtlCol="0">
            <a:spAutoFit/>
          </a:bodyPr>
          <a:lstStyle/>
          <a:p>
            <a:r>
              <a:rPr lang="zh-CN" altLang="en-US" dirty="0"/>
              <a:t>多样的实验</a:t>
            </a:r>
            <a:endParaRPr lang="en-US" dirty="0"/>
          </a:p>
        </p:txBody>
      </p:sp>
      <p:pic>
        <p:nvPicPr>
          <p:cNvPr id="12" name="Graphic 11" descr="Add">
            <a:extLst>
              <a:ext uri="{FF2B5EF4-FFF2-40B4-BE49-F238E27FC236}">
                <a16:creationId xmlns:a16="http://schemas.microsoft.com/office/drawing/2014/main" xmlns="" id="{40F69A8E-1AD3-46CB-BB14-566CDADE1DE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513405" y="2153917"/>
            <a:ext cx="914400" cy="914400"/>
          </a:xfrm>
          <a:prstGeom prst="rect">
            <a:avLst/>
          </a:prstGeom>
        </p:spPr>
      </p:pic>
      <p:pic>
        <p:nvPicPr>
          <p:cNvPr id="14" name="Graphic 13" descr="Sad Face with No Fill">
            <a:extLst>
              <a:ext uri="{FF2B5EF4-FFF2-40B4-BE49-F238E27FC236}">
                <a16:creationId xmlns:a16="http://schemas.microsoft.com/office/drawing/2014/main" xmlns="" id="{925DC4D6-7C5E-49FA-8E5C-980A49FE96D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411569" y="2153917"/>
            <a:ext cx="914400" cy="914400"/>
          </a:xfrm>
          <a:prstGeom prst="rect">
            <a:avLst/>
          </a:prstGeom>
        </p:spPr>
      </p:pic>
      <p:pic>
        <p:nvPicPr>
          <p:cNvPr id="22" name="Graphic 21" descr="Newspaper">
            <a:extLst>
              <a:ext uri="{FF2B5EF4-FFF2-40B4-BE49-F238E27FC236}">
                <a16:creationId xmlns:a16="http://schemas.microsoft.com/office/drawing/2014/main" xmlns="" id="{90D3195C-72B3-4CC3-BC64-48C617DFCA1B}"/>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352200" y="4582620"/>
            <a:ext cx="914400" cy="914400"/>
          </a:xfrm>
          <a:prstGeom prst="rect">
            <a:avLst/>
          </a:prstGeom>
        </p:spPr>
      </p:pic>
      <p:pic>
        <p:nvPicPr>
          <p:cNvPr id="24" name="Graphic 23" descr="Checklist">
            <a:extLst>
              <a:ext uri="{FF2B5EF4-FFF2-40B4-BE49-F238E27FC236}">
                <a16:creationId xmlns:a16="http://schemas.microsoft.com/office/drawing/2014/main" xmlns="" id="{E7D64DB9-6440-4F71-BCE0-62D51B44AD5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4786677" y="4582620"/>
            <a:ext cx="914400" cy="914400"/>
          </a:xfrm>
          <a:prstGeom prst="rect">
            <a:avLst/>
          </a:prstGeom>
        </p:spPr>
      </p:pic>
      <p:grpSp>
        <p:nvGrpSpPr>
          <p:cNvPr id="33" name="Group 32">
            <a:extLst>
              <a:ext uri="{FF2B5EF4-FFF2-40B4-BE49-F238E27FC236}">
                <a16:creationId xmlns:a16="http://schemas.microsoft.com/office/drawing/2014/main" xmlns="" id="{D44FAA7A-17FE-4C55-983B-0507AF7BB584}"/>
              </a:ext>
            </a:extLst>
          </p:cNvPr>
          <p:cNvGrpSpPr/>
          <p:nvPr/>
        </p:nvGrpSpPr>
        <p:grpSpPr>
          <a:xfrm>
            <a:off x="6448921" y="1633725"/>
            <a:ext cx="1805072" cy="1786486"/>
            <a:chOff x="6957542" y="2114198"/>
            <a:chExt cx="1805072" cy="1786486"/>
          </a:xfrm>
        </p:grpSpPr>
        <p:pic>
          <p:nvPicPr>
            <p:cNvPr id="26" name="Graphic 25" descr="Beaker">
              <a:extLst>
                <a:ext uri="{FF2B5EF4-FFF2-40B4-BE49-F238E27FC236}">
                  <a16:creationId xmlns:a16="http://schemas.microsoft.com/office/drawing/2014/main" xmlns="" id="{FAE27781-DC99-4C71-A62F-80D203EBA44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6957542" y="2985192"/>
              <a:ext cx="914400" cy="914400"/>
            </a:xfrm>
            <a:prstGeom prst="rect">
              <a:avLst/>
            </a:prstGeom>
          </p:spPr>
        </p:pic>
        <p:pic>
          <p:nvPicPr>
            <p:cNvPr id="28" name="Graphic 27" descr="Flask">
              <a:extLst>
                <a:ext uri="{FF2B5EF4-FFF2-40B4-BE49-F238E27FC236}">
                  <a16:creationId xmlns:a16="http://schemas.microsoft.com/office/drawing/2014/main" xmlns="" id="{8C0AE254-0868-459D-88B6-4BEBE82D2D2E}"/>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7848214" y="2986284"/>
              <a:ext cx="914400" cy="914400"/>
            </a:xfrm>
            <a:prstGeom prst="rect">
              <a:avLst/>
            </a:prstGeom>
          </p:spPr>
        </p:pic>
        <p:pic>
          <p:nvPicPr>
            <p:cNvPr id="30" name="Graphic 29" descr="Microscope">
              <a:extLst>
                <a:ext uri="{FF2B5EF4-FFF2-40B4-BE49-F238E27FC236}">
                  <a16:creationId xmlns:a16="http://schemas.microsoft.com/office/drawing/2014/main" xmlns="" id="{85177F76-78DA-4A19-9F55-D97F0732E961}"/>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6957542" y="2114198"/>
              <a:ext cx="914400" cy="914400"/>
            </a:xfrm>
            <a:prstGeom prst="rect">
              <a:avLst/>
            </a:prstGeom>
          </p:spPr>
        </p:pic>
        <p:pic>
          <p:nvPicPr>
            <p:cNvPr id="32" name="Graphic 31" descr="Test tubes">
              <a:extLst>
                <a:ext uri="{FF2B5EF4-FFF2-40B4-BE49-F238E27FC236}">
                  <a16:creationId xmlns:a16="http://schemas.microsoft.com/office/drawing/2014/main" xmlns="" id="{652E9429-5CAD-41D0-BC35-6D0E20DF6CFB}"/>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7817894" y="2114198"/>
              <a:ext cx="914400" cy="914400"/>
            </a:xfrm>
            <a:prstGeom prst="rect">
              <a:avLst/>
            </a:prstGeom>
          </p:spPr>
        </p:pic>
      </p:grpSp>
      <p:sp>
        <p:nvSpPr>
          <p:cNvPr id="34" name="TextBox 33">
            <a:extLst>
              <a:ext uri="{FF2B5EF4-FFF2-40B4-BE49-F238E27FC236}">
                <a16:creationId xmlns:a16="http://schemas.microsoft.com/office/drawing/2014/main" xmlns="" id="{351EE40C-3032-4F84-AEE0-49AC1624D323}"/>
              </a:ext>
            </a:extLst>
          </p:cNvPr>
          <p:cNvSpPr txBox="1"/>
          <p:nvPr/>
        </p:nvSpPr>
        <p:spPr>
          <a:xfrm>
            <a:off x="2633008" y="4093657"/>
            <a:ext cx="3877985" cy="461665"/>
          </a:xfrm>
          <a:prstGeom prst="rect">
            <a:avLst/>
          </a:prstGeom>
          <a:noFill/>
        </p:spPr>
        <p:txBody>
          <a:bodyPr wrap="none" rtlCol="0">
            <a:spAutoFit/>
          </a:bodyPr>
          <a:lstStyle/>
          <a:p>
            <a:r>
              <a:rPr lang="zh-CN" altLang="en-US" sz="2400" b="1" dirty="0"/>
              <a:t>了解已有的公开发表的数据</a:t>
            </a:r>
            <a:endParaRPr lang="en-US" sz="2400" b="1" dirty="0"/>
          </a:p>
        </p:txBody>
      </p:sp>
      <p:sp>
        <p:nvSpPr>
          <p:cNvPr id="23" name="箭头: 五边形 34">
            <a:extLst>
              <a:ext uri="{FF2B5EF4-FFF2-40B4-BE49-F238E27FC236}">
                <a16:creationId xmlns:a16="http://schemas.microsoft.com/office/drawing/2014/main" xmlns="" id="{76F7B5B0-28C2-4508-9AC1-6C6F75FEB702}"/>
              </a:ext>
            </a:extLst>
          </p:cNvPr>
          <p:cNvSpPr/>
          <p:nvPr/>
        </p:nvSpPr>
        <p:spPr>
          <a:xfrm>
            <a:off x="1" y="264185"/>
            <a:ext cx="3352199" cy="594360"/>
          </a:xfrm>
          <a:prstGeom prst="homePlate">
            <a:avLst/>
          </a:prstGeom>
          <a:solidFill>
            <a:schemeClr val="accent3"/>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5" name="文本框 35">
            <a:extLst>
              <a:ext uri="{FF2B5EF4-FFF2-40B4-BE49-F238E27FC236}">
                <a16:creationId xmlns:a16="http://schemas.microsoft.com/office/drawing/2014/main" xmlns="" id="{E7E41F25-55C8-47B2-B8D5-D8ECF3AABE41}"/>
              </a:ext>
            </a:extLst>
          </p:cNvPr>
          <p:cNvSpPr txBox="1"/>
          <p:nvPr/>
        </p:nvSpPr>
        <p:spPr>
          <a:xfrm>
            <a:off x="1" y="317870"/>
            <a:ext cx="3062513"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实验数据</a:t>
            </a:r>
          </a:p>
        </p:txBody>
      </p:sp>
      <p:sp>
        <p:nvSpPr>
          <p:cNvPr id="27" name="箭头: V 形 36">
            <a:extLst>
              <a:ext uri="{FF2B5EF4-FFF2-40B4-BE49-F238E27FC236}">
                <a16:creationId xmlns:a16="http://schemas.microsoft.com/office/drawing/2014/main" xmlns="" id="{FEAD22CC-0684-484A-8A6F-F73F5F94524A}"/>
              </a:ext>
            </a:extLst>
          </p:cNvPr>
          <p:cNvSpPr/>
          <p:nvPr/>
        </p:nvSpPr>
        <p:spPr>
          <a:xfrm>
            <a:off x="3307489" y="278698"/>
            <a:ext cx="4065768" cy="594360"/>
          </a:xfrm>
          <a:prstGeom prst="chevron">
            <a:avLst/>
          </a:prstGeom>
          <a:solidFill>
            <a:srgbClr val="669FD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9" name="文本框 37">
            <a:extLst>
              <a:ext uri="{FF2B5EF4-FFF2-40B4-BE49-F238E27FC236}">
                <a16:creationId xmlns:a16="http://schemas.microsoft.com/office/drawing/2014/main" xmlns="" id="{EC546D1A-9791-4A93-B815-4F980AA927B7}"/>
              </a:ext>
            </a:extLst>
          </p:cNvPr>
          <p:cNvSpPr txBox="1"/>
          <p:nvPr/>
        </p:nvSpPr>
        <p:spPr>
          <a:xfrm>
            <a:off x="3521402" y="317663"/>
            <a:ext cx="3657600"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实验数据不够怎么办</a:t>
            </a:r>
          </a:p>
        </p:txBody>
      </p:sp>
      <p:pic>
        <p:nvPicPr>
          <p:cNvPr id="31" name="Picture 2" descr="GEO Logo">
            <a:extLst>
              <a:ext uri="{FF2B5EF4-FFF2-40B4-BE49-F238E27FC236}">
                <a16:creationId xmlns:a16="http://schemas.microsoft.com/office/drawing/2014/main" xmlns="" id="{1A35452F-EE29-44A3-9AFA-5CB246413A1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50019" y="5689585"/>
            <a:ext cx="1337630" cy="61384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0" descr="RCSB PDB">
            <a:extLst>
              <a:ext uri="{FF2B5EF4-FFF2-40B4-BE49-F238E27FC236}">
                <a16:creationId xmlns:a16="http://schemas.microsoft.com/office/drawing/2014/main" xmlns="" id="{6B1E0F90-F590-4563-8842-AD666DE265E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88885" y="5832729"/>
            <a:ext cx="1337630" cy="36691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Image result for us census bureau's tiger line shapefiles">
            <a:extLst>
              <a:ext uri="{FF2B5EF4-FFF2-40B4-BE49-F238E27FC236}">
                <a16:creationId xmlns:a16="http://schemas.microsoft.com/office/drawing/2014/main" xmlns="" id="{5B59B768-D37B-412B-AF70-803ECC5E6ED8}"/>
              </a:ext>
            </a:extLst>
          </p:cNvPr>
          <p:cNvPicPr>
            <a:picLocks noChangeAspect="1" noChangeArrowheads="1"/>
          </p:cNvPicPr>
          <p:nvPr/>
        </p:nvPicPr>
        <p:blipFill>
          <a:blip r:embed="rId24">
            <a:clrChange>
              <a:clrFrom>
                <a:srgbClr val="FFFFFF"/>
              </a:clrFrom>
              <a:clrTo>
                <a:srgbClr val="FFFFFF">
                  <a:alpha val="0"/>
                </a:srgbClr>
              </a:clrTo>
            </a:clrChange>
            <a:extLst>
              <a:ext uri="{BEBA8EAE-BF5A-486C-A8C5-ECC9F3942E4B}">
                <a14:imgProps xmlns:a14="http://schemas.microsoft.com/office/drawing/2010/main">
                  <a14:imgLayer r:embed="rId25">
                    <a14:imgEffect>
                      <a14:backgroundRemoval t="2500" b="97500" l="5380" r="99051">
                        <a14:foregroundMark x1="9177" y1="27500" x2="7595" y2="65000"/>
                        <a14:foregroundMark x1="32278" y1="7500" x2="65823" y2="2500"/>
                        <a14:foregroundMark x1="65823" y1="2500" x2="98734" y2="9167"/>
                        <a14:foregroundMark x1="34494" y1="5833" x2="34810" y2="14167"/>
                        <a14:foregroundMark x1="54430" y1="80000" x2="86709" y2="98333"/>
                        <a14:foregroundMark x1="86709" y1="98333" x2="96835" y2="77500"/>
                        <a14:foregroundMark x1="60127" y1="75000" x2="76582" y2="80000"/>
                        <a14:foregroundMark x1="76582" y1="80000" x2="92722" y2="77500"/>
                        <a14:foregroundMark x1="92722" y1="77500" x2="96835" y2="79167"/>
                        <a14:foregroundMark x1="72785" y1="86667" x2="89557" y2="81667"/>
                        <a14:foregroundMark x1="89557" y1="81667" x2="92405" y2="81667"/>
                        <a14:foregroundMark x1="54114" y1="84167" x2="69937" y2="94167"/>
                        <a14:foregroundMark x1="69937" y1="94167" x2="69937" y2="94167"/>
                        <a14:foregroundMark x1="53165" y1="85000" x2="60759" y2="90000"/>
                        <a14:foregroundMark x1="51899" y1="87500" x2="67722" y2="85000"/>
                        <a14:foregroundMark x1="52532" y1="89167" x2="68671" y2="85000"/>
                        <a14:foregroundMark x1="68671" y1="85000" x2="81329" y2="89167"/>
                        <a14:foregroundMark x1="67089" y1="89167" x2="84494" y2="85833"/>
                        <a14:foregroundMark x1="84494" y1="85833" x2="92405" y2="86667"/>
                        <a14:foregroundMark x1="52532" y1="75833" x2="59494" y2="78333"/>
                        <a14:foregroundMark x1="51266" y1="79167" x2="56962" y2="80833"/>
                        <a14:foregroundMark x1="22468" y1="60000" x2="27215" y2="72500"/>
                        <a14:foregroundMark x1="23734" y1="65833" x2="25949" y2="74167"/>
                        <a14:foregroundMark x1="23418" y1="65000" x2="25633" y2="77500"/>
                        <a14:foregroundMark x1="23418" y1="69167" x2="25949" y2="88333"/>
                        <a14:foregroundMark x1="23418" y1="77500" x2="25316" y2="87500"/>
                        <a14:foregroundMark x1="18038" y1="84167" x2="24684" y2="85833"/>
                        <a14:foregroundMark x1="16139" y1="53333" x2="19620" y2="83333"/>
                        <a14:foregroundMark x1="13291" y1="57500" x2="19620" y2="82500"/>
                        <a14:foregroundMark x1="12658" y1="60833" x2="19304" y2="81667"/>
                        <a14:foregroundMark x1="6646" y1="60833" x2="16772" y2="70000"/>
                        <a14:foregroundMark x1="5696" y1="66667" x2="15190" y2="75833"/>
                        <a14:foregroundMark x1="6329" y1="62500" x2="6329" y2="37500"/>
                        <a14:foregroundMark x1="49684" y1="10833" x2="66456" y2="3333"/>
                        <a14:foregroundMark x1="66456" y1="3333" x2="81646" y2="10833"/>
                        <a14:foregroundMark x1="53481" y1="17500" x2="71203" y2="13333"/>
                        <a14:foregroundMark x1="71203" y1="13333" x2="86709" y2="21667"/>
                        <a14:foregroundMark x1="86709" y1="21667" x2="94937" y2="18333"/>
                        <a14:foregroundMark x1="78165" y1="14167" x2="94304" y2="18333"/>
                        <a14:foregroundMark x1="94304" y1="18333" x2="96835" y2="16667"/>
                        <a14:foregroundMark x1="94620" y1="75000" x2="98734" y2="80000"/>
                        <a14:foregroundMark x1="93038" y1="75833" x2="97468" y2="86667"/>
                        <a14:foregroundMark x1="94620" y1="70000" x2="98734" y2="80833"/>
                        <a14:foregroundMark x1="91772" y1="74167" x2="99051" y2="82500"/>
                        <a14:foregroundMark x1="94304" y1="71667" x2="98734" y2="79167"/>
                        <a14:foregroundMark x1="94937" y1="72500" x2="98734" y2="80833"/>
                        <a14:foregroundMark x1="96203" y1="77500" x2="97468" y2="85833"/>
                        <a14:foregroundMark x1="91139" y1="96667" x2="93038" y2="90833"/>
                        <a14:foregroundMark x1="89873" y1="93333" x2="94304" y2="89167"/>
                        <a14:foregroundMark x1="73101" y1="75000" x2="82278" y2="80833"/>
                        <a14:foregroundMark x1="77532" y1="79167" x2="80380" y2="78333"/>
                        <a14:foregroundMark x1="53165" y1="91667" x2="61709" y2="92500"/>
                        <a14:foregroundMark x1="55696" y1="91667" x2="60443" y2="90833"/>
                      </a14:backgroundRemoval>
                    </a14:imgEffect>
                  </a14:imgLayer>
                </a14:imgProps>
              </a:ext>
              <a:ext uri="{28A0092B-C50C-407E-A947-70E740481C1C}">
                <a14:useLocalDpi xmlns:a14="http://schemas.microsoft.com/office/drawing/2010/main" val="0"/>
              </a:ext>
            </a:extLst>
          </a:blip>
          <a:srcRect/>
          <a:stretch>
            <a:fillRect/>
          </a:stretch>
        </p:blipFill>
        <p:spPr bwMode="auto">
          <a:xfrm>
            <a:off x="5581184" y="5728949"/>
            <a:ext cx="1512797" cy="57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45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3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78C21A6-ABF6-4D4F-BC5F-1C67C5BB2CCA}"/>
              </a:ext>
            </a:extLst>
          </p:cNvPr>
          <p:cNvGrpSpPr/>
          <p:nvPr/>
        </p:nvGrpSpPr>
        <p:grpSpPr>
          <a:xfrm>
            <a:off x="1453186" y="2056014"/>
            <a:ext cx="3657600" cy="594360"/>
            <a:chOff x="375999" y="1259671"/>
            <a:chExt cx="3657600" cy="594360"/>
          </a:xfrm>
        </p:grpSpPr>
        <p:sp>
          <p:nvSpPr>
            <p:cNvPr id="3" name="箭头: 五边形 17">
              <a:extLst>
                <a:ext uri="{FF2B5EF4-FFF2-40B4-BE49-F238E27FC236}">
                  <a16:creationId xmlns:a16="http://schemas.microsoft.com/office/drawing/2014/main" xmlns="" id="{23A2C006-E3F1-4F00-8716-B830B842C705}"/>
                </a:ext>
              </a:extLst>
            </p:cNvPr>
            <p:cNvSpPr/>
            <p:nvPr/>
          </p:nvSpPr>
          <p:spPr>
            <a:xfrm>
              <a:off x="375999" y="1259671"/>
              <a:ext cx="3657600" cy="594360"/>
            </a:xfrm>
            <a:prstGeom prst="homePlate">
              <a:avLst/>
            </a:prstGeom>
            <a:solidFill>
              <a:srgbClr val="6FAAE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 name="文本框 19">
              <a:extLst>
                <a:ext uri="{FF2B5EF4-FFF2-40B4-BE49-F238E27FC236}">
                  <a16:creationId xmlns:a16="http://schemas.microsoft.com/office/drawing/2014/main" xmlns="" id="{CF0A7EF1-BE36-4EF7-856A-133667B56795}"/>
                </a:ext>
              </a:extLst>
            </p:cNvPr>
            <p:cNvSpPr txBox="1"/>
            <p:nvPr/>
          </p:nvSpPr>
          <p:spPr>
            <a:xfrm>
              <a:off x="411956" y="1292198"/>
              <a:ext cx="3387648" cy="523220"/>
            </a:xfrm>
            <a:prstGeom prst="rect">
              <a:avLst/>
            </a:prstGeom>
            <a:noFill/>
            <a:scene3d>
              <a:camera prst="orthographicFront"/>
              <a:lightRig rig="threePt" dir="t"/>
            </a:scene3d>
            <a:sp3d>
              <a:bevelT/>
            </a:sp3d>
          </p:spPr>
          <p:txBody>
            <a:bodyPr wrap="square" rtlCol="0" anchor="ctr">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1 </a:t>
              </a:r>
              <a:r>
                <a:rPr lang="zh-CN" altLang="en-US" sz="2800" b="1">
                  <a:solidFill>
                    <a:schemeClr val="bg1"/>
                  </a:solidFill>
                  <a:latin typeface="微软雅黑" panose="020B0503020204020204" pitchFamily="34" charset="-122"/>
                  <a:ea typeface="微软雅黑" panose="020B0503020204020204" pitchFamily="34" charset="-122"/>
                </a:rPr>
                <a:t>实验方案设计</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5" name="TextBox 4">
            <a:extLst>
              <a:ext uri="{FF2B5EF4-FFF2-40B4-BE49-F238E27FC236}">
                <a16:creationId xmlns:a16="http://schemas.microsoft.com/office/drawing/2014/main" xmlns="" id="{A1251263-9F3D-4558-A11B-278026CD41E9}"/>
              </a:ext>
            </a:extLst>
          </p:cNvPr>
          <p:cNvSpPr txBox="1"/>
          <p:nvPr/>
        </p:nvSpPr>
        <p:spPr>
          <a:xfrm>
            <a:off x="5135119" y="2122362"/>
            <a:ext cx="2274982"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t>SCI</a:t>
            </a:r>
            <a:r>
              <a:rPr lang="zh-CN" altLang="en-US" sz="2400" b="1" dirty="0"/>
              <a:t>检索仪器</a:t>
            </a:r>
            <a:endParaRPr lang="en-US" sz="2400" b="1" dirty="0"/>
          </a:p>
        </p:txBody>
      </p:sp>
      <p:sp>
        <p:nvSpPr>
          <p:cNvPr id="6" name="TextBox 5">
            <a:extLst>
              <a:ext uri="{FF2B5EF4-FFF2-40B4-BE49-F238E27FC236}">
                <a16:creationId xmlns:a16="http://schemas.microsoft.com/office/drawing/2014/main" xmlns="" id="{3157E113-12C9-41FB-95DC-1C645553DED2}"/>
              </a:ext>
            </a:extLst>
          </p:cNvPr>
          <p:cNvSpPr txBox="1"/>
          <p:nvPr/>
        </p:nvSpPr>
        <p:spPr>
          <a:xfrm>
            <a:off x="5135119" y="3392459"/>
            <a:ext cx="2685351"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b="1" dirty="0"/>
              <a:t>公开的数据平台</a:t>
            </a:r>
            <a:endParaRPr lang="en-US" sz="2400" b="1" dirty="0"/>
          </a:p>
        </p:txBody>
      </p:sp>
      <p:grpSp>
        <p:nvGrpSpPr>
          <p:cNvPr id="9" name="Group 8">
            <a:extLst>
              <a:ext uri="{FF2B5EF4-FFF2-40B4-BE49-F238E27FC236}">
                <a16:creationId xmlns:a16="http://schemas.microsoft.com/office/drawing/2014/main" xmlns="" id="{28908D25-0C3C-4CF4-9A49-23EE78D7F2A3}"/>
              </a:ext>
            </a:extLst>
          </p:cNvPr>
          <p:cNvGrpSpPr/>
          <p:nvPr/>
        </p:nvGrpSpPr>
        <p:grpSpPr>
          <a:xfrm>
            <a:off x="1447748" y="3326111"/>
            <a:ext cx="3657600" cy="594360"/>
            <a:chOff x="375999" y="1259671"/>
            <a:chExt cx="3657600" cy="594360"/>
          </a:xfrm>
        </p:grpSpPr>
        <p:sp>
          <p:nvSpPr>
            <p:cNvPr id="10" name="箭头: 五边形 17">
              <a:extLst>
                <a:ext uri="{FF2B5EF4-FFF2-40B4-BE49-F238E27FC236}">
                  <a16:creationId xmlns:a16="http://schemas.microsoft.com/office/drawing/2014/main" xmlns="" id="{34735879-EB63-454F-88FF-E0A49BE9BDB6}"/>
                </a:ext>
              </a:extLst>
            </p:cNvPr>
            <p:cNvSpPr/>
            <p:nvPr/>
          </p:nvSpPr>
          <p:spPr>
            <a:xfrm>
              <a:off x="375999" y="1259671"/>
              <a:ext cx="3657600" cy="594360"/>
            </a:xfrm>
            <a:prstGeom prst="homePlate">
              <a:avLst/>
            </a:prstGeom>
            <a:solidFill>
              <a:srgbClr val="6FAAE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文本框 19">
              <a:extLst>
                <a:ext uri="{FF2B5EF4-FFF2-40B4-BE49-F238E27FC236}">
                  <a16:creationId xmlns:a16="http://schemas.microsoft.com/office/drawing/2014/main" xmlns="" id="{06A718C5-B8FD-4085-82D6-1322FA3F324D}"/>
                </a:ext>
              </a:extLst>
            </p:cNvPr>
            <p:cNvSpPr txBox="1"/>
            <p:nvPr/>
          </p:nvSpPr>
          <p:spPr>
            <a:xfrm>
              <a:off x="470014" y="1292198"/>
              <a:ext cx="3387648" cy="523220"/>
            </a:xfrm>
            <a:prstGeom prst="rect">
              <a:avLst/>
            </a:prstGeom>
            <a:noFill/>
            <a:scene3d>
              <a:camera prst="orthographicFront"/>
              <a:lightRig rig="threePt" dir="t"/>
            </a:scene3d>
            <a:sp3d>
              <a:bevelT/>
            </a:sp3d>
          </p:spPr>
          <p:txBody>
            <a:bodyPr wrap="square" rtlCol="0" anchor="ctr">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2 </a:t>
              </a:r>
              <a:r>
                <a:rPr lang="zh-CN" altLang="en-US" sz="2800" b="1" dirty="0">
                  <a:solidFill>
                    <a:schemeClr val="bg1"/>
                  </a:solidFill>
                  <a:latin typeface="微软雅黑" panose="020B0503020204020204" pitchFamily="34" charset="-122"/>
                  <a:ea typeface="微软雅黑" panose="020B0503020204020204" pitchFamily="34" charset="-122"/>
                </a:rPr>
                <a:t>实验数据</a:t>
              </a:r>
            </a:p>
          </p:txBody>
        </p:sp>
      </p:grpSp>
      <p:sp>
        <p:nvSpPr>
          <p:cNvPr id="21" name="TextBox 20">
            <a:extLst>
              <a:ext uri="{FF2B5EF4-FFF2-40B4-BE49-F238E27FC236}">
                <a16:creationId xmlns:a16="http://schemas.microsoft.com/office/drawing/2014/main" xmlns="" id="{DDBEF6C9-EB2B-4A23-9E6E-7B51879CF536}"/>
              </a:ext>
            </a:extLst>
          </p:cNvPr>
          <p:cNvSpPr txBox="1"/>
          <p:nvPr/>
        </p:nvSpPr>
        <p:spPr>
          <a:xfrm>
            <a:off x="771694" y="377371"/>
            <a:ext cx="2492990" cy="646331"/>
          </a:xfrm>
          <a:prstGeom prst="rect">
            <a:avLst/>
          </a:prstGeom>
          <a:noFill/>
        </p:spPr>
        <p:txBody>
          <a:bodyPr wrap="none" rtlCol="0">
            <a:spAutoFit/>
          </a:bodyPr>
          <a:lstStyle/>
          <a:p>
            <a:r>
              <a:rPr lang="zh-CN" altLang="en-US" sz="3600" b="1" dirty="0">
                <a:solidFill>
                  <a:schemeClr val="tx2"/>
                </a:solidFill>
              </a:rPr>
              <a:t>实验好帮手</a:t>
            </a:r>
            <a:endParaRPr lang="en-US" sz="3600" b="1" dirty="0">
              <a:solidFill>
                <a:schemeClr val="tx2"/>
              </a:solidFill>
            </a:endParaRPr>
          </a:p>
        </p:txBody>
      </p:sp>
    </p:spTree>
    <p:extLst>
      <p:ext uri="{BB962C8B-B14F-4D97-AF65-F5344CB8AC3E}">
        <p14:creationId xmlns:p14="http://schemas.microsoft.com/office/powerpoint/2010/main" val="5345155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5EF3BE36-9E9C-4358-9272-FFFE33C639B7}"/>
              </a:ext>
            </a:extLst>
          </p:cNvPr>
          <p:cNvSpPr/>
          <p:nvPr/>
        </p:nvSpPr>
        <p:spPr>
          <a:xfrm>
            <a:off x="2842129" y="2998113"/>
            <a:ext cx="3459742" cy="861774"/>
          </a:xfrm>
          <a:prstGeom prst="rect">
            <a:avLst/>
          </a:prstGeom>
        </p:spPr>
        <p:txBody>
          <a:bodyPr wrap="square">
            <a:spAutoFit/>
          </a:bodyPr>
          <a:lstStyle/>
          <a:p>
            <a:pPr algn="ctr"/>
            <a:r>
              <a:rPr lang="zh-CN" altLang="en-US" sz="5000" b="1" dirty="0">
                <a:solidFill>
                  <a:srgbClr val="025A3D"/>
                </a:solidFill>
                <a:latin typeface="微软雅黑" panose="020B0503020204020204" pitchFamily="34" charset="-122"/>
                <a:ea typeface="微软雅黑" panose="020B0503020204020204" pitchFamily="34" charset="-122"/>
              </a:rPr>
              <a:t>写作与投稿</a:t>
            </a:r>
            <a:endParaRPr lang="en-US" sz="5000" dirty="0">
              <a:solidFill>
                <a:srgbClr val="025A3D"/>
              </a:solidFill>
            </a:endParaRPr>
          </a:p>
        </p:txBody>
      </p:sp>
      <p:sp>
        <p:nvSpPr>
          <p:cNvPr id="4" name="íṧ1ïḑê">
            <a:extLst>
              <a:ext uri="{FF2B5EF4-FFF2-40B4-BE49-F238E27FC236}">
                <a16:creationId xmlns:a16="http://schemas.microsoft.com/office/drawing/2014/main" xmlns="" id="{55C76BAE-287E-441A-904C-57DB9E6C2DD6}"/>
              </a:ext>
            </a:extLst>
          </p:cNvPr>
          <p:cNvSpPr/>
          <p:nvPr/>
        </p:nvSpPr>
        <p:spPr>
          <a:xfrm rot="960000">
            <a:off x="78976" y="3145836"/>
            <a:ext cx="700981" cy="671556"/>
          </a:xfrm>
          <a:custGeom>
            <a:avLst/>
            <a:gdLst/>
            <a:ahLst/>
            <a:cxnLst>
              <a:cxn ang="0">
                <a:pos x="wd2" y="hd2"/>
              </a:cxn>
              <a:cxn ang="5400000">
                <a:pos x="wd2" y="hd2"/>
              </a:cxn>
              <a:cxn ang="10800000">
                <a:pos x="wd2" y="hd2"/>
              </a:cxn>
              <a:cxn ang="16200000">
                <a:pos x="wd2" y="hd2"/>
              </a:cxn>
            </a:cxnLst>
            <a:rect l="0" t="0"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025A3D"/>
          </a:solidFill>
          <a:ln w="12700" cap="flat">
            <a:noFill/>
            <a:miter lim="400000"/>
          </a:ln>
          <a:effectLst/>
        </p:spPr>
        <p:txBody>
          <a:bodyPr anchor="ctr"/>
          <a:lstStyle/>
          <a:p>
            <a:pPr algn="ctr"/>
            <a:endParaRPr sz="2400" dirty="0">
              <a:solidFill>
                <a:srgbClr val="00B050"/>
              </a:solidFill>
            </a:endParaRPr>
          </a:p>
        </p:txBody>
      </p:sp>
    </p:spTree>
    <p:extLst>
      <p:ext uri="{BB962C8B-B14F-4D97-AF65-F5344CB8AC3E}">
        <p14:creationId xmlns:p14="http://schemas.microsoft.com/office/powerpoint/2010/main" val="28756244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4C1BA75-BB5C-46BB-80BD-2D7B7E221471}"/>
              </a:ext>
            </a:extLst>
          </p:cNvPr>
          <p:cNvPicPr>
            <a:picLocks noChangeAspect="1"/>
          </p:cNvPicPr>
          <p:nvPr/>
        </p:nvPicPr>
        <p:blipFill>
          <a:blip r:embed="rId2"/>
          <a:stretch>
            <a:fillRect/>
          </a:stretch>
        </p:blipFill>
        <p:spPr>
          <a:xfrm>
            <a:off x="564388" y="1521933"/>
            <a:ext cx="8067675" cy="1394066"/>
          </a:xfrm>
          <a:prstGeom prst="rect">
            <a:avLst/>
          </a:prstGeom>
          <a:ln>
            <a:noFill/>
          </a:ln>
          <a:effectLst>
            <a:outerShdw blurRad="292100" dist="139700" dir="2700000" algn="tl" rotWithShape="0">
              <a:srgbClr val="333333">
                <a:alpha val="65000"/>
              </a:srgbClr>
            </a:outerShdw>
          </a:effectLst>
        </p:spPr>
      </p:pic>
      <p:grpSp>
        <p:nvGrpSpPr>
          <p:cNvPr id="4" name="组合 3">
            <a:extLst>
              <a:ext uri="{FF2B5EF4-FFF2-40B4-BE49-F238E27FC236}">
                <a16:creationId xmlns="" xmlns:a16="http://schemas.microsoft.com/office/drawing/2014/main" id="{51EC33E3-E8F6-4D1D-A489-70B352F688E3}"/>
              </a:ext>
            </a:extLst>
          </p:cNvPr>
          <p:cNvGrpSpPr/>
          <p:nvPr/>
        </p:nvGrpSpPr>
        <p:grpSpPr>
          <a:xfrm>
            <a:off x="685799" y="1575437"/>
            <a:ext cx="4000500" cy="772067"/>
            <a:chOff x="685799" y="1428208"/>
            <a:chExt cx="4000500" cy="772067"/>
          </a:xfrm>
        </p:grpSpPr>
        <p:sp>
          <p:nvSpPr>
            <p:cNvPr id="3" name="矩形 2">
              <a:extLst>
                <a:ext uri="{FF2B5EF4-FFF2-40B4-BE49-F238E27FC236}">
                  <a16:creationId xmlns="" xmlns:a16="http://schemas.microsoft.com/office/drawing/2014/main" id="{B2830D61-9F6F-4AD6-8A64-CDFF21D55415}"/>
                </a:ext>
              </a:extLst>
            </p:cNvPr>
            <p:cNvSpPr/>
            <p:nvPr/>
          </p:nvSpPr>
          <p:spPr>
            <a:xfrm>
              <a:off x="685799" y="1838325"/>
              <a:ext cx="401594" cy="361950"/>
            </a:xfrm>
            <a:prstGeom prst="rect">
              <a:avLst/>
            </a:prstGeom>
            <a:noFill/>
            <a:ln w="38100">
              <a:solidFill>
                <a:schemeClr val="accent2"/>
              </a:solidFill>
            </a:ln>
          </p:spPr>
          <p:txBody>
            <a:bodyPr wrap="square" lIns="91440" tIns="45720" rIns="91440" bIns="45720" rtlCol="0" anchor="ctr">
              <a:spAutoFit/>
            </a:bodyPr>
            <a:lstStyle/>
            <a:p>
              <a:pPr algn="ctr"/>
              <a:endParaRPr lang="zh-CN" altLang="en-US" sz="5400" b="1" dirty="0">
                <a:ln w="9525">
                  <a:solidFill>
                    <a:srgbClr val="FFFFFF"/>
                  </a:solidFill>
                  <a:prstDash val="solid"/>
                </a:ln>
                <a:solidFill>
                  <a:srgbClr val="000000"/>
                </a:solidFill>
                <a:effectLst>
                  <a:outerShdw blurRad="12700" dist="38100" dir="2700000" algn="tl" rotWithShape="0">
                    <a:srgbClr val="FFFFFF">
                      <a:lumMod val="50000"/>
                    </a:srgbClr>
                  </a:outerShdw>
                </a:effectLst>
              </a:endParaRPr>
            </a:p>
          </p:txBody>
        </p:sp>
        <p:sp>
          <p:nvSpPr>
            <p:cNvPr id="11" name="矩形 10">
              <a:extLst>
                <a:ext uri="{FF2B5EF4-FFF2-40B4-BE49-F238E27FC236}">
                  <a16:creationId xmlns="" xmlns:a16="http://schemas.microsoft.com/office/drawing/2014/main" id="{0B7251F6-3161-462B-A92E-0072EDF0F2D2}"/>
                </a:ext>
              </a:extLst>
            </p:cNvPr>
            <p:cNvSpPr/>
            <p:nvPr/>
          </p:nvSpPr>
          <p:spPr>
            <a:xfrm>
              <a:off x="2457448" y="1428208"/>
              <a:ext cx="2228851" cy="361950"/>
            </a:xfrm>
            <a:prstGeom prst="rect">
              <a:avLst/>
            </a:prstGeom>
            <a:noFill/>
            <a:ln w="38100">
              <a:solidFill>
                <a:schemeClr val="accent2"/>
              </a:solidFill>
            </a:ln>
          </p:spPr>
          <p:txBody>
            <a:bodyPr wrap="square" lIns="91440" tIns="45720" rIns="91440" bIns="45720" rtlCol="0" anchor="ctr">
              <a:spAutoFit/>
            </a:bodyPr>
            <a:lstStyle/>
            <a:p>
              <a:pPr algn="ctr"/>
              <a:endParaRPr lang="zh-CN" altLang="en-US" sz="5400" b="1" dirty="0">
                <a:ln w="9525">
                  <a:solidFill>
                    <a:srgbClr val="FFFFFF"/>
                  </a:solidFill>
                  <a:prstDash val="solid"/>
                </a:ln>
                <a:solidFill>
                  <a:srgbClr val="000000"/>
                </a:solidFill>
                <a:effectLst>
                  <a:outerShdw blurRad="12700" dist="38100" dir="2700000" algn="tl" rotWithShape="0">
                    <a:srgbClr val="FFFFFF">
                      <a:lumMod val="50000"/>
                    </a:srgbClr>
                  </a:outerShdw>
                </a:effectLst>
              </a:endParaRPr>
            </a:p>
          </p:txBody>
        </p:sp>
      </p:grpSp>
      <p:pic>
        <p:nvPicPr>
          <p:cNvPr id="5" name="Picture 4">
            <a:extLst>
              <a:ext uri="{FF2B5EF4-FFF2-40B4-BE49-F238E27FC236}">
                <a16:creationId xmlns="" xmlns:a16="http://schemas.microsoft.com/office/drawing/2014/main" id="{9087ED4A-C6C0-4EC8-9A26-E98A0C84DF07}"/>
              </a:ext>
            </a:extLst>
          </p:cNvPr>
          <p:cNvPicPr>
            <a:picLocks noChangeAspect="1"/>
          </p:cNvPicPr>
          <p:nvPr/>
        </p:nvPicPr>
        <p:blipFill>
          <a:blip r:embed="rId3"/>
          <a:stretch>
            <a:fillRect/>
          </a:stretch>
        </p:blipFill>
        <p:spPr>
          <a:xfrm>
            <a:off x="2457448" y="1610117"/>
            <a:ext cx="2228851" cy="2040762"/>
          </a:xfrm>
          <a:prstGeom prst="rect">
            <a:avLst/>
          </a:prstGeom>
          <a:ln w="28575">
            <a:solidFill>
              <a:schemeClr val="accent2"/>
            </a:solidFill>
          </a:ln>
          <a:effectLst>
            <a:outerShdw blurRad="292100" dist="139700" dir="2700000" algn="tl" rotWithShape="0">
              <a:srgbClr val="333333">
                <a:alpha val="65000"/>
              </a:srgbClr>
            </a:outerShdw>
          </a:effectLst>
        </p:spPr>
      </p:pic>
      <p:pic>
        <p:nvPicPr>
          <p:cNvPr id="8" name="Picture 7">
            <a:extLst>
              <a:ext uri="{FF2B5EF4-FFF2-40B4-BE49-F238E27FC236}">
                <a16:creationId xmlns="" xmlns:a16="http://schemas.microsoft.com/office/drawing/2014/main" id="{7CEFF80E-D978-4C91-8EE0-D1FE0D288F09}"/>
              </a:ext>
            </a:extLst>
          </p:cNvPr>
          <p:cNvPicPr>
            <a:picLocks noChangeAspect="1"/>
          </p:cNvPicPr>
          <p:nvPr/>
        </p:nvPicPr>
        <p:blipFill>
          <a:blip r:embed="rId4"/>
          <a:stretch>
            <a:fillRect/>
          </a:stretch>
        </p:blipFill>
        <p:spPr>
          <a:xfrm>
            <a:off x="1160613" y="3683027"/>
            <a:ext cx="7046957" cy="2168294"/>
          </a:xfrm>
          <a:prstGeom prst="rect">
            <a:avLst/>
          </a:prstGeom>
          <a:ln>
            <a:noFill/>
          </a:ln>
          <a:effectLst>
            <a:outerShdw blurRad="292100" dist="139700" dir="2700000" algn="tl" rotWithShape="0">
              <a:srgbClr val="333333">
                <a:alpha val="65000"/>
              </a:srgbClr>
            </a:outerShdw>
          </a:effectLst>
        </p:spPr>
      </p:pic>
      <p:sp>
        <p:nvSpPr>
          <p:cNvPr id="12" name="矩形 11">
            <a:extLst>
              <a:ext uri="{FF2B5EF4-FFF2-40B4-BE49-F238E27FC236}">
                <a16:creationId xmlns="" xmlns:a16="http://schemas.microsoft.com/office/drawing/2014/main" id="{4B3AF083-75BB-47BA-B04C-7876E2190FA7}"/>
              </a:ext>
            </a:extLst>
          </p:cNvPr>
          <p:cNvSpPr/>
          <p:nvPr/>
        </p:nvSpPr>
        <p:spPr>
          <a:xfrm>
            <a:off x="2265049" y="4751084"/>
            <a:ext cx="3408363" cy="461555"/>
          </a:xfrm>
          <a:prstGeom prst="rect">
            <a:avLst/>
          </a:prstGeom>
          <a:noFill/>
          <a:ln w="38100">
            <a:solidFill>
              <a:schemeClr val="accent2"/>
            </a:solidFill>
          </a:ln>
        </p:spPr>
        <p:txBody>
          <a:bodyPr wrap="square" lIns="91440" tIns="45720" rIns="91440" bIns="45720" rtlCol="0" anchor="ctr">
            <a:spAutoFit/>
          </a:bodyPr>
          <a:lstStyle/>
          <a:p>
            <a:pPr algn="ctr"/>
            <a:endParaRPr lang="zh-CN" altLang="en-US" sz="5400" b="1" dirty="0">
              <a:ln w="9525">
                <a:solidFill>
                  <a:srgbClr val="FFFFFF"/>
                </a:solidFill>
                <a:prstDash val="solid"/>
              </a:ln>
              <a:solidFill>
                <a:srgbClr val="000000"/>
              </a:solidFill>
              <a:effectLst>
                <a:outerShdw blurRad="12700" dist="38100" dir="2700000" algn="tl" rotWithShape="0">
                  <a:srgbClr val="FFFFFF">
                    <a:lumMod val="50000"/>
                  </a:srgbClr>
                </a:outerShdw>
              </a:effectLst>
            </a:endParaRPr>
          </a:p>
        </p:txBody>
      </p:sp>
      <p:grpSp>
        <p:nvGrpSpPr>
          <p:cNvPr id="22" name="组合 21">
            <a:extLst>
              <a:ext uri="{FF2B5EF4-FFF2-40B4-BE49-F238E27FC236}">
                <a16:creationId xmlns="" xmlns:a16="http://schemas.microsoft.com/office/drawing/2014/main" id="{68F2903A-DE77-48BE-9BFB-0BEEC0EB3BDC}"/>
              </a:ext>
            </a:extLst>
          </p:cNvPr>
          <p:cNvGrpSpPr/>
          <p:nvPr/>
        </p:nvGrpSpPr>
        <p:grpSpPr>
          <a:xfrm>
            <a:off x="2753499" y="4570435"/>
            <a:ext cx="2792371" cy="731520"/>
            <a:chOff x="3189329" y="4643767"/>
            <a:chExt cx="2792371" cy="640080"/>
          </a:xfrm>
        </p:grpSpPr>
        <p:sp>
          <p:nvSpPr>
            <p:cNvPr id="18" name="矩形 17">
              <a:extLst>
                <a:ext uri="{FF2B5EF4-FFF2-40B4-BE49-F238E27FC236}">
                  <a16:creationId xmlns="" xmlns:a16="http://schemas.microsoft.com/office/drawing/2014/main" id="{1E7F914C-3B70-483A-A0B2-9B08077AC04B}"/>
                </a:ext>
              </a:extLst>
            </p:cNvPr>
            <p:cNvSpPr/>
            <p:nvPr/>
          </p:nvSpPr>
          <p:spPr>
            <a:xfrm>
              <a:off x="3189329" y="4643767"/>
              <a:ext cx="2792371" cy="640080"/>
            </a:xfrm>
            <a:prstGeom prst="rect">
              <a:avLst/>
            </a:prstGeom>
            <a:noFill/>
            <a:ln w="38100">
              <a:solidFill>
                <a:schemeClr val="accent2"/>
              </a:solidFill>
            </a:ln>
          </p:spPr>
          <p:txBody>
            <a:bodyPr wrap="square" lIns="91440" tIns="45720" rIns="91440" bIns="45720" rtlCol="0" anchor="ctr">
              <a:spAutoFit/>
            </a:bodyPr>
            <a:lstStyle/>
            <a:p>
              <a:pPr algn="ctr"/>
              <a:endParaRPr lang="zh-CN" altLang="en-US" sz="5400" b="1" dirty="0">
                <a:ln w="9525">
                  <a:solidFill>
                    <a:srgbClr val="FFFFFF"/>
                  </a:solidFill>
                  <a:prstDash val="solid"/>
                </a:ln>
                <a:solidFill>
                  <a:srgbClr val="000000"/>
                </a:solidFill>
                <a:effectLst>
                  <a:outerShdw blurRad="12700" dist="38100" dir="2700000" algn="tl" rotWithShape="0">
                    <a:srgbClr val="FFFFFF">
                      <a:lumMod val="50000"/>
                    </a:srgbClr>
                  </a:outerShdw>
                </a:effectLst>
              </a:endParaRPr>
            </a:p>
          </p:txBody>
        </p:sp>
        <p:cxnSp>
          <p:nvCxnSpPr>
            <p:cNvPr id="21" name="直接连接符 20">
              <a:extLst>
                <a:ext uri="{FF2B5EF4-FFF2-40B4-BE49-F238E27FC236}">
                  <a16:creationId xmlns="" xmlns:a16="http://schemas.microsoft.com/office/drawing/2014/main" id="{B28875DF-2FE7-4512-8688-E638C57548B8}"/>
                </a:ext>
              </a:extLst>
            </p:cNvPr>
            <p:cNvCxnSpPr/>
            <p:nvPr/>
          </p:nvCxnSpPr>
          <p:spPr>
            <a:xfrm>
              <a:off x="3314700" y="5014051"/>
              <a:ext cx="161925" cy="0"/>
            </a:xfrm>
            <a:prstGeom prst="line">
              <a:avLst/>
            </a:prstGeom>
            <a:noFill/>
            <a:ln w="38100">
              <a:solidFill>
                <a:schemeClr val="accent2"/>
              </a:solidFill>
            </a:ln>
          </p:spPr>
        </p:cxnSp>
      </p:grpSp>
      <p:sp>
        <p:nvSpPr>
          <p:cNvPr id="23" name="箭头: 五边形 34">
            <a:extLst>
              <a:ext uri="{FF2B5EF4-FFF2-40B4-BE49-F238E27FC236}">
                <a16:creationId xmlns="" xmlns:a16="http://schemas.microsoft.com/office/drawing/2014/main" id="{3826BADD-AD39-4735-8C83-6F447EEF60EC}"/>
              </a:ext>
            </a:extLst>
          </p:cNvPr>
          <p:cNvSpPr/>
          <p:nvPr/>
        </p:nvSpPr>
        <p:spPr>
          <a:xfrm>
            <a:off x="1" y="264185"/>
            <a:ext cx="2753498"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rgbClr val="FFFFFF"/>
              </a:solidFill>
            </a:endParaRPr>
          </a:p>
        </p:txBody>
      </p:sp>
      <p:sp>
        <p:nvSpPr>
          <p:cNvPr id="24" name="文本框 35">
            <a:extLst>
              <a:ext uri="{FF2B5EF4-FFF2-40B4-BE49-F238E27FC236}">
                <a16:creationId xmlns="" xmlns:a16="http://schemas.microsoft.com/office/drawing/2014/main" id="{741E8283-657B-4E26-BCDC-7D853DF9DCB4}"/>
              </a:ext>
            </a:extLst>
          </p:cNvPr>
          <p:cNvSpPr txBox="1"/>
          <p:nvPr/>
        </p:nvSpPr>
        <p:spPr>
          <a:xfrm>
            <a:off x="1" y="317870"/>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rgbClr val="FFFFFF"/>
                </a:solidFill>
                <a:latin typeface="微软雅黑" panose="020B0503020204020204" pitchFamily="34" charset="-122"/>
              </a:rPr>
              <a:t>文献管理</a:t>
            </a:r>
          </a:p>
        </p:txBody>
      </p:sp>
      <p:sp>
        <p:nvSpPr>
          <p:cNvPr id="25" name="箭头: V 形 36">
            <a:extLst>
              <a:ext uri="{FF2B5EF4-FFF2-40B4-BE49-F238E27FC236}">
                <a16:creationId xmlns="" xmlns:a16="http://schemas.microsoft.com/office/drawing/2014/main" id="{F2539F87-633A-4F73-B28A-BE5EAAB6F644}"/>
              </a:ext>
            </a:extLst>
          </p:cNvPr>
          <p:cNvSpPr/>
          <p:nvPr/>
        </p:nvSpPr>
        <p:spPr>
          <a:xfrm>
            <a:off x="2840310" y="264184"/>
            <a:ext cx="2428375" cy="594360"/>
          </a:xfrm>
          <a:prstGeom prst="chevron">
            <a:avLst/>
          </a:prstGeom>
          <a:solidFill>
            <a:srgbClr val="669FD5"/>
          </a:solidFill>
          <a:ln>
            <a:solidFill>
              <a:srgbClr val="669FD5"/>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solidFill>
                <a:srgbClr val="FFFFFF"/>
              </a:solidFill>
            </a:endParaRPr>
          </a:p>
        </p:txBody>
      </p:sp>
      <p:sp>
        <p:nvSpPr>
          <p:cNvPr id="26" name="文本框 37">
            <a:extLst>
              <a:ext uri="{FF2B5EF4-FFF2-40B4-BE49-F238E27FC236}">
                <a16:creationId xmlns="" xmlns:a16="http://schemas.microsoft.com/office/drawing/2014/main" id="{C0626E9E-06A5-4D70-BCD3-3ADAA9CB7A2B}"/>
              </a:ext>
            </a:extLst>
          </p:cNvPr>
          <p:cNvSpPr txBox="1"/>
          <p:nvPr/>
        </p:nvSpPr>
        <p:spPr>
          <a:xfrm>
            <a:off x="3238460" y="303356"/>
            <a:ext cx="1632074"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rgbClr val="FFFFFF"/>
                </a:solidFill>
                <a:latin typeface="微软雅黑" panose="020B0503020204020204" pitchFamily="34" charset="-122"/>
              </a:rPr>
              <a:t>信息导入</a:t>
            </a:r>
          </a:p>
        </p:txBody>
      </p:sp>
      <p:sp>
        <p:nvSpPr>
          <p:cNvPr id="27" name="文本框 1">
            <a:extLst>
              <a:ext uri="{FF2B5EF4-FFF2-40B4-BE49-F238E27FC236}">
                <a16:creationId xmlns="" xmlns:a16="http://schemas.microsoft.com/office/drawing/2014/main" id="{AC82F0F7-7F67-4732-B0A1-D37B8A3A5806}"/>
              </a:ext>
            </a:extLst>
          </p:cNvPr>
          <p:cNvSpPr txBox="1"/>
          <p:nvPr/>
        </p:nvSpPr>
        <p:spPr>
          <a:xfrm>
            <a:off x="2457448" y="982845"/>
            <a:ext cx="2262158" cy="369332"/>
          </a:xfrm>
          <a:prstGeom prst="rect">
            <a:avLst/>
          </a:prstGeom>
          <a:noFill/>
        </p:spPr>
        <p:txBody>
          <a:bodyPr wrap="none" rtlCol="0">
            <a:spAutoFit/>
          </a:bodyPr>
          <a:lstStyle/>
          <a:p>
            <a:r>
              <a:rPr lang="zh-CN" altLang="en-US" dirty="0">
                <a:solidFill>
                  <a:srgbClr val="000000"/>
                </a:solidFill>
              </a:rPr>
              <a:t>支持多平台数据导入</a:t>
            </a:r>
          </a:p>
        </p:txBody>
      </p:sp>
      <p:sp>
        <p:nvSpPr>
          <p:cNvPr id="30" name="TextBox 29">
            <a:extLst>
              <a:ext uri="{FF2B5EF4-FFF2-40B4-BE49-F238E27FC236}">
                <a16:creationId xmlns="" xmlns:a16="http://schemas.microsoft.com/office/drawing/2014/main" id="{780086BA-97C8-4D1C-BFF4-76B9E0B9EE94}"/>
              </a:ext>
            </a:extLst>
          </p:cNvPr>
          <p:cNvSpPr txBox="1"/>
          <p:nvPr/>
        </p:nvSpPr>
        <p:spPr>
          <a:xfrm>
            <a:off x="557625" y="982845"/>
            <a:ext cx="1627369" cy="369332"/>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zh-CN" altLang="en-US" b="1" dirty="0">
                <a:solidFill>
                  <a:srgbClr val="000000"/>
                </a:solidFill>
              </a:rPr>
              <a:t>从平台导入</a:t>
            </a:r>
            <a:endParaRPr lang="en-US" b="1" dirty="0">
              <a:solidFill>
                <a:srgbClr val="000000"/>
              </a:solidFill>
            </a:endParaRPr>
          </a:p>
        </p:txBody>
      </p:sp>
    </p:spTree>
    <p:extLst>
      <p:ext uri="{BB962C8B-B14F-4D97-AF65-F5344CB8AC3E}">
        <p14:creationId xmlns:p14="http://schemas.microsoft.com/office/powerpoint/2010/main" val="256726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35">
            <a:extLst>
              <a:ext uri="{FF2B5EF4-FFF2-40B4-BE49-F238E27FC236}">
                <a16:creationId xmlns="" xmlns:a16="http://schemas.microsoft.com/office/drawing/2014/main" id="{741E8283-657B-4E26-BCDC-7D853DF9DCB4}"/>
              </a:ext>
            </a:extLst>
          </p:cNvPr>
          <p:cNvSpPr txBox="1"/>
          <p:nvPr/>
        </p:nvSpPr>
        <p:spPr>
          <a:xfrm>
            <a:off x="0" y="317870"/>
            <a:ext cx="4023359" cy="646331"/>
          </a:xfrm>
          <a:prstGeom prst="rect">
            <a:avLst/>
          </a:prstGeom>
          <a:noFill/>
          <a:scene3d>
            <a:camera prst="orthographicFront"/>
            <a:lightRig rig="threePt" dir="t"/>
          </a:scene3d>
          <a:sp3d>
            <a:bevelT/>
          </a:sp3d>
        </p:spPr>
        <p:txBody>
          <a:bodyPr wrap="square" rtlCol="0">
            <a:spAutoFit/>
          </a:bodyPr>
          <a:lstStyle/>
          <a:p>
            <a:pPr algn="ctr"/>
            <a:r>
              <a:rPr lang="en-US" altLang="zh-CN" sz="3600" b="1" dirty="0">
                <a:solidFill>
                  <a:srgbClr val="025A3D">
                    <a:lumMod val="90000"/>
                    <a:lumOff val="10000"/>
                  </a:srgbClr>
                </a:solidFill>
                <a:latin typeface="微软雅黑" panose="020B0503020204020204" pitchFamily="34" charset="-122"/>
              </a:rPr>
              <a:t>STEP1 </a:t>
            </a:r>
            <a:r>
              <a:rPr lang="zh-CN" altLang="en-US" sz="3600" b="1" dirty="0">
                <a:solidFill>
                  <a:srgbClr val="025A3D">
                    <a:lumMod val="90000"/>
                    <a:lumOff val="10000"/>
                  </a:srgbClr>
                </a:solidFill>
                <a:latin typeface="微软雅黑" panose="020B0503020204020204" pitchFamily="34" charset="-122"/>
              </a:rPr>
              <a:t>文献管理</a:t>
            </a:r>
          </a:p>
        </p:txBody>
      </p:sp>
      <p:pic>
        <p:nvPicPr>
          <p:cNvPr id="27" name="图片 26">
            <a:extLst>
              <a:ext uri="{FF2B5EF4-FFF2-40B4-BE49-F238E27FC236}">
                <a16:creationId xmlns="" xmlns:a16="http://schemas.microsoft.com/office/drawing/2014/main" id="{D46625C5-434A-465B-A846-29E54020BFC0}"/>
              </a:ext>
            </a:extLst>
          </p:cNvPr>
          <p:cNvPicPr>
            <a:picLocks noChangeAspect="1"/>
          </p:cNvPicPr>
          <p:nvPr/>
        </p:nvPicPr>
        <p:blipFill>
          <a:blip r:embed="rId2"/>
          <a:stretch>
            <a:fillRect/>
          </a:stretch>
        </p:blipFill>
        <p:spPr>
          <a:xfrm>
            <a:off x="1125048" y="2198858"/>
            <a:ext cx="6462910" cy="697223"/>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 xmlns:a16="http://schemas.microsoft.com/office/drawing/2014/main" id="{07BED25A-623E-4760-8FEA-7B722FF21D70}"/>
              </a:ext>
            </a:extLst>
          </p:cNvPr>
          <p:cNvPicPr>
            <a:picLocks noChangeAspect="1"/>
          </p:cNvPicPr>
          <p:nvPr/>
        </p:nvPicPr>
        <p:blipFill>
          <a:blip r:embed="rId3"/>
          <a:stretch>
            <a:fillRect/>
          </a:stretch>
        </p:blipFill>
        <p:spPr>
          <a:xfrm>
            <a:off x="1125049" y="2547469"/>
            <a:ext cx="6462909" cy="227594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 xmlns:a16="http://schemas.microsoft.com/office/drawing/2014/main" id="{4E30EBD2-4760-499F-A0F0-7F36C7536C70}"/>
              </a:ext>
            </a:extLst>
          </p:cNvPr>
          <p:cNvSpPr txBox="1"/>
          <p:nvPr/>
        </p:nvSpPr>
        <p:spPr>
          <a:xfrm>
            <a:off x="557625" y="1054901"/>
            <a:ext cx="2165978" cy="369332"/>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en-US" altLang="zh-CN" b="1" dirty="0">
                <a:solidFill>
                  <a:srgbClr val="000000"/>
                </a:solidFill>
              </a:rPr>
              <a:t>EndNote online</a:t>
            </a:r>
            <a:endParaRPr lang="en-US" b="1" dirty="0">
              <a:solidFill>
                <a:srgbClr val="000000"/>
              </a:solidFill>
            </a:endParaRPr>
          </a:p>
        </p:txBody>
      </p:sp>
      <p:sp>
        <p:nvSpPr>
          <p:cNvPr id="10" name="Rectangle 9">
            <a:extLst>
              <a:ext uri="{FF2B5EF4-FFF2-40B4-BE49-F238E27FC236}">
                <a16:creationId xmlns="" xmlns:a16="http://schemas.microsoft.com/office/drawing/2014/main" id="{85789D22-CA17-4298-82A5-7D30E93FF61A}"/>
              </a:ext>
            </a:extLst>
          </p:cNvPr>
          <p:cNvSpPr/>
          <p:nvPr/>
        </p:nvSpPr>
        <p:spPr>
          <a:xfrm>
            <a:off x="3491104" y="2125273"/>
            <a:ext cx="532256" cy="263407"/>
          </a:xfrm>
          <a:prstGeom prst="rect">
            <a:avLst/>
          </a:prstGeom>
          <a:noFill/>
          <a:ln w="57150">
            <a:solidFill>
              <a:schemeClr val="accent2"/>
            </a:solidFill>
          </a:ln>
        </p:spPr>
        <p:txBody>
          <a:bodyPr wrap="square" lIns="91440" tIns="45720" rIns="91440" bIns="45720" rtlCol="0" anchor="ctr">
            <a:spAutoFit/>
          </a:bodyPr>
          <a:lstStyle/>
          <a:p>
            <a:pPr algn="ctr"/>
            <a:endParaRPr lang="en-US" sz="5400" b="1" dirty="0">
              <a:ln w="9525">
                <a:solidFill>
                  <a:srgbClr val="FFFFFF"/>
                </a:solidFill>
                <a:prstDash val="solid"/>
              </a:ln>
              <a:solidFill>
                <a:srgbClr val="000000"/>
              </a:solidFill>
              <a:effectLst>
                <a:outerShdw blurRad="12700" dist="38100" dir="2700000" algn="tl" rotWithShape="0">
                  <a:srgbClr val="FFFFFF">
                    <a:lumMod val="50000"/>
                  </a:srgbClr>
                </a:outerShdw>
              </a:effectLst>
            </a:endParaRPr>
          </a:p>
        </p:txBody>
      </p:sp>
    </p:spTree>
    <p:extLst>
      <p:ext uri="{BB962C8B-B14F-4D97-AF65-F5344CB8AC3E}">
        <p14:creationId xmlns:p14="http://schemas.microsoft.com/office/powerpoint/2010/main" val="40814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41C24F8-6121-4F7E-9E29-061A4CA05E24}"/>
              </a:ext>
            </a:extLst>
          </p:cNvPr>
          <p:cNvSpPr>
            <a:spLocks noGrp="1"/>
          </p:cNvSpPr>
          <p:nvPr>
            <p:ph type="title"/>
          </p:nvPr>
        </p:nvSpPr>
        <p:spPr>
          <a:xfrm>
            <a:off x="0" y="366486"/>
            <a:ext cx="3956228" cy="679419"/>
          </a:xfrm>
        </p:spPr>
        <p:txBody>
          <a:bodyPr/>
          <a:lstStyle/>
          <a:p>
            <a:r>
              <a:rPr lang="zh-CN" altLang="en-US" dirty="0" smtClean="0"/>
              <a:t>第三</a:t>
            </a:r>
            <a:r>
              <a:rPr lang="zh-CN" altLang="en-US" dirty="0"/>
              <a:t>方资源的导入</a:t>
            </a:r>
            <a:br>
              <a:rPr lang="zh-CN" altLang="en-US" dirty="0"/>
            </a:br>
            <a:endParaRPr lang="zh-CN" altLang="en-US" dirty="0"/>
          </a:p>
        </p:txBody>
      </p:sp>
      <p:pic>
        <p:nvPicPr>
          <p:cNvPr id="5" name="图片 5" descr="CNKI标识.jpg"/>
          <p:cNvPicPr>
            <a:picLocks noChangeAspect="1"/>
          </p:cNvPicPr>
          <p:nvPr/>
        </p:nvPicPr>
        <p:blipFill>
          <a:blip r:embed="rId2" cstate="print"/>
          <a:srcRect/>
          <a:stretch>
            <a:fillRect/>
          </a:stretch>
        </p:blipFill>
        <p:spPr bwMode="auto">
          <a:xfrm>
            <a:off x="2" y="1336767"/>
            <a:ext cx="9144001" cy="1138759"/>
          </a:xfrm>
          <a:prstGeom prst="rect">
            <a:avLst/>
          </a:prstGeom>
          <a:ln>
            <a:noFill/>
          </a:ln>
          <a:effectLst>
            <a:outerShdw blurRad="292100" dist="139700" dir="2700000" algn="tl" rotWithShape="0">
              <a:srgbClr val="333333">
                <a:alpha val="65000"/>
              </a:srgbClr>
            </a:outerShdw>
          </a:effectLst>
        </p:spPr>
      </p:pic>
      <p:pic>
        <p:nvPicPr>
          <p:cNvPr id="6" name="图片 6" descr="EI标识.jpg"/>
          <p:cNvPicPr>
            <a:picLocks noChangeAspect="1"/>
          </p:cNvPicPr>
          <p:nvPr/>
        </p:nvPicPr>
        <p:blipFill rotWithShape="1">
          <a:blip r:embed="rId3" cstate="print"/>
          <a:srcRect r="52207"/>
          <a:stretch/>
        </p:blipFill>
        <p:spPr bwMode="auto">
          <a:xfrm>
            <a:off x="3" y="2806659"/>
            <a:ext cx="9144001" cy="1337284"/>
          </a:xfrm>
          <a:prstGeom prst="rect">
            <a:avLst/>
          </a:prstGeom>
          <a:ln>
            <a:no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4" cstate="print"/>
          <a:srcRect/>
          <a:stretch>
            <a:fillRect/>
          </a:stretch>
        </p:blipFill>
        <p:spPr bwMode="auto">
          <a:xfrm>
            <a:off x="2" y="4475080"/>
            <a:ext cx="9144001" cy="9667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2851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6BED9EF-1FE6-4F6F-B9CD-19BCC5DA4C36}"/>
              </a:ext>
            </a:extLst>
          </p:cNvPr>
          <p:cNvPicPr>
            <a:picLocks noChangeAspect="1"/>
          </p:cNvPicPr>
          <p:nvPr/>
        </p:nvPicPr>
        <p:blipFill rotWithShape="1">
          <a:blip r:embed="rId2"/>
          <a:srcRect l="4627" r="4270"/>
          <a:stretch/>
        </p:blipFill>
        <p:spPr>
          <a:xfrm>
            <a:off x="19187" y="188912"/>
            <a:ext cx="9144000" cy="9690830"/>
          </a:xfrm>
          <a:prstGeom prst="rect">
            <a:avLst/>
          </a:prstGeom>
        </p:spPr>
      </p:pic>
      <p:sp>
        <p:nvSpPr>
          <p:cNvPr id="6" name="矩形 4"/>
          <p:cNvSpPr/>
          <p:nvPr/>
        </p:nvSpPr>
        <p:spPr>
          <a:xfrm>
            <a:off x="1797412" y="326424"/>
            <a:ext cx="2948759" cy="287339"/>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endParaRPr>
          </a:p>
        </p:txBody>
      </p:sp>
      <p:sp>
        <p:nvSpPr>
          <p:cNvPr id="7" name="矩形 5"/>
          <p:cNvSpPr/>
          <p:nvPr/>
        </p:nvSpPr>
        <p:spPr>
          <a:xfrm>
            <a:off x="49894" y="2708275"/>
            <a:ext cx="360363" cy="39608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endParaRPr>
          </a:p>
        </p:txBody>
      </p:sp>
      <p:sp>
        <p:nvSpPr>
          <p:cNvPr id="8" name="矩形 7"/>
          <p:cNvSpPr/>
          <p:nvPr/>
        </p:nvSpPr>
        <p:spPr>
          <a:xfrm>
            <a:off x="1691141" y="2404609"/>
            <a:ext cx="1008063" cy="287338"/>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endParaRPr>
          </a:p>
        </p:txBody>
      </p:sp>
      <p:sp>
        <p:nvSpPr>
          <p:cNvPr id="10" name="Text Placeholder 9">
            <a:extLst>
              <a:ext uri="{FF2B5EF4-FFF2-40B4-BE49-F238E27FC236}">
                <a16:creationId xmlns="" xmlns:a16="http://schemas.microsoft.com/office/drawing/2014/main" id="{F61DE321-BDD7-4266-8363-D3D59EF9430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823413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60949" y="2373476"/>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dirty="0">
                <a:latin typeface="微软雅黑" panose="020B0503020204020204" pitchFamily="34" charset="-122"/>
                <a:ea typeface="微软雅黑" panose="020B0503020204020204" pitchFamily="34" charset="-122"/>
                <a:sym typeface="+mn-ea"/>
              </a:rPr>
              <a:t>Science Citation Index Expanded</a:t>
            </a:r>
          </a:p>
          <a:p>
            <a:pPr lvl="0" algn="ctr"/>
            <a:r>
              <a:rPr lang="zh-CN" altLang="en-US" sz="1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 (1900-至今)</a:t>
            </a:r>
            <a:endParaRPr lang="en-US" altLang="zh-CN" sz="1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lvl="0" algn="ctr"/>
            <a:r>
              <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SCI</a:t>
            </a:r>
            <a:endPar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5" name="矩形 4"/>
          <p:cNvSpPr/>
          <p:nvPr/>
        </p:nvSpPr>
        <p:spPr>
          <a:xfrm>
            <a:off x="2400960" y="2373476"/>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dirty="0">
                <a:latin typeface="微软雅黑" panose="020B0503020204020204" pitchFamily="34" charset="-122"/>
                <a:ea typeface="微软雅黑" panose="020B0503020204020204" pitchFamily="34" charset="-122"/>
                <a:sym typeface="+mn-ea"/>
              </a:rPr>
              <a:t>Social Sciences Citation Index</a:t>
            </a:r>
          </a:p>
          <a:p>
            <a:pPr lvl="0" algn="ctr"/>
            <a:r>
              <a:rPr lang="zh-CN" altLang="en-US" sz="1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 (1900-至今)</a:t>
            </a:r>
            <a:endParaRPr lang="en-US" altLang="zh-CN" sz="1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lvl="0" algn="ctr"/>
            <a:r>
              <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SSCI</a:t>
            </a:r>
            <a:endPar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6" name="矩形 5"/>
          <p:cNvSpPr/>
          <p:nvPr/>
        </p:nvSpPr>
        <p:spPr>
          <a:xfrm>
            <a:off x="3840970" y="2373476"/>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dirty="0">
                <a:latin typeface="微软雅黑" panose="020B0503020204020204" pitchFamily="34" charset="-122"/>
                <a:ea typeface="微软雅黑" panose="020B0503020204020204" pitchFamily="34" charset="-122"/>
                <a:sym typeface="+mn-ea"/>
              </a:rPr>
              <a:t>Arts &amp; Humanities Citation Index </a:t>
            </a:r>
          </a:p>
          <a:p>
            <a:pPr lvl="0" algn="ctr"/>
            <a:r>
              <a:rPr lang="zh-CN" altLang="en-US" sz="1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(1975-至今)</a:t>
            </a:r>
            <a:endParaRPr lang="en-US" altLang="zh-CN" sz="1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lvl="0" algn="ctr"/>
            <a:r>
              <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A&amp;HCI</a:t>
            </a:r>
            <a:endPar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矩形 6"/>
          <p:cNvSpPr/>
          <p:nvPr/>
        </p:nvSpPr>
        <p:spPr>
          <a:xfrm>
            <a:off x="5280981" y="2373476"/>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Conference Proceedings Citation Index- Science</a:t>
            </a:r>
            <a:br>
              <a:rPr lang="zh-CN" altLang="en-US" sz="1100">
                <a:latin typeface="微软雅黑" panose="020B0503020204020204" pitchFamily="34" charset="-122"/>
                <a:ea typeface="微软雅黑" panose="020B0503020204020204" pitchFamily="34" charset="-122"/>
                <a:sym typeface="+mn-ea"/>
              </a:rPr>
            </a:br>
            <a:r>
              <a:rPr lang="zh-CN" altLang="en-US" sz="1100">
                <a:latin typeface="微软雅黑" panose="020B0503020204020204" pitchFamily="34" charset="-122"/>
                <a:ea typeface="微软雅黑" panose="020B0503020204020204" pitchFamily="34" charset="-122"/>
                <a:sym typeface="+mn-ea"/>
              </a:rPr>
              <a:t> (1990-至今)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矩形 7"/>
          <p:cNvSpPr/>
          <p:nvPr/>
        </p:nvSpPr>
        <p:spPr>
          <a:xfrm>
            <a:off x="6720991" y="2373476"/>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000" dirty="0">
                <a:latin typeface="微软雅黑" panose="020B0503020204020204" pitchFamily="34" charset="-122"/>
                <a:ea typeface="微软雅黑" panose="020B0503020204020204" pitchFamily="34" charset="-122"/>
                <a:sym typeface="+mn-ea"/>
              </a:rPr>
              <a:t>Conference Proceedings Citation Index- Social Science &amp; Humanities</a:t>
            </a:r>
          </a:p>
          <a:p>
            <a:pPr lvl="0" algn="ctr"/>
            <a:r>
              <a:rPr lang="zh-CN" altLang="en-US" sz="1000" dirty="0">
                <a:latin typeface="微软雅黑" panose="020B0503020204020204" pitchFamily="34" charset="-122"/>
                <a:ea typeface="微软雅黑" panose="020B0503020204020204" pitchFamily="34" charset="-122"/>
                <a:sym typeface="+mn-ea"/>
              </a:rPr>
              <a:t> (1990-至今)</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矩形 8"/>
          <p:cNvSpPr/>
          <p:nvPr/>
        </p:nvSpPr>
        <p:spPr>
          <a:xfrm>
            <a:off x="960949" y="3273482"/>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Book Citation Index– Science</a:t>
            </a:r>
          </a:p>
          <a:p>
            <a:pPr lvl="0" algn="ctr"/>
            <a:r>
              <a:rPr lang="zh-CN" altLang="en-US" sz="1100">
                <a:latin typeface="微软雅黑" panose="020B0503020204020204" pitchFamily="34" charset="-122"/>
                <a:ea typeface="微软雅黑" panose="020B0503020204020204" pitchFamily="34" charset="-122"/>
                <a:sym typeface="+mn-ea"/>
              </a:rPr>
              <a:t> (2005-至今)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矩形 9"/>
          <p:cNvSpPr/>
          <p:nvPr/>
        </p:nvSpPr>
        <p:spPr>
          <a:xfrm>
            <a:off x="2400960" y="3273482"/>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Book Citation Index– Social Sciences &amp; Humanities</a:t>
            </a:r>
          </a:p>
          <a:p>
            <a:pPr lvl="0" algn="ctr"/>
            <a:r>
              <a:rPr lang="zh-CN" altLang="en-US" sz="1100">
                <a:latin typeface="微软雅黑" panose="020B0503020204020204" pitchFamily="34" charset="-122"/>
                <a:ea typeface="微软雅黑" panose="020B0503020204020204" pitchFamily="34" charset="-122"/>
                <a:sym typeface="+mn-ea"/>
              </a:rPr>
              <a:t> (2005-至今)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矩形 10"/>
          <p:cNvSpPr/>
          <p:nvPr/>
        </p:nvSpPr>
        <p:spPr>
          <a:xfrm>
            <a:off x="3840970" y="3273482"/>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Emerging Sources Citation Index</a:t>
            </a:r>
          </a:p>
          <a:p>
            <a:pPr lvl="0" algn="ctr"/>
            <a:r>
              <a:rPr lang="zh-CN" altLang="en-US" sz="1100">
                <a:latin typeface="微软雅黑" panose="020B0503020204020204" pitchFamily="34" charset="-122"/>
                <a:ea typeface="微软雅黑" panose="020B0503020204020204" pitchFamily="34" charset="-122"/>
                <a:sym typeface="+mn-ea"/>
              </a:rPr>
              <a:t> (2005-至今)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矩形 11"/>
          <p:cNvSpPr/>
          <p:nvPr/>
        </p:nvSpPr>
        <p:spPr>
          <a:xfrm>
            <a:off x="5280981" y="3273482"/>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050" dirty="0">
                <a:latin typeface="微软雅黑" panose="020B0503020204020204" pitchFamily="34" charset="-122"/>
                <a:ea typeface="微软雅黑" panose="020B0503020204020204" pitchFamily="34" charset="-122"/>
                <a:sym typeface="+mn-ea"/>
              </a:rPr>
              <a:t>Current Chemical Reactions </a:t>
            </a:r>
          </a:p>
          <a:p>
            <a:pPr lvl="0" algn="ctr"/>
            <a:r>
              <a:rPr lang="zh-CN" altLang="en-US" sz="1050" dirty="0">
                <a:latin typeface="微软雅黑" panose="020B0503020204020204" pitchFamily="34" charset="-122"/>
                <a:ea typeface="微软雅黑" panose="020B0503020204020204" pitchFamily="34" charset="-122"/>
                <a:sym typeface="+mn-ea"/>
              </a:rPr>
              <a:t>(1985-至今)</a:t>
            </a:r>
          </a:p>
          <a:p>
            <a:pPr lvl="0" algn="ctr"/>
            <a:r>
              <a:rPr lang="zh-CN" altLang="en-US" sz="700" dirty="0">
                <a:ea typeface="微软雅黑" panose="020B0503020204020204" pitchFamily="34" charset="-122"/>
                <a:sym typeface="+mn-ea"/>
              </a:rPr>
              <a:t>(包括 Institut National de la Propriete Industrielle 化学结构数据, 可回溯至 1840 年)</a:t>
            </a:r>
            <a:endParaRPr lang="zh-CN" altLang="en-US" sz="700" dirty="0">
              <a:ea typeface="微软雅黑" panose="020B0503020204020204" pitchFamily="34" charset="-122"/>
              <a:cs typeface="微软雅黑" panose="020B0503020204020204" pitchFamily="34" charset="-122"/>
              <a:sym typeface="+mn-ea"/>
            </a:endParaRPr>
          </a:p>
        </p:txBody>
      </p:sp>
      <p:sp>
        <p:nvSpPr>
          <p:cNvPr id="13" name="矩形 12"/>
          <p:cNvSpPr/>
          <p:nvPr/>
        </p:nvSpPr>
        <p:spPr>
          <a:xfrm>
            <a:off x="6720991" y="3273482"/>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Index Chemicus (1993-至今)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0" name="文本框 29"/>
          <p:cNvSpPr txBox="1"/>
          <p:nvPr/>
        </p:nvSpPr>
        <p:spPr>
          <a:xfrm>
            <a:off x="1851127" y="387644"/>
            <a:ext cx="5441746" cy="584775"/>
          </a:xfrm>
          <a:prstGeom prst="rect">
            <a:avLst/>
          </a:prstGeom>
          <a:noFill/>
        </p:spPr>
        <p:txBody>
          <a:bodyPr wrap="none" rtlCol="0">
            <a:spAutoFit/>
          </a:bodyPr>
          <a:lstStyle/>
          <a:p>
            <a:r>
              <a:rPr lang="en-US" altLang="zh-CN" sz="3200" b="1" dirty="0">
                <a:solidFill>
                  <a:srgbClr val="666666"/>
                </a:solidFill>
                <a:latin typeface="微软雅黑" panose="020B0503020204020204" pitchFamily="34" charset="-122"/>
                <a:ea typeface="微软雅黑" panose="020B0503020204020204" pitchFamily="34" charset="-122"/>
              </a:rPr>
              <a:t>Web</a:t>
            </a:r>
            <a:r>
              <a:rPr lang="zh-CN" altLang="en-US" sz="3200" b="1" dirty="0">
                <a:solidFill>
                  <a:srgbClr val="666666"/>
                </a:solidFill>
                <a:latin typeface="微软雅黑" panose="020B0503020204020204" pitchFamily="34" charset="-122"/>
                <a:ea typeface="微软雅黑" panose="020B0503020204020204" pitchFamily="34" charset="-122"/>
              </a:rPr>
              <a:t> </a:t>
            </a:r>
            <a:r>
              <a:rPr lang="en-US" altLang="zh-CN" sz="3200" b="1" dirty="0">
                <a:solidFill>
                  <a:srgbClr val="666666"/>
                </a:solidFill>
                <a:latin typeface="微软雅黑" panose="020B0503020204020204" pitchFamily="34" charset="-122"/>
                <a:ea typeface="微软雅黑" panose="020B0503020204020204" pitchFamily="34" charset="-122"/>
              </a:rPr>
              <a:t>of</a:t>
            </a:r>
            <a:r>
              <a:rPr lang="zh-CN" altLang="en-US" sz="3200" b="1" dirty="0">
                <a:solidFill>
                  <a:srgbClr val="666666"/>
                </a:solidFill>
                <a:latin typeface="微软雅黑" panose="020B0503020204020204" pitchFamily="34" charset="-122"/>
                <a:ea typeface="微软雅黑" panose="020B0503020204020204" pitchFamily="34" charset="-122"/>
              </a:rPr>
              <a:t> </a:t>
            </a:r>
            <a:r>
              <a:rPr lang="en-US" altLang="zh-CN" sz="3200" b="1" dirty="0">
                <a:solidFill>
                  <a:srgbClr val="666666"/>
                </a:solidFill>
                <a:latin typeface="微软雅黑" panose="020B0503020204020204" pitchFamily="34" charset="-122"/>
                <a:ea typeface="微软雅黑" panose="020B0503020204020204" pitchFamily="34" charset="-122"/>
              </a:rPr>
              <a:t>Science™</a:t>
            </a:r>
            <a:r>
              <a:rPr lang="zh-CN" altLang="en-US" sz="3200" b="1" dirty="0">
                <a:solidFill>
                  <a:srgbClr val="666666"/>
                </a:solidFill>
                <a:latin typeface="微软雅黑" panose="020B0503020204020204" pitchFamily="34" charset="-122"/>
                <a:ea typeface="微软雅黑" panose="020B0503020204020204" pitchFamily="34" charset="-122"/>
              </a:rPr>
              <a:t> 核心合集</a:t>
            </a:r>
            <a:endParaRPr lang="zh-CN" altLang="zh-CN" sz="3200" b="1" dirty="0">
              <a:solidFill>
                <a:srgbClr val="666666"/>
              </a:solidFill>
              <a:latin typeface="微软雅黑" panose="020B0503020204020204" pitchFamily="34" charset="-122"/>
              <a:ea typeface="微软雅黑" panose="020B0503020204020204" pitchFamily="34" charset="-122"/>
            </a:endParaRPr>
          </a:p>
        </p:txBody>
      </p:sp>
      <p:sp>
        <p:nvSpPr>
          <p:cNvPr id="14" name="TextBox 13">
            <a:extLst>
              <a:ext uri="{FF2B5EF4-FFF2-40B4-BE49-F238E27FC236}">
                <a16:creationId xmlns:a16="http://schemas.microsoft.com/office/drawing/2014/main" xmlns="" id="{04C428CC-778F-49F4-B2B9-313C1157428B}"/>
              </a:ext>
            </a:extLst>
          </p:cNvPr>
          <p:cNvSpPr txBox="1"/>
          <p:nvPr/>
        </p:nvSpPr>
        <p:spPr>
          <a:xfrm>
            <a:off x="960949" y="4903695"/>
            <a:ext cx="8381326" cy="1569660"/>
          </a:xfrm>
          <a:prstGeom prst="rect">
            <a:avLst/>
          </a:prstGeom>
          <a:noFill/>
        </p:spPr>
        <p:txBody>
          <a:bodyPr wrap="square" numCol="2" rtlCol="0">
            <a:spAutoFit/>
          </a:bodyPr>
          <a:lstStyle/>
          <a:p>
            <a:pPr marL="285750" indent="-285750">
              <a:lnSpc>
                <a:spcPct val="150000"/>
              </a:lnSpc>
              <a:buFont typeface="Arial" panose="020B0604020202020204" pitchFamily="34" charset="0"/>
              <a:buChar char="•"/>
            </a:pPr>
            <a:r>
              <a:rPr lang="zh-CN" altLang="en-US" sz="1600" dirty="0"/>
              <a:t>深度的跨学科综合学术信息</a:t>
            </a:r>
            <a:endParaRPr lang="en-US" altLang="zh-CN" sz="1600" dirty="0"/>
          </a:p>
          <a:p>
            <a:pPr marL="285750" indent="-285750">
              <a:lnSpc>
                <a:spcPct val="150000"/>
              </a:lnSpc>
              <a:buFont typeface="Arial" panose="020B0604020202020204" pitchFamily="34" charset="0"/>
              <a:buChar char="•"/>
            </a:pPr>
            <a:r>
              <a:rPr lang="zh-CN" altLang="en-US" sz="1600" dirty="0"/>
              <a:t>全球及具有区域代表性的研究成果</a:t>
            </a:r>
            <a:endParaRPr lang="en-US" altLang="zh-CN" sz="1600" dirty="0"/>
          </a:p>
          <a:p>
            <a:pPr marL="285750" indent="-285750">
              <a:lnSpc>
                <a:spcPct val="150000"/>
              </a:lnSpc>
              <a:buFont typeface="Arial" panose="020B0604020202020204" pitchFamily="34" charset="0"/>
              <a:buChar char="•"/>
            </a:pPr>
            <a:r>
              <a:rPr lang="zh-CN" altLang="en-US" sz="1600" dirty="0"/>
              <a:t>交叉前沿领域的相关研究成果</a:t>
            </a:r>
            <a:endParaRPr lang="en-US" altLang="zh-CN" sz="1600" dirty="0"/>
          </a:p>
          <a:p>
            <a:pPr marL="285750" indent="-285750">
              <a:lnSpc>
                <a:spcPct val="150000"/>
              </a:lnSpc>
              <a:buFont typeface="Arial" panose="020B0604020202020204" pitchFamily="34" charset="0"/>
              <a:buChar char="•"/>
            </a:pPr>
            <a:r>
              <a:rPr lang="zh-CN" altLang="en-US" sz="1600" dirty="0"/>
              <a:t>全世界学术群体之间的合作与交流</a:t>
            </a:r>
            <a:endParaRPr lang="en-US" altLang="zh-CN" sz="1600" dirty="0"/>
          </a:p>
          <a:p>
            <a:pPr marL="285750" indent="-285750">
              <a:lnSpc>
                <a:spcPct val="150000"/>
              </a:lnSpc>
              <a:buFont typeface="Arial" panose="020B0604020202020204" pitchFamily="34" charset="0"/>
              <a:buChar char="•"/>
            </a:pPr>
            <a:r>
              <a:rPr lang="zh-CN" altLang="en-US" sz="1600" dirty="0"/>
              <a:t>潜在的合作研究者和深造机会</a:t>
            </a:r>
            <a:endParaRPr lang="en-US" altLang="zh-CN" sz="1600" dirty="0"/>
          </a:p>
          <a:p>
            <a:pPr marL="285750" indent="-285750">
              <a:lnSpc>
                <a:spcPct val="150000"/>
              </a:lnSpc>
              <a:buFont typeface="Arial" panose="020B0604020202020204" pitchFamily="34" charset="0"/>
              <a:buChar char="•"/>
            </a:pPr>
            <a:r>
              <a:rPr lang="zh-CN" altLang="en-US" sz="1600" dirty="0"/>
              <a:t>相关领域内的学术期刊</a:t>
            </a:r>
            <a:endParaRPr lang="en-US" altLang="zh-CN" sz="1600" dirty="0"/>
          </a:p>
          <a:p>
            <a:pPr marL="285750" indent="-285750">
              <a:lnSpc>
                <a:spcPct val="150000"/>
              </a:lnSpc>
              <a:buFont typeface="Arial" panose="020B0604020202020204" pitchFamily="34" charset="0"/>
              <a:buChar char="•"/>
            </a:pPr>
            <a:r>
              <a:rPr lang="en-US" altLang="zh-CN" sz="1600" dirty="0"/>
              <a:t>……</a:t>
            </a:r>
            <a:endParaRPr lang="en-US" sz="1600" dirty="0"/>
          </a:p>
        </p:txBody>
      </p:sp>
      <p:sp>
        <p:nvSpPr>
          <p:cNvPr id="35" name="TextBox 34">
            <a:extLst>
              <a:ext uri="{FF2B5EF4-FFF2-40B4-BE49-F238E27FC236}">
                <a16:creationId xmlns:a16="http://schemas.microsoft.com/office/drawing/2014/main" xmlns="" id="{6274ADBF-A859-4B7E-B9C2-B5178E95A404}"/>
              </a:ext>
            </a:extLst>
          </p:cNvPr>
          <p:cNvSpPr txBox="1"/>
          <p:nvPr/>
        </p:nvSpPr>
        <p:spPr>
          <a:xfrm>
            <a:off x="960949" y="993690"/>
            <a:ext cx="7349631" cy="456535"/>
          </a:xfrm>
          <a:prstGeom prst="rect">
            <a:avLst/>
          </a:prstGeom>
          <a:noFill/>
        </p:spPr>
        <p:txBody>
          <a:bodyPr wrap="square" numCol="1" rtlCol="0">
            <a:spAutoFit/>
          </a:bodyPr>
          <a:lstStyle/>
          <a:p>
            <a:pPr>
              <a:lnSpc>
                <a:spcPct val="150000"/>
              </a:lnSpc>
            </a:pPr>
            <a:r>
              <a:rPr lang="zh-CN" altLang="en-US" dirty="0"/>
              <a:t>筛选全球优质学术资源</a:t>
            </a:r>
            <a:endParaRPr lang="en-US" dirty="0"/>
          </a:p>
        </p:txBody>
      </p:sp>
      <p:sp>
        <p:nvSpPr>
          <p:cNvPr id="2" name="Right Brace 1">
            <a:extLst>
              <a:ext uri="{FF2B5EF4-FFF2-40B4-BE49-F238E27FC236}">
                <a16:creationId xmlns:a16="http://schemas.microsoft.com/office/drawing/2014/main" xmlns="" id="{3A4815F3-3A70-436E-A3ED-EF2AC73FF17D}"/>
              </a:ext>
            </a:extLst>
          </p:cNvPr>
          <p:cNvSpPr/>
          <p:nvPr/>
        </p:nvSpPr>
        <p:spPr>
          <a:xfrm rot="5400000">
            <a:off x="6652832" y="2990689"/>
            <a:ext cx="141991" cy="2743200"/>
          </a:xfrm>
          <a:prstGeom prst="rightBrace">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xmlns="" id="{EEA2EA0F-2817-4CC2-AE6B-8C976F6ABC5B}"/>
              </a:ext>
            </a:extLst>
          </p:cNvPr>
          <p:cNvSpPr txBox="1"/>
          <p:nvPr/>
        </p:nvSpPr>
        <p:spPr>
          <a:xfrm>
            <a:off x="5820743" y="1559247"/>
            <a:ext cx="1441420" cy="307777"/>
          </a:xfrm>
          <a:prstGeom prst="rect">
            <a:avLst/>
          </a:prstGeom>
          <a:noFill/>
        </p:spPr>
        <p:txBody>
          <a:bodyPr wrap="none" rtlCol="0">
            <a:spAutoFit/>
          </a:bodyPr>
          <a:lstStyle/>
          <a:p>
            <a:r>
              <a:rPr lang="zh-CN" altLang="en-US" sz="1400" b="1" dirty="0">
                <a:solidFill>
                  <a:srgbClr val="6817FF"/>
                </a:solidFill>
              </a:rPr>
              <a:t>会议录文献引文</a:t>
            </a:r>
            <a:endParaRPr lang="en-US" sz="1400" b="1" dirty="0">
              <a:solidFill>
                <a:srgbClr val="6817FF"/>
              </a:solidFill>
            </a:endParaRPr>
          </a:p>
        </p:txBody>
      </p:sp>
      <p:sp>
        <p:nvSpPr>
          <p:cNvPr id="18" name="TextBox 17">
            <a:extLst>
              <a:ext uri="{FF2B5EF4-FFF2-40B4-BE49-F238E27FC236}">
                <a16:creationId xmlns:a16="http://schemas.microsoft.com/office/drawing/2014/main" xmlns="" id="{701ADB04-4FE3-4AA7-9F08-D6FE0184B258}"/>
              </a:ext>
            </a:extLst>
          </p:cNvPr>
          <p:cNvSpPr txBox="1"/>
          <p:nvPr/>
        </p:nvSpPr>
        <p:spPr>
          <a:xfrm>
            <a:off x="6278152" y="4446248"/>
            <a:ext cx="902811" cy="307777"/>
          </a:xfrm>
          <a:prstGeom prst="rect">
            <a:avLst/>
          </a:prstGeom>
          <a:noFill/>
        </p:spPr>
        <p:txBody>
          <a:bodyPr wrap="none" rtlCol="0">
            <a:spAutoFit/>
          </a:bodyPr>
          <a:lstStyle/>
          <a:p>
            <a:r>
              <a:rPr lang="zh-CN" altLang="en-US" sz="1400" b="1" dirty="0">
                <a:solidFill>
                  <a:srgbClr val="6817FF"/>
                </a:solidFill>
              </a:rPr>
              <a:t>化学索引</a:t>
            </a:r>
            <a:endParaRPr lang="en-US" sz="1400" b="1" dirty="0">
              <a:solidFill>
                <a:srgbClr val="6817FF"/>
              </a:solidFill>
            </a:endParaRPr>
          </a:p>
        </p:txBody>
      </p:sp>
      <p:sp>
        <p:nvSpPr>
          <p:cNvPr id="19" name="Right Brace 18">
            <a:extLst>
              <a:ext uri="{FF2B5EF4-FFF2-40B4-BE49-F238E27FC236}">
                <a16:creationId xmlns:a16="http://schemas.microsoft.com/office/drawing/2014/main" xmlns="" id="{D39C7FB7-82CA-4459-A840-3716B6533F50}"/>
              </a:ext>
            </a:extLst>
          </p:cNvPr>
          <p:cNvSpPr/>
          <p:nvPr/>
        </p:nvSpPr>
        <p:spPr>
          <a:xfrm rot="5400000" flipH="1" flipV="1">
            <a:off x="6619549" y="545862"/>
            <a:ext cx="141991" cy="2743200"/>
          </a:xfrm>
          <a:prstGeom prst="rightBrace">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ight Brace 19">
            <a:extLst>
              <a:ext uri="{FF2B5EF4-FFF2-40B4-BE49-F238E27FC236}">
                <a16:creationId xmlns:a16="http://schemas.microsoft.com/office/drawing/2014/main" xmlns="" id="{DDA0BF1D-0022-4FE1-98F3-DA244D0149A0}"/>
              </a:ext>
            </a:extLst>
          </p:cNvPr>
          <p:cNvSpPr/>
          <p:nvPr/>
        </p:nvSpPr>
        <p:spPr>
          <a:xfrm rot="5400000">
            <a:off x="2313001" y="3020773"/>
            <a:ext cx="141991" cy="2743200"/>
          </a:xfrm>
          <a:prstGeom prst="rightBrace">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xmlns="" id="{F48DCDAA-550E-4EAE-9004-9160DC54F18A}"/>
              </a:ext>
            </a:extLst>
          </p:cNvPr>
          <p:cNvSpPr txBox="1"/>
          <p:nvPr/>
        </p:nvSpPr>
        <p:spPr>
          <a:xfrm>
            <a:off x="1770018" y="4446248"/>
            <a:ext cx="902811" cy="307777"/>
          </a:xfrm>
          <a:prstGeom prst="rect">
            <a:avLst/>
          </a:prstGeom>
          <a:noFill/>
        </p:spPr>
        <p:txBody>
          <a:bodyPr wrap="none" rtlCol="0">
            <a:spAutoFit/>
          </a:bodyPr>
          <a:lstStyle/>
          <a:p>
            <a:r>
              <a:rPr lang="zh-CN" altLang="en-US" sz="1400" b="1" dirty="0">
                <a:solidFill>
                  <a:srgbClr val="6817FF"/>
                </a:solidFill>
              </a:rPr>
              <a:t>书籍引文</a:t>
            </a:r>
            <a:endParaRPr lang="en-US" sz="1400" b="1" dirty="0">
              <a:solidFill>
                <a:srgbClr val="6817FF"/>
              </a:solidFill>
            </a:endParaRPr>
          </a:p>
        </p:txBody>
      </p:sp>
      <p:sp>
        <p:nvSpPr>
          <p:cNvPr id="22" name="Right Brace 21">
            <a:extLst>
              <a:ext uri="{FF2B5EF4-FFF2-40B4-BE49-F238E27FC236}">
                <a16:creationId xmlns:a16="http://schemas.microsoft.com/office/drawing/2014/main" xmlns="" id="{F3EADC21-B9F8-47A5-ABF0-89D04D473D03}"/>
              </a:ext>
            </a:extLst>
          </p:cNvPr>
          <p:cNvSpPr/>
          <p:nvPr/>
        </p:nvSpPr>
        <p:spPr>
          <a:xfrm rot="5400000" flipH="1" flipV="1">
            <a:off x="3022215" y="-141345"/>
            <a:ext cx="146304" cy="4114800"/>
          </a:xfrm>
          <a:prstGeom prst="rightBrace">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xmlns="" id="{428EEB95-47BA-4E3F-9D8F-F5ADE5058AA5}"/>
              </a:ext>
            </a:extLst>
          </p:cNvPr>
          <p:cNvSpPr txBox="1"/>
          <p:nvPr/>
        </p:nvSpPr>
        <p:spPr>
          <a:xfrm>
            <a:off x="2400960" y="1559247"/>
            <a:ext cx="1261884" cy="307777"/>
          </a:xfrm>
          <a:prstGeom prst="rect">
            <a:avLst/>
          </a:prstGeom>
          <a:noFill/>
        </p:spPr>
        <p:txBody>
          <a:bodyPr wrap="none" rtlCol="0">
            <a:spAutoFit/>
          </a:bodyPr>
          <a:lstStyle/>
          <a:p>
            <a:r>
              <a:rPr lang="zh-CN" altLang="en-US" sz="1400" b="1" dirty="0">
                <a:solidFill>
                  <a:srgbClr val="6817FF"/>
                </a:solidFill>
              </a:rPr>
              <a:t>期刊文献引文</a:t>
            </a:r>
            <a:endParaRPr lang="en-US" sz="1400" b="1" dirty="0">
              <a:solidFill>
                <a:srgbClr val="6817FF"/>
              </a:solidFill>
            </a:endParaRPr>
          </a:p>
        </p:txBody>
      </p:sp>
      <p:sp>
        <p:nvSpPr>
          <p:cNvPr id="24" name="TextBox 23">
            <a:extLst>
              <a:ext uri="{FF2B5EF4-FFF2-40B4-BE49-F238E27FC236}">
                <a16:creationId xmlns:a16="http://schemas.microsoft.com/office/drawing/2014/main" xmlns="" id="{EE198A3A-7CDD-458A-8E14-7079370D8CC4}"/>
              </a:ext>
            </a:extLst>
          </p:cNvPr>
          <p:cNvSpPr txBox="1"/>
          <p:nvPr/>
        </p:nvSpPr>
        <p:spPr>
          <a:xfrm>
            <a:off x="1414214" y="2018467"/>
            <a:ext cx="466794" cy="261610"/>
          </a:xfrm>
          <a:prstGeom prst="rect">
            <a:avLst/>
          </a:prstGeom>
          <a:noFill/>
        </p:spPr>
        <p:txBody>
          <a:bodyPr wrap="none" rtlCol="0">
            <a:spAutoFit/>
          </a:bodyPr>
          <a:lstStyle/>
          <a:p>
            <a:r>
              <a:rPr lang="zh-CN" altLang="en-US" sz="1100" b="1" dirty="0">
                <a:solidFill>
                  <a:srgbClr val="6817FF"/>
                </a:solidFill>
              </a:rPr>
              <a:t>科学</a:t>
            </a:r>
            <a:endParaRPr lang="en-US" sz="1100" b="1" dirty="0">
              <a:solidFill>
                <a:srgbClr val="6817FF"/>
              </a:solidFill>
            </a:endParaRPr>
          </a:p>
        </p:txBody>
      </p:sp>
      <p:sp>
        <p:nvSpPr>
          <p:cNvPr id="25" name="TextBox 24">
            <a:extLst>
              <a:ext uri="{FF2B5EF4-FFF2-40B4-BE49-F238E27FC236}">
                <a16:creationId xmlns:a16="http://schemas.microsoft.com/office/drawing/2014/main" xmlns="" id="{F8335D0B-F55C-44DD-8DF4-098F6442FDB4}"/>
              </a:ext>
            </a:extLst>
          </p:cNvPr>
          <p:cNvSpPr txBox="1"/>
          <p:nvPr/>
        </p:nvSpPr>
        <p:spPr>
          <a:xfrm>
            <a:off x="2669559" y="2018467"/>
            <a:ext cx="748923" cy="261610"/>
          </a:xfrm>
          <a:prstGeom prst="rect">
            <a:avLst/>
          </a:prstGeom>
          <a:noFill/>
        </p:spPr>
        <p:txBody>
          <a:bodyPr wrap="none" rtlCol="0">
            <a:spAutoFit/>
          </a:bodyPr>
          <a:lstStyle/>
          <a:p>
            <a:r>
              <a:rPr lang="zh-CN" altLang="en-US" sz="1100" b="1" dirty="0">
                <a:solidFill>
                  <a:srgbClr val="6817FF"/>
                </a:solidFill>
              </a:rPr>
              <a:t>社会科学</a:t>
            </a:r>
            <a:endParaRPr lang="en-US" sz="1100" b="1" dirty="0">
              <a:solidFill>
                <a:srgbClr val="6817FF"/>
              </a:solidFill>
            </a:endParaRPr>
          </a:p>
        </p:txBody>
      </p:sp>
      <p:sp>
        <p:nvSpPr>
          <p:cNvPr id="26" name="TextBox 25">
            <a:extLst>
              <a:ext uri="{FF2B5EF4-FFF2-40B4-BE49-F238E27FC236}">
                <a16:creationId xmlns:a16="http://schemas.microsoft.com/office/drawing/2014/main" xmlns="" id="{5333BA9A-E7C4-4802-9B2F-2CFDABC9AD01}"/>
              </a:ext>
            </a:extLst>
          </p:cNvPr>
          <p:cNvSpPr txBox="1"/>
          <p:nvPr/>
        </p:nvSpPr>
        <p:spPr>
          <a:xfrm>
            <a:off x="3932596" y="2018467"/>
            <a:ext cx="1172116" cy="261610"/>
          </a:xfrm>
          <a:prstGeom prst="rect">
            <a:avLst/>
          </a:prstGeom>
          <a:noFill/>
        </p:spPr>
        <p:txBody>
          <a:bodyPr wrap="none" rtlCol="0">
            <a:spAutoFit/>
          </a:bodyPr>
          <a:lstStyle/>
          <a:p>
            <a:r>
              <a:rPr lang="zh-CN" altLang="en-US" sz="1100" b="1" dirty="0">
                <a:solidFill>
                  <a:srgbClr val="6817FF"/>
                </a:solidFill>
              </a:rPr>
              <a:t>艺术和人文科学</a:t>
            </a:r>
            <a:endParaRPr lang="en-US" sz="1100" b="1" dirty="0">
              <a:solidFill>
                <a:srgbClr val="6817FF"/>
              </a:solidFill>
            </a:endParaRPr>
          </a:p>
        </p:txBody>
      </p:sp>
      <p:sp>
        <p:nvSpPr>
          <p:cNvPr id="27" name="TextBox 26">
            <a:extLst>
              <a:ext uri="{FF2B5EF4-FFF2-40B4-BE49-F238E27FC236}">
                <a16:creationId xmlns:a16="http://schemas.microsoft.com/office/drawing/2014/main" xmlns="" id="{583DB3FA-0E58-4A1F-85D6-556C4430A756}"/>
              </a:ext>
            </a:extLst>
          </p:cNvPr>
          <p:cNvSpPr txBox="1"/>
          <p:nvPr/>
        </p:nvSpPr>
        <p:spPr>
          <a:xfrm>
            <a:off x="5729116" y="2018467"/>
            <a:ext cx="466794" cy="261610"/>
          </a:xfrm>
          <a:prstGeom prst="rect">
            <a:avLst/>
          </a:prstGeom>
          <a:noFill/>
        </p:spPr>
        <p:txBody>
          <a:bodyPr wrap="none" rtlCol="0">
            <a:spAutoFit/>
          </a:bodyPr>
          <a:lstStyle/>
          <a:p>
            <a:r>
              <a:rPr lang="zh-CN" altLang="en-US" sz="1100" b="1" dirty="0">
                <a:solidFill>
                  <a:srgbClr val="6817FF"/>
                </a:solidFill>
              </a:rPr>
              <a:t>科学</a:t>
            </a:r>
            <a:endParaRPr lang="en-US" sz="1100" b="1" dirty="0">
              <a:solidFill>
                <a:srgbClr val="6817FF"/>
              </a:solidFill>
            </a:endParaRPr>
          </a:p>
        </p:txBody>
      </p:sp>
      <p:sp>
        <p:nvSpPr>
          <p:cNvPr id="28" name="TextBox 27">
            <a:extLst>
              <a:ext uri="{FF2B5EF4-FFF2-40B4-BE49-F238E27FC236}">
                <a16:creationId xmlns:a16="http://schemas.microsoft.com/office/drawing/2014/main" xmlns="" id="{7251E1E2-3023-4B40-B6E7-0A109683EAD7}"/>
              </a:ext>
            </a:extLst>
          </p:cNvPr>
          <p:cNvSpPr txBox="1"/>
          <p:nvPr/>
        </p:nvSpPr>
        <p:spPr>
          <a:xfrm>
            <a:off x="6729557" y="1933829"/>
            <a:ext cx="1453494" cy="430887"/>
          </a:xfrm>
          <a:prstGeom prst="rect">
            <a:avLst/>
          </a:prstGeom>
          <a:noFill/>
        </p:spPr>
        <p:txBody>
          <a:bodyPr wrap="square" rtlCol="0">
            <a:spAutoFit/>
          </a:bodyPr>
          <a:lstStyle/>
          <a:p>
            <a:pPr algn="ctr"/>
            <a:r>
              <a:rPr lang="zh-CN" altLang="en-US" sz="1100" b="1" dirty="0">
                <a:solidFill>
                  <a:srgbClr val="6817FF"/>
                </a:solidFill>
              </a:rPr>
              <a:t>社会科学、</a:t>
            </a:r>
            <a:r>
              <a:rPr lang="en-US" altLang="zh-CN" sz="1100" b="1" dirty="0">
                <a:solidFill>
                  <a:srgbClr val="6817FF"/>
                </a:solidFill>
              </a:rPr>
              <a:t/>
            </a:r>
            <a:br>
              <a:rPr lang="en-US" altLang="zh-CN" sz="1100" b="1" dirty="0">
                <a:solidFill>
                  <a:srgbClr val="6817FF"/>
                </a:solidFill>
              </a:rPr>
            </a:br>
            <a:r>
              <a:rPr lang="zh-CN" altLang="en-US" sz="1100" b="1" dirty="0">
                <a:solidFill>
                  <a:srgbClr val="6817FF"/>
                </a:solidFill>
              </a:rPr>
              <a:t>艺术和人文科学</a:t>
            </a:r>
            <a:endParaRPr lang="en-US" sz="1100" b="1" dirty="0">
              <a:solidFill>
                <a:srgbClr val="6817FF"/>
              </a:solidFill>
            </a:endParaRPr>
          </a:p>
        </p:txBody>
      </p:sp>
      <p:sp>
        <p:nvSpPr>
          <p:cNvPr id="29" name="TextBox 28">
            <a:extLst>
              <a:ext uri="{FF2B5EF4-FFF2-40B4-BE49-F238E27FC236}">
                <a16:creationId xmlns:a16="http://schemas.microsoft.com/office/drawing/2014/main" xmlns="" id="{D83BB11A-39CF-46D2-BD25-619D0BF36AAE}"/>
              </a:ext>
            </a:extLst>
          </p:cNvPr>
          <p:cNvSpPr txBox="1"/>
          <p:nvPr/>
        </p:nvSpPr>
        <p:spPr>
          <a:xfrm>
            <a:off x="3753059" y="4230934"/>
            <a:ext cx="1620957" cy="307777"/>
          </a:xfrm>
          <a:prstGeom prst="rect">
            <a:avLst/>
          </a:prstGeom>
          <a:noFill/>
        </p:spPr>
        <p:txBody>
          <a:bodyPr wrap="none" rtlCol="0">
            <a:spAutoFit/>
          </a:bodyPr>
          <a:lstStyle/>
          <a:p>
            <a:r>
              <a:rPr lang="zh-CN" altLang="en-US" sz="1400" b="1" dirty="0">
                <a:solidFill>
                  <a:srgbClr val="6817FF"/>
                </a:solidFill>
              </a:rPr>
              <a:t>新兴科学引文索引</a:t>
            </a:r>
            <a:endParaRPr lang="en-US" sz="1400" b="1" dirty="0">
              <a:solidFill>
                <a:srgbClr val="6817FF"/>
              </a:solidFill>
            </a:endParaRPr>
          </a:p>
        </p:txBody>
      </p:sp>
    </p:spTree>
    <p:extLst>
      <p:ext uri="{BB962C8B-B14F-4D97-AF65-F5344CB8AC3E}">
        <p14:creationId xmlns:p14="http://schemas.microsoft.com/office/powerpoint/2010/main" val="41863437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6C934B4-D5FE-4112-8987-57B80F69AB5E}"/>
              </a:ext>
            </a:extLst>
          </p:cNvPr>
          <p:cNvPicPr>
            <a:picLocks noChangeAspect="1"/>
          </p:cNvPicPr>
          <p:nvPr/>
        </p:nvPicPr>
        <p:blipFill rotWithShape="1">
          <a:blip r:embed="rId2"/>
          <a:srcRect b="37099"/>
          <a:stretch/>
        </p:blipFill>
        <p:spPr>
          <a:xfrm>
            <a:off x="719931" y="961266"/>
            <a:ext cx="7801998" cy="5874972"/>
          </a:xfrm>
          <a:prstGeom prst="rect">
            <a:avLst/>
          </a:prstGeom>
          <a:ln>
            <a:solidFill>
              <a:srgbClr val="4B505A"/>
            </a:solidFill>
          </a:ln>
        </p:spPr>
      </p:pic>
      <p:sp>
        <p:nvSpPr>
          <p:cNvPr id="6" name="矩形 4"/>
          <p:cNvSpPr/>
          <p:nvPr/>
        </p:nvSpPr>
        <p:spPr>
          <a:xfrm>
            <a:off x="859015" y="3386461"/>
            <a:ext cx="1081087" cy="215900"/>
          </a:xfrm>
          <a:prstGeom prst="rect">
            <a:avLst/>
          </a:prstGeom>
          <a:noFill/>
          <a:ln w="38100">
            <a:solidFill>
              <a:srgbClr val="1AC60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endParaRPr>
          </a:p>
        </p:txBody>
      </p:sp>
      <p:sp>
        <p:nvSpPr>
          <p:cNvPr id="7" name="Right Arrow 6"/>
          <p:cNvSpPr/>
          <p:nvPr/>
        </p:nvSpPr>
        <p:spPr bwMode="auto">
          <a:xfrm>
            <a:off x="2079186" y="3399483"/>
            <a:ext cx="378261" cy="202878"/>
          </a:xfrm>
          <a:prstGeom prst="rightArrow">
            <a:avLst/>
          </a:prstGeom>
          <a:solidFill>
            <a:srgbClr val="1AC604"/>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lstStyle/>
          <a:p>
            <a:pPr>
              <a:spcBef>
                <a:spcPct val="50000"/>
              </a:spcBef>
              <a:defRPr/>
            </a:pPr>
            <a:endParaRPr lang="en-US" sz="2400">
              <a:solidFill>
                <a:srgbClr val="000000"/>
              </a:solidFill>
              <a:cs typeface="Arial" pitchFamily="34" charset="0"/>
            </a:endParaRPr>
          </a:p>
        </p:txBody>
      </p:sp>
      <p:sp>
        <p:nvSpPr>
          <p:cNvPr id="8" name="矩形 4"/>
          <p:cNvSpPr/>
          <p:nvPr/>
        </p:nvSpPr>
        <p:spPr>
          <a:xfrm>
            <a:off x="2554514" y="1944914"/>
            <a:ext cx="5870348" cy="4891324"/>
          </a:xfrm>
          <a:prstGeom prst="rect">
            <a:avLst/>
          </a:prstGeom>
          <a:noFill/>
          <a:ln>
            <a:solidFill>
              <a:srgbClr val="1AC60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endParaRPr>
          </a:p>
        </p:txBody>
      </p:sp>
      <p:sp>
        <p:nvSpPr>
          <p:cNvPr id="9" name="箭头: 五边形 34">
            <a:extLst>
              <a:ext uri="{FF2B5EF4-FFF2-40B4-BE49-F238E27FC236}">
                <a16:creationId xmlns="" xmlns:a16="http://schemas.microsoft.com/office/drawing/2014/main" id="{2CC479EE-C75C-4526-B8F5-B506A99F49D8}"/>
              </a:ext>
            </a:extLst>
          </p:cNvPr>
          <p:cNvSpPr/>
          <p:nvPr/>
        </p:nvSpPr>
        <p:spPr>
          <a:xfrm>
            <a:off x="1" y="264185"/>
            <a:ext cx="2962274"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rgbClr val="FFFFFF"/>
              </a:solidFill>
            </a:endParaRPr>
          </a:p>
        </p:txBody>
      </p:sp>
      <p:sp>
        <p:nvSpPr>
          <p:cNvPr id="10" name="文本框 35">
            <a:extLst>
              <a:ext uri="{FF2B5EF4-FFF2-40B4-BE49-F238E27FC236}">
                <a16:creationId xmlns="" xmlns:a16="http://schemas.microsoft.com/office/drawing/2014/main" id="{001696CE-6893-45F9-8DF1-68C587EC19BF}"/>
              </a:ext>
            </a:extLst>
          </p:cNvPr>
          <p:cNvSpPr txBox="1"/>
          <p:nvPr/>
        </p:nvSpPr>
        <p:spPr>
          <a:xfrm>
            <a:off x="1" y="317870"/>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rgbClr val="FFFFFF"/>
                </a:solidFill>
                <a:latin typeface="微软雅黑" panose="020B0503020204020204" pitchFamily="34" charset="-122"/>
              </a:rPr>
              <a:t>文献管理</a:t>
            </a:r>
          </a:p>
        </p:txBody>
      </p:sp>
      <p:sp>
        <p:nvSpPr>
          <p:cNvPr id="11" name="箭头: V 形 36">
            <a:extLst>
              <a:ext uri="{FF2B5EF4-FFF2-40B4-BE49-F238E27FC236}">
                <a16:creationId xmlns="" xmlns:a16="http://schemas.microsoft.com/office/drawing/2014/main" id="{C845E731-BF4F-4296-9682-BA0E72E659E8}"/>
              </a:ext>
            </a:extLst>
          </p:cNvPr>
          <p:cNvSpPr/>
          <p:nvPr/>
        </p:nvSpPr>
        <p:spPr>
          <a:xfrm>
            <a:off x="2840311" y="264184"/>
            <a:ext cx="3093764" cy="594360"/>
          </a:xfrm>
          <a:prstGeom prst="chevron">
            <a:avLst/>
          </a:prstGeom>
          <a:solidFill>
            <a:srgbClr val="669FD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solidFill>
                <a:srgbClr val="FFFFFF"/>
              </a:solidFill>
            </a:endParaRPr>
          </a:p>
        </p:txBody>
      </p:sp>
      <p:sp>
        <p:nvSpPr>
          <p:cNvPr id="12" name="文本框 37">
            <a:extLst>
              <a:ext uri="{FF2B5EF4-FFF2-40B4-BE49-F238E27FC236}">
                <a16:creationId xmlns="" xmlns:a16="http://schemas.microsoft.com/office/drawing/2014/main" id="{E76E91AE-6CBB-4D86-B4F3-EE787249D324}"/>
              </a:ext>
            </a:extLst>
          </p:cNvPr>
          <p:cNvSpPr txBox="1"/>
          <p:nvPr/>
        </p:nvSpPr>
        <p:spPr>
          <a:xfrm>
            <a:off x="3054225" y="303149"/>
            <a:ext cx="2813090"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rgbClr val="FFFFFF"/>
                </a:solidFill>
                <a:latin typeface="微软雅黑" panose="020B0503020204020204" pitchFamily="34" charset="-122"/>
              </a:rPr>
              <a:t>信息管理</a:t>
            </a:r>
          </a:p>
        </p:txBody>
      </p:sp>
    </p:spTree>
    <p:extLst>
      <p:ext uri="{BB962C8B-B14F-4D97-AF65-F5344CB8AC3E}">
        <p14:creationId xmlns:p14="http://schemas.microsoft.com/office/powerpoint/2010/main" val="5427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defTabSz="9144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pPr defTabSz="914400" fontAlgn="base">
                <a:spcBef>
                  <a:spcPct val="0"/>
                </a:spcBef>
                <a:spcAft>
                  <a:spcPct val="0"/>
                </a:spcAft>
                <a:defRPr/>
              </a:pPr>
              <a:t>61</a:t>
            </a:fld>
            <a:endParaRPr lang="en-US" altLang="zh-CN">
              <a:solidFill>
                <a:srgbClr val="000000"/>
              </a:solidFill>
              <a:ea typeface="宋体" panose="02010600030101010101" pitchFamily="2" charset="-122"/>
            </a:endParaRPr>
          </a:p>
        </p:txBody>
      </p:sp>
      <p:pic>
        <p:nvPicPr>
          <p:cNvPr id="5" name="Picture 11"/>
          <p:cNvPicPr>
            <a:picLocks noChangeAspect="1" noChangeArrowheads="1"/>
          </p:cNvPicPr>
          <p:nvPr/>
        </p:nvPicPr>
        <p:blipFill>
          <a:blip r:embed="rId2"/>
          <a:stretch>
            <a:fillRect/>
          </a:stretch>
        </p:blipFill>
        <p:spPr bwMode="auto">
          <a:xfrm>
            <a:off x="0" y="2529446"/>
            <a:ext cx="9885363" cy="3917794"/>
          </a:xfrm>
          <a:prstGeom prst="rect">
            <a:avLst/>
          </a:prstGeom>
          <a:noFill/>
          <a:ln w="9525">
            <a:noFill/>
            <a:miter lim="800000"/>
            <a:headEnd/>
            <a:tailEnd/>
          </a:ln>
        </p:spPr>
      </p:pic>
      <p:sp>
        <p:nvSpPr>
          <p:cNvPr id="6" name="标题 1"/>
          <p:cNvSpPr>
            <a:spLocks noGrp="1"/>
          </p:cNvSpPr>
          <p:nvPr>
            <p:ph type="title"/>
          </p:nvPr>
        </p:nvSpPr>
        <p:spPr>
          <a:xfrm>
            <a:off x="24676" y="1354138"/>
            <a:ext cx="9143998" cy="836613"/>
          </a:xfrm>
        </p:spPr>
        <p:txBody>
          <a:bodyPr/>
          <a:lstStyle/>
          <a:p>
            <a:pPr eaLnBrk="1" hangingPunct="1"/>
            <a:r>
              <a:rPr lang="zh-CN" altLang="en-US" sz="2400" b="1" dirty="0">
                <a:latin typeface="微软雅黑" panose="020B0503020204020204" pitchFamily="34" charset="-122"/>
                <a:ea typeface="微软雅黑" panose="020B0503020204020204" pitchFamily="34" charset="-122"/>
              </a:rPr>
              <a:t>小插件：实现</a:t>
            </a:r>
            <a:r>
              <a:rPr lang="en-US" altLang="zh-CN" sz="2400" b="1" dirty="0">
                <a:latin typeface="微软雅黑" panose="020B0503020204020204" pitchFamily="34" charset="-122"/>
                <a:ea typeface="微软雅黑" panose="020B0503020204020204" pitchFamily="34" charset="-122"/>
              </a:rPr>
              <a:t>word</a:t>
            </a:r>
            <a:r>
              <a:rPr lang="zh-CN" altLang="en-US" sz="2400" b="1" dirty="0">
                <a:latin typeface="微软雅黑" panose="020B0503020204020204" pitchFamily="34" charset="-122"/>
                <a:ea typeface="微软雅黑" panose="020B0503020204020204" pitchFamily="34" charset="-122"/>
              </a:rPr>
              <a:t>与</a:t>
            </a:r>
            <a:r>
              <a:rPr lang="en-US" altLang="zh-CN" sz="2400" b="1" dirty="0">
                <a:latin typeface="微软雅黑" panose="020B0503020204020204" pitchFamily="34" charset="-122"/>
                <a:ea typeface="微软雅黑" panose="020B0503020204020204" pitchFamily="34" charset="-122"/>
              </a:rPr>
              <a:t>Endnote</a:t>
            </a:r>
            <a:r>
              <a:rPr lang="en-US" altLang="zh-CN" sz="2400" b="1" baseline="30000" dirty="0">
                <a:latin typeface="微软雅黑" panose="020B0503020204020204" pitchFamily="34" charset="-122"/>
                <a:ea typeface="微软雅黑" panose="020B0503020204020204" pitchFamily="34" charset="-122"/>
              </a:rPr>
              <a:t>®</a:t>
            </a:r>
            <a:r>
              <a:rPr lang="en-US" altLang="zh-CN" sz="2400" b="1" dirty="0">
                <a:latin typeface="微软雅黑" panose="020B0503020204020204" pitchFamily="34" charset="-122"/>
                <a:ea typeface="微软雅黑" panose="020B0503020204020204" pitchFamily="34" charset="-122"/>
              </a:rPr>
              <a:t> online</a:t>
            </a:r>
            <a:r>
              <a:rPr lang="zh-CN" altLang="en-US" sz="2400" b="1" dirty="0">
                <a:latin typeface="微软雅黑" panose="020B0503020204020204" pitchFamily="34" charset="-122"/>
                <a:ea typeface="微软雅黑" panose="020B0503020204020204" pitchFamily="34" charset="-122"/>
              </a:rPr>
              <a:t>之间的对接</a:t>
            </a:r>
          </a:p>
        </p:txBody>
      </p:sp>
      <p:sp>
        <p:nvSpPr>
          <p:cNvPr id="7" name="矩形 4"/>
          <p:cNvSpPr/>
          <p:nvPr/>
        </p:nvSpPr>
        <p:spPr>
          <a:xfrm>
            <a:off x="3753853" y="2635995"/>
            <a:ext cx="576262" cy="2159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anose="02010600030101010101" pitchFamily="2" charset="-122"/>
            </a:endParaRPr>
          </a:p>
        </p:txBody>
      </p:sp>
      <p:sp>
        <p:nvSpPr>
          <p:cNvPr id="8" name="矩形 5"/>
          <p:cNvSpPr/>
          <p:nvPr/>
        </p:nvSpPr>
        <p:spPr>
          <a:xfrm>
            <a:off x="4158938" y="2978654"/>
            <a:ext cx="1655763" cy="28892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anose="02010600030101010101" pitchFamily="2" charset="-122"/>
            </a:endParaRPr>
          </a:p>
        </p:txBody>
      </p:sp>
      <p:sp>
        <p:nvSpPr>
          <p:cNvPr id="9" name="Rounded Rectangle 6"/>
          <p:cNvSpPr>
            <a:spLocks noChangeArrowheads="1"/>
          </p:cNvSpPr>
          <p:nvPr/>
        </p:nvSpPr>
        <p:spPr bwMode="auto">
          <a:xfrm>
            <a:off x="3924300" y="5320872"/>
            <a:ext cx="1584325" cy="287337"/>
          </a:xfrm>
          <a:prstGeom prst="roundRect">
            <a:avLst>
              <a:gd name="adj" fmla="val 16667"/>
            </a:avLst>
          </a:prstGeom>
          <a:noFill/>
          <a:ln w="9525" algn="ctr">
            <a:noFill/>
            <a:round/>
          </a:ln>
        </p:spPr>
        <p:txBody>
          <a:bodyPr lIns="0" tIns="0" rIns="182880" bIns="0"/>
          <a:lstStyle/>
          <a:p>
            <a:pPr>
              <a:spcBef>
                <a:spcPct val="50000"/>
              </a:spcBef>
            </a:pPr>
            <a:endParaRPr lang="en-US" sz="2400">
              <a:solidFill>
                <a:srgbClr val="000000"/>
              </a:solidFill>
            </a:endParaRPr>
          </a:p>
        </p:txBody>
      </p:sp>
      <p:sp>
        <p:nvSpPr>
          <p:cNvPr id="10" name="TextBox 9"/>
          <p:cNvSpPr txBox="1"/>
          <p:nvPr/>
        </p:nvSpPr>
        <p:spPr>
          <a:xfrm>
            <a:off x="3166080" y="3376085"/>
            <a:ext cx="1584176" cy="369332"/>
          </a:xfrm>
          <a:prstGeom prst="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defRPr/>
            </a:pPr>
            <a:r>
              <a:rPr lang="zh-CN" altLang="en-US" dirty="0">
                <a:solidFill>
                  <a:srgbClr val="FFFFFF"/>
                </a:solidFill>
                <a:latin typeface="微软雅黑" panose="020B0503020204020204" pitchFamily="34" charset="-122"/>
                <a:cs typeface="Microsoft Sans Serif" panose="020B0604020202020204" pitchFamily="34" charset="0"/>
              </a:rPr>
              <a:t>边写作边引用</a:t>
            </a:r>
            <a:endParaRPr lang="en-US" dirty="0">
              <a:solidFill>
                <a:srgbClr val="FFFFFF"/>
              </a:solidFill>
              <a:latin typeface="微软雅黑" panose="020B0503020204020204" pitchFamily="34" charset="-122"/>
              <a:cs typeface="Microsoft Sans Serif" panose="020B0604020202020204" pitchFamily="34" charset="0"/>
            </a:endParaRPr>
          </a:p>
        </p:txBody>
      </p:sp>
      <p:sp>
        <p:nvSpPr>
          <p:cNvPr id="12" name="文本框 35">
            <a:extLst>
              <a:ext uri="{FF2B5EF4-FFF2-40B4-BE49-F238E27FC236}">
                <a16:creationId xmlns="" xmlns:a16="http://schemas.microsoft.com/office/drawing/2014/main" id="{554A51A9-8995-43CC-92B5-6548529D053C}"/>
              </a:ext>
            </a:extLst>
          </p:cNvPr>
          <p:cNvSpPr txBox="1"/>
          <p:nvPr/>
        </p:nvSpPr>
        <p:spPr>
          <a:xfrm>
            <a:off x="25132" y="288642"/>
            <a:ext cx="3755021" cy="646331"/>
          </a:xfrm>
          <a:prstGeom prst="rect">
            <a:avLst/>
          </a:prstGeom>
          <a:noFill/>
          <a:scene3d>
            <a:camera prst="orthographicFront"/>
            <a:lightRig rig="threePt" dir="t"/>
          </a:scene3d>
          <a:sp3d>
            <a:bevelT/>
          </a:sp3d>
        </p:spPr>
        <p:txBody>
          <a:bodyPr wrap="square" rtlCol="0">
            <a:spAutoFit/>
          </a:bodyPr>
          <a:lstStyle/>
          <a:p>
            <a:pPr algn="ctr"/>
            <a:r>
              <a:rPr lang="en-US" altLang="zh-CN" sz="3600" b="1" dirty="0">
                <a:solidFill>
                  <a:srgbClr val="025A3D">
                    <a:lumMod val="90000"/>
                    <a:lumOff val="10000"/>
                  </a:srgbClr>
                </a:solidFill>
                <a:latin typeface="微软雅黑" panose="020B0503020204020204" pitchFamily="34" charset="-122"/>
              </a:rPr>
              <a:t>STEP2 </a:t>
            </a:r>
            <a:r>
              <a:rPr lang="zh-CN" altLang="en-US" sz="3600" b="1" dirty="0">
                <a:solidFill>
                  <a:srgbClr val="025A3D">
                    <a:lumMod val="90000"/>
                    <a:lumOff val="10000"/>
                  </a:srgbClr>
                </a:solidFill>
                <a:latin typeface="微软雅黑" panose="020B0503020204020204" pitchFamily="34" charset="-122"/>
              </a:rPr>
              <a:t>论文写作</a:t>
            </a:r>
          </a:p>
        </p:txBody>
      </p:sp>
      <p:sp>
        <p:nvSpPr>
          <p:cNvPr id="14" name="文本框 37">
            <a:extLst>
              <a:ext uri="{FF2B5EF4-FFF2-40B4-BE49-F238E27FC236}">
                <a16:creationId xmlns="" xmlns:a16="http://schemas.microsoft.com/office/drawing/2014/main" id="{5218935A-89CE-498A-BDD8-AF44E6202684}"/>
              </a:ext>
            </a:extLst>
          </p:cNvPr>
          <p:cNvSpPr txBox="1"/>
          <p:nvPr/>
        </p:nvSpPr>
        <p:spPr>
          <a:xfrm>
            <a:off x="3924300" y="350197"/>
            <a:ext cx="2574191"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rgbClr val="000000"/>
                </a:solidFill>
                <a:latin typeface="微软雅黑" panose="020B0503020204020204" pitchFamily="34" charset="-122"/>
              </a:rPr>
              <a:t>参考文献规范</a:t>
            </a:r>
          </a:p>
        </p:txBody>
      </p:sp>
    </p:spTree>
    <p:extLst>
      <p:ext uri="{BB962C8B-B14F-4D97-AF65-F5344CB8AC3E}">
        <p14:creationId xmlns:p14="http://schemas.microsoft.com/office/powerpoint/2010/main" val="3204545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
            <a:extLst>
              <a:ext uri="{FF2B5EF4-FFF2-40B4-BE49-F238E27FC236}">
                <a16:creationId xmlns:a16="http://schemas.microsoft.com/office/drawing/2014/main" xmlns="" id="{E819E1A3-706D-4E3A-A2B1-73C84EC5F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7381"/>
            <a:ext cx="9144000" cy="388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标题 1"/>
          <p:cNvSpPr>
            <a:spLocks noGrp="1"/>
          </p:cNvSpPr>
          <p:nvPr>
            <p:ph type="title"/>
          </p:nvPr>
        </p:nvSpPr>
        <p:spPr>
          <a:xfrm>
            <a:off x="628652" y="365128"/>
            <a:ext cx="8326507" cy="679419"/>
          </a:xfrm>
        </p:spPr>
        <p:txBody>
          <a:bodyPr/>
          <a:lstStyle/>
          <a:p>
            <a:pPr algn="l" eaLnBrk="1" hangingPunct="1"/>
            <a:r>
              <a:rPr lang="zh-CN" altLang="en-US" dirty="0">
                <a:latin typeface="微软雅黑" pitchFamily="34" charset="-122"/>
                <a:ea typeface="微软雅黑" pitchFamily="34" charset="-122"/>
              </a:rPr>
              <a:t>小插件：</a:t>
            </a:r>
            <a:r>
              <a:rPr lang="en-US" altLang="zh-CN" dirty="0">
                <a:latin typeface="微软雅黑" pitchFamily="34" charset="-122"/>
                <a:ea typeface="微软雅黑" pitchFamily="34" charset="-122"/>
              </a:rPr>
              <a:t/>
            </a:r>
            <a:br>
              <a:rPr lang="en-US" altLang="zh-CN" dirty="0">
                <a:latin typeface="微软雅黑" pitchFamily="34" charset="-122"/>
                <a:ea typeface="微软雅黑" pitchFamily="34" charset="-122"/>
              </a:rPr>
            </a:br>
            <a:r>
              <a:rPr lang="zh-CN" altLang="en-US" dirty="0">
                <a:latin typeface="微软雅黑" pitchFamily="34" charset="-122"/>
                <a:ea typeface="微软雅黑" pitchFamily="34" charset="-122"/>
              </a:rPr>
              <a:t>实现</a:t>
            </a:r>
            <a:r>
              <a:rPr lang="en-US" altLang="zh-CN" dirty="0">
                <a:latin typeface="微软雅黑" pitchFamily="34" charset="-122"/>
                <a:ea typeface="微软雅黑" pitchFamily="34" charset="-122"/>
              </a:rPr>
              <a:t>word</a:t>
            </a:r>
            <a:r>
              <a:rPr lang="zh-CN" altLang="en-US" dirty="0">
                <a:latin typeface="微软雅黑" pitchFamily="34" charset="-122"/>
                <a:ea typeface="微软雅黑" pitchFamily="34" charset="-122"/>
              </a:rPr>
              <a:t>与</a:t>
            </a:r>
            <a:r>
              <a:rPr lang="en-US" altLang="zh-CN" dirty="0">
                <a:latin typeface="微软雅黑" pitchFamily="34" charset="-122"/>
                <a:ea typeface="微软雅黑" pitchFamily="34" charset="-122"/>
              </a:rPr>
              <a:t>Endnote</a:t>
            </a:r>
            <a:r>
              <a:rPr lang="en-US" altLang="zh-CN" baseline="30000" dirty="0">
                <a:latin typeface="微软雅黑" pitchFamily="34" charset="-122"/>
                <a:ea typeface="微软雅黑" pitchFamily="34" charset="-122"/>
              </a:rPr>
              <a:t>®</a:t>
            </a:r>
            <a:r>
              <a:rPr lang="en-US" altLang="zh-CN" dirty="0">
                <a:latin typeface="微软雅黑" pitchFamily="34" charset="-122"/>
                <a:ea typeface="微软雅黑" pitchFamily="34" charset="-122"/>
              </a:rPr>
              <a:t> online</a:t>
            </a:r>
            <a:r>
              <a:rPr lang="zh-CN" altLang="en-US" dirty="0">
                <a:latin typeface="微软雅黑" pitchFamily="34" charset="-122"/>
                <a:ea typeface="微软雅黑" pitchFamily="34" charset="-122"/>
              </a:rPr>
              <a:t>之间的对接</a:t>
            </a:r>
          </a:p>
        </p:txBody>
      </p:sp>
      <p:sp>
        <p:nvSpPr>
          <p:cNvPr id="11" name="矩形 15">
            <a:extLst>
              <a:ext uri="{FF2B5EF4-FFF2-40B4-BE49-F238E27FC236}">
                <a16:creationId xmlns:a16="http://schemas.microsoft.com/office/drawing/2014/main" xmlns="" id="{061B5BCB-F116-48AE-9A22-6654B9FF4FD9}"/>
              </a:ext>
            </a:extLst>
          </p:cNvPr>
          <p:cNvSpPr>
            <a:spLocks noChangeArrowheads="1"/>
          </p:cNvSpPr>
          <p:nvPr/>
        </p:nvSpPr>
        <p:spPr bwMode="auto">
          <a:xfrm>
            <a:off x="2480624" y="2150836"/>
            <a:ext cx="471299" cy="168967"/>
          </a:xfrm>
          <a:prstGeom prst="rect">
            <a:avLst/>
          </a:prstGeom>
          <a:noFill/>
          <a:ln w="28575" algn="ctr">
            <a:solidFill>
              <a:schemeClr val="bg2"/>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12" name="矩形 15">
            <a:extLst>
              <a:ext uri="{FF2B5EF4-FFF2-40B4-BE49-F238E27FC236}">
                <a16:creationId xmlns:a16="http://schemas.microsoft.com/office/drawing/2014/main" xmlns="" id="{A27A0F65-C63D-4F43-A373-4B274E764CF7}"/>
              </a:ext>
            </a:extLst>
          </p:cNvPr>
          <p:cNvSpPr>
            <a:spLocks noChangeArrowheads="1"/>
          </p:cNvSpPr>
          <p:nvPr/>
        </p:nvSpPr>
        <p:spPr bwMode="auto">
          <a:xfrm>
            <a:off x="2792050" y="2395332"/>
            <a:ext cx="1132251" cy="168967"/>
          </a:xfrm>
          <a:prstGeom prst="rect">
            <a:avLst/>
          </a:prstGeom>
          <a:noFill/>
          <a:ln w="28575" algn="ctr">
            <a:solidFill>
              <a:schemeClr val="bg2"/>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13" name="TextBox 13">
            <a:extLst>
              <a:ext uri="{FF2B5EF4-FFF2-40B4-BE49-F238E27FC236}">
                <a16:creationId xmlns:a16="http://schemas.microsoft.com/office/drawing/2014/main" xmlns="" id="{0CFD6050-76E3-49CD-B6FB-48469D4E1F26}"/>
              </a:ext>
            </a:extLst>
          </p:cNvPr>
          <p:cNvSpPr txBox="1"/>
          <p:nvPr/>
        </p:nvSpPr>
        <p:spPr bwMode="auto">
          <a:xfrm>
            <a:off x="3848247" y="2834583"/>
            <a:ext cx="1447505" cy="453953"/>
          </a:xfrm>
          <a:prstGeom prst="rect">
            <a:avLst/>
          </a:prstGeom>
          <a:solidFill>
            <a:schemeClr val="bg2"/>
          </a:solidFill>
          <a:ln>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rgbClr val="FFFFFF"/>
                </a:solidFill>
              </a:rPr>
              <a:t>边写作边引用</a:t>
            </a:r>
          </a:p>
        </p:txBody>
      </p:sp>
    </p:spTree>
    <p:extLst>
      <p:ext uri="{BB962C8B-B14F-4D97-AF65-F5344CB8AC3E}">
        <p14:creationId xmlns:p14="http://schemas.microsoft.com/office/powerpoint/2010/main" val="3948347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标题 1"/>
          <p:cNvSpPr>
            <a:spLocks noGrp="1"/>
          </p:cNvSpPr>
          <p:nvPr>
            <p:ph type="title"/>
          </p:nvPr>
        </p:nvSpPr>
        <p:spPr/>
        <p:txBody>
          <a:bodyPr/>
          <a:lstStyle/>
          <a:p>
            <a:pPr eaLnBrk="1" hangingPunct="1"/>
            <a:endParaRPr lang="zh-CN" altLang="en-US" smtClean="0">
              <a:ea typeface="宋体" panose="02010600030101010101" pitchFamily="2" charset="-122"/>
            </a:endParaRPr>
          </a:p>
        </p:txBody>
      </p:sp>
      <p:sp>
        <p:nvSpPr>
          <p:cNvPr id="233475" name="内容占位符 2"/>
          <p:cNvSpPr>
            <a:spLocks noGrp="1"/>
          </p:cNvSpPr>
          <p:nvPr>
            <p:ph idx="4294967295"/>
          </p:nvPr>
        </p:nvSpPr>
        <p:spPr>
          <a:xfrm>
            <a:off x="917575" y="990600"/>
            <a:ext cx="7369175" cy="4570413"/>
          </a:xfrm>
        </p:spPr>
        <p:txBody>
          <a:bodyPr/>
          <a:lstStyle/>
          <a:p>
            <a:pPr eaLnBrk="1" hangingPunct="1"/>
            <a:endParaRPr lang="zh-CN" altLang="en-US" smtClean="0">
              <a:ea typeface="宋体" panose="02010600030101010101" pitchFamily="2" charset="-122"/>
            </a:endParaRPr>
          </a:p>
        </p:txBody>
      </p:sp>
      <p:pic>
        <p:nvPicPr>
          <p:cNvPr id="2334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720725"/>
            <a:ext cx="9412288"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851150" y="860425"/>
            <a:ext cx="752475" cy="32226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a:solidFill>
                <a:srgbClr val="FFFFFF"/>
              </a:solidFill>
              <a:ea typeface="宋体" pitchFamily="2" charset="-122"/>
              <a:cs typeface="Arial" pitchFamily="34" charset="0"/>
            </a:endParaRPr>
          </a:p>
        </p:txBody>
      </p:sp>
      <p:sp>
        <p:nvSpPr>
          <p:cNvPr id="233478" name="标题 1"/>
          <p:cNvSpPr txBox="1">
            <a:spLocks/>
          </p:cNvSpPr>
          <p:nvPr/>
        </p:nvSpPr>
        <p:spPr bwMode="auto">
          <a:xfrm>
            <a:off x="212725" y="-247650"/>
            <a:ext cx="86693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defTabSz="914400" eaLnBrk="0" fontAlgn="base" hangingPunct="0">
              <a:lnSpc>
                <a:spcPct val="90000"/>
              </a:lnSpc>
              <a:spcBef>
                <a:spcPct val="0"/>
              </a:spcBef>
              <a:spcAft>
                <a:spcPct val="0"/>
              </a:spcAft>
              <a:buClrTx/>
              <a:buFontTx/>
              <a:buNone/>
            </a:pPr>
            <a:r>
              <a:rPr lang="zh-CN" altLang="en-US" sz="2800" b="1" dirty="0" smtClean="0">
                <a:solidFill>
                  <a:srgbClr val="6817FF"/>
                </a:solidFill>
                <a:latin typeface="微软雅黑" panose="020B0503020204020204" pitchFamily="34" charset="-122"/>
                <a:ea typeface="微软雅黑" panose="020B0503020204020204" pitchFamily="34" charset="-122"/>
              </a:rPr>
              <a:t>小插件：实现</a:t>
            </a:r>
            <a:r>
              <a:rPr lang="en-US" altLang="zh-CN" sz="2800" b="1" dirty="0" smtClean="0">
                <a:solidFill>
                  <a:srgbClr val="6817FF"/>
                </a:solidFill>
                <a:latin typeface="微软雅黑" panose="020B0503020204020204" pitchFamily="34" charset="-122"/>
                <a:ea typeface="微软雅黑" panose="020B0503020204020204" pitchFamily="34" charset="-122"/>
              </a:rPr>
              <a:t>word</a:t>
            </a:r>
            <a:r>
              <a:rPr lang="zh-CN" altLang="en-US" sz="2800" b="1" dirty="0" smtClean="0">
                <a:solidFill>
                  <a:srgbClr val="6817FF"/>
                </a:solidFill>
                <a:latin typeface="微软雅黑" panose="020B0503020204020204" pitchFamily="34" charset="-122"/>
                <a:ea typeface="微软雅黑" panose="020B0503020204020204" pitchFamily="34" charset="-122"/>
              </a:rPr>
              <a:t>与</a:t>
            </a:r>
            <a:r>
              <a:rPr lang="en-US" altLang="zh-CN" sz="2800" b="1" dirty="0" smtClean="0">
                <a:solidFill>
                  <a:srgbClr val="6817FF"/>
                </a:solidFill>
                <a:latin typeface="微软雅黑" panose="020B0503020204020204" pitchFamily="34" charset="-122"/>
                <a:ea typeface="微软雅黑" panose="020B0503020204020204" pitchFamily="34" charset="-122"/>
              </a:rPr>
              <a:t>Endnote</a:t>
            </a:r>
            <a:r>
              <a:rPr lang="en-US" altLang="zh-CN" sz="2800" b="1" baseline="30000" dirty="0" smtClean="0">
                <a:solidFill>
                  <a:srgbClr val="6817FF"/>
                </a:solidFill>
                <a:latin typeface="微软雅黑" panose="020B0503020204020204" pitchFamily="34" charset="-122"/>
                <a:ea typeface="微软雅黑" panose="020B0503020204020204" pitchFamily="34" charset="-122"/>
              </a:rPr>
              <a:t>® </a:t>
            </a:r>
            <a:r>
              <a:rPr lang="en-US" altLang="zh-CN" sz="2800" b="1" dirty="0" smtClean="0">
                <a:solidFill>
                  <a:srgbClr val="6817FF"/>
                </a:solidFill>
                <a:latin typeface="微软雅黑" panose="020B0503020204020204" pitchFamily="34" charset="-122"/>
                <a:ea typeface="微软雅黑" panose="020B0503020204020204" pitchFamily="34" charset="-122"/>
              </a:rPr>
              <a:t> online</a:t>
            </a:r>
            <a:r>
              <a:rPr lang="zh-CN" altLang="en-US" sz="2800" b="1" dirty="0" smtClean="0">
                <a:solidFill>
                  <a:srgbClr val="6817FF"/>
                </a:solidFill>
                <a:latin typeface="微软雅黑" panose="020B0503020204020204" pitchFamily="34" charset="-122"/>
                <a:ea typeface="微软雅黑" panose="020B0503020204020204" pitchFamily="34" charset="-122"/>
              </a:rPr>
              <a:t>之间的对接</a:t>
            </a:r>
          </a:p>
        </p:txBody>
      </p:sp>
    </p:spTree>
    <p:extLst>
      <p:ext uri="{BB962C8B-B14F-4D97-AF65-F5344CB8AC3E}">
        <p14:creationId xmlns:p14="http://schemas.microsoft.com/office/powerpoint/2010/main" val="1841687019"/>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标题 1"/>
          <p:cNvSpPr>
            <a:spLocks noGrp="1"/>
          </p:cNvSpPr>
          <p:nvPr>
            <p:ph type="title"/>
          </p:nvPr>
        </p:nvSpPr>
        <p:spPr/>
        <p:txBody>
          <a:bodyPr/>
          <a:lstStyle/>
          <a:p>
            <a:pPr eaLnBrk="1" hangingPunct="1"/>
            <a:endParaRPr lang="zh-CN" altLang="en-US" smtClean="0">
              <a:ea typeface="宋体" panose="02010600030101010101" pitchFamily="2" charset="-122"/>
            </a:endParaRPr>
          </a:p>
        </p:txBody>
      </p:sp>
      <p:sp>
        <p:nvSpPr>
          <p:cNvPr id="235523" name="内容占位符 2"/>
          <p:cNvSpPr>
            <a:spLocks noGrp="1"/>
          </p:cNvSpPr>
          <p:nvPr>
            <p:ph idx="4294967295"/>
          </p:nvPr>
        </p:nvSpPr>
        <p:spPr>
          <a:xfrm>
            <a:off x="917575" y="990600"/>
            <a:ext cx="7369175" cy="4570413"/>
          </a:xfrm>
        </p:spPr>
        <p:txBody>
          <a:bodyPr/>
          <a:lstStyle/>
          <a:p>
            <a:pPr eaLnBrk="1" hangingPunct="1"/>
            <a:endParaRPr lang="zh-CN" altLang="en-US" smtClean="0">
              <a:ea typeface="宋体" panose="02010600030101010101" pitchFamily="2" charset="-122"/>
            </a:endParaRPr>
          </a:p>
        </p:txBody>
      </p:sp>
      <p:pic>
        <p:nvPicPr>
          <p:cNvPr id="2355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879475"/>
            <a:ext cx="9923463"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标题 1"/>
          <p:cNvSpPr txBox="1">
            <a:spLocks/>
          </p:cNvSpPr>
          <p:nvPr/>
        </p:nvSpPr>
        <p:spPr bwMode="auto">
          <a:xfrm>
            <a:off x="700881" y="-113383"/>
            <a:ext cx="736917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defTabSz="914400" eaLnBrk="0" fontAlgn="base" hangingPunct="0">
              <a:lnSpc>
                <a:spcPct val="90000"/>
              </a:lnSpc>
              <a:spcBef>
                <a:spcPct val="0"/>
              </a:spcBef>
              <a:spcAft>
                <a:spcPct val="0"/>
              </a:spcAft>
              <a:buClrTx/>
              <a:buFontTx/>
              <a:buNone/>
            </a:pPr>
            <a:r>
              <a:rPr lang="zh-CN" altLang="en-US" sz="2800" b="1" dirty="0" smtClean="0">
                <a:solidFill>
                  <a:srgbClr val="6817FF"/>
                </a:solidFill>
                <a:latin typeface="微软雅黑" panose="020B0503020204020204" pitchFamily="34" charset="-122"/>
                <a:ea typeface="微软雅黑" panose="020B0503020204020204" pitchFamily="34" charset="-122"/>
              </a:rPr>
              <a:t>如何插入参考文献？</a:t>
            </a:r>
          </a:p>
        </p:txBody>
      </p:sp>
      <p:grpSp>
        <p:nvGrpSpPr>
          <p:cNvPr id="2" name="组合 19"/>
          <p:cNvGrpSpPr>
            <a:grpSpLocks/>
          </p:cNvGrpSpPr>
          <p:nvPr/>
        </p:nvGrpSpPr>
        <p:grpSpPr bwMode="auto">
          <a:xfrm>
            <a:off x="0" y="1035050"/>
            <a:ext cx="4791075" cy="1022350"/>
            <a:chOff x="0" y="1035424"/>
            <a:chExt cx="4791636" cy="1021976"/>
          </a:xfrm>
        </p:grpSpPr>
        <p:cxnSp>
          <p:nvCxnSpPr>
            <p:cNvPr id="15" name="直接连接符 14"/>
            <p:cNvCxnSpPr/>
            <p:nvPr/>
          </p:nvCxnSpPr>
          <p:spPr>
            <a:xfrm>
              <a:off x="0" y="1232202"/>
              <a:ext cx="3254756" cy="19043"/>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227766" y="1048119"/>
              <a:ext cx="806544" cy="14283"/>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2035183"/>
              <a:ext cx="4774172" cy="22217"/>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4774172" y="1254419"/>
              <a:ext cx="4763" cy="77600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0" y="1246485"/>
              <a:ext cx="4764" cy="774417"/>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980329" y="1251245"/>
              <a:ext cx="811307" cy="17457"/>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flipV="1">
              <a:off x="3993031" y="1035424"/>
              <a:ext cx="14289" cy="201539"/>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flipV="1">
              <a:off x="3232528" y="1052881"/>
              <a:ext cx="12701" cy="201538"/>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7" name="矩形 26"/>
          <p:cNvSpPr/>
          <p:nvPr/>
        </p:nvSpPr>
        <p:spPr>
          <a:xfrm>
            <a:off x="0" y="1331913"/>
            <a:ext cx="457200" cy="604837"/>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a:solidFill>
                <a:srgbClr val="FFFFFF"/>
              </a:solidFill>
              <a:ea typeface="宋体" pitchFamily="2" charset="-122"/>
              <a:cs typeface="Arial" pitchFamily="34" charset="0"/>
            </a:endParaRPr>
          </a:p>
        </p:txBody>
      </p:sp>
      <p:sp>
        <p:nvSpPr>
          <p:cNvPr id="18" name="矩形 17"/>
          <p:cNvSpPr/>
          <p:nvPr/>
        </p:nvSpPr>
        <p:spPr>
          <a:xfrm>
            <a:off x="1625600" y="1270000"/>
            <a:ext cx="1744663" cy="17621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a:solidFill>
                <a:srgbClr val="FFFFFF"/>
              </a:solidFill>
              <a:ea typeface="宋体" pitchFamily="2" charset="-122"/>
              <a:cs typeface="Arial" pitchFamily="34" charset="0"/>
            </a:endParaRPr>
          </a:p>
        </p:txBody>
      </p:sp>
    </p:spTree>
    <p:extLst>
      <p:ext uri="{BB962C8B-B14F-4D97-AF65-F5344CB8AC3E}">
        <p14:creationId xmlns:p14="http://schemas.microsoft.com/office/powerpoint/2010/main" val="541225050"/>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1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heckerboard(across)">
                                      <p:cBhvr>
                                        <p:cTn id="17" dur="500"/>
                                        <p:tgtEl>
                                          <p:spTgt spid="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标题 1"/>
          <p:cNvSpPr>
            <a:spLocks noGrp="1"/>
          </p:cNvSpPr>
          <p:nvPr>
            <p:ph type="title"/>
          </p:nvPr>
        </p:nvSpPr>
        <p:spPr/>
        <p:txBody>
          <a:bodyPr/>
          <a:lstStyle/>
          <a:p>
            <a:pPr eaLnBrk="1" hangingPunct="1"/>
            <a:endParaRPr lang="zh-CN" altLang="en-US" smtClean="0">
              <a:ea typeface="宋体" panose="02010600030101010101" pitchFamily="2" charset="-122"/>
            </a:endParaRPr>
          </a:p>
        </p:txBody>
      </p:sp>
      <p:sp>
        <p:nvSpPr>
          <p:cNvPr id="237571" name="内容占位符 2"/>
          <p:cNvSpPr>
            <a:spLocks noGrp="1"/>
          </p:cNvSpPr>
          <p:nvPr>
            <p:ph idx="4294967295"/>
          </p:nvPr>
        </p:nvSpPr>
        <p:spPr>
          <a:xfrm>
            <a:off x="917575" y="990600"/>
            <a:ext cx="7369175" cy="4570413"/>
          </a:xfrm>
        </p:spPr>
        <p:txBody>
          <a:bodyPr/>
          <a:lstStyle/>
          <a:p>
            <a:pPr eaLnBrk="1" hangingPunct="1"/>
            <a:endParaRPr lang="zh-CN" altLang="en-US" smtClean="0">
              <a:ea typeface="宋体" panose="02010600030101010101" pitchFamily="2" charset="-122"/>
            </a:endParaRPr>
          </a:p>
        </p:txBody>
      </p:sp>
      <p:pic>
        <p:nvPicPr>
          <p:cNvPr id="2375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3288"/>
            <a:ext cx="9837738" cy="518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3" name="标题 1"/>
          <p:cNvSpPr txBox="1">
            <a:spLocks/>
          </p:cNvSpPr>
          <p:nvPr/>
        </p:nvSpPr>
        <p:spPr bwMode="auto">
          <a:xfrm>
            <a:off x="549275" y="-111398"/>
            <a:ext cx="736917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defTabSz="914400" eaLnBrk="0" fontAlgn="base" hangingPunct="0">
              <a:lnSpc>
                <a:spcPct val="90000"/>
              </a:lnSpc>
              <a:spcBef>
                <a:spcPct val="0"/>
              </a:spcBef>
              <a:spcAft>
                <a:spcPct val="0"/>
              </a:spcAft>
              <a:buClrTx/>
              <a:buFontTx/>
              <a:buNone/>
            </a:pPr>
            <a:r>
              <a:rPr lang="zh-CN" altLang="en-US" sz="2800" b="1" dirty="0" smtClean="0">
                <a:solidFill>
                  <a:srgbClr val="6817FF"/>
                </a:solidFill>
                <a:latin typeface="微软雅黑" panose="020B0503020204020204" pitchFamily="34" charset="-122"/>
                <a:ea typeface="微软雅黑" panose="020B0503020204020204" pitchFamily="34" charset="-122"/>
              </a:rPr>
              <a:t>如何插入参考文献？</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533525"/>
            <a:ext cx="56388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1909763" y="1774825"/>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defTabSz="914400" eaLnBrk="0" fontAlgn="base" hangingPunct="0">
              <a:spcBef>
                <a:spcPct val="0"/>
              </a:spcBef>
              <a:spcAft>
                <a:spcPct val="0"/>
              </a:spcAft>
              <a:buClrTx/>
              <a:buFontTx/>
              <a:buNone/>
            </a:pPr>
            <a:r>
              <a:rPr lang="en-US" altLang="zh-CN" sz="1800" b="1" smtClean="0">
                <a:solidFill>
                  <a:srgbClr val="FF0000"/>
                </a:solidFill>
                <a:ea typeface="宋体" panose="02010600030101010101" pitchFamily="2" charset="-122"/>
                <a:cs typeface="Arial" panose="020B0604020202020204" pitchFamily="34" charset="0"/>
              </a:rPr>
              <a:t>Sheng. L</a:t>
            </a:r>
            <a:endParaRPr lang="zh-CN" altLang="en-US" sz="1800" b="1" smtClean="0">
              <a:solidFill>
                <a:srgbClr val="FF0000"/>
              </a:solidFill>
              <a:ea typeface="宋体" panose="02010600030101010101" pitchFamily="2" charset="-122"/>
              <a:cs typeface="Arial" panose="020B0604020202020204" pitchFamily="34" charset="0"/>
            </a:endParaRPr>
          </a:p>
        </p:txBody>
      </p:sp>
      <p:pic>
        <p:nvPicPr>
          <p:cNvPr id="11" name="Picture 5"/>
          <p:cNvPicPr>
            <a:picLocks noChangeAspect="1" noChangeArrowheads="1"/>
          </p:cNvPicPr>
          <p:nvPr/>
        </p:nvPicPr>
        <p:blipFill>
          <a:blip r:embed="rId5"/>
          <a:srcRect/>
          <a:stretch>
            <a:fillRect/>
          </a:stretch>
        </p:blipFill>
        <p:spPr bwMode="auto">
          <a:xfrm rot="19733810">
            <a:off x="223838" y="1658938"/>
            <a:ext cx="720725" cy="930275"/>
          </a:xfrm>
          <a:prstGeom prst="rect">
            <a:avLst/>
          </a:prstGeom>
          <a:ln>
            <a:noFill/>
          </a:ln>
          <a:effectLst>
            <a:outerShdw blurRad="292100" dist="139700" dir="2700000" algn="tl" rotWithShape="0">
              <a:srgbClr val="333333">
                <a:alpha val="65000"/>
              </a:srgbClr>
            </a:outerShdw>
          </a:effectLst>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60000">
            <a:off x="188913" y="1676400"/>
            <a:ext cx="72072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6265945"/>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nodeType="afterGroup">
                            <p:stCondLst>
                              <p:cond delay="1000"/>
                            </p:stCondLst>
                            <p:childTnLst>
                              <p:par>
                                <p:cTn id="13" presetID="35" presetClass="emph" presetSubtype="0" fill="hold" nodeType="afterEffect">
                                  <p:stCondLst>
                                    <p:cond delay="0"/>
                                  </p:stCondLst>
                                  <p:childTnLst>
                                    <p:anim calcmode="discrete" valueType="str">
                                      <p:cBhvr>
                                        <p:cTn id="14" dur="500" fill="hold"/>
                                        <p:tgtEl>
                                          <p:spTgt spid="12"/>
                                        </p:tgtEl>
                                        <p:attrNameLst>
                                          <p:attrName>style.visibility</p:attrName>
                                        </p:attrNameLst>
                                      </p:cBhvr>
                                      <p:tavLst>
                                        <p:tav tm="0">
                                          <p:val>
                                            <p:strVal val="hidden"/>
                                          </p:val>
                                        </p:tav>
                                        <p:tav tm="50000">
                                          <p:val>
                                            <p:strVal val="visible"/>
                                          </p:val>
                                        </p:tav>
                                      </p:tavLst>
                                    </p:anim>
                                  </p:childTnLst>
                                </p:cTn>
                              </p:par>
                            </p:childTnLst>
                          </p:cTn>
                        </p:par>
                        <p:par>
                          <p:cTn id="15" fill="hold" nodeType="afterGroup">
                            <p:stCondLst>
                              <p:cond delay="1500"/>
                            </p:stCondLst>
                            <p:childTnLst>
                              <p:par>
                                <p:cTn id="16" presetID="1" presetClass="exit" presetSubtype="0" fill="hold" nodeType="after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Effect transition="in" filter="checkerboard(across)">
                                      <p:cBhvr>
                                        <p:cTn id="26" dur="500"/>
                                        <p:tgtEl>
                                          <p:spTgt spid="30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标题 1"/>
          <p:cNvSpPr>
            <a:spLocks noGrp="1"/>
          </p:cNvSpPr>
          <p:nvPr>
            <p:ph type="title"/>
          </p:nvPr>
        </p:nvSpPr>
        <p:spPr/>
        <p:txBody>
          <a:bodyPr/>
          <a:lstStyle/>
          <a:p>
            <a:pPr eaLnBrk="1" hangingPunct="1"/>
            <a:endParaRPr lang="zh-CN" altLang="en-US" smtClean="0">
              <a:ea typeface="宋体" panose="02010600030101010101" pitchFamily="2" charset="-122"/>
            </a:endParaRPr>
          </a:p>
        </p:txBody>
      </p:sp>
      <p:sp>
        <p:nvSpPr>
          <p:cNvPr id="239619" name="内容占位符 2"/>
          <p:cNvSpPr>
            <a:spLocks noGrp="1"/>
          </p:cNvSpPr>
          <p:nvPr>
            <p:ph idx="4294967295"/>
          </p:nvPr>
        </p:nvSpPr>
        <p:spPr>
          <a:xfrm>
            <a:off x="917575" y="990600"/>
            <a:ext cx="7369175" cy="4570413"/>
          </a:xfrm>
        </p:spPr>
        <p:txBody>
          <a:bodyPr/>
          <a:lstStyle/>
          <a:p>
            <a:pPr eaLnBrk="1" hangingPunct="1"/>
            <a:endParaRPr lang="zh-CN" altLang="en-US" smtClean="0">
              <a:ea typeface="宋体" panose="02010600030101010101" pitchFamily="2" charset="-122"/>
            </a:endParaRPr>
          </a:p>
        </p:txBody>
      </p:sp>
      <p:pic>
        <p:nvPicPr>
          <p:cNvPr id="2396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0"/>
            <a:ext cx="13009563" cy="73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srcRect/>
          <a:stretch>
            <a:fillRect/>
          </a:stretch>
        </p:blipFill>
        <p:spPr bwMode="auto">
          <a:xfrm rot="19733810">
            <a:off x="7208838" y="3979863"/>
            <a:ext cx="720725" cy="931862"/>
          </a:xfrm>
          <a:prstGeom prst="rect">
            <a:avLst/>
          </a:prstGeom>
          <a:ln>
            <a:noFill/>
          </a:ln>
          <a:effectLst>
            <a:outerShdw blurRad="292100" dist="139700" dir="2700000" algn="tl" rotWithShape="0">
              <a:srgbClr val="333333">
                <a:alpha val="65000"/>
              </a:srgbClr>
            </a:outerShdw>
          </a:effec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60000">
            <a:off x="7208838" y="3979863"/>
            <a:ext cx="720725"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728993"/>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nodeType="afterGroup">
                            <p:stCondLst>
                              <p:cond delay="1000"/>
                            </p:stCondLst>
                            <p:childTnLst>
                              <p:par>
                                <p:cTn id="13" presetID="35" presetClass="emph" presetSubtype="0" fill="hold" nodeType="afterEffect">
                                  <p:stCondLst>
                                    <p:cond delay="0"/>
                                  </p:stCondLst>
                                  <p:childTnLst>
                                    <p:anim calcmode="discrete" valueType="str">
                                      <p:cBhvr>
                                        <p:cTn id="14" dur="500" fill="hold"/>
                                        <p:tgtEl>
                                          <p:spTgt spid="9"/>
                                        </p:tgtEl>
                                        <p:attrNameLst>
                                          <p:attrName>style.visibility</p:attrName>
                                        </p:attrNameLst>
                                      </p:cBhvr>
                                      <p:tavLst>
                                        <p:tav tm="0">
                                          <p:val>
                                            <p:strVal val="hidden"/>
                                          </p:val>
                                        </p:tav>
                                        <p:tav tm="50000">
                                          <p:val>
                                            <p:strVal val="visible"/>
                                          </p:val>
                                        </p:tav>
                                      </p:tavLst>
                                    </p:anim>
                                  </p:childTnLst>
                                </p:cTn>
                              </p:par>
                            </p:childTnLst>
                          </p:cTn>
                        </p:par>
                        <p:par>
                          <p:cTn id="15" fill="hold" nodeType="afterGroup">
                            <p:stCondLst>
                              <p:cond delay="1500"/>
                            </p:stCondLst>
                            <p:childTnLst>
                              <p:par>
                                <p:cTn id="16" presetID="1" presetClass="exit" presetSubtype="0" fill="hold" nodeType="afterEffect">
                                  <p:stCondLst>
                                    <p:cond delay="0"/>
                                  </p:stCondLst>
                                  <p:childTnLst>
                                    <p:set>
                                      <p:cBhvr>
                                        <p:cTn id="17" dur="1" fill="hold">
                                          <p:stCondLst>
                                            <p:cond delay="0"/>
                                          </p:stCondLst>
                                        </p:cTn>
                                        <p:tgtEl>
                                          <p:spTgt spid="9"/>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9"/>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标题 1"/>
          <p:cNvSpPr>
            <a:spLocks noGrp="1"/>
          </p:cNvSpPr>
          <p:nvPr>
            <p:ph type="title"/>
          </p:nvPr>
        </p:nvSpPr>
        <p:spPr/>
        <p:txBody>
          <a:bodyPr/>
          <a:lstStyle/>
          <a:p>
            <a:pPr eaLnBrk="1" hangingPunct="1"/>
            <a:endParaRPr lang="zh-CN" altLang="en-US" smtClean="0">
              <a:ea typeface="宋体" panose="02010600030101010101" pitchFamily="2" charset="-122"/>
            </a:endParaRPr>
          </a:p>
        </p:txBody>
      </p:sp>
      <p:sp>
        <p:nvSpPr>
          <p:cNvPr id="241667" name="内容占位符 2"/>
          <p:cNvSpPr>
            <a:spLocks noGrp="1"/>
          </p:cNvSpPr>
          <p:nvPr>
            <p:ph idx="4294967295"/>
          </p:nvPr>
        </p:nvSpPr>
        <p:spPr>
          <a:xfrm>
            <a:off x="917575" y="990600"/>
            <a:ext cx="7369175" cy="4570413"/>
          </a:xfrm>
        </p:spPr>
        <p:txBody>
          <a:bodyPr/>
          <a:lstStyle/>
          <a:p>
            <a:pPr eaLnBrk="1" hangingPunct="1"/>
            <a:endParaRPr lang="zh-CN" altLang="en-US" smtClean="0">
              <a:ea typeface="宋体" panose="02010600030101010101" pitchFamily="2" charset="-122"/>
            </a:endParaRPr>
          </a:p>
        </p:txBody>
      </p:sp>
      <p:pic>
        <p:nvPicPr>
          <p:cNvPr id="2416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0"/>
            <a:ext cx="13009563" cy="73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9" name="圆角矩形 4"/>
          <p:cNvSpPr>
            <a:spLocks noChangeArrowheads="1"/>
          </p:cNvSpPr>
          <p:nvPr/>
        </p:nvSpPr>
        <p:spPr bwMode="auto">
          <a:xfrm>
            <a:off x="3714750" y="6215063"/>
            <a:ext cx="571500" cy="28575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defTabSz="914400" eaLnBrk="0" fontAlgn="base" hangingPunct="0">
              <a:spcAft>
                <a:spcPct val="0"/>
              </a:spcAft>
              <a:buClrTx/>
              <a:buFontTx/>
              <a:buNone/>
            </a:pPr>
            <a:endParaRPr lang="zh-CN" altLang="en-US" smtClean="0">
              <a:solidFill>
                <a:srgbClr val="000000"/>
              </a:solidFill>
              <a:ea typeface="宋体" panose="02010600030101010101" pitchFamily="2" charset="-122"/>
            </a:endParaRPr>
          </a:p>
        </p:txBody>
      </p:sp>
    </p:spTree>
    <p:extLst>
      <p:ext uri="{BB962C8B-B14F-4D97-AF65-F5344CB8AC3E}">
        <p14:creationId xmlns:p14="http://schemas.microsoft.com/office/powerpoint/2010/main" val="851576794"/>
      </p:ext>
    </p:extLst>
  </p:cSld>
  <p:clrMapOvr>
    <a:masterClrMapping/>
  </p:clrMapOvr>
  <p:transition>
    <p:zo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标题 1"/>
          <p:cNvSpPr>
            <a:spLocks noGrp="1"/>
          </p:cNvSpPr>
          <p:nvPr>
            <p:ph type="title"/>
          </p:nvPr>
        </p:nvSpPr>
        <p:spPr/>
        <p:txBody>
          <a:bodyPr/>
          <a:lstStyle/>
          <a:p>
            <a:pPr eaLnBrk="1" hangingPunct="1"/>
            <a:endParaRPr lang="zh-CN" altLang="en-US" smtClean="0">
              <a:ea typeface="宋体" panose="02010600030101010101" pitchFamily="2" charset="-122"/>
            </a:endParaRPr>
          </a:p>
        </p:txBody>
      </p:sp>
      <p:sp>
        <p:nvSpPr>
          <p:cNvPr id="243715" name="内容占位符 2"/>
          <p:cNvSpPr>
            <a:spLocks noGrp="1"/>
          </p:cNvSpPr>
          <p:nvPr>
            <p:ph idx="4294967295"/>
          </p:nvPr>
        </p:nvSpPr>
        <p:spPr>
          <a:xfrm>
            <a:off x="917575" y="990600"/>
            <a:ext cx="7369175" cy="4570413"/>
          </a:xfrm>
        </p:spPr>
        <p:txBody>
          <a:bodyPr/>
          <a:lstStyle/>
          <a:p>
            <a:pPr eaLnBrk="1" hangingPunct="1"/>
            <a:endParaRPr lang="zh-CN" altLang="en-US" smtClean="0">
              <a:ea typeface="宋体" panose="02010600030101010101" pitchFamily="2" charset="-122"/>
            </a:endParaRPr>
          </a:p>
        </p:txBody>
      </p:sp>
      <p:pic>
        <p:nvPicPr>
          <p:cNvPr id="2437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6" y="0"/>
            <a:ext cx="13009563" cy="73136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矩形 4"/>
          <p:cNvSpPr/>
          <p:nvPr/>
        </p:nvSpPr>
        <p:spPr>
          <a:xfrm>
            <a:off x="1979613" y="2181225"/>
            <a:ext cx="5265737" cy="223678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a:solidFill>
                <a:srgbClr val="FFFFFF"/>
              </a:solidFill>
              <a:ea typeface="宋体" pitchFamily="2" charset="-122"/>
              <a:cs typeface="Arial" pitchFamily="34" charset="0"/>
            </a:endParaRPr>
          </a:p>
        </p:txBody>
      </p:sp>
    </p:spTree>
    <p:extLst>
      <p:ext uri="{BB962C8B-B14F-4D97-AF65-F5344CB8AC3E}">
        <p14:creationId xmlns:p14="http://schemas.microsoft.com/office/powerpoint/2010/main" val="3966622063"/>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标题 1"/>
          <p:cNvSpPr>
            <a:spLocks noGrp="1"/>
          </p:cNvSpPr>
          <p:nvPr>
            <p:ph type="title"/>
          </p:nvPr>
        </p:nvSpPr>
        <p:spPr/>
        <p:txBody>
          <a:bodyPr/>
          <a:lstStyle/>
          <a:p>
            <a:pPr eaLnBrk="1" hangingPunct="1"/>
            <a:endParaRPr lang="zh-CN" altLang="en-US" smtClean="0">
              <a:ea typeface="宋体" panose="02010600030101010101" pitchFamily="2" charset="-122"/>
            </a:endParaRPr>
          </a:p>
        </p:txBody>
      </p:sp>
      <p:sp>
        <p:nvSpPr>
          <p:cNvPr id="245763" name="内容占位符 2"/>
          <p:cNvSpPr>
            <a:spLocks noGrp="1"/>
          </p:cNvSpPr>
          <p:nvPr>
            <p:ph idx="4294967295"/>
          </p:nvPr>
        </p:nvSpPr>
        <p:spPr>
          <a:xfrm>
            <a:off x="917575" y="990600"/>
            <a:ext cx="7369175" cy="4570413"/>
          </a:xfrm>
        </p:spPr>
        <p:txBody>
          <a:bodyPr/>
          <a:lstStyle/>
          <a:p>
            <a:pPr eaLnBrk="1" hangingPunct="1"/>
            <a:endParaRPr lang="zh-CN" altLang="en-US" smtClean="0">
              <a:ea typeface="宋体" panose="02010600030101010101" pitchFamily="2" charset="-122"/>
            </a:endParaRPr>
          </a:p>
        </p:txBody>
      </p:sp>
      <p:grpSp>
        <p:nvGrpSpPr>
          <p:cNvPr id="245764" name="组合 17"/>
          <p:cNvGrpSpPr>
            <a:grpSpLocks/>
          </p:cNvGrpSpPr>
          <p:nvPr/>
        </p:nvGrpSpPr>
        <p:grpSpPr bwMode="auto">
          <a:xfrm>
            <a:off x="0" y="0"/>
            <a:ext cx="13009563" cy="7313613"/>
            <a:chOff x="0" y="0"/>
            <a:chExt cx="13009563" cy="7313613"/>
          </a:xfrm>
        </p:grpSpPr>
        <p:pic>
          <p:nvPicPr>
            <p:cNvPr id="2457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9563" cy="73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68" name="组合 4"/>
            <p:cNvGrpSpPr>
              <a:grpSpLocks/>
            </p:cNvGrpSpPr>
            <p:nvPr/>
          </p:nvGrpSpPr>
          <p:grpSpPr bwMode="auto">
            <a:xfrm>
              <a:off x="0" y="275767"/>
              <a:ext cx="6330441" cy="1342017"/>
              <a:chOff x="252213" y="1035424"/>
              <a:chExt cx="4539423" cy="1021976"/>
            </a:xfrm>
          </p:grpSpPr>
          <p:cxnSp>
            <p:nvCxnSpPr>
              <p:cNvPr id="6" name="直接连接符 5"/>
              <p:cNvCxnSpPr/>
              <p:nvPr/>
            </p:nvCxnSpPr>
            <p:spPr>
              <a:xfrm>
                <a:off x="3227891" y="1049071"/>
                <a:ext cx="807099" cy="1329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52213" y="2024667"/>
                <a:ext cx="4521574" cy="3264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4773787" y="1255796"/>
                <a:ext cx="4553" cy="7749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52213" y="1265467"/>
                <a:ext cx="0" cy="74952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980349" y="1250960"/>
                <a:ext cx="811652" cy="1813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flipV="1">
                <a:off x="3994010" y="1035773"/>
                <a:ext cx="13660" cy="20188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232445" y="1053907"/>
                <a:ext cx="12522" cy="20188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cxnSp>
        <p:nvCxnSpPr>
          <p:cNvPr id="16" name="直接连接符 15"/>
          <p:cNvCxnSpPr/>
          <p:nvPr/>
        </p:nvCxnSpPr>
        <p:spPr>
          <a:xfrm>
            <a:off x="0" y="542925"/>
            <a:ext cx="4219575" cy="635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699292"/>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r>
              <a:rPr lang="zh-CN" altLang="en-US" sz="2400" dirty="0" smtClean="0">
                <a:latin typeface="+mj-ea"/>
              </a:rPr>
              <a:t>如何访问</a:t>
            </a:r>
            <a:r>
              <a:rPr lang="en-US" altLang="zh-CN" sz="2400" dirty="0">
                <a:latin typeface="+mj-ea"/>
              </a:rPr>
              <a:t>SCI</a:t>
            </a:r>
            <a:endParaRPr lang="zh-CN" altLang="en-US" sz="2400" dirty="0">
              <a:latin typeface="+mj-ea"/>
            </a:endParaRPr>
          </a:p>
        </p:txBody>
      </p:sp>
      <p:sp>
        <p:nvSpPr>
          <p:cNvPr id="4" name="Text Placeholder 3"/>
          <p:cNvSpPr>
            <a:spLocks noGrp="1"/>
          </p:cNvSpPr>
          <p:nvPr>
            <p:ph type="body" sz="quarter" idx="13"/>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94" y="913953"/>
            <a:ext cx="8590011" cy="6858000"/>
          </a:xfrm>
          <a:prstGeom prst="rect">
            <a:avLst/>
          </a:prstGeom>
        </p:spPr>
      </p:pic>
    </p:spTree>
    <p:extLst>
      <p:ext uri="{BB962C8B-B14F-4D97-AF65-F5344CB8AC3E}">
        <p14:creationId xmlns:p14="http://schemas.microsoft.com/office/powerpoint/2010/main" val="40909386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标题 1"/>
          <p:cNvSpPr>
            <a:spLocks noGrp="1"/>
          </p:cNvSpPr>
          <p:nvPr>
            <p:ph type="title"/>
          </p:nvPr>
        </p:nvSpPr>
        <p:spPr/>
        <p:txBody>
          <a:bodyPr/>
          <a:lstStyle/>
          <a:p>
            <a:pPr eaLnBrk="1" hangingPunct="1"/>
            <a:endParaRPr lang="zh-CN" altLang="en-US" smtClean="0">
              <a:ea typeface="宋体" panose="02010600030101010101" pitchFamily="2" charset="-122"/>
            </a:endParaRPr>
          </a:p>
        </p:txBody>
      </p:sp>
      <p:sp>
        <p:nvSpPr>
          <p:cNvPr id="247811" name="内容占位符 2"/>
          <p:cNvSpPr>
            <a:spLocks noGrp="1"/>
          </p:cNvSpPr>
          <p:nvPr>
            <p:ph idx="4294967295"/>
          </p:nvPr>
        </p:nvSpPr>
        <p:spPr>
          <a:xfrm>
            <a:off x="917575" y="990600"/>
            <a:ext cx="7369175" cy="4570413"/>
          </a:xfrm>
        </p:spPr>
        <p:txBody>
          <a:bodyPr/>
          <a:lstStyle/>
          <a:p>
            <a:pPr eaLnBrk="1" hangingPunct="1"/>
            <a:endParaRPr lang="zh-CN" altLang="en-US" smtClean="0">
              <a:ea typeface="宋体" panose="02010600030101010101" pitchFamily="2" charset="-122"/>
            </a:endParaRPr>
          </a:p>
        </p:txBody>
      </p:sp>
      <p:pic>
        <p:nvPicPr>
          <p:cNvPr id="2478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9563" cy="73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946544"/>
      </p:ext>
    </p:extLst>
  </p:cSld>
  <p:clrMapOvr>
    <a:masterClrMapping/>
  </p:clrMapOvr>
  <p:transition>
    <p:zo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标题 1"/>
          <p:cNvSpPr>
            <a:spLocks noGrp="1"/>
          </p:cNvSpPr>
          <p:nvPr>
            <p:ph type="title"/>
          </p:nvPr>
        </p:nvSpPr>
        <p:spPr>
          <a:xfrm>
            <a:off x="903288" y="317500"/>
            <a:ext cx="7369175" cy="836613"/>
          </a:xfrm>
        </p:spPr>
        <p:txBody>
          <a:bodyPr/>
          <a:lstStyle/>
          <a:p>
            <a:pPr eaLnBrk="1" hangingPunct="1"/>
            <a:r>
              <a:rPr lang="zh-CN" altLang="en-US" b="1" dirty="0" smtClean="0">
                <a:latin typeface="微软雅黑" panose="020B0503020204020204" pitchFamily="34" charset="-122"/>
                <a:ea typeface="微软雅黑" panose="020B0503020204020204" pitchFamily="34" charset="-122"/>
              </a:rPr>
              <a:t>如何统一做格式化处理？</a:t>
            </a:r>
          </a:p>
        </p:txBody>
      </p:sp>
      <p:sp>
        <p:nvSpPr>
          <p:cNvPr id="249859" name="内容占位符 2"/>
          <p:cNvSpPr>
            <a:spLocks noGrp="1"/>
          </p:cNvSpPr>
          <p:nvPr>
            <p:ph idx="4294967295"/>
          </p:nvPr>
        </p:nvSpPr>
        <p:spPr>
          <a:xfrm>
            <a:off x="917575" y="990600"/>
            <a:ext cx="7369175" cy="4570413"/>
          </a:xfrm>
        </p:spPr>
        <p:txBody>
          <a:bodyPr/>
          <a:lstStyle/>
          <a:p>
            <a:pPr eaLnBrk="1" hangingPunct="1"/>
            <a:endParaRPr lang="zh-CN" altLang="en-US" smtClean="0">
              <a:ea typeface="宋体" panose="02010600030101010101" pitchFamily="2" charset="-122"/>
            </a:endParaRPr>
          </a:p>
        </p:txBody>
      </p:sp>
      <p:pic>
        <p:nvPicPr>
          <p:cNvPr id="2498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509713"/>
            <a:ext cx="13009563" cy="731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5786438" y="39688"/>
            <a:ext cx="3357562" cy="6818312"/>
            <a:chOff x="6605517" y="1741085"/>
            <a:chExt cx="3357349" cy="6817557"/>
          </a:xfrm>
        </p:grpSpPr>
        <p:grpSp>
          <p:nvGrpSpPr>
            <p:cNvPr id="249863" name="Group 6"/>
            <p:cNvGrpSpPr>
              <a:grpSpLocks/>
            </p:cNvGrpSpPr>
            <p:nvPr/>
          </p:nvGrpSpPr>
          <p:grpSpPr bwMode="auto">
            <a:xfrm>
              <a:off x="6605517" y="1944805"/>
              <a:ext cx="3357349" cy="6613837"/>
              <a:chOff x="6605517" y="1944805"/>
              <a:chExt cx="3357349" cy="6613837"/>
            </a:xfrm>
          </p:grpSpPr>
          <p:pic>
            <p:nvPicPr>
              <p:cNvPr id="24986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5517" y="1944805"/>
                <a:ext cx="3343701" cy="6613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矩形 4"/>
              <p:cNvSpPr/>
              <p:nvPr/>
            </p:nvSpPr>
            <p:spPr>
              <a:xfrm>
                <a:off x="6646789" y="1987119"/>
                <a:ext cx="3316077" cy="657152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a:solidFill>
                    <a:srgbClr val="FFFFFF"/>
                  </a:solidFill>
                  <a:ea typeface="宋体" pitchFamily="2" charset="-122"/>
                  <a:cs typeface="Arial" pitchFamily="34" charset="0"/>
                </a:endParaRPr>
              </a:p>
            </p:txBody>
          </p:sp>
        </p:grpSp>
        <p:pic>
          <p:nvPicPr>
            <p:cNvPr id="24986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693" y="1741085"/>
              <a:ext cx="1885950" cy="209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2598077"/>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Righ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p:cNvSpPr>
            <a:spLocks noGrp="1" noChangeArrowheads="1"/>
          </p:cNvSpPr>
          <p:nvPr>
            <p:ph type="title"/>
          </p:nvPr>
        </p:nvSpPr>
        <p:spPr>
          <a:xfrm>
            <a:off x="769938" y="476672"/>
            <a:ext cx="8915400" cy="836613"/>
          </a:xfrm>
        </p:spPr>
        <p:txBody>
          <a:bodyPr/>
          <a:lstStyle/>
          <a:p>
            <a:pPr eaLnBrk="1" hangingPunct="1"/>
            <a:r>
              <a:rPr lang="en-US" altLang="zh-CN" b="1" dirty="0" smtClean="0">
                <a:latin typeface="微软雅黑" panose="020B0503020204020204" pitchFamily="34" charset="-122"/>
                <a:ea typeface="微软雅黑" panose="020B0503020204020204" pitchFamily="34" charset="-122"/>
              </a:rPr>
              <a:t>Endnote</a:t>
            </a:r>
            <a:r>
              <a:rPr lang="en-US" altLang="zh-CN" b="1" baseline="30000" dirty="0" smtClean="0">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online – </a:t>
            </a:r>
            <a:r>
              <a:rPr lang="zh-CN" altLang="en-US" b="1" dirty="0" smtClean="0">
                <a:latin typeface="微软雅黑" panose="020B0503020204020204" pitchFamily="34" charset="-122"/>
                <a:ea typeface="微软雅黑" panose="020B0503020204020204" pitchFamily="34" charset="-122"/>
              </a:rPr>
              <a:t>文献的管理和写作工具</a:t>
            </a:r>
          </a:p>
        </p:txBody>
      </p:sp>
      <p:sp>
        <p:nvSpPr>
          <p:cNvPr id="4" name="内容占位符 5"/>
          <p:cNvSpPr txBox="1">
            <a:spLocks/>
          </p:cNvSpPr>
          <p:nvPr/>
        </p:nvSpPr>
        <p:spPr bwMode="auto">
          <a:xfrm>
            <a:off x="769938" y="1479821"/>
            <a:ext cx="7369175" cy="4570413"/>
          </a:xfrm>
          <a:prstGeom prst="rect">
            <a:avLst/>
          </a:prstGeom>
          <a:noFill/>
          <a:ln w="9525">
            <a:noFill/>
            <a:miter lim="800000"/>
            <a:headEnd/>
            <a:tailEnd/>
          </a:ln>
        </p:spPr>
        <p:txBody>
          <a:bodyPr lIns="0" tIns="0" rIns="182880" bIns="0"/>
          <a:lstStyle/>
          <a:p>
            <a:pPr marL="342891" indent="-342891">
              <a:lnSpc>
                <a:spcPct val="125000"/>
              </a:lnSpc>
              <a:spcBef>
                <a:spcPct val="50000"/>
              </a:spcBef>
              <a:buFont typeface="Arial" panose="020B0604020202020204" pitchFamily="34" charset="0"/>
              <a:buChar char="•"/>
              <a:defRPr/>
            </a:pPr>
            <a:r>
              <a:rPr lang="zh-CN" altLang="en-US" sz="2400" dirty="0">
                <a:solidFill>
                  <a:srgbClr val="000000"/>
                </a:solidFill>
                <a:latin typeface="微软雅黑" pitchFamily="34" charset="-122"/>
                <a:ea typeface="微软雅黑" pitchFamily="34" charset="-122"/>
              </a:rPr>
              <a:t>与</a:t>
            </a:r>
            <a:r>
              <a:rPr lang="en-US" altLang="zh-CN" sz="2400" dirty="0">
                <a:solidFill>
                  <a:srgbClr val="000000"/>
                </a:solidFill>
                <a:latin typeface="微软雅黑" pitchFamily="34" charset="-122"/>
                <a:ea typeface="微软雅黑" pitchFamily="34" charset="-122"/>
              </a:rPr>
              <a:t>Microsoft Word</a:t>
            </a:r>
            <a:r>
              <a:rPr lang="zh-CN" altLang="en-US" sz="2400" dirty="0">
                <a:solidFill>
                  <a:srgbClr val="000000"/>
                </a:solidFill>
                <a:latin typeface="微软雅黑" pitchFamily="34" charset="-122"/>
                <a:ea typeface="微软雅黑" pitchFamily="34" charset="-122"/>
              </a:rPr>
              <a:t>自动连接</a:t>
            </a:r>
            <a:r>
              <a:rPr lang="en-US" altLang="zh-CN" sz="2400" dirty="0">
                <a:solidFill>
                  <a:srgbClr val="000000"/>
                </a:solidFill>
                <a:latin typeface="微软雅黑" pitchFamily="34" charset="-122"/>
                <a:ea typeface="微软雅黑" pitchFamily="34" charset="-122"/>
              </a:rPr>
              <a:t>, </a:t>
            </a:r>
            <a:r>
              <a:rPr lang="zh-CN" altLang="en-US" sz="2400" dirty="0">
                <a:solidFill>
                  <a:srgbClr val="6817FF"/>
                </a:solidFill>
                <a:latin typeface="微软雅黑" pitchFamily="34" charset="-122"/>
                <a:ea typeface="微软雅黑" pitchFamily="34" charset="-122"/>
              </a:rPr>
              <a:t>边写作边引用</a:t>
            </a:r>
          </a:p>
          <a:p>
            <a:pPr marL="685783" lvl="1" indent="-342891">
              <a:lnSpc>
                <a:spcPct val="125000"/>
              </a:lnSpc>
              <a:spcBef>
                <a:spcPct val="30000"/>
              </a:spcBef>
              <a:buFont typeface="Arial" panose="020B0604020202020204" pitchFamily="34" charset="0"/>
              <a:buChar char="̵"/>
              <a:defRPr/>
            </a:pPr>
            <a:r>
              <a:rPr lang="zh-CN" altLang="en-US" sz="2000" dirty="0">
                <a:solidFill>
                  <a:srgbClr val="1DC806"/>
                </a:solidFill>
                <a:latin typeface="微软雅黑" pitchFamily="34" charset="-122"/>
                <a:ea typeface="微软雅黑" pitchFamily="34" charset="-122"/>
              </a:rPr>
              <a:t> </a:t>
            </a:r>
            <a:r>
              <a:rPr lang="zh-CN" altLang="en-US" sz="2000" dirty="0">
                <a:solidFill>
                  <a:srgbClr val="6817FF"/>
                </a:solidFill>
                <a:latin typeface="微软雅黑" pitchFamily="34" charset="-122"/>
                <a:ea typeface="微软雅黑" pitchFamily="34" charset="-122"/>
              </a:rPr>
              <a:t>自动生成</a:t>
            </a:r>
            <a:r>
              <a:rPr lang="zh-CN" altLang="en-US" sz="2000" dirty="0">
                <a:solidFill>
                  <a:srgbClr val="000000"/>
                </a:solidFill>
                <a:latin typeface="微软雅黑" pitchFamily="34" charset="-122"/>
                <a:ea typeface="微软雅黑" pitchFamily="34" charset="-122"/>
              </a:rPr>
              <a:t>文中和文后参考文献</a:t>
            </a:r>
          </a:p>
          <a:p>
            <a:pPr marL="685783" lvl="1" indent="-342891">
              <a:lnSpc>
                <a:spcPct val="125000"/>
              </a:lnSpc>
              <a:spcBef>
                <a:spcPct val="30000"/>
              </a:spcBef>
              <a:buFont typeface="Arial" panose="020B0604020202020204" pitchFamily="34" charset="0"/>
              <a:buChar char="̵"/>
              <a:defRPr/>
            </a:pPr>
            <a:r>
              <a:rPr lang="zh-CN" altLang="en-US" sz="2000" dirty="0">
                <a:solidFill>
                  <a:srgbClr val="000000"/>
                </a:solidFill>
                <a:latin typeface="微软雅黑" pitchFamily="34" charset="-122"/>
                <a:ea typeface="微软雅黑" pitchFamily="34" charset="-122"/>
              </a:rPr>
              <a:t> 提供</a:t>
            </a:r>
            <a:r>
              <a:rPr lang="en-US" altLang="zh-CN" sz="2000" dirty="0">
                <a:solidFill>
                  <a:srgbClr val="6817FF"/>
                </a:solidFill>
                <a:latin typeface="微软雅黑" pitchFamily="34" charset="-122"/>
                <a:ea typeface="微软雅黑" pitchFamily="34" charset="-122"/>
              </a:rPr>
              <a:t>3300</a:t>
            </a:r>
            <a:r>
              <a:rPr lang="zh-CN" altLang="en-US" sz="2000" dirty="0">
                <a:solidFill>
                  <a:srgbClr val="6817FF"/>
                </a:solidFill>
                <a:latin typeface="微软雅黑" pitchFamily="34" charset="-122"/>
                <a:ea typeface="微软雅黑" pitchFamily="34" charset="-122"/>
              </a:rPr>
              <a:t>多种期刊</a:t>
            </a:r>
            <a:r>
              <a:rPr lang="zh-CN" altLang="en-US" sz="2000" dirty="0">
                <a:solidFill>
                  <a:srgbClr val="000000"/>
                </a:solidFill>
                <a:latin typeface="微软雅黑" pitchFamily="34" charset="-122"/>
                <a:ea typeface="微软雅黑" pitchFamily="34" charset="-122"/>
              </a:rPr>
              <a:t>的参考文献格式</a:t>
            </a:r>
          </a:p>
          <a:p>
            <a:pPr marL="342891" indent="-342891">
              <a:lnSpc>
                <a:spcPct val="125000"/>
              </a:lnSpc>
              <a:spcBef>
                <a:spcPct val="50000"/>
              </a:spcBef>
              <a:buFont typeface="Arial" panose="020B0604020202020204" pitchFamily="34" charset="0"/>
              <a:buChar char="•"/>
              <a:defRPr/>
            </a:pPr>
            <a:r>
              <a:rPr lang="zh-CN" altLang="en-US" sz="2400" dirty="0">
                <a:solidFill>
                  <a:srgbClr val="000000"/>
                </a:solidFill>
                <a:latin typeface="微软雅黑" pitchFamily="34" charset="-122"/>
                <a:ea typeface="微软雅黑" pitchFamily="34" charset="-122"/>
              </a:rPr>
              <a:t>提高写作效率</a:t>
            </a:r>
            <a:r>
              <a:rPr lang="en-US" altLang="zh-CN" sz="2400" dirty="0">
                <a:solidFill>
                  <a:srgbClr val="000000"/>
                </a:solidFill>
                <a:latin typeface="微软雅黑" pitchFamily="34" charset="-122"/>
                <a:ea typeface="微软雅黑" pitchFamily="34" charset="-122"/>
              </a:rPr>
              <a:t>:</a:t>
            </a:r>
          </a:p>
          <a:p>
            <a:pPr marL="685783" lvl="1" indent="-342891">
              <a:lnSpc>
                <a:spcPct val="125000"/>
              </a:lnSpc>
              <a:spcBef>
                <a:spcPct val="30000"/>
              </a:spcBef>
              <a:buFont typeface="Arial" panose="020B0604020202020204" pitchFamily="34" charset="0"/>
              <a:buChar char="̵"/>
              <a:defRPr/>
            </a:pPr>
            <a:r>
              <a:rPr lang="zh-CN" altLang="en-US" sz="2000" dirty="0">
                <a:solidFill>
                  <a:srgbClr val="000000"/>
                </a:solidFill>
                <a:latin typeface="微软雅黑" pitchFamily="34" charset="-122"/>
                <a:ea typeface="微软雅黑" pitchFamily="34" charset="-122"/>
              </a:rPr>
              <a:t>按拟投稿期刊的格式要求自动生成参考文献</a:t>
            </a:r>
            <a:r>
              <a:rPr lang="en-US" altLang="zh-CN" sz="2000" dirty="0">
                <a:solidFill>
                  <a:srgbClr val="000000"/>
                </a:solidFill>
                <a:latin typeface="微软雅黑" pitchFamily="34" charset="-122"/>
                <a:ea typeface="微软雅黑" pitchFamily="34" charset="-122"/>
              </a:rPr>
              <a:t>, </a:t>
            </a:r>
            <a:r>
              <a:rPr lang="zh-CN" altLang="en-US" sz="2000" dirty="0">
                <a:solidFill>
                  <a:srgbClr val="000000"/>
                </a:solidFill>
                <a:latin typeface="微软雅黑" pitchFamily="34" charset="-122"/>
                <a:ea typeface="微软雅黑" pitchFamily="34" charset="-122"/>
              </a:rPr>
              <a:t>节约了大量的时间和精力</a:t>
            </a:r>
          </a:p>
          <a:p>
            <a:pPr marL="685783" lvl="1" indent="-342891">
              <a:lnSpc>
                <a:spcPct val="125000"/>
              </a:lnSpc>
              <a:spcBef>
                <a:spcPct val="30000"/>
              </a:spcBef>
              <a:buFont typeface="Arial" panose="020B0604020202020204" pitchFamily="34" charset="0"/>
              <a:buChar char="̵"/>
              <a:defRPr/>
            </a:pPr>
            <a:r>
              <a:rPr lang="zh-CN" altLang="en-US" sz="2000" dirty="0">
                <a:solidFill>
                  <a:srgbClr val="000000"/>
                </a:solidFill>
                <a:latin typeface="微软雅黑" pitchFamily="34" charset="-122"/>
                <a:ea typeface="微软雅黑" pitchFamily="34" charset="-122"/>
              </a:rPr>
              <a:t>对文章中的引用进行</a:t>
            </a:r>
            <a:r>
              <a:rPr lang="zh-CN" altLang="en-US" sz="2000" dirty="0">
                <a:solidFill>
                  <a:srgbClr val="6817FF"/>
                </a:solidFill>
                <a:latin typeface="微软雅黑" pitchFamily="34" charset="-122"/>
                <a:ea typeface="微软雅黑" pitchFamily="34" charset="-122"/>
              </a:rPr>
              <a:t>增、删、改</a:t>
            </a:r>
            <a:r>
              <a:rPr lang="zh-CN" altLang="en-US" sz="2000" dirty="0">
                <a:solidFill>
                  <a:srgbClr val="000000"/>
                </a:solidFill>
                <a:latin typeface="微软雅黑" pitchFamily="34" charset="-122"/>
                <a:ea typeface="微软雅黑" pitchFamily="34" charset="-122"/>
              </a:rPr>
              <a:t>以及位置调整都会</a:t>
            </a:r>
            <a:r>
              <a:rPr lang="zh-CN" altLang="en-US" sz="2000" dirty="0">
                <a:solidFill>
                  <a:srgbClr val="6817FF"/>
                </a:solidFill>
                <a:latin typeface="微软雅黑" pitchFamily="34" charset="-122"/>
                <a:ea typeface="微软雅黑" pitchFamily="34" charset="-122"/>
              </a:rPr>
              <a:t>自动重新排好序</a:t>
            </a:r>
          </a:p>
          <a:p>
            <a:pPr marL="685783" lvl="1" indent="-342891">
              <a:lnSpc>
                <a:spcPct val="125000"/>
              </a:lnSpc>
              <a:spcBef>
                <a:spcPct val="30000"/>
              </a:spcBef>
              <a:buFont typeface="Arial" panose="020B0604020202020204" pitchFamily="34" charset="0"/>
              <a:buChar char="̵"/>
              <a:defRPr/>
            </a:pPr>
            <a:r>
              <a:rPr lang="zh-CN" altLang="en-US" sz="2000" dirty="0">
                <a:solidFill>
                  <a:srgbClr val="000000"/>
                </a:solidFill>
                <a:latin typeface="微软雅黑" pitchFamily="34" charset="-122"/>
                <a:ea typeface="微软雅黑" pitchFamily="34" charset="-122"/>
              </a:rPr>
              <a:t>修改退稿</a:t>
            </a:r>
            <a:r>
              <a:rPr lang="en-US" altLang="zh-CN" sz="2000" dirty="0">
                <a:solidFill>
                  <a:srgbClr val="000000"/>
                </a:solidFill>
                <a:latin typeface="微软雅黑" pitchFamily="34" charset="-122"/>
                <a:ea typeface="微软雅黑" pitchFamily="34" charset="-122"/>
              </a:rPr>
              <a:t>, </a:t>
            </a:r>
            <a:r>
              <a:rPr lang="zh-CN" altLang="en-US" sz="2000" dirty="0">
                <a:solidFill>
                  <a:srgbClr val="000000"/>
                </a:solidFill>
                <a:latin typeface="微软雅黑" pitchFamily="34" charset="-122"/>
                <a:ea typeface="微软雅黑" pitchFamily="34" charset="-122"/>
              </a:rPr>
              <a:t>准备另投它刊时</a:t>
            </a:r>
            <a:r>
              <a:rPr lang="en-US" altLang="zh-CN" sz="2000" dirty="0">
                <a:solidFill>
                  <a:srgbClr val="000000"/>
                </a:solidFill>
                <a:latin typeface="微软雅黑" pitchFamily="34" charset="-122"/>
                <a:ea typeface="微软雅黑" pitchFamily="34" charset="-122"/>
              </a:rPr>
              <a:t>, </a:t>
            </a:r>
            <a:r>
              <a:rPr lang="zh-CN" altLang="en-US" sz="2000" dirty="0">
                <a:solidFill>
                  <a:srgbClr val="6817FF"/>
                </a:solidFill>
                <a:latin typeface="微软雅黑" pitchFamily="34" charset="-122"/>
                <a:ea typeface="微软雅黑" pitchFamily="34" charset="-122"/>
              </a:rPr>
              <a:t>瞬间调整参考文献格式</a:t>
            </a:r>
          </a:p>
        </p:txBody>
      </p:sp>
    </p:spTree>
    <p:extLst>
      <p:ext uri="{BB962C8B-B14F-4D97-AF65-F5344CB8AC3E}">
        <p14:creationId xmlns:p14="http://schemas.microsoft.com/office/powerpoint/2010/main" val="2217242993"/>
      </p:ext>
    </p:extLst>
  </p:cSld>
  <p:clrMapOvr>
    <a:masterClrMapping/>
  </p:clrMapOvr>
  <p:transition>
    <p:zo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5" name="TextBox 2">
            <a:extLst>
              <a:ext uri="{FF2B5EF4-FFF2-40B4-BE49-F238E27FC236}">
                <a16:creationId xmlns:a16="http://schemas.microsoft.com/office/drawing/2014/main" xmlns="" id="{19F1AB72-1EAC-4388-8CEE-54B8A9250E0C}"/>
              </a:ext>
            </a:extLst>
          </p:cNvPr>
          <p:cNvSpPr txBox="1">
            <a:spLocks noChangeArrowheads="1"/>
          </p:cNvSpPr>
          <p:nvPr/>
        </p:nvSpPr>
        <p:spPr bwMode="auto">
          <a:xfrm>
            <a:off x="1133679" y="986911"/>
            <a:ext cx="431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6816FF"/>
                </a:solidFill>
                <a:latin typeface="微软雅黑" panose="020B0503020204020204" pitchFamily="34" charset="-122"/>
                <a:ea typeface="微软雅黑" panose="020B0503020204020204" pitchFamily="34" charset="-122"/>
              </a:rPr>
              <a:t>了解</a:t>
            </a:r>
            <a:r>
              <a:rPr lang="en-US" altLang="en-US" sz="2800" b="1" dirty="0">
                <a:solidFill>
                  <a:srgbClr val="6816FF"/>
                </a:solidFill>
                <a:latin typeface="微软雅黑" panose="020B0503020204020204" pitchFamily="34" charset="-122"/>
                <a:ea typeface="微软雅黑" panose="020B0503020204020204" pitchFamily="34" charset="-122"/>
              </a:rPr>
              <a:t>SCI </a:t>
            </a:r>
            <a:r>
              <a:rPr lang="en-US" altLang="zh-CN" sz="2800" b="1" dirty="0">
                <a:solidFill>
                  <a:srgbClr val="6816FF"/>
                </a:solidFill>
                <a:latin typeface="微软雅黑" panose="020B0503020204020204" pitchFamily="34" charset="-122"/>
                <a:ea typeface="微软雅黑" panose="020B0503020204020204" pitchFamily="34" charset="-122"/>
              </a:rPr>
              <a:t>—— </a:t>
            </a:r>
            <a:r>
              <a:rPr lang="zh-CN" altLang="en-US" sz="2800" b="1" dirty="0">
                <a:solidFill>
                  <a:srgbClr val="6816FF"/>
                </a:solidFill>
                <a:latin typeface="微软雅黑" panose="020B0503020204020204" pitchFamily="34" charset="-122"/>
                <a:ea typeface="微软雅黑" panose="020B0503020204020204" pitchFamily="34" charset="-122"/>
              </a:rPr>
              <a:t>谁是</a:t>
            </a:r>
            <a:r>
              <a:rPr lang="en-US" altLang="zh-CN" sz="2800" b="1" dirty="0">
                <a:solidFill>
                  <a:srgbClr val="6816FF"/>
                </a:solidFill>
                <a:latin typeface="微软雅黑" panose="020B0503020204020204" pitchFamily="34" charset="-122"/>
                <a:ea typeface="微软雅黑" panose="020B0503020204020204" pitchFamily="34" charset="-122"/>
              </a:rPr>
              <a:t>SCI</a:t>
            </a:r>
            <a:r>
              <a:rPr lang="zh-CN" altLang="en-US" sz="2800" b="1" dirty="0">
                <a:solidFill>
                  <a:srgbClr val="6816FF"/>
                </a:solidFill>
                <a:latin typeface="微软雅黑" panose="020B0503020204020204" pitchFamily="34" charset="-122"/>
                <a:ea typeface="微软雅黑" panose="020B0503020204020204" pitchFamily="34" charset="-122"/>
              </a:rPr>
              <a:t>？</a:t>
            </a:r>
            <a:endParaRPr lang="en-US" altLang="en-US" sz="2800" b="1" dirty="0">
              <a:solidFill>
                <a:srgbClr val="6816FF"/>
              </a:solidFill>
              <a:latin typeface="微软雅黑" panose="020B0503020204020204" pitchFamily="34" charset="-122"/>
              <a:ea typeface="微软雅黑" panose="020B0503020204020204" pitchFamily="34" charset="-122"/>
            </a:endParaRPr>
          </a:p>
        </p:txBody>
      </p:sp>
      <p:sp>
        <p:nvSpPr>
          <p:cNvPr id="2" name="TextBox 1">
            <a:extLst>
              <a:ext uri="{FF2B5EF4-FFF2-40B4-BE49-F238E27FC236}">
                <a16:creationId xmlns:a16="http://schemas.microsoft.com/office/drawing/2014/main" xmlns="" id="{8D3E4A03-4A91-470D-947F-F4E7B5B85798}"/>
              </a:ext>
            </a:extLst>
          </p:cNvPr>
          <p:cNvSpPr txBox="1"/>
          <p:nvPr/>
        </p:nvSpPr>
        <p:spPr>
          <a:xfrm>
            <a:off x="2143561" y="1446731"/>
            <a:ext cx="1848583" cy="584775"/>
          </a:xfrm>
          <a:prstGeom prst="rect">
            <a:avLst/>
          </a:prstGeom>
          <a:noFill/>
        </p:spPr>
        <p:txBody>
          <a:bodyPr wrap="none" rtlCol="0">
            <a:spAutoFit/>
          </a:bodyPr>
          <a:lstStyle/>
          <a:p>
            <a:r>
              <a:rPr lang="en-US" altLang="zh-CN" sz="3200" b="1" dirty="0">
                <a:solidFill>
                  <a:schemeClr val="accent1"/>
                </a:solidFill>
              </a:rPr>
              <a:t>9000+</a:t>
            </a:r>
            <a:r>
              <a:rPr lang="zh-CN" altLang="en-US" sz="2000" dirty="0"/>
              <a:t>期刊</a:t>
            </a:r>
            <a:endParaRPr lang="en-US" altLang="zh-CN" sz="2000" dirty="0"/>
          </a:p>
        </p:txBody>
      </p:sp>
      <p:sp>
        <p:nvSpPr>
          <p:cNvPr id="4" name="Rectangle 3">
            <a:extLst>
              <a:ext uri="{FF2B5EF4-FFF2-40B4-BE49-F238E27FC236}">
                <a16:creationId xmlns:a16="http://schemas.microsoft.com/office/drawing/2014/main" xmlns="" id="{EC02992B-F25F-49FE-963A-ED1199CD1F08}"/>
              </a:ext>
            </a:extLst>
          </p:cNvPr>
          <p:cNvSpPr/>
          <p:nvPr/>
        </p:nvSpPr>
        <p:spPr>
          <a:xfrm>
            <a:off x="118602" y="6550223"/>
            <a:ext cx="6341806"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SCI</a:t>
            </a:r>
            <a:r>
              <a:rPr lang="zh-CN" altLang="en-US" sz="1400" dirty="0">
                <a:latin typeface="Arial" panose="020B0604020202020204" pitchFamily="34" charset="0"/>
                <a:cs typeface="Arial" panose="020B0604020202020204" pitchFamily="34" charset="0"/>
              </a:rPr>
              <a:t>期刊列表</a:t>
            </a:r>
            <a:r>
              <a:rPr lang="en-US" altLang="zh-CN"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http://mjl.clarivate.com/cgi-bin/jrnlst/jloptions.cgi?PC=D</a:t>
            </a:r>
          </a:p>
        </p:txBody>
      </p:sp>
      <p:pic>
        <p:nvPicPr>
          <p:cNvPr id="7" name="Picture 6">
            <a:extLst>
              <a:ext uri="{FF2B5EF4-FFF2-40B4-BE49-F238E27FC236}">
                <a16:creationId xmlns:a16="http://schemas.microsoft.com/office/drawing/2014/main" xmlns="" id="{F60CA49F-EACD-4046-81B4-F46098361AE0}"/>
              </a:ext>
            </a:extLst>
          </p:cNvPr>
          <p:cNvPicPr>
            <a:picLocks noChangeAspect="1"/>
          </p:cNvPicPr>
          <p:nvPr/>
        </p:nvPicPr>
        <p:blipFill>
          <a:blip r:embed="rId3"/>
          <a:stretch>
            <a:fillRect/>
          </a:stretch>
        </p:blipFill>
        <p:spPr>
          <a:xfrm>
            <a:off x="6327672" y="534580"/>
            <a:ext cx="2476500" cy="2476500"/>
          </a:xfrm>
          <a:prstGeom prst="rect">
            <a:avLst/>
          </a:prstGeom>
        </p:spPr>
      </p:pic>
      <p:pic>
        <p:nvPicPr>
          <p:cNvPr id="9" name="Picture 8">
            <a:extLst>
              <a:ext uri="{FF2B5EF4-FFF2-40B4-BE49-F238E27FC236}">
                <a16:creationId xmlns:a16="http://schemas.microsoft.com/office/drawing/2014/main" xmlns="" id="{090974CF-9B05-43F7-8CEE-D783BCD1C0AB}"/>
              </a:ext>
            </a:extLst>
          </p:cNvPr>
          <p:cNvPicPr>
            <a:picLocks noChangeAspect="1"/>
          </p:cNvPicPr>
          <p:nvPr/>
        </p:nvPicPr>
        <p:blipFill>
          <a:blip r:embed="rId4"/>
          <a:stretch>
            <a:fillRect/>
          </a:stretch>
        </p:blipFill>
        <p:spPr>
          <a:xfrm>
            <a:off x="320702" y="2115772"/>
            <a:ext cx="5357966" cy="4081882"/>
          </a:xfrm>
          <a:prstGeom prst="rect">
            <a:avLst/>
          </a:prstGeom>
        </p:spPr>
      </p:pic>
      <p:sp>
        <p:nvSpPr>
          <p:cNvPr id="12" name="Speech Bubble: Rectangle 11">
            <a:extLst>
              <a:ext uri="{FF2B5EF4-FFF2-40B4-BE49-F238E27FC236}">
                <a16:creationId xmlns:a16="http://schemas.microsoft.com/office/drawing/2014/main" xmlns="" id="{1782DF4C-2013-4271-98B0-3F54B3187544}"/>
              </a:ext>
            </a:extLst>
          </p:cNvPr>
          <p:cNvSpPr/>
          <p:nvPr/>
        </p:nvSpPr>
        <p:spPr>
          <a:xfrm>
            <a:off x="5808896" y="3369132"/>
            <a:ext cx="2069797" cy="415498"/>
          </a:xfrm>
          <a:prstGeom prst="wedgeRectCallout">
            <a:avLst>
              <a:gd name="adj1" fmla="val -69179"/>
              <a:gd name="adj2" fmla="val -52352"/>
            </a:avLst>
          </a:prstGeom>
          <a:solidFill>
            <a:schemeClr val="accent1"/>
          </a:solidFill>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r>
              <a:rPr lang="zh-CN" altLang="en-US" sz="2100" b="1" dirty="0">
                <a:solidFill>
                  <a:schemeClr val="bg1"/>
                </a:solidFill>
                <a:effectLst>
                  <a:outerShdw blurRad="38100" dist="38100" dir="2700000" algn="tl">
                    <a:srgbClr val="000000">
                      <a:alpha val="43137"/>
                    </a:srgbClr>
                  </a:outerShdw>
                </a:effectLst>
              </a:rPr>
              <a:t>查找特定的期刊</a:t>
            </a:r>
            <a:endParaRPr lang="en-US" sz="2100" b="1" dirty="0">
              <a:solidFill>
                <a:schemeClr val="bg1"/>
              </a:solidFill>
              <a:effectLst>
                <a:outerShdw blurRad="38100" dist="38100" dir="2700000" algn="tl">
                  <a:srgbClr val="000000">
                    <a:alpha val="43137"/>
                  </a:srgbClr>
                </a:outerShdw>
              </a:effectLst>
            </a:endParaRPr>
          </a:p>
        </p:txBody>
      </p:sp>
      <p:sp>
        <p:nvSpPr>
          <p:cNvPr id="15" name="Speech Bubble: Rectangle 14">
            <a:extLst>
              <a:ext uri="{FF2B5EF4-FFF2-40B4-BE49-F238E27FC236}">
                <a16:creationId xmlns:a16="http://schemas.microsoft.com/office/drawing/2014/main" xmlns="" id="{1A1B98D9-68F5-4B3F-AF89-0825EDE4A3BC}"/>
              </a:ext>
            </a:extLst>
          </p:cNvPr>
          <p:cNvSpPr/>
          <p:nvPr/>
        </p:nvSpPr>
        <p:spPr>
          <a:xfrm>
            <a:off x="5796845" y="4139209"/>
            <a:ext cx="2787943" cy="415498"/>
          </a:xfrm>
          <a:prstGeom prst="wedgeRectCallout">
            <a:avLst>
              <a:gd name="adj1" fmla="val -64516"/>
              <a:gd name="adj2" fmla="val -51300"/>
            </a:avLst>
          </a:prstGeom>
          <a:solidFill>
            <a:schemeClr val="accent1"/>
          </a:solidFill>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r>
              <a:rPr lang="zh-CN" altLang="en-US" sz="2100" b="1" dirty="0">
                <a:solidFill>
                  <a:schemeClr val="bg1"/>
                </a:solidFill>
                <a:effectLst>
                  <a:outerShdw blurRad="38100" dist="38100" dir="2700000" algn="tl">
                    <a:srgbClr val="000000">
                      <a:alpha val="43137"/>
                    </a:srgbClr>
                  </a:outerShdw>
                </a:effectLst>
              </a:rPr>
              <a:t>查看</a:t>
            </a:r>
            <a:r>
              <a:rPr lang="en-US" altLang="zh-CN" sz="2100" b="1" dirty="0">
                <a:solidFill>
                  <a:schemeClr val="bg1"/>
                </a:solidFill>
                <a:effectLst>
                  <a:outerShdw blurRad="38100" dist="38100" dir="2700000" algn="tl">
                    <a:srgbClr val="000000">
                      <a:alpha val="43137"/>
                    </a:srgbClr>
                  </a:outerShdw>
                </a:effectLst>
              </a:rPr>
              <a:t>SCI</a:t>
            </a:r>
            <a:r>
              <a:rPr lang="zh-CN" altLang="en-US" sz="2100" b="1" dirty="0">
                <a:solidFill>
                  <a:schemeClr val="bg1"/>
                </a:solidFill>
                <a:effectLst>
                  <a:outerShdw blurRad="38100" dist="38100" dir="2700000" algn="tl">
                    <a:srgbClr val="000000">
                      <a:alpha val="43137"/>
                    </a:srgbClr>
                  </a:outerShdw>
                </a:effectLst>
              </a:rPr>
              <a:t>所有期刊列表</a:t>
            </a:r>
            <a:endParaRPr lang="en-US" sz="2100" b="1" dirty="0">
              <a:solidFill>
                <a:schemeClr val="bg1"/>
              </a:solidFill>
              <a:effectLst>
                <a:outerShdw blurRad="38100" dist="38100" dir="2700000" algn="tl">
                  <a:srgbClr val="000000">
                    <a:alpha val="43137"/>
                  </a:srgbClr>
                </a:outerShdw>
              </a:effectLst>
            </a:endParaRPr>
          </a:p>
        </p:txBody>
      </p:sp>
      <p:sp>
        <p:nvSpPr>
          <p:cNvPr id="16" name="Speech Bubble: Rectangle 15">
            <a:extLst>
              <a:ext uri="{FF2B5EF4-FFF2-40B4-BE49-F238E27FC236}">
                <a16:creationId xmlns:a16="http://schemas.microsoft.com/office/drawing/2014/main" xmlns="" id="{BAB36187-2A67-48ED-AC50-156E8B8D5F63}"/>
              </a:ext>
            </a:extLst>
          </p:cNvPr>
          <p:cNvSpPr/>
          <p:nvPr/>
        </p:nvSpPr>
        <p:spPr>
          <a:xfrm>
            <a:off x="5767994" y="4850356"/>
            <a:ext cx="3595856" cy="415498"/>
          </a:xfrm>
          <a:prstGeom prst="wedgeRectCallout">
            <a:avLst>
              <a:gd name="adj1" fmla="val -61307"/>
              <a:gd name="adj2" fmla="val -47877"/>
            </a:avLst>
          </a:prstGeom>
          <a:solidFill>
            <a:schemeClr val="accent1"/>
          </a:solidFill>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r>
              <a:rPr lang="zh-CN" altLang="en-US" sz="2100" b="1" dirty="0">
                <a:solidFill>
                  <a:schemeClr val="bg1"/>
                </a:solidFill>
                <a:effectLst>
                  <a:outerShdw blurRad="38100" dist="38100" dir="2700000" algn="tl">
                    <a:srgbClr val="000000">
                      <a:alpha val="43137"/>
                    </a:srgbClr>
                  </a:outerShdw>
                </a:effectLst>
              </a:rPr>
              <a:t>按学科分类查看</a:t>
            </a:r>
            <a:r>
              <a:rPr lang="en-US" altLang="zh-CN" sz="2100" b="1" dirty="0">
                <a:solidFill>
                  <a:schemeClr val="bg1"/>
                </a:solidFill>
                <a:effectLst>
                  <a:outerShdw blurRad="38100" dist="38100" dir="2700000" algn="tl">
                    <a:srgbClr val="000000">
                      <a:alpha val="43137"/>
                    </a:srgbClr>
                  </a:outerShdw>
                </a:effectLst>
              </a:rPr>
              <a:t>SCI</a:t>
            </a:r>
            <a:r>
              <a:rPr lang="zh-CN" altLang="en-US" sz="2100" b="1" dirty="0">
                <a:solidFill>
                  <a:schemeClr val="bg1"/>
                </a:solidFill>
                <a:effectLst>
                  <a:outerShdw blurRad="38100" dist="38100" dir="2700000" algn="tl">
                    <a:srgbClr val="000000">
                      <a:alpha val="43137"/>
                    </a:srgbClr>
                  </a:outerShdw>
                </a:effectLst>
              </a:rPr>
              <a:t>期刊列表</a:t>
            </a:r>
            <a:endParaRPr lang="en-US" sz="2100" b="1" dirty="0">
              <a:solidFill>
                <a:schemeClr val="bg1"/>
              </a:solidFill>
              <a:effectLst>
                <a:outerShdw blurRad="38100" dist="38100" dir="2700000" algn="tl">
                  <a:srgbClr val="000000">
                    <a:alpha val="43137"/>
                  </a:srgbClr>
                </a:outerShdw>
              </a:effectLst>
            </a:endParaRPr>
          </a:p>
        </p:txBody>
      </p:sp>
      <p:sp>
        <p:nvSpPr>
          <p:cNvPr id="17" name="Speech Bubble: Rectangle 16">
            <a:extLst>
              <a:ext uri="{FF2B5EF4-FFF2-40B4-BE49-F238E27FC236}">
                <a16:creationId xmlns:a16="http://schemas.microsoft.com/office/drawing/2014/main" xmlns="" id="{B2BD1277-0563-4F04-869A-FB616163257E}"/>
              </a:ext>
            </a:extLst>
          </p:cNvPr>
          <p:cNvSpPr/>
          <p:nvPr/>
        </p:nvSpPr>
        <p:spPr>
          <a:xfrm>
            <a:off x="5764012" y="5631327"/>
            <a:ext cx="3057247" cy="415498"/>
          </a:xfrm>
          <a:prstGeom prst="wedgeRectCallout">
            <a:avLst>
              <a:gd name="adj1" fmla="val -62586"/>
              <a:gd name="adj2" fmla="val -54849"/>
            </a:avLst>
          </a:prstGeom>
          <a:solidFill>
            <a:schemeClr val="accent1"/>
          </a:solidFill>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r>
              <a:rPr lang="zh-CN" altLang="en-US" sz="2100" b="1" dirty="0">
                <a:solidFill>
                  <a:schemeClr val="bg1"/>
                </a:solidFill>
                <a:effectLst>
                  <a:outerShdw blurRad="38100" dist="38100" dir="2700000" algn="tl">
                    <a:srgbClr val="000000">
                      <a:alpha val="43137"/>
                    </a:srgbClr>
                  </a:outerShdw>
                </a:effectLst>
              </a:rPr>
              <a:t>查看</a:t>
            </a:r>
            <a:r>
              <a:rPr lang="en-US" altLang="zh-CN" sz="2100" b="1" dirty="0">
                <a:solidFill>
                  <a:schemeClr val="bg1"/>
                </a:solidFill>
                <a:effectLst>
                  <a:outerShdw blurRad="38100" dist="38100" dir="2700000" algn="tl">
                    <a:srgbClr val="000000">
                      <a:alpha val="43137"/>
                    </a:srgbClr>
                  </a:outerShdw>
                </a:effectLst>
              </a:rPr>
              <a:t>SCI</a:t>
            </a:r>
            <a:r>
              <a:rPr lang="zh-CN" altLang="en-US" sz="2100" b="1" dirty="0">
                <a:solidFill>
                  <a:schemeClr val="bg1"/>
                </a:solidFill>
                <a:effectLst>
                  <a:outerShdw blurRad="38100" dist="38100" dir="2700000" algn="tl">
                    <a:srgbClr val="000000">
                      <a:alpha val="43137"/>
                    </a:srgbClr>
                  </a:outerShdw>
                </a:effectLst>
              </a:rPr>
              <a:t>期刊的最新变动</a:t>
            </a:r>
            <a:endParaRPr lang="en-US" sz="2100" b="1" dirty="0">
              <a:solidFill>
                <a:schemeClr val="bg1"/>
              </a:solidFill>
              <a:effectLst>
                <a:outerShdw blurRad="38100" dist="38100" dir="2700000" algn="tl">
                  <a:srgbClr val="000000">
                    <a:alpha val="43137"/>
                  </a:srgbClr>
                </a:outerShdw>
              </a:effectLst>
            </a:endParaRPr>
          </a:p>
        </p:txBody>
      </p:sp>
      <p:sp>
        <p:nvSpPr>
          <p:cNvPr id="11" name="文本框 35">
            <a:extLst>
              <a:ext uri="{FF2B5EF4-FFF2-40B4-BE49-F238E27FC236}">
                <a16:creationId xmlns:a16="http://schemas.microsoft.com/office/drawing/2014/main" xmlns="" id="{F47D5DF3-7F2C-46D8-9341-8FAB101C6C85}"/>
              </a:ext>
            </a:extLst>
          </p:cNvPr>
          <p:cNvSpPr txBox="1"/>
          <p:nvPr/>
        </p:nvSpPr>
        <p:spPr>
          <a:xfrm>
            <a:off x="0" y="317870"/>
            <a:ext cx="4572000" cy="646331"/>
          </a:xfrm>
          <a:prstGeom prst="rect">
            <a:avLst/>
          </a:prstGeom>
          <a:noFill/>
          <a:scene3d>
            <a:camera prst="orthographicFront"/>
            <a:lightRig rig="threePt" dir="t"/>
          </a:scene3d>
          <a:sp3d>
            <a:bevelT/>
          </a:sp3d>
        </p:spPr>
        <p:txBody>
          <a:bodyPr wrap="square" rtlCol="0">
            <a:spAutoFit/>
          </a:bodyPr>
          <a:lstStyle/>
          <a:p>
            <a:pPr algn="ctr"/>
            <a:r>
              <a:rPr lang="en-US" altLang="zh-CN" sz="3600" b="1" dirty="0">
                <a:solidFill>
                  <a:schemeClr val="accent4">
                    <a:lumMod val="90000"/>
                    <a:lumOff val="10000"/>
                  </a:schemeClr>
                </a:solidFill>
                <a:latin typeface="微软雅黑" panose="020B0503020204020204" pitchFamily="34" charset="-122"/>
                <a:ea typeface="微软雅黑" panose="020B0503020204020204" pitchFamily="34" charset="-122"/>
              </a:rPr>
              <a:t>STEP3 </a:t>
            </a:r>
            <a:r>
              <a:rPr lang="zh-CN" altLang="en-US" sz="3600" b="1" dirty="0">
                <a:solidFill>
                  <a:schemeClr val="accent4">
                    <a:lumMod val="90000"/>
                    <a:lumOff val="10000"/>
                  </a:schemeClr>
                </a:solidFill>
                <a:latin typeface="微软雅黑" panose="020B0503020204020204" pitchFamily="34" charset="-122"/>
                <a:ea typeface="微软雅黑" panose="020B0503020204020204" pitchFamily="34" charset="-122"/>
              </a:rPr>
              <a:t>投稿选刊</a:t>
            </a:r>
          </a:p>
        </p:txBody>
      </p:sp>
    </p:spTree>
    <p:extLst>
      <p:ext uri="{BB962C8B-B14F-4D97-AF65-F5344CB8AC3E}">
        <p14:creationId xmlns:p14="http://schemas.microsoft.com/office/powerpoint/2010/main" val="272551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5" grpId="0" animBg="1"/>
      <p:bldP spid="16" grpId="0" animBg="1"/>
      <p:bldP spid="1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1" y="365128"/>
            <a:ext cx="4152072" cy="679419"/>
          </a:xfrm>
        </p:spPr>
        <p:txBody>
          <a:bodyPr/>
          <a:lstStyle/>
          <a:p>
            <a:r>
              <a:rPr lang="zh-CN" altLang="zh-CN" dirty="0">
                <a:latin typeface="Microsoft YaHei" pitchFamily="34" charset="-122"/>
                <a:ea typeface="Microsoft YaHei" pitchFamily="34" charset="-122"/>
              </a:rPr>
              <a:t>如何选择合适的投稿期刊</a:t>
            </a:r>
            <a:endParaRPr lang="en-US" dirty="0">
              <a:latin typeface="Microsoft YaHei" pitchFamily="34" charset="-122"/>
              <a:ea typeface="Microsoft YaHei" pitchFamily="34" charset="-122"/>
            </a:endParaRPr>
          </a:p>
        </p:txBody>
      </p:sp>
      <p:sp>
        <p:nvSpPr>
          <p:cNvPr id="6" name="Oval 65"/>
          <p:cNvSpPr>
            <a:spLocks noChangeArrowheads="1"/>
          </p:cNvSpPr>
          <p:nvPr/>
        </p:nvSpPr>
        <p:spPr bwMode="auto">
          <a:xfrm>
            <a:off x="971600" y="2411719"/>
            <a:ext cx="7632848" cy="150548"/>
          </a:xfrm>
          <a:prstGeom prst="ellipse">
            <a:avLst/>
          </a:prstGeom>
          <a:gradFill rotWithShape="1">
            <a:gsLst>
              <a:gs pos="90000">
                <a:srgbClr val="656565">
                  <a:alpha val="37000"/>
                </a:srgbClr>
              </a:gs>
              <a:gs pos="0">
                <a:sysClr val="windowText" lastClr="000000">
                  <a:lumMod val="65000"/>
                  <a:lumOff val="35000"/>
                </a:sysClr>
              </a:gs>
              <a:gs pos="100000">
                <a:sysClr val="window" lastClr="FFFFFF">
                  <a:alpha val="0"/>
                </a:sysClr>
              </a:gs>
            </a:gsLst>
            <a:path path="shape">
              <a:fillToRect l="50000" t="50000" r="50000" b="50000"/>
            </a:path>
          </a:gradFill>
          <a:ln w="9525">
            <a:noFill/>
            <a:round/>
            <a:headEnd/>
            <a:tailEnd/>
          </a:ln>
          <a:effectLst/>
        </p:spPr>
        <p:txBody>
          <a:bodyPr wrap="none" anchor="ctr"/>
          <a:lstStyle/>
          <a:p>
            <a:pPr>
              <a:defRPr/>
            </a:pPr>
            <a:endParaRPr lang="zh-CN" altLang="en-US" kern="0">
              <a:solidFill>
                <a:sysClr val="windowText" lastClr="000000"/>
              </a:solidFill>
              <a:ea typeface="宋体"/>
              <a:cs typeface="Arial" pitchFamily="34" charset="0"/>
            </a:endParaRPr>
          </a:p>
        </p:txBody>
      </p:sp>
      <p:sp>
        <p:nvSpPr>
          <p:cNvPr id="7" name="矩形 29"/>
          <p:cNvSpPr/>
          <p:nvPr/>
        </p:nvSpPr>
        <p:spPr>
          <a:xfrm>
            <a:off x="0" y="1405445"/>
            <a:ext cx="9144000" cy="1152128"/>
          </a:xfrm>
          <a:prstGeom prst="rect">
            <a:avLst/>
          </a:prstGeom>
          <a:gradFill flip="none" rotWithShape="1">
            <a:gsLst>
              <a:gs pos="0">
                <a:sysClr val="window" lastClr="FFFFFF"/>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outerShdw dist="25400" dir="16200000" rotWithShape="0">
              <a:prstClr val="black">
                <a:alpha val="26000"/>
              </a:prstClr>
            </a:outerShdw>
          </a:effectLst>
        </p:spPr>
        <p:txBody>
          <a:bodyPr anchor="ctr"/>
          <a:lstStyle/>
          <a:p>
            <a:pPr algn="ctr">
              <a:defRPr/>
            </a:pPr>
            <a:endParaRPr lang="zh-CN" altLang="en-US" kern="0">
              <a:solidFill>
                <a:sysClr val="window" lastClr="FFFFFF"/>
              </a:solidFill>
              <a:latin typeface="Calibri"/>
              <a:ea typeface="宋体"/>
            </a:endParaRPr>
          </a:p>
        </p:txBody>
      </p:sp>
      <p:sp>
        <p:nvSpPr>
          <p:cNvPr id="8" name="Oval 65"/>
          <p:cNvSpPr>
            <a:spLocks noChangeArrowheads="1"/>
          </p:cNvSpPr>
          <p:nvPr/>
        </p:nvSpPr>
        <p:spPr bwMode="auto">
          <a:xfrm>
            <a:off x="971600" y="3843547"/>
            <a:ext cx="7632848" cy="150548"/>
          </a:xfrm>
          <a:prstGeom prst="ellipse">
            <a:avLst/>
          </a:prstGeom>
          <a:gradFill rotWithShape="1">
            <a:gsLst>
              <a:gs pos="90000">
                <a:srgbClr val="656565">
                  <a:alpha val="37000"/>
                </a:srgbClr>
              </a:gs>
              <a:gs pos="0">
                <a:sysClr val="windowText" lastClr="000000">
                  <a:lumMod val="65000"/>
                  <a:lumOff val="35000"/>
                </a:sysClr>
              </a:gs>
              <a:gs pos="100000">
                <a:sysClr val="window" lastClr="FFFFFF">
                  <a:alpha val="0"/>
                </a:sysClr>
              </a:gs>
            </a:gsLst>
            <a:path path="shape">
              <a:fillToRect l="50000" t="50000" r="50000" b="50000"/>
            </a:path>
          </a:gradFill>
          <a:ln w="9525">
            <a:noFill/>
            <a:round/>
            <a:headEnd/>
            <a:tailEnd/>
          </a:ln>
          <a:effectLst/>
        </p:spPr>
        <p:txBody>
          <a:bodyPr wrap="none" anchor="ctr"/>
          <a:lstStyle/>
          <a:p>
            <a:pPr>
              <a:defRPr/>
            </a:pPr>
            <a:endParaRPr lang="zh-CN" altLang="en-US" kern="0">
              <a:solidFill>
                <a:sysClr val="windowText" lastClr="000000"/>
              </a:solidFill>
              <a:ea typeface="宋体"/>
              <a:cs typeface="Arial" pitchFamily="34" charset="0"/>
            </a:endParaRPr>
          </a:p>
        </p:txBody>
      </p:sp>
      <p:sp>
        <p:nvSpPr>
          <p:cNvPr id="9" name="矩形 34"/>
          <p:cNvSpPr/>
          <p:nvPr/>
        </p:nvSpPr>
        <p:spPr>
          <a:xfrm>
            <a:off x="0" y="2796085"/>
            <a:ext cx="9144000" cy="1152128"/>
          </a:xfrm>
          <a:prstGeom prst="rect">
            <a:avLst/>
          </a:prstGeom>
          <a:gradFill flip="none" rotWithShape="1">
            <a:gsLst>
              <a:gs pos="0">
                <a:sysClr val="window" lastClr="FFFFFF"/>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outerShdw dist="25400" dir="16200000" rotWithShape="0">
              <a:prstClr val="black">
                <a:alpha val="26000"/>
              </a:prstClr>
            </a:outerShdw>
          </a:effectLst>
        </p:spPr>
        <p:txBody>
          <a:bodyPr anchor="ctr"/>
          <a:lstStyle/>
          <a:p>
            <a:pPr algn="ctr">
              <a:defRPr/>
            </a:pPr>
            <a:endParaRPr lang="zh-CN" altLang="en-US" kern="0">
              <a:solidFill>
                <a:sysClr val="window" lastClr="FFFFFF"/>
              </a:solidFill>
              <a:latin typeface="Calibri"/>
              <a:ea typeface="宋体"/>
            </a:endParaRPr>
          </a:p>
        </p:txBody>
      </p:sp>
      <p:sp>
        <p:nvSpPr>
          <p:cNvPr id="10" name="Oval 65"/>
          <p:cNvSpPr>
            <a:spLocks noChangeArrowheads="1"/>
          </p:cNvSpPr>
          <p:nvPr/>
        </p:nvSpPr>
        <p:spPr bwMode="auto">
          <a:xfrm>
            <a:off x="971600" y="5275375"/>
            <a:ext cx="7632848" cy="150548"/>
          </a:xfrm>
          <a:prstGeom prst="ellipse">
            <a:avLst/>
          </a:prstGeom>
          <a:gradFill rotWithShape="1">
            <a:gsLst>
              <a:gs pos="90000">
                <a:srgbClr val="656565">
                  <a:alpha val="37000"/>
                </a:srgbClr>
              </a:gs>
              <a:gs pos="0">
                <a:sysClr val="windowText" lastClr="000000">
                  <a:lumMod val="65000"/>
                  <a:lumOff val="35000"/>
                </a:sysClr>
              </a:gs>
              <a:gs pos="100000">
                <a:sysClr val="window" lastClr="FFFFFF">
                  <a:alpha val="0"/>
                </a:sysClr>
              </a:gs>
            </a:gsLst>
            <a:path path="shape">
              <a:fillToRect l="50000" t="50000" r="50000" b="50000"/>
            </a:path>
          </a:gradFill>
          <a:ln w="9525">
            <a:noFill/>
            <a:round/>
            <a:headEnd/>
            <a:tailEnd/>
          </a:ln>
          <a:effectLst/>
        </p:spPr>
        <p:txBody>
          <a:bodyPr wrap="none" anchor="ctr"/>
          <a:lstStyle/>
          <a:p>
            <a:pPr>
              <a:defRPr/>
            </a:pPr>
            <a:endParaRPr lang="zh-CN" altLang="en-US" kern="0">
              <a:solidFill>
                <a:sysClr val="windowText" lastClr="000000"/>
              </a:solidFill>
              <a:ea typeface="宋体"/>
              <a:cs typeface="Arial" pitchFamily="34" charset="0"/>
            </a:endParaRPr>
          </a:p>
        </p:txBody>
      </p:sp>
      <p:sp>
        <p:nvSpPr>
          <p:cNvPr id="11" name="矩形 39"/>
          <p:cNvSpPr/>
          <p:nvPr/>
        </p:nvSpPr>
        <p:spPr>
          <a:xfrm>
            <a:off x="0" y="4227913"/>
            <a:ext cx="9144000" cy="1152128"/>
          </a:xfrm>
          <a:prstGeom prst="rect">
            <a:avLst/>
          </a:prstGeom>
          <a:gradFill flip="none" rotWithShape="1">
            <a:gsLst>
              <a:gs pos="0">
                <a:sysClr val="window" lastClr="FFFFFF"/>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outerShdw dist="25400" dir="16200000" rotWithShape="0">
              <a:prstClr val="black">
                <a:alpha val="26000"/>
              </a:prstClr>
            </a:outerShdw>
          </a:effectLst>
        </p:spPr>
        <p:txBody>
          <a:bodyPr anchor="ctr"/>
          <a:lstStyle/>
          <a:p>
            <a:pPr algn="ctr">
              <a:defRPr/>
            </a:pPr>
            <a:endParaRPr lang="zh-CN" altLang="en-US" kern="0">
              <a:solidFill>
                <a:sysClr val="window" lastClr="FFFFFF"/>
              </a:solidFill>
              <a:latin typeface="Calibri"/>
              <a:ea typeface="宋体"/>
            </a:endParaRPr>
          </a:p>
        </p:txBody>
      </p:sp>
      <p:sp>
        <p:nvSpPr>
          <p:cNvPr id="15" name="TextBox 14"/>
          <p:cNvSpPr txBox="1">
            <a:spLocks noChangeArrowheads="1"/>
          </p:cNvSpPr>
          <p:nvPr/>
        </p:nvSpPr>
        <p:spPr bwMode="auto">
          <a:xfrm>
            <a:off x="2928930" y="1762638"/>
            <a:ext cx="5976937" cy="461665"/>
          </a:xfrm>
          <a:prstGeom prst="rect">
            <a:avLst/>
          </a:prstGeom>
          <a:noFill/>
          <a:ln w="9525">
            <a:noFill/>
            <a:miter lim="800000"/>
            <a:headEnd/>
            <a:tailEnd/>
          </a:ln>
        </p:spPr>
        <p:txBody>
          <a:bodyPr>
            <a:spAutoFit/>
          </a:bodyPr>
          <a:lstStyle/>
          <a:p>
            <a:pPr algn="ctr"/>
            <a:r>
              <a:rPr lang="zh-CN" altLang="en-US" sz="2400" dirty="0">
                <a:solidFill>
                  <a:srgbClr val="000000"/>
                </a:solidFill>
                <a:latin typeface="Microsoft YaHei" pitchFamily="34" charset="-122"/>
                <a:ea typeface="Microsoft YaHei" pitchFamily="34" charset="-122"/>
              </a:rPr>
              <a:t>查阅所引用参考文献的来源出版物</a:t>
            </a:r>
          </a:p>
        </p:txBody>
      </p:sp>
      <p:sp>
        <p:nvSpPr>
          <p:cNvPr id="16" name="TextBox 15"/>
          <p:cNvSpPr txBox="1">
            <a:spLocks noChangeArrowheads="1"/>
          </p:cNvSpPr>
          <p:nvPr/>
        </p:nvSpPr>
        <p:spPr bwMode="auto">
          <a:xfrm>
            <a:off x="3571870" y="3119961"/>
            <a:ext cx="5329239" cy="461665"/>
          </a:xfrm>
          <a:prstGeom prst="rect">
            <a:avLst/>
          </a:prstGeom>
          <a:noFill/>
          <a:ln w="9525">
            <a:noFill/>
            <a:miter lim="800000"/>
            <a:headEnd/>
            <a:tailEnd/>
          </a:ln>
        </p:spPr>
        <p:txBody>
          <a:bodyPr>
            <a:spAutoFit/>
          </a:bodyPr>
          <a:lstStyle/>
          <a:p>
            <a:r>
              <a:rPr lang="zh-CN" altLang="zh-CN" sz="2400" dirty="0">
                <a:solidFill>
                  <a:srgbClr val="000000"/>
                </a:solidFill>
                <a:latin typeface="Microsoft YaHei" pitchFamily="34" charset="-122"/>
                <a:ea typeface="Microsoft YaHei" pitchFamily="34" charset="-122"/>
              </a:rPr>
              <a:t>请教同行</a:t>
            </a:r>
            <a:endParaRPr lang="zh-CN" altLang="en-US" sz="2400" dirty="0">
              <a:solidFill>
                <a:srgbClr val="000000"/>
              </a:solidFill>
              <a:latin typeface="Microsoft YaHei" pitchFamily="34" charset="-122"/>
              <a:ea typeface="Microsoft YaHei" pitchFamily="34" charset="-122"/>
            </a:endParaRPr>
          </a:p>
        </p:txBody>
      </p:sp>
      <p:sp>
        <p:nvSpPr>
          <p:cNvPr id="17" name="TextBox 16"/>
          <p:cNvSpPr txBox="1">
            <a:spLocks noChangeArrowheads="1"/>
          </p:cNvSpPr>
          <p:nvPr/>
        </p:nvSpPr>
        <p:spPr bwMode="auto">
          <a:xfrm>
            <a:off x="3617503" y="4501524"/>
            <a:ext cx="4625975" cy="461665"/>
          </a:xfrm>
          <a:prstGeom prst="rect">
            <a:avLst/>
          </a:prstGeom>
          <a:noFill/>
          <a:ln w="9525">
            <a:noFill/>
            <a:miter lim="800000"/>
            <a:headEnd/>
            <a:tailEnd/>
          </a:ln>
        </p:spPr>
        <p:txBody>
          <a:bodyPr>
            <a:spAutoFit/>
          </a:bodyPr>
          <a:lstStyle/>
          <a:p>
            <a:pPr algn="just"/>
            <a:r>
              <a:rPr lang="en-US" altLang="zh-CN" sz="2400" dirty="0">
                <a:solidFill>
                  <a:srgbClr val="000000"/>
                </a:solidFill>
                <a:latin typeface="Microsoft YaHei" pitchFamily="34" charset="-122"/>
                <a:ea typeface="Microsoft YaHei" pitchFamily="34" charset="-122"/>
              </a:rPr>
              <a:t>Web of Science</a:t>
            </a:r>
            <a:r>
              <a:rPr lang="en-US" altLang="zh-CN" sz="2400" baseline="30000" dirty="0">
                <a:solidFill>
                  <a:srgbClr val="000000"/>
                </a:solidFill>
                <a:latin typeface="Microsoft YaHei" pitchFamily="34" charset="-122"/>
                <a:ea typeface="Microsoft YaHei" pitchFamily="34" charset="-122"/>
              </a:rPr>
              <a:t>TM</a:t>
            </a:r>
            <a:r>
              <a:rPr lang="zh-CN" altLang="en-US" sz="2400" dirty="0">
                <a:solidFill>
                  <a:srgbClr val="000000"/>
                </a:solidFill>
                <a:latin typeface="Microsoft YaHei" pitchFamily="34" charset="-122"/>
                <a:ea typeface="Microsoft YaHei" pitchFamily="34" charset="-122"/>
              </a:rPr>
              <a:t>核心合集</a:t>
            </a:r>
          </a:p>
        </p:txBody>
      </p:sp>
      <p:pic>
        <p:nvPicPr>
          <p:cNvPr id="19" name="Picture 18" descr="sy_2010073121180805209.jpg"/>
          <p:cNvPicPr>
            <a:picLocks noChangeAspect="1"/>
          </p:cNvPicPr>
          <p:nvPr/>
        </p:nvPicPr>
        <p:blipFill>
          <a:blip r:embed="rId2" cstate="print"/>
          <a:stretch>
            <a:fillRect/>
          </a:stretch>
        </p:blipFill>
        <p:spPr>
          <a:xfrm>
            <a:off x="755653" y="1321321"/>
            <a:ext cx="1223963" cy="1223963"/>
          </a:xfrm>
          <a:prstGeom prst="rect">
            <a:avLst/>
          </a:prstGeom>
          <a:ln>
            <a:noFill/>
          </a:ln>
          <a:effectLst>
            <a:outerShdw blurRad="292100" dist="139700" dir="2700000" algn="tl" rotWithShape="0">
              <a:srgbClr val="333333">
                <a:alpha val="65000"/>
              </a:srgbClr>
            </a:outerShdw>
          </a:effectLst>
        </p:spPr>
      </p:pic>
      <p:pic>
        <p:nvPicPr>
          <p:cNvPr id="21" name="Picture 20" descr="sy_2010073120140377009.jpg"/>
          <p:cNvPicPr>
            <a:picLocks noChangeAspect="1"/>
          </p:cNvPicPr>
          <p:nvPr/>
        </p:nvPicPr>
        <p:blipFill>
          <a:blip r:embed="rId3" cstate="print"/>
          <a:stretch>
            <a:fillRect/>
          </a:stretch>
        </p:blipFill>
        <p:spPr>
          <a:xfrm>
            <a:off x="755651" y="2761185"/>
            <a:ext cx="1193800" cy="1201737"/>
          </a:xfrm>
          <a:prstGeom prst="rect">
            <a:avLst/>
          </a:prstGeom>
          <a:ln>
            <a:noFill/>
          </a:ln>
          <a:effectLst>
            <a:outerShdw blurRad="292100" dist="139700" dir="2700000" algn="tl" rotWithShape="0">
              <a:srgbClr val="333333">
                <a:alpha val="65000"/>
              </a:srgbClr>
            </a:outerShdw>
          </a:effectLst>
        </p:spPr>
      </p:pic>
      <p:pic>
        <p:nvPicPr>
          <p:cNvPr id="2" name="图片 1">
            <a:extLst>
              <a:ext uri="{FF2B5EF4-FFF2-40B4-BE49-F238E27FC236}">
                <a16:creationId xmlns="" xmlns:a16="http://schemas.microsoft.com/office/drawing/2014/main" id="{D8BA356B-59E1-4D09-863F-DBC491161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832" y="4494860"/>
            <a:ext cx="2349604" cy="597357"/>
          </a:xfrm>
          <a:prstGeom prst="rect">
            <a:avLst/>
          </a:prstGeom>
        </p:spPr>
      </p:pic>
    </p:spTree>
    <p:extLst>
      <p:ext uri="{BB962C8B-B14F-4D97-AF65-F5344CB8AC3E}">
        <p14:creationId xmlns:p14="http://schemas.microsoft.com/office/powerpoint/2010/main" val="3024320819"/>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txBox="1">
            <a:spLocks noChangeArrowheads="1"/>
          </p:cNvSpPr>
          <p:nvPr/>
        </p:nvSpPr>
        <p:spPr bwMode="auto">
          <a:xfrm>
            <a:off x="0" y="381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800" b="1" dirty="0">
                <a:solidFill>
                  <a:srgbClr val="6817FF"/>
                </a:solidFill>
                <a:latin typeface="微软雅黑" panose="020B0503020204020204" pitchFamily="34" charset="-122"/>
                <a:ea typeface="微软雅黑" panose="020B0503020204020204" pitchFamily="34" charset="-122"/>
              </a:rPr>
              <a:t>案例三</a:t>
            </a:r>
            <a:r>
              <a:rPr lang="en-US" altLang="zh-CN" sz="2800" b="1" dirty="0">
                <a:solidFill>
                  <a:srgbClr val="6817FF"/>
                </a:solidFill>
                <a:latin typeface="微软雅黑" panose="020B0503020204020204" pitchFamily="34" charset="-122"/>
                <a:ea typeface="微软雅黑" panose="020B0503020204020204" pitchFamily="34" charset="-122"/>
              </a:rPr>
              <a:t>:</a:t>
            </a:r>
            <a:r>
              <a:rPr lang="zh-CN" altLang="en-US" sz="2800" b="1" dirty="0">
                <a:solidFill>
                  <a:srgbClr val="6817FF"/>
                </a:solidFill>
                <a:latin typeface="微软雅黑" panose="020B0503020204020204" pitchFamily="34" charset="-122"/>
                <a:ea typeface="微软雅黑" panose="020B0503020204020204" pitchFamily="34" charset="-122"/>
              </a:rPr>
              <a:t>中国学者在诱导多能干细胞领域的研究</a:t>
            </a:r>
            <a:endParaRPr lang="en-US" altLang="zh-CN" sz="2800" b="1" dirty="0">
              <a:solidFill>
                <a:srgbClr val="6817FF"/>
              </a:solidFill>
              <a:latin typeface="微软雅黑" panose="020B0503020204020204" pitchFamily="34" charset="-122"/>
              <a:ea typeface="微软雅黑" panose="020B0503020204020204" pitchFamily="34" charset="-122"/>
            </a:endParaRPr>
          </a:p>
        </p:txBody>
      </p:sp>
      <p:pic>
        <p:nvPicPr>
          <p:cNvPr id="15770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636815"/>
            <a:ext cx="9144000" cy="542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圆角矩形 9"/>
          <p:cNvSpPr>
            <a:spLocks noChangeArrowheads="1"/>
          </p:cNvSpPr>
          <p:nvPr/>
        </p:nvSpPr>
        <p:spPr bwMode="auto">
          <a:xfrm>
            <a:off x="7500938" y="2500313"/>
            <a:ext cx="1406525" cy="285750"/>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000000"/>
              </a:solidFill>
            </a:endParaRPr>
          </a:p>
        </p:txBody>
      </p:sp>
      <p:sp>
        <p:nvSpPr>
          <p:cNvPr id="8" name="矩形 10"/>
          <p:cNvSpPr>
            <a:spLocks noChangeArrowheads="1"/>
          </p:cNvSpPr>
          <p:nvPr/>
        </p:nvSpPr>
        <p:spPr bwMode="auto">
          <a:xfrm>
            <a:off x="2000232" y="2071678"/>
            <a:ext cx="4752528" cy="1938992"/>
          </a:xfrm>
          <a:prstGeom prst="rect">
            <a:avLst/>
          </a:prstGeom>
          <a:solidFill>
            <a:schemeClr val="bg2"/>
          </a:solidFill>
          <a:ln>
            <a:solidFill>
              <a:schemeClr val="bg2"/>
            </a:solidFill>
          </a:ln>
        </p:spPr>
        <p:style>
          <a:lnRef idx="0">
            <a:schemeClr val="accent5"/>
          </a:lnRef>
          <a:fillRef idx="3">
            <a:schemeClr val="accent5"/>
          </a:fillRef>
          <a:effectRef idx="3">
            <a:schemeClr val="accent5"/>
          </a:effectRef>
          <a:fontRef idx="minor">
            <a:schemeClr val="lt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FFFFFF"/>
                </a:solidFill>
                <a:latin typeface="微软雅黑" panose="020B0503020204020204" pitchFamily="34" charset="-122"/>
                <a:ea typeface="微软雅黑" panose="020B0503020204020204" pitchFamily="34" charset="-122"/>
              </a:rPr>
              <a:t>检索词</a:t>
            </a:r>
            <a:r>
              <a:rPr lang="en-US" altLang="zh-CN" sz="2000" dirty="0">
                <a:solidFill>
                  <a:srgbClr val="FFFFFF"/>
                </a:solidFill>
                <a:latin typeface="微软雅黑" panose="020B0503020204020204" pitchFamily="34" charset="-122"/>
                <a:ea typeface="微软雅黑" panose="020B0503020204020204" pitchFamily="34" charset="-122"/>
              </a:rPr>
              <a:t>: (induced pluripotent stem cell) or (induction pluripotent stem cells) or </a:t>
            </a:r>
            <a:r>
              <a:rPr lang="en-US" altLang="zh-CN" sz="2000" dirty="0" err="1">
                <a:solidFill>
                  <a:srgbClr val="FFFFFF"/>
                </a:solidFill>
                <a:latin typeface="微软雅黑" panose="020B0503020204020204" pitchFamily="34" charset="-122"/>
                <a:ea typeface="微软雅黑" panose="020B0503020204020204" pitchFamily="34" charset="-122"/>
              </a:rPr>
              <a:t>ipsc</a:t>
            </a:r>
            <a:endParaRPr lang="en-US" altLang="zh-CN" sz="2000" dirty="0">
              <a:solidFill>
                <a:srgbClr val="FFFFFF"/>
              </a:solidFill>
              <a:latin typeface="微软雅黑" panose="020B0503020204020204" pitchFamily="34" charset="-122"/>
              <a:ea typeface="微软雅黑" panose="020B0503020204020204" pitchFamily="34" charset="-122"/>
            </a:endParaRPr>
          </a:p>
          <a:p>
            <a:r>
              <a:rPr lang="zh-CN" altLang="en-US" sz="2000" dirty="0">
                <a:solidFill>
                  <a:srgbClr val="FFFFFF"/>
                </a:solidFill>
                <a:latin typeface="微软雅黑" panose="020B0503020204020204" pitchFamily="34" charset="-122"/>
                <a:ea typeface="微软雅黑" panose="020B0503020204020204" pitchFamily="34" charset="-122"/>
              </a:rPr>
              <a:t>检索字段：主题</a:t>
            </a:r>
            <a:endParaRPr lang="en-US" altLang="zh-CN" sz="2000" dirty="0">
              <a:solidFill>
                <a:srgbClr val="FFFFFF"/>
              </a:solidFill>
              <a:latin typeface="微软雅黑" panose="020B0503020204020204" pitchFamily="34" charset="-122"/>
              <a:ea typeface="微软雅黑" panose="020B0503020204020204" pitchFamily="34" charset="-122"/>
            </a:endParaRPr>
          </a:p>
          <a:p>
            <a:r>
              <a:rPr lang="zh-CN" altLang="en-US" sz="2000" dirty="0">
                <a:solidFill>
                  <a:srgbClr val="FFFFFF"/>
                </a:solidFill>
                <a:latin typeface="微软雅黑" panose="020B0503020204020204" pitchFamily="34" charset="-122"/>
                <a:ea typeface="微软雅黑" panose="020B0503020204020204" pitchFamily="34" charset="-122"/>
              </a:rPr>
              <a:t>检索数据库：</a:t>
            </a:r>
            <a:r>
              <a:rPr lang="en-US" altLang="zh-CN" sz="2000" dirty="0">
                <a:solidFill>
                  <a:srgbClr val="FFFFFF"/>
                </a:solidFill>
                <a:latin typeface="微软雅黑" panose="020B0503020204020204" pitchFamily="34" charset="-122"/>
                <a:ea typeface="微软雅黑" panose="020B0503020204020204" pitchFamily="34" charset="-122"/>
              </a:rPr>
              <a:t>SCI/CPCI-S</a:t>
            </a:r>
          </a:p>
          <a:p>
            <a:r>
              <a:rPr lang="zh-CN" altLang="en-US" sz="2000" dirty="0">
                <a:solidFill>
                  <a:srgbClr val="FFFFFF"/>
                </a:solidFill>
                <a:latin typeface="微软雅黑" panose="020B0503020204020204" pitchFamily="34" charset="-122"/>
                <a:ea typeface="微软雅黑" panose="020B0503020204020204" pitchFamily="34" charset="-122"/>
              </a:rPr>
              <a:t>国家</a:t>
            </a:r>
            <a:r>
              <a:rPr lang="en-US" altLang="zh-CN" sz="2000" dirty="0">
                <a:solidFill>
                  <a:srgbClr val="FFFFFF"/>
                </a:solidFill>
                <a:latin typeface="微软雅黑" panose="020B0503020204020204" pitchFamily="34" charset="-122"/>
                <a:ea typeface="微软雅黑" panose="020B0503020204020204" pitchFamily="34" charset="-122"/>
              </a:rPr>
              <a:t>/</a:t>
            </a:r>
            <a:r>
              <a:rPr lang="zh-CN" altLang="en-US" sz="2000" dirty="0">
                <a:solidFill>
                  <a:srgbClr val="FFFFFF"/>
                </a:solidFill>
                <a:latin typeface="微软雅黑" panose="020B0503020204020204" pitchFamily="34" charset="-122"/>
                <a:ea typeface="微软雅黑" panose="020B0503020204020204" pitchFamily="34" charset="-122"/>
              </a:rPr>
              <a:t>地区：中国</a:t>
            </a:r>
            <a:endParaRPr lang="en-US" altLang="zh-CN" sz="2000"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471550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3"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plus(in)">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7839" y="821531"/>
            <a:ext cx="5961547" cy="518636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 name="圆角矩形 8"/>
          <p:cNvSpPr>
            <a:spLocks noChangeArrowheads="1"/>
          </p:cNvSpPr>
          <p:nvPr/>
        </p:nvSpPr>
        <p:spPr bwMode="auto">
          <a:xfrm>
            <a:off x="819053" y="5789206"/>
            <a:ext cx="5535094" cy="209356"/>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000000"/>
              </a:solidFill>
            </a:endParaRPr>
          </a:p>
        </p:txBody>
      </p:sp>
      <p:sp>
        <p:nvSpPr>
          <p:cNvPr id="15" name="圆角矩形 20"/>
          <p:cNvSpPr>
            <a:spLocks noChangeArrowheads="1"/>
          </p:cNvSpPr>
          <p:nvPr/>
        </p:nvSpPr>
        <p:spPr bwMode="auto">
          <a:xfrm>
            <a:off x="2845837" y="2593910"/>
            <a:ext cx="867747" cy="279919"/>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zh-CN" altLang="en-US" sz="2400">
              <a:solidFill>
                <a:srgbClr val="000000"/>
              </a:solidFill>
            </a:endParaRPr>
          </a:p>
        </p:txBody>
      </p:sp>
      <p:sp>
        <p:nvSpPr>
          <p:cNvPr id="10" name="圆角矩形 9"/>
          <p:cNvSpPr/>
          <p:nvPr/>
        </p:nvSpPr>
        <p:spPr bwMode="auto">
          <a:xfrm>
            <a:off x="3990422" y="3749463"/>
            <a:ext cx="4914904" cy="1736646"/>
          </a:xfrm>
          <a:prstGeom prst="roundRect">
            <a:avLst/>
          </a:prstGeom>
          <a:solidFill>
            <a:schemeClr val="bg2"/>
          </a:solidFill>
          <a:ln>
            <a:noFill/>
          </a:ln>
        </p:spPr>
        <p:style>
          <a:lnRef idx="0">
            <a:schemeClr val="accent5"/>
          </a:lnRef>
          <a:fillRef idx="3">
            <a:schemeClr val="accent5"/>
          </a:fillRef>
          <a:effectRef idx="3">
            <a:schemeClr val="accent5"/>
          </a:effectRef>
          <a:fontRef idx="minor">
            <a:schemeClr val="lt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2000" dirty="0">
                <a:solidFill>
                  <a:srgbClr val="FFFFFF"/>
                </a:solidFill>
                <a:latin typeface="微软雅黑" panose="020B0503020204020204" pitchFamily="34" charset="-122"/>
                <a:ea typeface="微软雅黑" panose="020B0503020204020204" pitchFamily="34" charset="-122"/>
              </a:rPr>
              <a:t>来源期刊：</a:t>
            </a:r>
            <a:endParaRPr lang="en-US" altLang="zh-CN" sz="2000" dirty="0">
              <a:solidFill>
                <a:srgbClr val="FFFFFF"/>
              </a:solidFill>
              <a:latin typeface="微软雅黑" panose="020B0503020204020204" pitchFamily="34" charset="-122"/>
              <a:ea typeface="微软雅黑" panose="020B0503020204020204" pitchFamily="34" charset="-122"/>
            </a:endParaRPr>
          </a:p>
          <a:p>
            <a:pPr>
              <a:lnSpc>
                <a:spcPct val="120000"/>
              </a:lnSpc>
              <a:buFontTx/>
              <a:buChar char="-"/>
            </a:pPr>
            <a:r>
              <a:rPr lang="zh-CN" altLang="en-US" sz="2000" dirty="0">
                <a:solidFill>
                  <a:srgbClr val="FFFFFF"/>
                </a:solidFill>
                <a:latin typeface="微软雅黑" panose="020B0503020204020204" pitchFamily="34" charset="-122"/>
                <a:ea typeface="微软雅黑" panose="020B0503020204020204" pitchFamily="34" charset="-122"/>
              </a:rPr>
              <a:t> 发现相关的学术期刊进行投稿</a:t>
            </a:r>
          </a:p>
          <a:p>
            <a:pPr>
              <a:lnSpc>
                <a:spcPct val="120000"/>
              </a:lnSpc>
              <a:buFontTx/>
              <a:buChar char="-"/>
            </a:pPr>
            <a:r>
              <a:rPr lang="en-US" altLang="zh-CN" sz="2000" dirty="0">
                <a:solidFill>
                  <a:srgbClr val="FFFFFF"/>
                </a:solidFill>
                <a:latin typeface="微软雅黑" panose="020B0503020204020204" pitchFamily="34" charset="-122"/>
                <a:ea typeface="微软雅黑" panose="020B0503020204020204" pitchFamily="34" charset="-122"/>
              </a:rPr>
              <a:t> </a:t>
            </a:r>
            <a:r>
              <a:rPr lang="zh-CN" altLang="en-US" sz="2000" dirty="0">
                <a:solidFill>
                  <a:srgbClr val="FFFFFF"/>
                </a:solidFill>
                <a:latin typeface="微软雅黑" panose="020B0503020204020204" pitchFamily="34" charset="-122"/>
                <a:ea typeface="微软雅黑" panose="020B0503020204020204" pitchFamily="34" charset="-122"/>
              </a:rPr>
              <a:t>分析备选期刊的录用倾向性</a:t>
            </a:r>
            <a:endParaRPr lang="en-US" altLang="zh-CN" sz="2000" dirty="0">
              <a:solidFill>
                <a:srgbClr val="FFFFFF"/>
              </a:solidFill>
              <a:latin typeface="微软雅黑" panose="020B0503020204020204" pitchFamily="34" charset="-122"/>
              <a:ea typeface="微软雅黑" panose="020B0503020204020204" pitchFamily="34" charset="-122"/>
            </a:endParaRPr>
          </a:p>
          <a:p>
            <a:pPr>
              <a:lnSpc>
                <a:spcPct val="120000"/>
              </a:lnSpc>
              <a:buFontTx/>
              <a:buChar char="-"/>
            </a:pPr>
            <a:r>
              <a:rPr lang="en-US" altLang="zh-CN" sz="2000" dirty="0">
                <a:solidFill>
                  <a:srgbClr val="FFFFFF"/>
                </a:solidFill>
                <a:latin typeface="微软雅黑" panose="020B0503020204020204" pitchFamily="34" charset="-122"/>
                <a:ea typeface="微软雅黑" panose="020B0503020204020204" pitchFamily="34" charset="-122"/>
              </a:rPr>
              <a:t> More……</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6" name="Title 1"/>
          <p:cNvSpPr>
            <a:spLocks noGrp="1"/>
          </p:cNvSpPr>
          <p:nvPr>
            <p:ph type="title"/>
          </p:nvPr>
        </p:nvSpPr>
        <p:spPr>
          <a:xfrm>
            <a:off x="398308" y="225356"/>
            <a:ext cx="7369175" cy="83661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eaLnBrk="1" hangingPunct="1"/>
            <a:r>
              <a:rPr lang="zh-CN" altLang="en-US" sz="2400" b="1" dirty="0">
                <a:solidFill>
                  <a:schemeClr val="bg2"/>
                </a:solidFill>
                <a:latin typeface="微软雅黑" pitchFamily="34" charset="-122"/>
                <a:ea typeface="微软雅黑" pitchFamily="34" charset="-122"/>
              </a:rPr>
              <a:t>分析来源出版物：历史的经验是宝贵的！</a:t>
            </a:r>
            <a:endParaRPr lang="en-US" sz="2400" b="1" dirty="0">
              <a:solidFill>
                <a:schemeClr val="bg2"/>
              </a:solidFill>
              <a:latin typeface="微软雅黑" pitchFamily="34" charset="-122"/>
              <a:ea typeface="微软雅黑" pitchFamily="34" charset="-122"/>
            </a:endParaRPr>
          </a:p>
        </p:txBody>
      </p:sp>
    </p:spTree>
    <p:extLst>
      <p:ext uri="{BB962C8B-B14F-4D97-AF65-F5344CB8AC3E}">
        <p14:creationId xmlns:p14="http://schemas.microsoft.com/office/powerpoint/2010/main" val="34398066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amond(in)">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07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Left Brace 22"/>
          <p:cNvSpPr>
            <a:spLocks/>
          </p:cNvSpPr>
          <p:nvPr/>
        </p:nvSpPr>
        <p:spPr bwMode="auto">
          <a:xfrm>
            <a:off x="1116013" y="5904635"/>
            <a:ext cx="155575" cy="914400"/>
          </a:xfrm>
          <a:prstGeom prst="leftBrace">
            <a:avLst>
              <a:gd name="adj1" fmla="val 8327"/>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zh-CN" altLang="en-US" sz="2400">
              <a:solidFill>
                <a:srgbClr val="000000"/>
              </a:solidFill>
            </a:endParaRPr>
          </a:p>
        </p:txBody>
      </p:sp>
      <p:sp>
        <p:nvSpPr>
          <p:cNvPr id="24" name="圆角矩形 9"/>
          <p:cNvSpPr/>
          <p:nvPr/>
        </p:nvSpPr>
        <p:spPr bwMode="auto">
          <a:xfrm>
            <a:off x="94499" y="3096034"/>
            <a:ext cx="2448272" cy="487651"/>
          </a:xfrm>
          <a:prstGeom prst="roundRect">
            <a:avLst/>
          </a:prstGeom>
          <a:solidFill>
            <a:schemeClr val="bg2"/>
          </a:solidFill>
          <a:ln>
            <a:solidFill>
              <a:schemeClr val="bg2"/>
            </a:solidFill>
          </a:ln>
        </p:spPr>
        <p:style>
          <a:lnRef idx="0">
            <a:schemeClr val="accent5"/>
          </a:lnRef>
          <a:fillRef idx="3">
            <a:schemeClr val="accent5"/>
          </a:fillRef>
          <a:effectRef idx="3">
            <a:schemeClr val="accent5"/>
          </a:effectRef>
          <a:fontRef idx="minor">
            <a:schemeClr val="lt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lnSpc>
                <a:spcPct val="120000"/>
              </a:lnSpc>
            </a:pPr>
            <a:r>
              <a:rPr lang="en-US" altLang="zh-CN" sz="2000" dirty="0">
                <a:solidFill>
                  <a:srgbClr val="FFFFFF"/>
                </a:solidFill>
                <a:latin typeface="微软雅黑" panose="020B0503020204020204" pitchFamily="34" charset="-122"/>
                <a:ea typeface="微软雅黑" panose="020B0503020204020204" pitchFamily="34" charset="-122"/>
              </a:rPr>
              <a:t>Cell Research</a:t>
            </a:r>
            <a:r>
              <a:rPr lang="zh-CN" altLang="en-US" sz="2000" dirty="0">
                <a:solidFill>
                  <a:srgbClr val="FFFFFF"/>
                </a:solidFill>
                <a:latin typeface="微软雅黑" panose="020B0503020204020204" pitchFamily="34" charset="-122"/>
                <a:ea typeface="微软雅黑" panose="020B0503020204020204" pitchFamily="34" charset="-122"/>
              </a:rPr>
              <a:t>编委</a:t>
            </a:r>
          </a:p>
        </p:txBody>
      </p:sp>
      <p:pic>
        <p:nvPicPr>
          <p:cNvPr id="167959" name="Picture 2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37269" y="2609915"/>
            <a:ext cx="5683434" cy="31432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1" name="圆角矩形 7"/>
          <p:cNvSpPr>
            <a:spLocks noChangeArrowheads="1"/>
          </p:cNvSpPr>
          <p:nvPr/>
        </p:nvSpPr>
        <p:spPr bwMode="auto">
          <a:xfrm>
            <a:off x="2637269" y="3096034"/>
            <a:ext cx="2806700" cy="217487"/>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000000"/>
              </a:solidFill>
            </a:endParaRPr>
          </a:p>
        </p:txBody>
      </p:sp>
      <p:pic>
        <p:nvPicPr>
          <p:cNvPr id="3287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890" y="3566216"/>
            <a:ext cx="979488" cy="1223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圆角矩形 7"/>
          <p:cNvSpPr>
            <a:spLocks noChangeArrowheads="1"/>
          </p:cNvSpPr>
          <p:nvPr/>
        </p:nvSpPr>
        <p:spPr bwMode="auto">
          <a:xfrm>
            <a:off x="2637269" y="3350316"/>
            <a:ext cx="2806700" cy="215900"/>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000000"/>
              </a:solidFill>
            </a:endParaRPr>
          </a:p>
        </p:txBody>
      </p:sp>
      <p:pic>
        <p:nvPicPr>
          <p:cNvPr id="3287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8467" y="1937159"/>
            <a:ext cx="1132335" cy="1158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717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59"/>
                                        </p:tgtEl>
                                        <p:attrNameLst>
                                          <p:attrName>style.visibility</p:attrName>
                                        </p:attrNameLst>
                                      </p:cBhvr>
                                      <p:to>
                                        <p:strVal val="visible"/>
                                      </p:to>
                                    </p:set>
                                    <p:animEffect transition="in" filter="blinds(horizontal)">
                                      <p:cBhvr>
                                        <p:cTn id="7" dur="500"/>
                                        <p:tgtEl>
                                          <p:spTgt spid="1679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nodeType="withEffect">
                                  <p:stCondLst>
                                    <p:cond delay="0"/>
                                  </p:stCondLst>
                                  <p:childTnLst>
                                    <p:set>
                                      <p:cBhvr>
                                        <p:cTn id="14" dur="1" fill="hold">
                                          <p:stCondLst>
                                            <p:cond delay="0"/>
                                          </p:stCondLst>
                                        </p:cTn>
                                        <p:tgtEl>
                                          <p:spTgt spid="328710"/>
                                        </p:tgtEl>
                                        <p:attrNameLst>
                                          <p:attrName>style.visibility</p:attrName>
                                        </p:attrNameLst>
                                      </p:cBhvr>
                                      <p:to>
                                        <p:strVal val="visible"/>
                                      </p:to>
                                    </p:set>
                                    <p:animEffect transition="in" filter="blinds(horizontal)">
                                      <p:cBhvr>
                                        <p:cTn id="15" dur="500"/>
                                        <p:tgtEl>
                                          <p:spTgt spid="32871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par>
                                <p:cTn id="19" presetID="3" presetClass="entr" presetSubtype="10" fill="hold" nodeType="withEffect">
                                  <p:stCondLst>
                                    <p:cond delay="0"/>
                                  </p:stCondLst>
                                  <p:childTnLst>
                                    <p:set>
                                      <p:cBhvr>
                                        <p:cTn id="20" dur="1" fill="hold">
                                          <p:stCondLst>
                                            <p:cond delay="0"/>
                                          </p:stCondLst>
                                        </p:cTn>
                                        <p:tgtEl>
                                          <p:spTgt spid="328711"/>
                                        </p:tgtEl>
                                        <p:attrNameLst>
                                          <p:attrName>style.visibility</p:attrName>
                                        </p:attrNameLst>
                                      </p:cBhvr>
                                      <p:to>
                                        <p:strVal val="visible"/>
                                      </p:to>
                                    </p:set>
                                    <p:animEffect transition="in" filter="blinds(horizontal)">
                                      <p:cBhvr>
                                        <p:cTn id="21" dur="500"/>
                                        <p:tgtEl>
                                          <p:spTgt spid="328711"/>
                                        </p:tgtEl>
                                      </p:cBhvr>
                                    </p:animEffect>
                                  </p:childTnLst>
                                </p:cTn>
                              </p:par>
                              <p:par>
                                <p:cTn id="22" presetID="3"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linds(horizont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8" name="Picture 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494521"/>
            <a:ext cx="9164248" cy="2798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Slide Number Placeholder 1"/>
          <p:cNvSpPr>
            <a:spLocks noGrp="1"/>
          </p:cNvSpPr>
          <p:nvPr>
            <p:ph type="sldNum" sz="quarter" idx="11"/>
          </p:nvPr>
        </p:nvSpPr>
        <p:spPr>
          <a:xfrm>
            <a:off x="3124200" y="6394450"/>
            <a:ext cx="5172075" cy="231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D04BB302-ACCE-4A01-8A89-829BAE5474DA}" type="slidenum">
              <a:rPr lang="en-US" altLang="en-US">
                <a:solidFill>
                  <a:srgbClr val="FFFFFF"/>
                </a:solidFill>
              </a:rPr>
              <a:pPr eaLnBrk="1" hangingPunct="1"/>
              <a:t>78</a:t>
            </a:fld>
            <a:endParaRPr lang="en-US" altLang="en-US">
              <a:solidFill>
                <a:srgbClr val="FFFFFF"/>
              </a:solidFill>
            </a:endParaRPr>
          </a:p>
        </p:txBody>
      </p:sp>
      <p:sp>
        <p:nvSpPr>
          <p:cNvPr id="7" name="圆角矩形 8"/>
          <p:cNvSpPr>
            <a:spLocks noChangeArrowheads="1"/>
          </p:cNvSpPr>
          <p:nvPr/>
        </p:nvSpPr>
        <p:spPr bwMode="auto">
          <a:xfrm>
            <a:off x="1419419" y="6197015"/>
            <a:ext cx="1454410" cy="217488"/>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zh-CN" altLang="en-US" sz="2400">
              <a:solidFill>
                <a:srgbClr val="000000"/>
              </a:solidFill>
            </a:endParaRPr>
          </a:p>
        </p:txBody>
      </p:sp>
      <p:sp>
        <p:nvSpPr>
          <p:cNvPr id="6" name="圆角矩形 8"/>
          <p:cNvSpPr>
            <a:spLocks noChangeArrowheads="1"/>
          </p:cNvSpPr>
          <p:nvPr/>
        </p:nvSpPr>
        <p:spPr bwMode="auto">
          <a:xfrm>
            <a:off x="269033" y="3926631"/>
            <a:ext cx="1046583" cy="217488"/>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zh-CN" altLang="en-US" sz="2400">
              <a:solidFill>
                <a:srgbClr val="000000"/>
              </a:solidFill>
            </a:endParaRPr>
          </a:p>
        </p:txBody>
      </p:sp>
      <p:sp>
        <p:nvSpPr>
          <p:cNvPr id="8" name="Title 1"/>
          <p:cNvSpPr txBox="1">
            <a:spLocks/>
          </p:cNvSpPr>
          <p:nvPr/>
        </p:nvSpPr>
        <p:spPr>
          <a:xfrm>
            <a:off x="348883" y="99425"/>
            <a:ext cx="7848918" cy="478325"/>
          </a:xfrm>
          <a:prstGeom prst="rect">
            <a:avLst/>
          </a:prstGeom>
        </p:spPr>
        <p:txBody>
          <a:bodyPr/>
          <a:lst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defTabSz="914377"/>
            <a:r>
              <a:rPr lang="en-CA" sz="2400" b="1" kern="0" smtClean="0">
                <a:solidFill>
                  <a:srgbClr val="6817FF"/>
                </a:solidFill>
                <a:latin typeface="微软雅黑" panose="020B0503020204020204" pitchFamily="34" charset="-122"/>
                <a:ea typeface="微软雅黑" panose="020B0503020204020204" pitchFamily="34" charset="-122"/>
                <a:cs typeface="Arial" pitchFamily="34" charset="0"/>
              </a:rPr>
              <a:t>Journal Citation Reports</a:t>
            </a:r>
            <a:r>
              <a:rPr lang="zh-CN" altLang="en-US" sz="2400" b="1" kern="0" smtClean="0">
                <a:solidFill>
                  <a:srgbClr val="6817FF"/>
                </a:solidFill>
                <a:latin typeface="微软雅黑" panose="020B0503020204020204" pitchFamily="34" charset="-122"/>
                <a:ea typeface="微软雅黑" panose="020B0503020204020204" pitchFamily="34" charset="-122"/>
                <a:cs typeface="Arial" pitchFamily="34" charset="0"/>
              </a:rPr>
              <a:t>与</a:t>
            </a:r>
            <a:r>
              <a:rPr lang="en-CA" sz="2400" b="1" kern="0" smtClean="0">
                <a:solidFill>
                  <a:srgbClr val="6817FF"/>
                </a:solidFill>
                <a:latin typeface="微软雅黑" panose="020B0503020204020204" pitchFamily="34" charset="-122"/>
                <a:ea typeface="微软雅黑" panose="020B0503020204020204" pitchFamily="34" charset="-122"/>
                <a:cs typeface="Arial" pitchFamily="34" charset="0"/>
              </a:rPr>
              <a:t>Web of Science</a:t>
            </a:r>
            <a:r>
              <a:rPr lang="zh-CN" altLang="en-US" sz="2400" b="1" kern="0" smtClean="0">
                <a:solidFill>
                  <a:srgbClr val="6817FF"/>
                </a:solidFill>
                <a:latin typeface="微软雅黑" panose="020B0503020204020204" pitchFamily="34" charset="-122"/>
                <a:ea typeface="微软雅黑" panose="020B0503020204020204" pitchFamily="34" charset="-122"/>
                <a:cs typeface="Arial" pitchFamily="34" charset="0"/>
              </a:rPr>
              <a:t>相互融合</a:t>
            </a:r>
            <a:endParaRPr lang="en-GB" sz="2400" b="1" kern="0" dirty="0">
              <a:solidFill>
                <a:srgbClr val="6817FF"/>
              </a:solidFill>
              <a:latin typeface="微软雅黑" panose="020B0503020204020204" pitchFamily="34" charset="-122"/>
              <a:ea typeface="微软雅黑" panose="020B0503020204020204" pitchFamily="34" charset="-122"/>
              <a:cs typeface="Arial" pitchFamily="34" charset="0"/>
            </a:endParaRPr>
          </a:p>
        </p:txBody>
      </p:sp>
      <p:pic>
        <p:nvPicPr>
          <p:cNvPr id="2" name="Picture 1"/>
          <p:cNvPicPr>
            <a:picLocks noChangeAspect="1"/>
          </p:cNvPicPr>
          <p:nvPr/>
        </p:nvPicPr>
        <p:blipFill>
          <a:blip r:embed="rId3"/>
          <a:stretch>
            <a:fillRect/>
          </a:stretch>
        </p:blipFill>
        <p:spPr>
          <a:xfrm>
            <a:off x="1967115" y="1341101"/>
            <a:ext cx="5238095" cy="4761905"/>
          </a:xfrm>
          <a:prstGeom prst="rect">
            <a:avLst/>
          </a:prstGeom>
        </p:spPr>
      </p:pic>
      <p:sp>
        <p:nvSpPr>
          <p:cNvPr id="9" name="Text Box 7"/>
          <p:cNvSpPr txBox="1">
            <a:spLocks noChangeArrowheads="1"/>
          </p:cNvSpPr>
          <p:nvPr/>
        </p:nvSpPr>
        <p:spPr bwMode="auto">
          <a:xfrm>
            <a:off x="3954291" y="5527674"/>
            <a:ext cx="2809882" cy="1323975"/>
          </a:xfrm>
          <a:prstGeom prst="rect">
            <a:avLst/>
          </a:prstGeom>
          <a:solidFill>
            <a:schemeClr val="bg2"/>
          </a:solidFill>
          <a:ln>
            <a:noFill/>
          </a:ln>
        </p:spPr>
        <p:style>
          <a:lnRef idx="0">
            <a:schemeClr val="accent5"/>
          </a:lnRef>
          <a:fillRef idx="3">
            <a:schemeClr val="accent5"/>
          </a:fillRef>
          <a:effectRef idx="3">
            <a:schemeClr val="accent5"/>
          </a:effectRef>
          <a:fontRef idx="minor">
            <a:schemeClr val="lt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chemeClr val="bg1"/>
                </a:solidFill>
                <a:latin typeface="微软雅黑" panose="020B0503020204020204" pitchFamily="34" charset="-122"/>
                <a:ea typeface="微软雅黑" panose="020B0503020204020204" pitchFamily="34" charset="-122"/>
              </a:rPr>
              <a:t>在全记录页面点击</a:t>
            </a:r>
            <a:r>
              <a:rPr lang="en-US" altLang="zh-CN" sz="2000" dirty="0">
                <a:solidFill>
                  <a:schemeClr val="bg1"/>
                </a:solidFill>
                <a:latin typeface="微软雅黑" panose="020B0503020204020204" pitchFamily="34" charset="-122"/>
                <a:ea typeface="微软雅黑" panose="020B0503020204020204" pitchFamily="34" charset="-122"/>
              </a:rPr>
              <a:t>JCR</a:t>
            </a:r>
            <a:r>
              <a:rPr lang="zh-CN" altLang="en-US" sz="2000" dirty="0">
                <a:solidFill>
                  <a:schemeClr val="bg1"/>
                </a:solidFill>
                <a:latin typeface="微软雅黑" panose="020B0503020204020204" pitchFamily="34" charset="-122"/>
                <a:ea typeface="微软雅黑" panose="020B0503020204020204" pitchFamily="34" charset="-122"/>
              </a:rPr>
              <a:t>链接，可以查看相应期刊的影响因子以选择合适的投稿期刊</a:t>
            </a:r>
          </a:p>
        </p:txBody>
      </p:sp>
    </p:spTree>
    <p:extLst>
      <p:ext uri="{BB962C8B-B14F-4D97-AF65-F5344CB8AC3E}">
        <p14:creationId xmlns:p14="http://schemas.microsoft.com/office/powerpoint/2010/main" val="2605779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22" presetClass="exit" presetSubtype="4" fill="hold" grpId="0" nodeType="withEffect">
                                  <p:stCondLst>
                                    <p:cond delay="0"/>
                                  </p:stCondLst>
                                  <p:childTnLst>
                                    <p:animEffect transition="out" filter="wipe(down)">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64" presetClass="path" presetSubtype="0" accel="50000" decel="50000" fill="hold" nodeType="clickEffect">
                                  <p:stCondLst>
                                    <p:cond delay="0"/>
                                  </p:stCondLst>
                                  <p:childTnLst>
                                    <p:animMotion origin="layout" path="M -1.66667E-6 -4.44089E-16 L -0.00416 -0.73426 " pathEditMode="relative" rAng="0" ptsTypes="AA">
                                      <p:cBhvr>
                                        <p:cTn id="27" dur="2000" fill="hold"/>
                                        <p:tgtEl>
                                          <p:spTgt spid="168968"/>
                                        </p:tgtEl>
                                        <p:attrNameLst>
                                          <p:attrName>ppt_x</p:attrName>
                                          <p:attrName>ppt_y</p:attrName>
                                        </p:attrNameLst>
                                      </p:cBhvr>
                                      <p:rCtr x="-208" y="-36713"/>
                                    </p:animMotion>
                                  </p:childTnLst>
                                </p:cTn>
                              </p:par>
                            </p:childTnLst>
                          </p:cTn>
                        </p:par>
                      </p:childTnLst>
                    </p:cTn>
                  </p:par>
                  <p:par>
                    <p:cTn id="28" fill="hold" nodeType="clickPar">
                      <p:stCondLst>
                        <p:cond delay="indefinite"/>
                      </p:stCondLst>
                      <p:childTnLst>
                        <p:par>
                          <p:cTn id="29" fill="hold" nodeType="withGroup">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4)">
                                      <p:cBhvr>
                                        <p:cTn id="32" dur="20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6" grpId="1" animBg="1"/>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8" name="Picture 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494521"/>
            <a:ext cx="9164248" cy="2798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Slide Number Placeholder 1"/>
          <p:cNvSpPr>
            <a:spLocks noGrp="1"/>
          </p:cNvSpPr>
          <p:nvPr>
            <p:ph type="sldNum" sz="quarter" idx="4294967295"/>
          </p:nvPr>
        </p:nvSpPr>
        <p:spPr>
          <a:xfrm>
            <a:off x="3124200" y="6394450"/>
            <a:ext cx="5172075" cy="231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4400" eaLnBrk="1" fontAlgn="base" hangingPunct="1">
              <a:spcBef>
                <a:spcPct val="0"/>
              </a:spcBef>
              <a:spcAft>
                <a:spcPct val="0"/>
              </a:spcAft>
            </a:pPr>
            <a:fld id="{D04BB302-ACCE-4A01-8A89-829BAE5474DA}" type="slidenum">
              <a:rPr lang="en-US" altLang="en-US">
                <a:solidFill>
                  <a:srgbClr val="FFFFFF"/>
                </a:solidFill>
              </a:rPr>
              <a:pPr defTabSz="914400" eaLnBrk="1" fontAlgn="base" hangingPunct="1">
                <a:spcBef>
                  <a:spcPct val="0"/>
                </a:spcBef>
                <a:spcAft>
                  <a:spcPct val="0"/>
                </a:spcAft>
              </a:pPr>
              <a:t>79</a:t>
            </a:fld>
            <a:endParaRPr lang="en-US" altLang="en-US">
              <a:solidFill>
                <a:srgbClr val="FFFFFF"/>
              </a:solidFill>
            </a:endParaRPr>
          </a:p>
        </p:txBody>
      </p:sp>
      <p:sp>
        <p:nvSpPr>
          <p:cNvPr id="7" name="圆角矩形 8"/>
          <p:cNvSpPr>
            <a:spLocks noChangeArrowheads="1"/>
          </p:cNvSpPr>
          <p:nvPr/>
        </p:nvSpPr>
        <p:spPr bwMode="auto">
          <a:xfrm>
            <a:off x="1419419" y="6197015"/>
            <a:ext cx="1454410" cy="217488"/>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4400" eaLnBrk="1" fontAlgn="base" hangingPunct="1">
              <a:spcBef>
                <a:spcPct val="50000"/>
              </a:spcBef>
              <a:spcAft>
                <a:spcPct val="0"/>
              </a:spcAft>
            </a:pPr>
            <a:endParaRPr lang="zh-CN" altLang="en-US" sz="2400">
              <a:solidFill>
                <a:srgbClr val="000000"/>
              </a:solidFill>
            </a:endParaRPr>
          </a:p>
        </p:txBody>
      </p:sp>
      <p:sp>
        <p:nvSpPr>
          <p:cNvPr id="9" name="Text Box 7"/>
          <p:cNvSpPr txBox="1">
            <a:spLocks noChangeArrowheads="1"/>
          </p:cNvSpPr>
          <p:nvPr/>
        </p:nvSpPr>
        <p:spPr bwMode="auto">
          <a:xfrm>
            <a:off x="3954291" y="5527674"/>
            <a:ext cx="2809882" cy="1323975"/>
          </a:xfrm>
          <a:prstGeom prst="rect">
            <a:avLst/>
          </a:prstGeom>
          <a:solidFill>
            <a:schemeClr val="bg2"/>
          </a:solidFill>
          <a:ln>
            <a:noFill/>
          </a:ln>
        </p:spPr>
        <p:style>
          <a:lnRef idx="0">
            <a:schemeClr val="accent5"/>
          </a:lnRef>
          <a:fillRef idx="3">
            <a:schemeClr val="accent5"/>
          </a:fillRef>
          <a:effectRef idx="3">
            <a:schemeClr val="accent5"/>
          </a:effectRef>
          <a:fontRef idx="minor">
            <a:schemeClr val="lt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pPr>
            <a:r>
              <a:rPr lang="zh-CN" altLang="en-US" sz="2000" dirty="0">
                <a:solidFill>
                  <a:srgbClr val="FFFFFF"/>
                </a:solidFill>
                <a:latin typeface="微软雅黑" panose="020B0503020204020204" pitchFamily="34" charset="-122"/>
                <a:ea typeface="微软雅黑" panose="020B0503020204020204" pitchFamily="34" charset="-122"/>
              </a:rPr>
              <a:t>在全记录页面点击</a:t>
            </a:r>
            <a:r>
              <a:rPr lang="en-US" altLang="zh-CN" sz="2000" dirty="0">
                <a:solidFill>
                  <a:srgbClr val="FFFFFF"/>
                </a:solidFill>
                <a:latin typeface="微软雅黑" panose="020B0503020204020204" pitchFamily="34" charset="-122"/>
                <a:ea typeface="微软雅黑" panose="020B0503020204020204" pitchFamily="34" charset="-122"/>
              </a:rPr>
              <a:t>JCR</a:t>
            </a:r>
            <a:r>
              <a:rPr lang="zh-CN" altLang="en-US" sz="2000" dirty="0">
                <a:solidFill>
                  <a:srgbClr val="FFFFFF"/>
                </a:solidFill>
                <a:latin typeface="微软雅黑" panose="020B0503020204020204" pitchFamily="34" charset="-122"/>
                <a:ea typeface="微软雅黑" panose="020B0503020204020204" pitchFamily="34" charset="-122"/>
              </a:rPr>
              <a:t>链接，可以查看相应期刊的影响因子以选择合适的投稿期刊</a:t>
            </a:r>
          </a:p>
        </p:txBody>
      </p:sp>
      <p:sp>
        <p:nvSpPr>
          <p:cNvPr id="6" name="圆角矩形 8"/>
          <p:cNvSpPr>
            <a:spLocks noChangeArrowheads="1"/>
          </p:cNvSpPr>
          <p:nvPr/>
        </p:nvSpPr>
        <p:spPr bwMode="auto">
          <a:xfrm>
            <a:off x="269033" y="3926631"/>
            <a:ext cx="1046583" cy="217488"/>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4400" eaLnBrk="1" fontAlgn="base" hangingPunct="1">
              <a:spcBef>
                <a:spcPct val="50000"/>
              </a:spcBef>
              <a:spcAft>
                <a:spcPct val="0"/>
              </a:spcAft>
            </a:pPr>
            <a:endParaRPr lang="zh-CN" altLang="en-US" sz="2400">
              <a:solidFill>
                <a:srgbClr val="000000"/>
              </a:solidFill>
            </a:endParaRPr>
          </a:p>
        </p:txBody>
      </p:sp>
      <p:pic>
        <p:nvPicPr>
          <p:cNvPr id="2908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95916" y="1455529"/>
            <a:ext cx="5128776" cy="456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348883" y="99425"/>
            <a:ext cx="7848918" cy="478325"/>
          </a:xfrm>
          <a:prstGeom prst="rect">
            <a:avLst/>
          </a:prstGeom>
        </p:spPr>
        <p:txBody>
          <a:bodyPr/>
          <a:lst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defTabSz="914377"/>
            <a:r>
              <a:rPr lang="en-CA" sz="2400" b="1" kern="0" smtClean="0">
                <a:solidFill>
                  <a:srgbClr val="6817FF"/>
                </a:solidFill>
                <a:latin typeface="微软雅黑" panose="020B0503020204020204" pitchFamily="34" charset="-122"/>
                <a:ea typeface="微软雅黑" panose="020B0503020204020204" pitchFamily="34" charset="-122"/>
                <a:cs typeface="Arial" pitchFamily="34" charset="0"/>
              </a:rPr>
              <a:t>Journal Citation Reports</a:t>
            </a:r>
            <a:r>
              <a:rPr lang="zh-CN" altLang="en-US" sz="2400" b="1" kern="0" smtClean="0">
                <a:solidFill>
                  <a:srgbClr val="6817FF"/>
                </a:solidFill>
                <a:latin typeface="微软雅黑" panose="020B0503020204020204" pitchFamily="34" charset="-122"/>
                <a:ea typeface="微软雅黑" panose="020B0503020204020204" pitchFamily="34" charset="-122"/>
                <a:cs typeface="Arial" pitchFamily="34" charset="0"/>
              </a:rPr>
              <a:t>与</a:t>
            </a:r>
            <a:r>
              <a:rPr lang="en-CA" sz="2400" b="1" kern="0" smtClean="0">
                <a:solidFill>
                  <a:srgbClr val="6817FF"/>
                </a:solidFill>
                <a:latin typeface="微软雅黑" panose="020B0503020204020204" pitchFamily="34" charset="-122"/>
                <a:ea typeface="微软雅黑" panose="020B0503020204020204" pitchFamily="34" charset="-122"/>
                <a:cs typeface="Arial" pitchFamily="34" charset="0"/>
              </a:rPr>
              <a:t>Web of Science</a:t>
            </a:r>
            <a:r>
              <a:rPr lang="zh-CN" altLang="en-US" sz="2400" b="1" kern="0" smtClean="0">
                <a:solidFill>
                  <a:srgbClr val="6817FF"/>
                </a:solidFill>
                <a:latin typeface="微软雅黑" panose="020B0503020204020204" pitchFamily="34" charset="-122"/>
                <a:ea typeface="微软雅黑" panose="020B0503020204020204" pitchFamily="34" charset="-122"/>
                <a:cs typeface="Arial" pitchFamily="34" charset="0"/>
              </a:rPr>
              <a:t>相互融合</a:t>
            </a:r>
            <a:endParaRPr lang="en-GB" sz="2400" b="1" kern="0" dirty="0">
              <a:solidFill>
                <a:srgbClr val="6817FF"/>
              </a:solidFill>
              <a:latin typeface="微软雅黑" panose="020B0503020204020204" pitchFamily="34" charset="-122"/>
              <a:ea typeface="微软雅黑" panose="020B0503020204020204" pitchFamily="34" charset="-122"/>
              <a:cs typeface="Arial" pitchFamily="34" charset="0"/>
            </a:endParaRPr>
          </a:p>
        </p:txBody>
      </p:sp>
    </p:spTree>
    <p:extLst>
      <p:ext uri="{BB962C8B-B14F-4D97-AF65-F5344CB8AC3E}">
        <p14:creationId xmlns:p14="http://schemas.microsoft.com/office/powerpoint/2010/main" val="25630262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10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290818"/>
                                        </p:tgtEl>
                                        <p:attrNameLst>
                                          <p:attrName>style.visibility</p:attrName>
                                        </p:attrNameLst>
                                      </p:cBhvr>
                                      <p:to>
                                        <p:strVal val="visible"/>
                                      </p:to>
                                    </p:set>
                                    <p:animEffect transition="in" filter="blinds(horizontal)">
                                      <p:cBhvr>
                                        <p:cTn id="10" dur="500"/>
                                        <p:tgtEl>
                                          <p:spTgt spid="2908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290818"/>
                                        </p:tgtEl>
                                      </p:cBhvr>
                                    </p:animEffect>
                                    <p:set>
                                      <p:cBhvr>
                                        <p:cTn id="18" dur="1" fill="hold">
                                          <p:stCondLst>
                                            <p:cond delay="499"/>
                                          </p:stCondLst>
                                        </p:cTn>
                                        <p:tgtEl>
                                          <p:spTgt spid="290818"/>
                                        </p:tgtEl>
                                        <p:attrNameLst>
                                          <p:attrName>style.visibility</p:attrName>
                                        </p:attrNameLst>
                                      </p:cBhvr>
                                      <p:to>
                                        <p:strVal val="hidden"/>
                                      </p:to>
                                    </p:set>
                                  </p:childTnLst>
                                </p:cTn>
                              </p:par>
                              <p:par>
                                <p:cTn id="19" presetID="22" presetClass="exit" presetSubtype="4" fill="hold" grpId="0" nodeType="withEffect">
                                  <p:stCondLst>
                                    <p:cond delay="0"/>
                                  </p:stCondLst>
                                  <p:childTnLst>
                                    <p:animEffect transition="out" filter="wipe(down)">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64" presetClass="path" presetSubtype="0" accel="50000" decel="50000" fill="hold" nodeType="clickEffect">
                                  <p:stCondLst>
                                    <p:cond delay="0"/>
                                  </p:stCondLst>
                                  <p:childTnLst>
                                    <p:animMotion origin="layout" path="M -1.66667E-6 -4.44089E-16 L -0.00416 -0.73426 " pathEditMode="relative" rAng="0" ptsTypes="AA">
                                      <p:cBhvr>
                                        <p:cTn id="25" dur="2000" fill="hold"/>
                                        <p:tgtEl>
                                          <p:spTgt spid="168968"/>
                                        </p:tgtEl>
                                        <p:attrNameLst>
                                          <p:attrName>ppt_x</p:attrName>
                                          <p:attrName>ppt_y</p:attrName>
                                        </p:attrNameLst>
                                      </p:cBhvr>
                                      <p:rCtr x="-208" y="-36713"/>
                                    </p:animMotion>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4)">
                                      <p:cBhvr>
                                        <p:cTn id="30" dur="2000"/>
                                        <p:tgtEl>
                                          <p:spTgt spid="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6" grpId="1"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087EF13-89B9-49A3-A374-BED626EA6C07}"/>
              </a:ext>
            </a:extLst>
          </p:cNvPr>
          <p:cNvPicPr>
            <a:picLocks noChangeAspect="1"/>
          </p:cNvPicPr>
          <p:nvPr/>
        </p:nvPicPr>
        <p:blipFill>
          <a:blip r:embed="rId2"/>
          <a:stretch>
            <a:fillRect/>
          </a:stretch>
        </p:blipFill>
        <p:spPr>
          <a:xfrm>
            <a:off x="734447" y="962995"/>
            <a:ext cx="7685304" cy="5483186"/>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xmlns="" id="{CC19EB4F-94B4-4FA6-A64A-F28B8B3AFCCE}"/>
              </a:ext>
            </a:extLst>
          </p:cNvPr>
          <p:cNvSpPr/>
          <p:nvPr/>
        </p:nvSpPr>
        <p:spPr>
          <a:xfrm>
            <a:off x="817863" y="977646"/>
            <a:ext cx="3749040" cy="182880"/>
          </a:xfrm>
          <a:prstGeom prst="rect">
            <a:avLst/>
          </a:prstGeom>
          <a:noFill/>
          <a:ln w="57150">
            <a:solidFill>
              <a:schemeClr val="accent1"/>
            </a:solidFill>
          </a:ln>
        </p:spPr>
        <p:txBody>
          <a:bodyPr wrap="square" lIns="91440" tIns="45720" rIns="91440" bIns="45720" rtlCol="0" anchor="ctr">
            <a:spAutoFit/>
          </a:bodyPr>
          <a:lstStyle/>
          <a:p>
            <a:pPr algn="ctr"/>
            <a:endParaRPr lang="en-US" sz="5400" b="1" dirty="0">
              <a:ln w="9525">
                <a:solidFill>
                  <a:schemeClr val="bg1"/>
                </a:solidFill>
                <a:prstDash val="solid"/>
              </a:ln>
              <a:effectLst>
                <a:outerShdw blurRad="12700" dist="38100" dir="2700000" algn="tl" rotWithShape="0">
                  <a:schemeClr val="bg1">
                    <a:lumMod val="50000"/>
                  </a:schemeClr>
                </a:outerShdw>
              </a:effectLst>
            </a:endParaRPr>
          </a:p>
        </p:txBody>
      </p:sp>
      <p:grpSp>
        <p:nvGrpSpPr>
          <p:cNvPr id="17" name="Group 16">
            <a:extLst>
              <a:ext uri="{FF2B5EF4-FFF2-40B4-BE49-F238E27FC236}">
                <a16:creationId xmlns:a16="http://schemas.microsoft.com/office/drawing/2014/main" xmlns="" id="{D56968A6-F1F1-4A7D-B65A-9B5290B24F31}"/>
              </a:ext>
            </a:extLst>
          </p:cNvPr>
          <p:cNvGrpSpPr/>
          <p:nvPr/>
        </p:nvGrpSpPr>
        <p:grpSpPr>
          <a:xfrm>
            <a:off x="213848" y="31930"/>
            <a:ext cx="8798566" cy="945716"/>
            <a:chOff x="213848" y="31930"/>
            <a:chExt cx="8798566" cy="945716"/>
          </a:xfrm>
        </p:grpSpPr>
        <p:grpSp>
          <p:nvGrpSpPr>
            <p:cNvPr id="14" name="Group 13">
              <a:extLst>
                <a:ext uri="{FF2B5EF4-FFF2-40B4-BE49-F238E27FC236}">
                  <a16:creationId xmlns:a16="http://schemas.microsoft.com/office/drawing/2014/main" xmlns="" id="{61AF902D-3628-4A01-825E-B588C2BF433D}"/>
                </a:ext>
              </a:extLst>
            </p:cNvPr>
            <p:cNvGrpSpPr/>
            <p:nvPr/>
          </p:nvGrpSpPr>
          <p:grpSpPr>
            <a:xfrm>
              <a:off x="213848" y="31930"/>
              <a:ext cx="8798566" cy="945716"/>
              <a:chOff x="213848" y="31930"/>
              <a:chExt cx="8798566" cy="945716"/>
            </a:xfrm>
          </p:grpSpPr>
          <p:grpSp>
            <p:nvGrpSpPr>
              <p:cNvPr id="4" name="Group 3">
                <a:extLst>
                  <a:ext uri="{FF2B5EF4-FFF2-40B4-BE49-F238E27FC236}">
                    <a16:creationId xmlns:a16="http://schemas.microsoft.com/office/drawing/2014/main" xmlns="" id="{7A74D11C-F867-4D65-84FE-62BC792D1CB3}"/>
                  </a:ext>
                </a:extLst>
              </p:cNvPr>
              <p:cNvGrpSpPr/>
              <p:nvPr/>
            </p:nvGrpSpPr>
            <p:grpSpPr>
              <a:xfrm>
                <a:off x="213848" y="31930"/>
                <a:ext cx="8798566" cy="354803"/>
                <a:chOff x="58417" y="1711325"/>
                <a:chExt cx="8798566" cy="354803"/>
              </a:xfrm>
            </p:grpSpPr>
            <p:pic>
              <p:nvPicPr>
                <p:cNvPr id="2" name="Picture 1">
                  <a:extLst>
                    <a:ext uri="{FF2B5EF4-FFF2-40B4-BE49-F238E27FC236}">
                      <a16:creationId xmlns:a16="http://schemas.microsoft.com/office/drawing/2014/main" xmlns="" id="{9058B58B-73FB-4FEA-820F-61C57CC4C1EC}"/>
                    </a:ext>
                  </a:extLst>
                </p:cNvPr>
                <p:cNvPicPr>
                  <a:picLocks noChangeAspect="1"/>
                </p:cNvPicPr>
                <p:nvPr/>
              </p:nvPicPr>
              <p:blipFill rotWithShape="1">
                <a:blip r:embed="rId3"/>
                <a:srcRect l="4754" r="6340" b="25912"/>
                <a:stretch/>
              </p:blipFill>
              <p:spPr>
                <a:xfrm>
                  <a:off x="58417" y="1729185"/>
                  <a:ext cx="8798566" cy="319821"/>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xmlns="" id="{BFA4A01D-E17D-46E5-AAB3-302C3DD1862E}"/>
                    </a:ext>
                  </a:extLst>
                </p:cNvPr>
                <p:cNvSpPr/>
                <p:nvPr/>
              </p:nvSpPr>
              <p:spPr>
                <a:xfrm>
                  <a:off x="2462798" y="1711325"/>
                  <a:ext cx="1994901" cy="334626"/>
                </a:xfrm>
                <a:prstGeom prst="rect">
                  <a:avLst/>
                </a:prstGeom>
                <a:noFill/>
                <a:ln w="57150">
                  <a:solidFill>
                    <a:schemeClr val="accent1"/>
                  </a:solidFill>
                </a:ln>
              </p:spPr>
              <p:txBody>
                <a:bodyPr wrap="square" lIns="91440" tIns="45720" rIns="91440" bIns="45720" rtlCol="0" anchor="ctr">
                  <a:spAutoFit/>
                </a:bodyPr>
                <a:lstStyle/>
                <a:p>
                  <a:pPr algn="ctr"/>
                  <a:endParaRPr lang="en-US" sz="5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Rectangle 7">
                  <a:extLst>
                    <a:ext uri="{FF2B5EF4-FFF2-40B4-BE49-F238E27FC236}">
                      <a16:creationId xmlns:a16="http://schemas.microsoft.com/office/drawing/2014/main" xmlns="" id="{0B713ECB-599B-49A3-96E4-7EDEF50387F2}"/>
                    </a:ext>
                  </a:extLst>
                </p:cNvPr>
                <p:cNvSpPr/>
                <p:nvPr/>
              </p:nvSpPr>
              <p:spPr>
                <a:xfrm>
                  <a:off x="4578270" y="1721757"/>
                  <a:ext cx="2283810" cy="344371"/>
                </a:xfrm>
                <a:prstGeom prst="rect">
                  <a:avLst/>
                </a:prstGeom>
                <a:noFill/>
                <a:ln w="57150">
                  <a:solidFill>
                    <a:schemeClr val="accent1"/>
                  </a:solidFill>
                </a:ln>
              </p:spPr>
              <p:txBody>
                <a:bodyPr wrap="square" lIns="91440" tIns="45720" rIns="91440" bIns="45720" rtlCol="0" anchor="ctr">
                  <a:spAutoFit/>
                </a:bodyPr>
                <a:lstStyle/>
                <a:p>
                  <a:pPr algn="ctr"/>
                  <a:endParaRPr lang="en-US" sz="5400" b="1" dirty="0">
                    <a:ln w="9525">
                      <a:solidFill>
                        <a:schemeClr val="bg1"/>
                      </a:solidFill>
                      <a:prstDash val="solid"/>
                    </a:ln>
                    <a:effectLst>
                      <a:outerShdw blurRad="12700" dist="38100" dir="2700000" algn="tl" rotWithShape="0">
                        <a:schemeClr val="bg1">
                          <a:lumMod val="50000"/>
                        </a:schemeClr>
                      </a:outerShdw>
                    </a:effectLst>
                  </a:endParaRPr>
                </a:p>
              </p:txBody>
            </p:sp>
          </p:grpSp>
          <p:cxnSp>
            <p:nvCxnSpPr>
              <p:cNvPr id="13" name="Straight Connector 12">
                <a:extLst>
                  <a:ext uri="{FF2B5EF4-FFF2-40B4-BE49-F238E27FC236}">
                    <a16:creationId xmlns:a16="http://schemas.microsoft.com/office/drawing/2014/main" xmlns="" id="{3092B62A-3296-4F97-9F91-5539187BC999}"/>
                  </a:ext>
                </a:extLst>
              </p:cNvPr>
              <p:cNvCxnSpPr>
                <a:stCxn id="2" idx="2"/>
                <a:endCxn id="11" idx="0"/>
              </p:cNvCxnSpPr>
              <p:nvPr/>
            </p:nvCxnSpPr>
            <p:spPr>
              <a:xfrm flipH="1">
                <a:off x="2692383" y="369611"/>
                <a:ext cx="1920748" cy="608035"/>
              </a:xfrm>
              <a:prstGeom prst="line">
                <a:avLst/>
              </a:prstGeom>
              <a:noFill/>
              <a:ln w="57150">
                <a:solidFill>
                  <a:schemeClr val="accent1"/>
                </a:solidFill>
              </a:ln>
            </p:spPr>
          </p:cxnSp>
        </p:grpSp>
        <p:sp>
          <p:nvSpPr>
            <p:cNvPr id="16" name="TextBox 15">
              <a:extLst>
                <a:ext uri="{FF2B5EF4-FFF2-40B4-BE49-F238E27FC236}">
                  <a16:creationId xmlns:a16="http://schemas.microsoft.com/office/drawing/2014/main" xmlns="" id="{115C5BCF-23B8-4D0D-A11E-EF6376B71B4B}"/>
                </a:ext>
              </a:extLst>
            </p:cNvPr>
            <p:cNvSpPr txBox="1"/>
            <p:nvPr/>
          </p:nvSpPr>
          <p:spPr>
            <a:xfrm>
              <a:off x="2241860" y="448404"/>
              <a:ext cx="1107996" cy="369332"/>
            </a:xfrm>
            <a:prstGeom prst="rect">
              <a:avLst/>
            </a:prstGeom>
            <a:noFill/>
          </p:spPr>
          <p:txBody>
            <a:bodyPr wrap="none" rtlCol="0">
              <a:spAutoFit/>
            </a:bodyPr>
            <a:lstStyle/>
            <a:p>
              <a:r>
                <a:rPr lang="zh-CN" altLang="en-US" b="1" dirty="0">
                  <a:solidFill>
                    <a:schemeClr val="accent1"/>
                  </a:solidFill>
                </a:rPr>
                <a:t>产品入口</a:t>
              </a:r>
              <a:endParaRPr lang="en-US" b="1" dirty="0">
                <a:solidFill>
                  <a:schemeClr val="accent1"/>
                </a:solidFill>
              </a:endParaRPr>
            </a:p>
          </p:txBody>
        </p:sp>
      </p:grpSp>
      <p:grpSp>
        <p:nvGrpSpPr>
          <p:cNvPr id="23" name="Group 22">
            <a:extLst>
              <a:ext uri="{FF2B5EF4-FFF2-40B4-BE49-F238E27FC236}">
                <a16:creationId xmlns:a16="http://schemas.microsoft.com/office/drawing/2014/main" xmlns="" id="{8225FADA-AB8F-4B26-9F4F-4AD3F1C49A64}"/>
              </a:ext>
            </a:extLst>
          </p:cNvPr>
          <p:cNvGrpSpPr/>
          <p:nvPr/>
        </p:nvGrpSpPr>
        <p:grpSpPr>
          <a:xfrm>
            <a:off x="817863" y="2722479"/>
            <a:ext cx="7347658" cy="1005840"/>
            <a:chOff x="6707084" y="510925"/>
            <a:chExt cx="7347658" cy="1005840"/>
          </a:xfrm>
        </p:grpSpPr>
        <p:sp>
          <p:nvSpPr>
            <p:cNvPr id="24" name="Rectangle 23">
              <a:extLst>
                <a:ext uri="{FF2B5EF4-FFF2-40B4-BE49-F238E27FC236}">
                  <a16:creationId xmlns:a16="http://schemas.microsoft.com/office/drawing/2014/main" xmlns="" id="{DECD243B-72C5-4373-9B30-546C9F4574AB}"/>
                </a:ext>
              </a:extLst>
            </p:cNvPr>
            <p:cNvSpPr/>
            <p:nvPr/>
          </p:nvSpPr>
          <p:spPr>
            <a:xfrm>
              <a:off x="6707084" y="510925"/>
              <a:ext cx="6100916" cy="1005840"/>
            </a:xfrm>
            <a:prstGeom prst="rect">
              <a:avLst/>
            </a:prstGeom>
            <a:noFill/>
            <a:ln w="57150">
              <a:solidFill>
                <a:schemeClr val="accent1"/>
              </a:solidFill>
              <a:prstDash val="sysDot"/>
            </a:ln>
          </p:spPr>
          <p:txBody>
            <a:bodyPr wrap="square" lIns="91440" tIns="45720" rIns="91440" bIns="45720" rtlCol="0" anchor="ctr">
              <a:spAutoFit/>
            </a:bodyPr>
            <a:lstStyle/>
            <a:p>
              <a:pPr algn="ctr"/>
              <a:endParaRPr lang="en-US" sz="5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25" name="TextBox 24">
              <a:extLst>
                <a:ext uri="{FF2B5EF4-FFF2-40B4-BE49-F238E27FC236}">
                  <a16:creationId xmlns:a16="http://schemas.microsoft.com/office/drawing/2014/main" xmlns="" id="{D04664A5-D2B2-4A36-9053-00FEAAD5CE07}"/>
                </a:ext>
              </a:extLst>
            </p:cNvPr>
            <p:cNvSpPr txBox="1"/>
            <p:nvPr/>
          </p:nvSpPr>
          <p:spPr>
            <a:xfrm flipH="1">
              <a:off x="12867062" y="829179"/>
              <a:ext cx="1187680" cy="369332"/>
            </a:xfrm>
            <a:prstGeom prst="rect">
              <a:avLst/>
            </a:prstGeom>
            <a:noFill/>
          </p:spPr>
          <p:txBody>
            <a:bodyPr wrap="square" rtlCol="0">
              <a:spAutoFit/>
            </a:bodyPr>
            <a:lstStyle/>
            <a:p>
              <a:r>
                <a:rPr lang="zh-CN" altLang="en-US" b="1" dirty="0">
                  <a:solidFill>
                    <a:schemeClr val="accent1"/>
                  </a:solidFill>
                </a:rPr>
                <a:t>检索区域</a:t>
              </a:r>
              <a:endParaRPr lang="en-US" b="1" dirty="0">
                <a:solidFill>
                  <a:schemeClr val="accent1"/>
                </a:solidFill>
              </a:endParaRPr>
            </a:p>
          </p:txBody>
        </p:sp>
      </p:grpSp>
    </p:spTree>
    <p:extLst>
      <p:ext uri="{BB962C8B-B14F-4D97-AF65-F5344CB8AC3E}">
        <p14:creationId xmlns:p14="http://schemas.microsoft.com/office/powerpoint/2010/main" val="301317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883" y="0"/>
            <a:ext cx="9144000" cy="823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 8"/>
          <p:cNvSpPr>
            <a:spLocks noChangeArrowheads="1"/>
          </p:cNvSpPr>
          <p:nvPr/>
        </p:nvSpPr>
        <p:spPr bwMode="auto">
          <a:xfrm>
            <a:off x="4644008" y="2060848"/>
            <a:ext cx="1440160" cy="504056"/>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4400" eaLnBrk="1" fontAlgn="base" hangingPunct="1">
              <a:spcBef>
                <a:spcPct val="50000"/>
              </a:spcBef>
              <a:spcAft>
                <a:spcPct val="0"/>
              </a:spcAft>
            </a:pPr>
            <a:endParaRPr lang="zh-CN" altLang="en-US" sz="2400">
              <a:solidFill>
                <a:srgbClr val="000000"/>
              </a:solidFill>
            </a:endParaRPr>
          </a:p>
        </p:txBody>
      </p:sp>
    </p:spTree>
    <p:extLst>
      <p:ext uri="{BB962C8B-B14F-4D97-AF65-F5344CB8AC3E}">
        <p14:creationId xmlns:p14="http://schemas.microsoft.com/office/powerpoint/2010/main" val="4185393899"/>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78" y="0"/>
            <a:ext cx="9128243" cy="820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 8"/>
          <p:cNvSpPr>
            <a:spLocks noChangeArrowheads="1"/>
          </p:cNvSpPr>
          <p:nvPr/>
        </p:nvSpPr>
        <p:spPr bwMode="auto">
          <a:xfrm>
            <a:off x="6588224" y="4509120"/>
            <a:ext cx="600075" cy="2304256"/>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4400" eaLnBrk="1" fontAlgn="base" hangingPunct="1">
              <a:spcBef>
                <a:spcPct val="50000"/>
              </a:spcBef>
              <a:spcAft>
                <a:spcPct val="0"/>
              </a:spcAft>
            </a:pPr>
            <a:r>
              <a:rPr lang="en-US" altLang="zh-CN" sz="2400" dirty="0" smtClean="0">
                <a:solidFill>
                  <a:srgbClr val="000000"/>
                </a:solidFill>
              </a:rPr>
              <a:t> </a:t>
            </a:r>
            <a:endParaRPr lang="zh-CN" altLang="en-US" sz="2400" dirty="0">
              <a:solidFill>
                <a:srgbClr val="000000"/>
              </a:solidFill>
            </a:endParaRPr>
          </a:p>
        </p:txBody>
      </p:sp>
      <p:sp>
        <p:nvSpPr>
          <p:cNvPr id="4" name="圆角矩形 8"/>
          <p:cNvSpPr>
            <a:spLocks noChangeArrowheads="1"/>
          </p:cNvSpPr>
          <p:nvPr/>
        </p:nvSpPr>
        <p:spPr bwMode="auto">
          <a:xfrm>
            <a:off x="179512" y="6525344"/>
            <a:ext cx="1728192" cy="288032"/>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4400" eaLnBrk="1" fontAlgn="base" hangingPunct="1">
              <a:spcBef>
                <a:spcPct val="50000"/>
              </a:spcBef>
              <a:spcAft>
                <a:spcPct val="0"/>
              </a:spcAft>
            </a:pPr>
            <a:r>
              <a:rPr lang="en-US" altLang="zh-CN" sz="2400" dirty="0" smtClean="0">
                <a:solidFill>
                  <a:srgbClr val="000000"/>
                </a:solidFill>
              </a:rPr>
              <a:t> </a:t>
            </a:r>
            <a:endParaRPr lang="zh-CN" altLang="en-US" sz="2400" dirty="0">
              <a:solidFill>
                <a:srgbClr val="000000"/>
              </a:solidFill>
            </a:endParaRPr>
          </a:p>
        </p:txBody>
      </p:sp>
    </p:spTree>
    <p:extLst>
      <p:ext uri="{BB962C8B-B14F-4D97-AF65-F5344CB8AC3E}">
        <p14:creationId xmlns:p14="http://schemas.microsoft.com/office/powerpoint/2010/main" val="30766487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084" y="367014"/>
            <a:ext cx="8390828" cy="399311"/>
          </a:xfrm>
        </p:spPr>
        <p:txBody>
          <a:bodyPr/>
          <a:lstStyle/>
          <a:p>
            <a:r>
              <a:rPr lang="zh-CN" altLang="en-US" sz="2400" dirty="0">
                <a:solidFill>
                  <a:srgbClr val="6817FF"/>
                </a:solidFill>
                <a:latin typeface="Microsoft YaHei" pitchFamily="34" charset="-122"/>
                <a:ea typeface="Microsoft YaHei" pitchFamily="34" charset="-122"/>
              </a:rPr>
              <a:t>检索某学科的期刊列表及相关指标</a:t>
            </a:r>
            <a:endParaRPr lang="en-US" sz="2400" dirty="0">
              <a:solidFill>
                <a:srgbClr val="6817FF"/>
              </a:solidFill>
              <a:latin typeface="Microsoft YaHei" pitchFamily="34" charset="-122"/>
              <a:ea typeface="Microsoft YaHei" pitchFamily="34" charset="-122"/>
            </a:endParaRPr>
          </a:p>
        </p:txBody>
      </p:sp>
      <p:sp>
        <p:nvSpPr>
          <p:cNvPr id="9" name="Text Placeholder 8"/>
          <p:cNvSpPr>
            <a:spLocks noGrp="1"/>
          </p:cNvSpPr>
          <p:nvPr>
            <p:ph type="body" sz="quarter" idx="13"/>
          </p:nvPr>
        </p:nvSpPr>
        <p:spPr/>
        <p:txBody>
          <a:bodyPr/>
          <a:lstStyle/>
          <a:p>
            <a:endParaRPr lang="en-US"/>
          </a:p>
        </p:txBody>
      </p:sp>
      <p:pic>
        <p:nvPicPr>
          <p:cNvPr id="68610" name="Picture 2"/>
          <p:cNvPicPr>
            <a:picLocks noChangeAspect="1" noChangeArrowheads="1"/>
          </p:cNvPicPr>
          <p:nvPr/>
        </p:nvPicPr>
        <p:blipFill>
          <a:blip r:embed="rId2" cstate="print"/>
          <a:srcRect/>
          <a:stretch>
            <a:fillRect/>
          </a:stretch>
        </p:blipFill>
        <p:spPr bwMode="auto">
          <a:xfrm>
            <a:off x="618575" y="1268760"/>
            <a:ext cx="2343150" cy="3209925"/>
          </a:xfrm>
          <a:prstGeom prst="rect">
            <a:avLst/>
          </a:prstGeom>
          <a:noFill/>
          <a:ln w="9525">
            <a:noFill/>
            <a:miter lim="800000"/>
            <a:headEnd/>
            <a:tailEnd/>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273630"/>
            <a:ext cx="2550632" cy="3295878"/>
          </a:xfrm>
          <a:prstGeom prst="rect">
            <a:avLst/>
          </a:prstGeom>
        </p:spPr>
      </p:pic>
      <p:sp>
        <p:nvSpPr>
          <p:cNvPr id="5" name="Right Arrow 4"/>
          <p:cNvSpPr/>
          <p:nvPr/>
        </p:nvSpPr>
        <p:spPr>
          <a:xfrm>
            <a:off x="3419872" y="2506782"/>
            <a:ext cx="1008112" cy="562178"/>
          </a:xfrm>
          <a:prstGeom prst="rightArrow">
            <a:avLst/>
          </a:prstGeom>
          <a:solidFill>
            <a:srgbClr val="6817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689470619"/>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 xmlns:a16="http://schemas.microsoft.com/office/drawing/2014/main" id="{0B9ED6D2-022C-4D1D-8A3E-77E1D10A9DE2}"/>
              </a:ext>
            </a:extLst>
          </p:cNvPr>
          <p:cNvSpPr txBox="1">
            <a:spLocks/>
          </p:cNvSpPr>
          <p:nvPr/>
        </p:nvSpPr>
        <p:spPr bwMode="auto">
          <a:xfrm>
            <a:off x="467544" y="188640"/>
            <a:ext cx="90010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800">
                <a:solidFill>
                  <a:schemeClr val="bg2"/>
                </a:solidFill>
                <a:latin typeface="Microsoft YaHei" panose="020B0503020204020204" pitchFamily="34" charset="-122"/>
                <a:ea typeface="Microsoft YaHei" panose="020B0503020204020204" pitchFamily="34" charset="-122"/>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defTabSz="914400">
              <a:lnSpc>
                <a:spcPct val="150000"/>
              </a:lnSpc>
            </a:pPr>
            <a:r>
              <a:rPr lang="zh-CN" altLang="en-US" sz="2400" b="1" kern="0" dirty="0">
                <a:solidFill>
                  <a:srgbClr val="6817FF"/>
                </a:solidFill>
                <a:latin typeface="微软雅黑" panose="020B0503020204020204" pitchFamily="34" charset="-122"/>
                <a:ea typeface="微软雅黑" panose="020B0503020204020204" pitchFamily="34" charset="-122"/>
              </a:rPr>
              <a:t>植物科学</a:t>
            </a:r>
            <a:r>
              <a:rPr lang="zh-CN" altLang="en-US" sz="2400" b="1" kern="0" dirty="0" smtClean="0">
                <a:solidFill>
                  <a:srgbClr val="6817FF"/>
                </a:solidFill>
                <a:latin typeface="微软雅黑" panose="020B0503020204020204" pitchFamily="34" charset="-122"/>
                <a:ea typeface="微软雅黑" panose="020B0503020204020204" pitchFamily="34" charset="-122"/>
              </a:rPr>
              <a:t>主要</a:t>
            </a:r>
            <a:r>
              <a:rPr lang="zh-CN" altLang="en-US" sz="2400" b="1" kern="0" dirty="0">
                <a:solidFill>
                  <a:srgbClr val="6817FF"/>
                </a:solidFill>
                <a:latin typeface="微软雅黑" panose="020B0503020204020204" pitchFamily="34" charset="-122"/>
                <a:ea typeface="微软雅黑" panose="020B0503020204020204" pitchFamily="34" charset="-122"/>
              </a:rPr>
              <a:t>投稿期刊</a:t>
            </a:r>
            <a:endParaRPr lang="en-US" altLang="zh-CN" sz="2400" b="1" kern="0" dirty="0">
              <a:solidFill>
                <a:srgbClr val="6817FF"/>
              </a:solidFill>
              <a:latin typeface="微软雅黑" panose="020B0503020204020204" pitchFamily="34" charset="-122"/>
              <a:ea typeface="微软雅黑" panose="020B0503020204020204" pitchFamily="34" charset="-122"/>
            </a:endParaRPr>
          </a:p>
        </p:txBody>
      </p:sp>
      <p:pic>
        <p:nvPicPr>
          <p:cNvPr id="3" name="Picture 2"/>
          <p:cNvPicPr>
            <a:picLocks noChangeAspect="1"/>
          </p:cNvPicPr>
          <p:nvPr/>
        </p:nvPicPr>
        <p:blipFill>
          <a:blip r:embed="rId2"/>
          <a:stretch>
            <a:fillRect/>
          </a:stretch>
        </p:blipFill>
        <p:spPr>
          <a:xfrm>
            <a:off x="753596" y="668066"/>
            <a:ext cx="7179599" cy="5977434"/>
          </a:xfrm>
          <a:prstGeom prst="rect">
            <a:avLst/>
          </a:prstGeom>
        </p:spPr>
      </p:pic>
    </p:spTree>
    <p:extLst>
      <p:ext uri="{BB962C8B-B14F-4D97-AF65-F5344CB8AC3E}">
        <p14:creationId xmlns:p14="http://schemas.microsoft.com/office/powerpoint/2010/main" val="2948051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 xmlns:a16="http://schemas.microsoft.com/office/drawing/2014/main" id="{04AD5859-9894-40B0-8595-958527A0DA1C}"/>
              </a:ext>
            </a:extLst>
          </p:cNvPr>
          <p:cNvSpPr txBox="1">
            <a:spLocks/>
          </p:cNvSpPr>
          <p:nvPr/>
        </p:nvSpPr>
        <p:spPr bwMode="auto">
          <a:xfrm>
            <a:off x="323528" y="116632"/>
            <a:ext cx="90010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800">
                <a:solidFill>
                  <a:schemeClr val="bg2"/>
                </a:solidFill>
                <a:latin typeface="Microsoft YaHei" panose="020B0503020204020204" pitchFamily="34" charset="-122"/>
                <a:ea typeface="Microsoft YaHei" panose="020B0503020204020204" pitchFamily="34" charset="-122"/>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defTabSz="914400">
              <a:lnSpc>
                <a:spcPct val="150000"/>
              </a:lnSpc>
            </a:pPr>
            <a:r>
              <a:rPr lang="zh-CN" altLang="en-US" sz="2400" b="1" kern="0" dirty="0">
                <a:solidFill>
                  <a:srgbClr val="6817FF"/>
                </a:solidFill>
                <a:latin typeface="微软雅黑" panose="020B0503020204020204" pitchFamily="34" charset="-122"/>
                <a:ea typeface="微软雅黑" panose="020B0503020204020204" pitchFamily="34" charset="-122"/>
              </a:rPr>
              <a:t>环境科学</a:t>
            </a:r>
            <a:r>
              <a:rPr lang="zh-CN" altLang="en-US" sz="2400" b="1" kern="0" dirty="0" smtClean="0">
                <a:solidFill>
                  <a:srgbClr val="6817FF"/>
                </a:solidFill>
                <a:latin typeface="微软雅黑" panose="020B0503020204020204" pitchFamily="34" charset="-122"/>
                <a:ea typeface="微软雅黑" panose="020B0503020204020204" pitchFamily="34" charset="-122"/>
              </a:rPr>
              <a:t>主要</a:t>
            </a:r>
            <a:r>
              <a:rPr lang="zh-CN" altLang="en-US" sz="2400" b="1" kern="0" dirty="0" smtClean="0">
                <a:solidFill>
                  <a:srgbClr val="6817FF"/>
                </a:solidFill>
                <a:latin typeface="微软雅黑" panose="020B0503020204020204" pitchFamily="34" charset="-122"/>
                <a:ea typeface="微软雅黑" panose="020B0503020204020204" pitchFamily="34" charset="-122"/>
              </a:rPr>
              <a:t>投稿期刊</a:t>
            </a:r>
            <a:endParaRPr lang="en-US" altLang="zh-CN" sz="2400" b="1" kern="0" dirty="0">
              <a:solidFill>
                <a:srgbClr val="6817FF"/>
              </a:solidFill>
              <a:latin typeface="微软雅黑" panose="020B0503020204020204" pitchFamily="34" charset="-122"/>
              <a:ea typeface="微软雅黑" panose="020B0503020204020204" pitchFamily="34" charset="-122"/>
            </a:endParaRPr>
          </a:p>
        </p:txBody>
      </p:sp>
      <p:pic>
        <p:nvPicPr>
          <p:cNvPr id="2" name="Picture 1"/>
          <p:cNvPicPr>
            <a:picLocks noChangeAspect="1"/>
          </p:cNvPicPr>
          <p:nvPr/>
        </p:nvPicPr>
        <p:blipFill>
          <a:blip r:embed="rId2"/>
          <a:stretch>
            <a:fillRect/>
          </a:stretch>
        </p:blipFill>
        <p:spPr>
          <a:xfrm>
            <a:off x="631518" y="596057"/>
            <a:ext cx="7121564" cy="5859654"/>
          </a:xfrm>
          <a:prstGeom prst="rect">
            <a:avLst/>
          </a:prstGeom>
        </p:spPr>
      </p:pic>
    </p:spTree>
    <p:extLst>
      <p:ext uri="{BB962C8B-B14F-4D97-AF65-F5344CB8AC3E}">
        <p14:creationId xmlns:p14="http://schemas.microsoft.com/office/powerpoint/2010/main" val="2258288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p:cNvSpPr>
            <a:spLocks noGrp="1"/>
          </p:cNvSpPr>
          <p:nvPr>
            <p:ph type="sldNum" sz="quarter" idx="11"/>
          </p:nvPr>
        </p:nvSpPr>
        <p:spPr>
          <a:xfrm>
            <a:off x="8424863" y="6394450"/>
            <a:ext cx="457200" cy="231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a:spcBef>
                <a:spcPct val="0"/>
              </a:spcBef>
              <a:buClrTx/>
              <a:buFontTx/>
              <a:buNone/>
            </a:pPr>
            <a:fld id="{A9E0617C-61A8-46FE-9535-C6290EB352AD}" type="slidenum">
              <a:rPr lang="en-US" altLang="en-US" sz="900">
                <a:solidFill>
                  <a:srgbClr val="4B4B4B"/>
                </a:solidFill>
              </a:rPr>
              <a:pPr>
                <a:spcBef>
                  <a:spcPct val="0"/>
                </a:spcBef>
                <a:buClrTx/>
                <a:buFontTx/>
                <a:buNone/>
              </a:pPr>
              <a:t>85</a:t>
            </a:fld>
            <a:endParaRPr lang="en-US" altLang="en-US" sz="900">
              <a:solidFill>
                <a:srgbClr val="4B4B4B"/>
              </a:solidFill>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50" y="704850"/>
            <a:ext cx="750411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p:cNvSpPr/>
          <p:nvPr/>
        </p:nvSpPr>
        <p:spPr bwMode="auto">
          <a:xfrm>
            <a:off x="6156325" y="1484313"/>
            <a:ext cx="576263" cy="215900"/>
          </a:xfrm>
          <a:prstGeom prst="rightArrow">
            <a:avLst/>
          </a:prstGeom>
          <a:solidFill>
            <a:schemeClr val="bg2"/>
          </a:solidFill>
          <a:ln>
            <a:noFill/>
          </a:ln>
          <a:extLst/>
        </p:spPr>
        <p:txBody>
          <a:bodyPr lIns="0" tIns="0" rIns="182880" bIns="0"/>
          <a:lstStyle/>
          <a:p>
            <a:pPr>
              <a:spcBef>
                <a:spcPct val="50000"/>
              </a:spcBef>
            </a:pPr>
            <a:endParaRPr lang="en-US" sz="2400">
              <a:solidFill>
                <a:srgbClr val="000000"/>
              </a:solidFill>
              <a:cs typeface="Arial" panose="020B0604020202020204" pitchFamily="34" charset="0"/>
            </a:endParaRPr>
          </a:p>
        </p:txBody>
      </p:sp>
      <p:sp>
        <p:nvSpPr>
          <p:cNvPr id="11" name="TextBox 10"/>
          <p:cNvSpPr txBox="1"/>
          <p:nvPr/>
        </p:nvSpPr>
        <p:spPr>
          <a:xfrm>
            <a:off x="4067944" y="1412875"/>
            <a:ext cx="1943919" cy="400110"/>
          </a:xfrm>
          <a:prstGeom prst="rect">
            <a:avLst/>
          </a:prstGeom>
          <a:solidFill>
            <a:schemeClr val="bg2"/>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defPPr>
              <a:defRPr lang="zh-CN"/>
            </a:defPPr>
            <a:lvl1pPr defTabSz="457200" eaLnBrk="1" hangingPunct="1">
              <a:defRPr sz="2000" b="1">
                <a:solidFill>
                  <a:schemeClr val="bg1"/>
                </a:solidFill>
                <a:latin typeface="微软雅黑" panose="020B0503020204020204" pitchFamily="34" charset="-122"/>
                <a:ea typeface="微软雅黑" panose="020B0503020204020204" pitchFamily="34" charset="-122"/>
              </a:defRPr>
            </a:lvl1pPr>
          </a:lstStyle>
          <a:p>
            <a:pPr algn="ctr"/>
            <a:r>
              <a:rPr lang="zh-CN" altLang="en-US" dirty="0">
                <a:solidFill>
                  <a:srgbClr val="FFFFFF"/>
                </a:solidFill>
              </a:rPr>
              <a:t>作者投稿指南</a:t>
            </a:r>
            <a:endParaRPr lang="en-US" dirty="0">
              <a:solidFill>
                <a:srgbClr val="FFFFFF"/>
              </a:solidFill>
            </a:endParaRPr>
          </a:p>
        </p:txBody>
      </p:sp>
    </p:spTree>
    <p:extLst>
      <p:ext uri="{BB962C8B-B14F-4D97-AF65-F5344CB8AC3E}">
        <p14:creationId xmlns:p14="http://schemas.microsoft.com/office/powerpoint/2010/main" val="306989820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from="(-#ppt_w/2)" to="(#ppt_x)" calcmode="lin" valueType="num">
                                      <p:cBhvr>
                                        <p:cTn id="12" dur="300" fill="hold">
                                          <p:stCondLst>
                                            <p:cond delay="0"/>
                                          </p:stCondLst>
                                        </p:cTn>
                                        <p:tgtEl>
                                          <p:spTgt spid="10"/>
                                        </p:tgtEl>
                                        <p:attrNameLst>
                                          <p:attrName>ppt_x</p:attrName>
                                        </p:attrNameLst>
                                      </p:cBhvr>
                                    </p:anim>
                                    <p:anim from="0" to="-1.0" calcmode="lin" valueType="num">
                                      <p:cBhvr>
                                        <p:cTn id="13" dur="100" decel="50000" autoRev="1" fill="hold">
                                          <p:stCondLst>
                                            <p:cond delay="300"/>
                                          </p:stCondLst>
                                        </p:cTn>
                                        <p:tgtEl>
                                          <p:spTgt spid="10"/>
                                        </p:tgtEl>
                                        <p:attrNameLst>
                                          <p:attrName>xshear</p:attrName>
                                        </p:attrNameLst>
                                      </p:cBhvr>
                                    </p:anim>
                                    <p:animScale>
                                      <p:cBhvr>
                                        <p:cTn id="14" dur="100" decel="100000" autoRev="1" fill="hold">
                                          <p:stCondLst>
                                            <p:cond delay="300"/>
                                          </p:stCondLst>
                                        </p:cTn>
                                        <p:tgtEl>
                                          <p:spTgt spid="10"/>
                                        </p:tgtEl>
                                      </p:cBhvr>
                                      <p:from x="100000" y="100000"/>
                                      <p:to x="80000" y="100000"/>
                                    </p:animScale>
                                    <p:anim by="(#ppt_h/3+#ppt_w*0.1)" calcmode="lin" valueType="num">
                                      <p:cBhvr additive="sum">
                                        <p:cTn id="15" dur="100" decel="100000" autoRev="1" fill="hold">
                                          <p:stCondLst>
                                            <p:cond delay="300"/>
                                          </p:stCondLst>
                                        </p:cTn>
                                        <p:tgtEl>
                                          <p:spTgt spid="10"/>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lide(fromBottom)">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628651" y="365128"/>
            <a:ext cx="7481680" cy="679419"/>
          </a:xfrm>
        </p:spPr>
        <p:txBody>
          <a:bodyPr/>
          <a:lstStyle/>
          <a:p>
            <a:r>
              <a:rPr lang="en-US" altLang="zh-CN" dirty="0">
                <a:latin typeface="微软雅黑" pitchFamily="34" charset="-122"/>
                <a:ea typeface="微软雅黑" pitchFamily="34" charset="-122"/>
              </a:rPr>
              <a:t>ENDNOTE</a:t>
            </a:r>
            <a:r>
              <a:rPr lang="zh-CN" altLang="en-US" dirty="0">
                <a:latin typeface="微软雅黑" pitchFamily="34" charset="-122"/>
                <a:ea typeface="微软雅黑" pitchFamily="34" charset="-122"/>
              </a:rPr>
              <a:t>匹配功能</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找到最合适您投稿的期刊</a:t>
            </a:r>
          </a:p>
        </p:txBody>
      </p:sp>
      <p:pic>
        <p:nvPicPr>
          <p:cNvPr id="6" name="Picture 3"/>
          <p:cNvPicPr>
            <a:picLocks noChangeAspect="1" noChangeArrowheads="1"/>
          </p:cNvPicPr>
          <p:nvPr/>
        </p:nvPicPr>
        <p:blipFill>
          <a:blip r:embed="rId2"/>
          <a:stretch>
            <a:fillRect/>
          </a:stretch>
        </p:blipFill>
        <p:spPr bwMode="auto">
          <a:xfrm>
            <a:off x="0" y="1313511"/>
            <a:ext cx="9144000" cy="3799561"/>
          </a:xfrm>
          <a:prstGeom prst="rect">
            <a:avLst/>
          </a:prstGeom>
          <a:noFill/>
          <a:ln w="9525">
            <a:noFill/>
            <a:miter lim="800000"/>
            <a:headEnd/>
            <a:tailEnd/>
          </a:ln>
          <a:effectLst/>
        </p:spPr>
      </p:pic>
      <p:sp>
        <p:nvSpPr>
          <p:cNvPr id="7" name="圆角矩形 21"/>
          <p:cNvSpPr>
            <a:spLocks noChangeArrowheads="1"/>
          </p:cNvSpPr>
          <p:nvPr/>
        </p:nvSpPr>
        <p:spPr bwMode="auto">
          <a:xfrm flipV="1">
            <a:off x="2975573" y="1228140"/>
            <a:ext cx="425669" cy="357191"/>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8" name="圆角矩形 21"/>
          <p:cNvSpPr>
            <a:spLocks noChangeArrowheads="1"/>
          </p:cNvSpPr>
          <p:nvPr/>
        </p:nvSpPr>
        <p:spPr bwMode="auto">
          <a:xfrm flipV="1">
            <a:off x="171283" y="2552614"/>
            <a:ext cx="659236" cy="215900"/>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9" name="圆角矩形 21"/>
          <p:cNvSpPr>
            <a:spLocks noChangeArrowheads="1"/>
          </p:cNvSpPr>
          <p:nvPr/>
        </p:nvSpPr>
        <p:spPr bwMode="auto">
          <a:xfrm flipV="1">
            <a:off x="169228" y="3042187"/>
            <a:ext cx="643471" cy="215900"/>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10" name="圆角矩形 21"/>
          <p:cNvSpPr>
            <a:spLocks noChangeArrowheads="1"/>
          </p:cNvSpPr>
          <p:nvPr/>
        </p:nvSpPr>
        <p:spPr bwMode="auto">
          <a:xfrm flipV="1">
            <a:off x="168799" y="4006897"/>
            <a:ext cx="580407" cy="325195"/>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Tree>
    <p:extLst>
      <p:ext uri="{BB962C8B-B14F-4D97-AF65-F5344CB8AC3E}">
        <p14:creationId xmlns:p14="http://schemas.microsoft.com/office/powerpoint/2010/main" val="189709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25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3"/>
          <a:srcRect/>
          <a:stretch>
            <a:fillRect/>
          </a:stretch>
        </p:blipFill>
        <p:spPr bwMode="auto">
          <a:xfrm>
            <a:off x="443346" y="274638"/>
            <a:ext cx="8229600" cy="3771446"/>
          </a:xfrm>
          <a:prstGeom prst="rect">
            <a:avLst/>
          </a:prstGeom>
          <a:noFill/>
          <a:ln w="9525">
            <a:noFill/>
            <a:miter lim="800000"/>
            <a:headEnd/>
            <a:tailEnd/>
          </a:ln>
        </p:spPr>
      </p:pic>
      <p:sp>
        <p:nvSpPr>
          <p:cNvPr id="2" name="标题 1">
            <a:extLst>
              <a:ext uri="{FF2B5EF4-FFF2-40B4-BE49-F238E27FC236}">
                <a16:creationId xmlns="" xmlns:a16="http://schemas.microsoft.com/office/drawing/2014/main" id="{AA561AE8-6655-4A7D-964E-4300CCF50B9B}"/>
              </a:ext>
            </a:extLst>
          </p:cNvPr>
          <p:cNvSpPr>
            <a:spLocks noGrp="1"/>
          </p:cNvSpPr>
          <p:nvPr>
            <p:ph type="title"/>
          </p:nvPr>
        </p:nvSpPr>
        <p:spPr/>
        <p:txBody>
          <a:bodyPr/>
          <a:lstStyle/>
          <a:p>
            <a:r>
              <a:rPr lang="en-US" altLang="zh-CN" smtClean="0"/>
              <a:t> </a:t>
            </a:r>
            <a:endParaRPr lang="zh-CN" altLang="en-US"/>
          </a:p>
        </p:txBody>
      </p:sp>
      <p:pic>
        <p:nvPicPr>
          <p:cNvPr id="174084" name="Picture 4"/>
          <p:cNvPicPr>
            <a:picLocks noChangeAspect="1" noChangeArrowheads="1"/>
          </p:cNvPicPr>
          <p:nvPr/>
        </p:nvPicPr>
        <p:blipFill>
          <a:blip r:embed="rId4"/>
          <a:srcRect/>
          <a:stretch>
            <a:fillRect/>
          </a:stretch>
        </p:blipFill>
        <p:spPr bwMode="auto">
          <a:xfrm>
            <a:off x="823913" y="1977438"/>
            <a:ext cx="7496175" cy="4067175"/>
          </a:xfrm>
          <a:prstGeom prst="rect">
            <a:avLst/>
          </a:prstGeom>
          <a:noFill/>
          <a:ln w="9525">
            <a:solidFill>
              <a:schemeClr val="bg1">
                <a:lumMod val="65000"/>
              </a:schemeClr>
            </a:solidFill>
            <a:miter lim="800000"/>
            <a:headEnd/>
            <a:tailEnd/>
          </a:ln>
        </p:spPr>
      </p:pic>
      <p:sp>
        <p:nvSpPr>
          <p:cNvPr id="8" name="圆角矩形 21"/>
          <p:cNvSpPr>
            <a:spLocks noChangeArrowheads="1"/>
          </p:cNvSpPr>
          <p:nvPr/>
        </p:nvSpPr>
        <p:spPr bwMode="auto">
          <a:xfrm flipV="1">
            <a:off x="823913" y="2653042"/>
            <a:ext cx="6715172" cy="2473140"/>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7" name="圆角矩形 21"/>
          <p:cNvSpPr>
            <a:spLocks noChangeArrowheads="1"/>
          </p:cNvSpPr>
          <p:nvPr/>
        </p:nvSpPr>
        <p:spPr bwMode="auto">
          <a:xfrm flipV="1">
            <a:off x="7116780" y="5715709"/>
            <a:ext cx="1149420" cy="287339"/>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dirty="0">
              <a:solidFill>
                <a:srgbClr val="92D050"/>
              </a:solidFill>
              <a:ea typeface="宋体" pitchFamily="2" charset="-122"/>
            </a:endParaRPr>
          </a:p>
        </p:txBody>
      </p:sp>
    </p:spTree>
    <p:extLst>
      <p:ext uri="{BB962C8B-B14F-4D97-AF65-F5344CB8AC3E}">
        <p14:creationId xmlns:p14="http://schemas.microsoft.com/office/powerpoint/2010/main" val="591739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0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2"/>
          <a:srcRect/>
          <a:stretch>
            <a:fillRect/>
          </a:stretch>
        </p:blipFill>
        <p:spPr bwMode="auto">
          <a:xfrm>
            <a:off x="0" y="770127"/>
            <a:ext cx="9144000" cy="5383017"/>
          </a:xfrm>
          <a:prstGeom prst="rect">
            <a:avLst/>
          </a:prstGeom>
          <a:noFill/>
          <a:ln w="9525">
            <a:solidFill>
              <a:schemeClr val="bg2"/>
            </a:solidFill>
            <a:miter lim="800000"/>
            <a:headEnd/>
            <a:tailEnd/>
          </a:ln>
        </p:spPr>
      </p:pic>
      <p:sp>
        <p:nvSpPr>
          <p:cNvPr id="2" name="标题 1">
            <a:extLst>
              <a:ext uri="{FF2B5EF4-FFF2-40B4-BE49-F238E27FC236}">
                <a16:creationId xmlns="" xmlns:a16="http://schemas.microsoft.com/office/drawing/2014/main" id="{C301915E-78B2-440D-8918-599FDBA10900}"/>
              </a:ext>
            </a:extLst>
          </p:cNvPr>
          <p:cNvSpPr>
            <a:spLocks noGrp="1"/>
          </p:cNvSpPr>
          <p:nvPr>
            <p:ph type="title"/>
          </p:nvPr>
        </p:nvSpPr>
        <p:spPr>
          <a:xfrm>
            <a:off x="628651" y="268143"/>
            <a:ext cx="7600951" cy="679419"/>
          </a:xfrm>
        </p:spPr>
        <p:txBody>
          <a:bodyPr/>
          <a:lstStyle/>
          <a:p>
            <a:r>
              <a:rPr lang="en-US" altLang="zh-CN" kern="0" dirty="0"/>
              <a:t>ENDNOTE</a:t>
            </a:r>
            <a:r>
              <a:rPr lang="zh-CN" altLang="en-US" kern="0" dirty="0"/>
              <a:t>匹配功能</a:t>
            </a:r>
            <a:r>
              <a:rPr lang="en-US" altLang="zh-CN" kern="0" dirty="0"/>
              <a:t>-</a:t>
            </a:r>
            <a:r>
              <a:rPr lang="zh-CN" altLang="en-US" kern="0" dirty="0"/>
              <a:t>找到最合适您投稿的期刊</a:t>
            </a:r>
            <a:br>
              <a:rPr lang="zh-CN" altLang="en-US" kern="0" dirty="0"/>
            </a:br>
            <a:endParaRPr lang="zh-CN" altLang="en-US" dirty="0"/>
          </a:p>
        </p:txBody>
      </p:sp>
      <p:sp>
        <p:nvSpPr>
          <p:cNvPr id="6" name="圆角矩形 21"/>
          <p:cNvSpPr>
            <a:spLocks noChangeArrowheads="1"/>
          </p:cNvSpPr>
          <p:nvPr/>
        </p:nvSpPr>
        <p:spPr bwMode="auto">
          <a:xfrm flipV="1">
            <a:off x="240474" y="2548444"/>
            <a:ext cx="5799200" cy="332711"/>
          </a:xfrm>
          <a:prstGeom prst="roundRect">
            <a:avLst>
              <a:gd name="adj" fmla="val 16667"/>
            </a:avLst>
          </a:prstGeom>
          <a:noFill/>
          <a:ln w="38100" algn="ctr">
            <a:solidFill>
              <a:schemeClr val="bg2"/>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Tree>
    <p:extLst>
      <p:ext uri="{BB962C8B-B14F-4D97-AF65-F5344CB8AC3E}">
        <p14:creationId xmlns:p14="http://schemas.microsoft.com/office/powerpoint/2010/main" val="3774786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62" name="Shape 1062"/>
          <p:cNvSpPr txBox="1">
            <a:spLocks noGrp="1"/>
          </p:cNvSpPr>
          <p:nvPr>
            <p:ph type="ctrTitle"/>
          </p:nvPr>
        </p:nvSpPr>
        <p:spPr>
          <a:xfrm>
            <a:off x="694165" y="202407"/>
            <a:ext cx="8458387" cy="517065"/>
          </a:xfrm>
          <a:prstGeom prst="rect">
            <a:avLst/>
          </a:prstGeom>
          <a:noFill/>
          <a:ln>
            <a:noFill/>
          </a:ln>
        </p:spPr>
        <p:txBody>
          <a:bodyPr spcFirstLastPara="1" wrap="square" lIns="0" tIns="0" rIns="0" bIns="182875" anchor="t" anchorCtr="0">
            <a:noAutofit/>
          </a:bodyPr>
          <a:lstStyle/>
          <a:p>
            <a:pPr lvl="0" algn="ctr"/>
            <a:r>
              <a:rPr lang="zh-CN" altLang="en-US" b="1" kern="1200"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公开认可同行评议工作</a:t>
            </a:r>
            <a:r>
              <a:rPr lang="zh-CN" altLang="en-US" b="1" kern="1200" dirty="0" smtClean="0">
                <a:solidFill>
                  <a:srgbClr val="6817FF"/>
                </a:solidFill>
                <a:latin typeface="微软雅黑" panose="020B0503020204020204" pitchFamily="34" charset="-122"/>
                <a:ea typeface="微软雅黑" panose="020B0503020204020204" pitchFamily="34" charset="-122"/>
                <a:cs typeface="Arial" panose="020B0604020202020204" pitchFamily="34" charset="0"/>
              </a:rPr>
              <a:t>，</a:t>
            </a:r>
            <a:r>
              <a:rPr lang="en-US" altLang="zh-CN" b="1" kern="1200" dirty="0" smtClean="0">
                <a:solidFill>
                  <a:srgbClr val="6817FF"/>
                </a:solidFill>
                <a:latin typeface="微软雅黑" panose="020B0503020204020204" pitchFamily="34" charset="-122"/>
                <a:ea typeface="微软雅黑" panose="020B0503020204020204" pitchFamily="34" charset="-122"/>
                <a:cs typeface="Arial" panose="020B0604020202020204" pitchFamily="34" charset="0"/>
              </a:rPr>
              <a:t/>
            </a:r>
            <a:br>
              <a:rPr lang="en-US" altLang="zh-CN" b="1" kern="1200" dirty="0" smtClean="0">
                <a:solidFill>
                  <a:srgbClr val="6817FF"/>
                </a:solidFill>
                <a:latin typeface="微软雅黑" panose="020B0503020204020204" pitchFamily="34" charset="-122"/>
                <a:ea typeface="微软雅黑" panose="020B0503020204020204" pitchFamily="34" charset="-122"/>
                <a:cs typeface="Arial" panose="020B0604020202020204" pitchFamily="34" charset="0"/>
              </a:rPr>
            </a:br>
            <a:r>
              <a:rPr lang="en-US" altLang="zh-CN" b="1" kern="1200" dirty="0" err="1" smtClean="0">
                <a:solidFill>
                  <a:srgbClr val="6817FF"/>
                </a:solidFill>
                <a:latin typeface="微软雅黑" panose="020B0503020204020204" pitchFamily="34" charset="-122"/>
                <a:ea typeface="微软雅黑" panose="020B0503020204020204" pitchFamily="34" charset="-122"/>
                <a:cs typeface="Arial" panose="020B0604020202020204" pitchFamily="34" charset="0"/>
              </a:rPr>
              <a:t>Publons</a:t>
            </a:r>
            <a:r>
              <a:rPr lang="zh-CN" altLang="en-US" b="1" kern="1200"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助力中国学者融入全球学术共同体</a:t>
            </a:r>
            <a:endParaRPr b="1" kern="1200" dirty="0">
              <a:solidFill>
                <a:srgbClr val="6817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TextBox 10"/>
          <p:cNvSpPr txBox="1"/>
          <p:nvPr/>
        </p:nvSpPr>
        <p:spPr>
          <a:xfrm>
            <a:off x="381000" y="1544603"/>
            <a:ext cx="2438400" cy="584775"/>
          </a:xfrm>
          <a:prstGeom prst="rect">
            <a:avLst/>
          </a:prstGeom>
          <a:noFill/>
        </p:spPr>
        <p:txBody>
          <a:bodyPr wrap="square" rtlCol="0">
            <a:spAutoFit/>
          </a:bodyPr>
          <a:lstStyle/>
          <a:p>
            <a:pPr algn="ctr" eaLnBrk="1" fontAlgn="auto" hangingPunct="1">
              <a:spcBef>
                <a:spcPts val="0"/>
              </a:spcBef>
              <a:spcAft>
                <a:spcPts val="0"/>
              </a:spcAft>
              <a:buClr>
                <a:srgbClr val="000000"/>
              </a:buClr>
            </a:pPr>
            <a:r>
              <a:rPr lang="zh-CN" altLang="en-US" sz="1600" b="1" kern="0" dirty="0">
                <a:solidFill>
                  <a:srgbClr val="000000"/>
                </a:solidFill>
                <a:latin typeface="微软雅黑" panose="020B0503020204020204" pitchFamily="34" charset="-122"/>
                <a:ea typeface="微软雅黑" panose="020B0503020204020204" pitchFamily="34" charset="-122"/>
                <a:cs typeface="Arial"/>
                <a:sym typeface="Arial"/>
              </a:rPr>
              <a:t>创建个人主页，展示学术成果及审稿记录</a:t>
            </a:r>
            <a:endParaRPr lang="en-US" sz="1600"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pic>
        <p:nvPicPr>
          <p:cNvPr id="24" name="Shape 1177"/>
          <p:cNvPicPr preferRelativeResize="0">
            <a:picLocks noChangeAspect="1"/>
          </p:cNvPicPr>
          <p:nvPr/>
        </p:nvPicPr>
        <p:blipFill rotWithShape="1">
          <a:blip r:embed="rId3">
            <a:alphaModFix/>
          </a:blip>
          <a:srcRect/>
          <a:stretch/>
        </p:blipFill>
        <p:spPr>
          <a:xfrm>
            <a:off x="387350" y="2218467"/>
            <a:ext cx="2432050" cy="2654338"/>
          </a:xfrm>
          <a:prstGeom prst="rect">
            <a:avLst/>
          </a:prstGeom>
          <a:noFill/>
          <a:ln w="9525" cap="flat" cmpd="sng">
            <a:solidFill>
              <a:srgbClr val="44546A"/>
            </a:solidFill>
            <a:prstDash val="solid"/>
            <a:round/>
            <a:headEnd type="none" w="sm" len="sm"/>
            <a:tailEnd type="none" w="sm" len="sm"/>
          </a:ln>
        </p:spPr>
      </p:pic>
      <p:sp>
        <p:nvSpPr>
          <p:cNvPr id="28" name="TextBox 27"/>
          <p:cNvSpPr txBox="1"/>
          <p:nvPr/>
        </p:nvSpPr>
        <p:spPr>
          <a:xfrm>
            <a:off x="3543657" y="1552793"/>
            <a:ext cx="2438400" cy="584775"/>
          </a:xfrm>
          <a:prstGeom prst="rect">
            <a:avLst/>
          </a:prstGeom>
          <a:noFill/>
        </p:spPr>
        <p:txBody>
          <a:bodyPr wrap="square" rtlCol="0">
            <a:spAutoFit/>
          </a:bodyPr>
          <a:lstStyle/>
          <a:p>
            <a:pPr algn="ctr" eaLnBrk="1" fontAlgn="auto" hangingPunct="1">
              <a:spcBef>
                <a:spcPts val="0"/>
              </a:spcBef>
              <a:spcAft>
                <a:spcPts val="0"/>
              </a:spcAft>
              <a:buClr>
                <a:srgbClr val="000000"/>
              </a:buClr>
            </a:pPr>
            <a:r>
              <a:rPr lang="zh-CN" altLang="en-US" sz="1600" b="1" kern="0" dirty="0">
                <a:solidFill>
                  <a:srgbClr val="000000"/>
                </a:solidFill>
                <a:latin typeface="微软雅黑" panose="020B0503020204020204" pitchFamily="34" charset="-122"/>
                <a:ea typeface="微软雅黑" panose="020B0503020204020204" pitchFamily="34" charset="-122"/>
                <a:cs typeface="Arial"/>
                <a:sym typeface="Arial"/>
              </a:rPr>
              <a:t>下载个人官方学术证明，助力学术晋升</a:t>
            </a:r>
            <a:endParaRPr lang="en-US" sz="1600"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pic>
        <p:nvPicPr>
          <p:cNvPr id="30" name="Shape 1248"/>
          <p:cNvPicPr preferRelativeResize="0">
            <a:picLocks noGrp="1" noChangeAspect="1"/>
          </p:cNvPicPr>
          <p:nvPr>
            <p:ph type="body" idx="5"/>
          </p:nvPr>
        </p:nvPicPr>
        <p:blipFill rotWithShape="1">
          <a:blip r:embed="rId4">
            <a:alphaModFix/>
          </a:blip>
          <a:srcRect/>
          <a:stretch/>
        </p:blipFill>
        <p:spPr>
          <a:xfrm>
            <a:off x="2951991" y="2218467"/>
            <a:ext cx="1620009" cy="1212064"/>
          </a:xfrm>
          <a:prstGeom prst="rect">
            <a:avLst/>
          </a:prstGeom>
          <a:noFill/>
          <a:ln>
            <a:noFill/>
          </a:ln>
        </p:spPr>
      </p:pic>
      <p:pic>
        <p:nvPicPr>
          <p:cNvPr id="31" name="Shape 1250"/>
          <p:cNvPicPr preferRelativeResize="0">
            <a:picLocks noChangeAspect="1"/>
          </p:cNvPicPr>
          <p:nvPr/>
        </p:nvPicPr>
        <p:blipFill rotWithShape="1">
          <a:blip r:embed="rId5">
            <a:alphaModFix/>
          </a:blip>
          <a:srcRect/>
          <a:stretch/>
        </p:blipFill>
        <p:spPr>
          <a:xfrm>
            <a:off x="2933700" y="3489295"/>
            <a:ext cx="1635266" cy="1861192"/>
          </a:xfrm>
          <a:prstGeom prst="rect">
            <a:avLst/>
          </a:prstGeom>
          <a:noFill/>
          <a:ln>
            <a:noFill/>
          </a:ln>
        </p:spPr>
      </p:pic>
      <p:pic>
        <p:nvPicPr>
          <p:cNvPr id="32" name="Shape 1254"/>
          <p:cNvPicPr preferRelativeResize="0">
            <a:picLocks noGrp="1" noChangeAspect="1"/>
          </p:cNvPicPr>
          <p:nvPr>
            <p:ph type="body" idx="7"/>
          </p:nvPr>
        </p:nvPicPr>
        <p:blipFill rotWithShape="1">
          <a:blip r:embed="rId6">
            <a:alphaModFix/>
          </a:blip>
          <a:srcRect/>
          <a:stretch/>
        </p:blipFill>
        <p:spPr>
          <a:xfrm>
            <a:off x="4686300" y="2212117"/>
            <a:ext cx="1714500" cy="1217009"/>
          </a:xfrm>
          <a:prstGeom prst="rect">
            <a:avLst/>
          </a:prstGeom>
          <a:noFill/>
          <a:ln>
            <a:noFill/>
          </a:ln>
        </p:spPr>
      </p:pic>
      <p:pic>
        <p:nvPicPr>
          <p:cNvPr id="33" name="Shape 1255"/>
          <p:cNvPicPr preferRelativeResize="0">
            <a:picLocks noGrp="1" noChangeAspect="1"/>
          </p:cNvPicPr>
          <p:nvPr>
            <p:ph type="body" idx="6"/>
          </p:nvPr>
        </p:nvPicPr>
        <p:blipFill rotWithShape="1">
          <a:blip r:embed="rId7">
            <a:alphaModFix/>
          </a:blip>
          <a:stretch/>
        </p:blipFill>
        <p:spPr>
          <a:xfrm>
            <a:off x="4686300" y="3539286"/>
            <a:ext cx="1708349" cy="1212641"/>
          </a:xfrm>
          <a:prstGeom prst="rect">
            <a:avLst/>
          </a:prstGeom>
          <a:noFill/>
          <a:ln>
            <a:noFill/>
          </a:ln>
        </p:spPr>
      </p:pic>
      <p:pic>
        <p:nvPicPr>
          <p:cNvPr id="35" name="Shape 1225"/>
          <p:cNvPicPr preferRelativeResize="0">
            <a:picLocks noGrp="1" noChangeAspect="1"/>
          </p:cNvPicPr>
          <p:nvPr>
            <p:ph type="body" idx="2"/>
          </p:nvPr>
        </p:nvPicPr>
        <p:blipFill rotWithShape="1">
          <a:blip r:embed="rId8">
            <a:alphaModFix/>
          </a:blip>
          <a:srcRect/>
          <a:stretch/>
        </p:blipFill>
        <p:spPr>
          <a:xfrm>
            <a:off x="6515100" y="2209800"/>
            <a:ext cx="2209800" cy="2646858"/>
          </a:xfrm>
          <a:prstGeom prst="rect">
            <a:avLst/>
          </a:prstGeom>
          <a:noFill/>
          <a:ln>
            <a:noFill/>
          </a:ln>
        </p:spPr>
      </p:pic>
      <p:sp>
        <p:nvSpPr>
          <p:cNvPr id="36" name="TextBox 35"/>
          <p:cNvSpPr txBox="1"/>
          <p:nvPr/>
        </p:nvSpPr>
        <p:spPr>
          <a:xfrm>
            <a:off x="6515100" y="1544602"/>
            <a:ext cx="2171700" cy="584775"/>
          </a:xfrm>
          <a:prstGeom prst="rect">
            <a:avLst/>
          </a:prstGeom>
          <a:noFill/>
        </p:spPr>
        <p:txBody>
          <a:bodyPr wrap="square" rtlCol="0">
            <a:spAutoFit/>
          </a:bodyPr>
          <a:lstStyle/>
          <a:p>
            <a:pPr algn="ctr" eaLnBrk="1" fontAlgn="auto" hangingPunct="1">
              <a:spcBef>
                <a:spcPts val="0"/>
              </a:spcBef>
              <a:spcAft>
                <a:spcPts val="0"/>
              </a:spcAft>
              <a:buClr>
                <a:srgbClr val="000000"/>
              </a:buClr>
            </a:pPr>
            <a:r>
              <a:rPr lang="zh-CN" altLang="en-US" sz="1600" b="1" kern="0" dirty="0">
                <a:solidFill>
                  <a:srgbClr val="000000"/>
                </a:solidFill>
                <a:latin typeface="微软雅黑" panose="020B0503020204020204" pitchFamily="34" charset="-122"/>
                <a:ea typeface="微软雅黑" panose="020B0503020204020204" pitchFamily="34" charset="-122"/>
                <a:cs typeface="Arial"/>
                <a:sym typeface="Arial"/>
              </a:rPr>
              <a:t>快速生成个人审稿报告</a:t>
            </a:r>
            <a:endParaRPr lang="en-US" sz="1600"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pic>
        <p:nvPicPr>
          <p:cNvPr id="38" name="Shape 214" descr="blue_white_shadow.png"/>
          <p:cNvPicPr preferRelativeResize="0"/>
          <p:nvPr/>
        </p:nvPicPr>
        <p:blipFill>
          <a:blip r:embed="rId9">
            <a:alphaModFix/>
          </a:blip>
          <a:stretch>
            <a:fillRect/>
          </a:stretch>
        </p:blipFill>
        <p:spPr>
          <a:xfrm>
            <a:off x="1043608" y="202407"/>
            <a:ext cx="408513" cy="408513"/>
          </a:xfrm>
          <a:prstGeom prst="rect">
            <a:avLst/>
          </a:prstGeom>
          <a:noFill/>
          <a:ln>
            <a:noFill/>
          </a:ln>
        </p:spPr>
      </p:pic>
    </p:spTree>
    <p:extLst>
      <p:ext uri="{BB962C8B-B14F-4D97-AF65-F5344CB8AC3E}">
        <p14:creationId xmlns:p14="http://schemas.microsoft.com/office/powerpoint/2010/main" val="3303479590"/>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xmlns="" id="{7B584E4D-2CAD-4074-B095-99AC5B39D632}"/>
              </a:ext>
            </a:extLst>
          </p:cNvPr>
          <p:cNvSpPr txBox="1"/>
          <p:nvPr/>
        </p:nvSpPr>
        <p:spPr>
          <a:xfrm>
            <a:off x="857265" y="2292892"/>
            <a:ext cx="7429469" cy="2272217"/>
          </a:xfrm>
          <a:prstGeom prst="rect">
            <a:avLst/>
          </a:prstGeom>
        </p:spPr>
        <p:txBody>
          <a:bodyPr vert="horz" lIns="91440" tIns="45720" rIns="91440" bIns="45720" rtlCol="0" anchor="ctr">
            <a:normAutofit/>
          </a:bodyPr>
          <a:lstStyle/>
          <a:p>
            <a:pPr algn="ctr" defTabSz="914400">
              <a:spcBef>
                <a:spcPct val="0"/>
              </a:spcBef>
              <a:spcAft>
                <a:spcPts val="600"/>
              </a:spcAft>
            </a:pPr>
            <a:r>
              <a:rPr lang="zh-CN" altLang="en-US" sz="5400" b="1" dirty="0">
                <a:solidFill>
                  <a:schemeClr val="accent2"/>
                </a:solidFill>
                <a:latin typeface="+mj-lt"/>
                <a:ea typeface="+mj-ea"/>
                <a:cs typeface="+mj-cs"/>
              </a:rPr>
              <a:t>文献发现与利用</a:t>
            </a:r>
            <a:r>
              <a:rPr lang="zh-CN" altLang="en-US" sz="5400" b="1" kern="1200" dirty="0">
                <a:solidFill>
                  <a:schemeClr val="accent2"/>
                </a:solidFill>
                <a:latin typeface="+mj-lt"/>
                <a:ea typeface="+mj-ea"/>
                <a:cs typeface="+mj-cs"/>
              </a:rPr>
              <a:t> </a:t>
            </a:r>
            <a:endParaRPr lang="en-US" altLang="zh-CN" sz="5400" b="1" kern="1200" dirty="0">
              <a:solidFill>
                <a:schemeClr val="accent2"/>
              </a:solidFill>
              <a:latin typeface="+mj-lt"/>
              <a:ea typeface="+mj-ea"/>
              <a:cs typeface="+mj-cs"/>
            </a:endParaRPr>
          </a:p>
        </p:txBody>
      </p:sp>
      <p:sp>
        <p:nvSpPr>
          <p:cNvPr id="4" name="íśliḑê">
            <a:extLst>
              <a:ext uri="{FF2B5EF4-FFF2-40B4-BE49-F238E27FC236}">
                <a16:creationId xmlns:a16="http://schemas.microsoft.com/office/drawing/2014/main" xmlns="" id="{CA63FA0F-B99E-468A-B02C-FE8FBE911B69}"/>
              </a:ext>
            </a:extLst>
          </p:cNvPr>
          <p:cNvSpPr>
            <a:spLocks noChangeAspect="1"/>
          </p:cNvSpPr>
          <p:nvPr/>
        </p:nvSpPr>
        <p:spPr>
          <a:xfrm>
            <a:off x="55937" y="2971800"/>
            <a:ext cx="690726" cy="914400"/>
          </a:xfrm>
          <a:custGeom>
            <a:avLst/>
            <a:gdLst/>
            <a:ahLst/>
            <a:cxnLst>
              <a:cxn ang="0">
                <a:pos x="wd2" y="hd2"/>
              </a:cxn>
              <a:cxn ang="5400000">
                <a:pos x="wd2" y="hd2"/>
              </a:cxn>
              <a:cxn ang="10800000">
                <a:pos x="wd2" y="hd2"/>
              </a:cxn>
              <a:cxn ang="16200000">
                <a:pos x="wd2" y="hd2"/>
              </a:cxn>
            </a:cxnLst>
            <a:rect l="0" t="0" r="r" b="b"/>
            <a:pathLst>
              <a:path w="21600" h="21600" extrusionOk="0">
                <a:moveTo>
                  <a:pt x="13192" y="19156"/>
                </a:moveTo>
                <a:lnTo>
                  <a:pt x="8275" y="19156"/>
                </a:lnTo>
                <a:cubicBezTo>
                  <a:pt x="8093" y="19156"/>
                  <a:pt x="7945" y="19268"/>
                  <a:pt x="7945" y="19405"/>
                </a:cubicBezTo>
                <a:lnTo>
                  <a:pt x="7945" y="19605"/>
                </a:lnTo>
                <a:lnTo>
                  <a:pt x="7945" y="20103"/>
                </a:lnTo>
                <a:lnTo>
                  <a:pt x="7945" y="20157"/>
                </a:lnTo>
                <a:lnTo>
                  <a:pt x="7945" y="20303"/>
                </a:lnTo>
                <a:cubicBezTo>
                  <a:pt x="7945" y="20440"/>
                  <a:pt x="8093" y="20552"/>
                  <a:pt x="8275" y="20552"/>
                </a:cubicBezTo>
                <a:lnTo>
                  <a:pt x="8719" y="20552"/>
                </a:lnTo>
                <a:cubicBezTo>
                  <a:pt x="9029" y="21165"/>
                  <a:pt x="9813" y="21600"/>
                  <a:pt x="10734" y="21600"/>
                </a:cubicBezTo>
                <a:cubicBezTo>
                  <a:pt x="11654" y="21600"/>
                  <a:pt x="12438" y="21165"/>
                  <a:pt x="12748" y="20552"/>
                </a:cubicBezTo>
                <a:lnTo>
                  <a:pt x="13192" y="20552"/>
                </a:lnTo>
                <a:cubicBezTo>
                  <a:pt x="13374" y="20552"/>
                  <a:pt x="13522" y="20440"/>
                  <a:pt x="13522" y="20303"/>
                </a:cubicBezTo>
                <a:lnTo>
                  <a:pt x="13522" y="20157"/>
                </a:lnTo>
                <a:lnTo>
                  <a:pt x="13522" y="20103"/>
                </a:lnTo>
                <a:lnTo>
                  <a:pt x="13522" y="19605"/>
                </a:lnTo>
                <a:lnTo>
                  <a:pt x="13522" y="19405"/>
                </a:lnTo>
                <a:cubicBezTo>
                  <a:pt x="13522" y="19268"/>
                  <a:pt x="13374" y="19156"/>
                  <a:pt x="13192" y="19156"/>
                </a:cubicBezTo>
                <a:close/>
                <a:moveTo>
                  <a:pt x="17134" y="7620"/>
                </a:moveTo>
                <a:cubicBezTo>
                  <a:pt x="15269" y="4168"/>
                  <a:pt x="10800" y="4330"/>
                  <a:pt x="10800" y="4330"/>
                </a:cubicBezTo>
                <a:cubicBezTo>
                  <a:pt x="10800" y="4330"/>
                  <a:pt x="6331" y="4168"/>
                  <a:pt x="4466" y="7620"/>
                </a:cubicBezTo>
                <a:cubicBezTo>
                  <a:pt x="3206" y="9951"/>
                  <a:pt x="4729" y="11857"/>
                  <a:pt x="4729" y="11857"/>
                </a:cubicBezTo>
                <a:cubicBezTo>
                  <a:pt x="4729" y="11857"/>
                  <a:pt x="6461" y="14325"/>
                  <a:pt x="6775" y="15247"/>
                </a:cubicBezTo>
                <a:cubicBezTo>
                  <a:pt x="6898" y="15609"/>
                  <a:pt x="7085" y="16147"/>
                  <a:pt x="7220" y="16663"/>
                </a:cubicBezTo>
                <a:cubicBezTo>
                  <a:pt x="7429" y="17462"/>
                  <a:pt x="7572" y="18213"/>
                  <a:pt x="8606" y="18213"/>
                </a:cubicBezTo>
                <a:cubicBezTo>
                  <a:pt x="10243" y="18213"/>
                  <a:pt x="10800" y="18213"/>
                  <a:pt x="10800" y="18213"/>
                </a:cubicBezTo>
                <a:cubicBezTo>
                  <a:pt x="10800" y="18213"/>
                  <a:pt x="11356" y="18213"/>
                  <a:pt x="12994" y="18213"/>
                </a:cubicBezTo>
                <a:cubicBezTo>
                  <a:pt x="14028" y="18213"/>
                  <a:pt x="14171" y="17462"/>
                  <a:pt x="14379" y="16663"/>
                </a:cubicBezTo>
                <a:cubicBezTo>
                  <a:pt x="14515" y="16147"/>
                  <a:pt x="14702" y="15609"/>
                  <a:pt x="14825" y="15247"/>
                </a:cubicBezTo>
                <a:cubicBezTo>
                  <a:pt x="15138" y="14325"/>
                  <a:pt x="16871" y="11857"/>
                  <a:pt x="16871" y="11857"/>
                </a:cubicBezTo>
                <a:cubicBezTo>
                  <a:pt x="16871" y="11857"/>
                  <a:pt x="18394" y="9951"/>
                  <a:pt x="17134" y="7620"/>
                </a:cubicBezTo>
                <a:close/>
                <a:moveTo>
                  <a:pt x="3447" y="2095"/>
                </a:moveTo>
                <a:lnTo>
                  <a:pt x="3063" y="2386"/>
                </a:lnTo>
                <a:cubicBezTo>
                  <a:pt x="2797" y="2586"/>
                  <a:pt x="2797" y="2909"/>
                  <a:pt x="3063" y="3110"/>
                </a:cubicBezTo>
                <a:lnTo>
                  <a:pt x="5474" y="4932"/>
                </a:lnTo>
                <a:cubicBezTo>
                  <a:pt x="5992" y="4583"/>
                  <a:pt x="6535" y="4313"/>
                  <a:pt x="7067" y="4107"/>
                </a:cubicBezTo>
                <a:lnTo>
                  <a:pt x="4404" y="2095"/>
                </a:lnTo>
                <a:cubicBezTo>
                  <a:pt x="4141" y="1896"/>
                  <a:pt x="3711" y="1896"/>
                  <a:pt x="3447" y="2095"/>
                </a:cubicBezTo>
                <a:close/>
                <a:moveTo>
                  <a:pt x="0" y="7735"/>
                </a:moveTo>
                <a:lnTo>
                  <a:pt x="0" y="8146"/>
                </a:lnTo>
                <a:cubicBezTo>
                  <a:pt x="0" y="8429"/>
                  <a:pt x="304" y="8657"/>
                  <a:pt x="679" y="8657"/>
                </a:cubicBezTo>
                <a:lnTo>
                  <a:pt x="2843" y="8657"/>
                </a:lnTo>
                <a:cubicBezTo>
                  <a:pt x="2928" y="8217"/>
                  <a:pt x="3087" y="7754"/>
                  <a:pt x="3346" y="7275"/>
                </a:cubicBezTo>
                <a:cubicBezTo>
                  <a:pt x="3355" y="7259"/>
                  <a:pt x="3365" y="7241"/>
                  <a:pt x="3375" y="7224"/>
                </a:cubicBezTo>
                <a:lnTo>
                  <a:pt x="679" y="7224"/>
                </a:lnTo>
                <a:cubicBezTo>
                  <a:pt x="304" y="7224"/>
                  <a:pt x="0" y="7452"/>
                  <a:pt x="0" y="7735"/>
                </a:cubicBezTo>
                <a:close/>
                <a:moveTo>
                  <a:pt x="18537" y="2386"/>
                </a:moveTo>
                <a:lnTo>
                  <a:pt x="18153" y="2095"/>
                </a:lnTo>
                <a:cubicBezTo>
                  <a:pt x="17890" y="1896"/>
                  <a:pt x="17459" y="1896"/>
                  <a:pt x="17196" y="2095"/>
                </a:cubicBezTo>
                <a:lnTo>
                  <a:pt x="14533" y="4107"/>
                </a:lnTo>
                <a:cubicBezTo>
                  <a:pt x="15064" y="4313"/>
                  <a:pt x="15608" y="4583"/>
                  <a:pt x="16125" y="4932"/>
                </a:cubicBezTo>
                <a:lnTo>
                  <a:pt x="18537" y="3110"/>
                </a:lnTo>
                <a:cubicBezTo>
                  <a:pt x="18802" y="2909"/>
                  <a:pt x="18802" y="2586"/>
                  <a:pt x="18537" y="2386"/>
                </a:cubicBezTo>
                <a:close/>
                <a:moveTo>
                  <a:pt x="20921" y="7224"/>
                </a:moveTo>
                <a:lnTo>
                  <a:pt x="18225" y="7224"/>
                </a:lnTo>
                <a:cubicBezTo>
                  <a:pt x="18235" y="7241"/>
                  <a:pt x="18245" y="7259"/>
                  <a:pt x="18254" y="7275"/>
                </a:cubicBezTo>
                <a:cubicBezTo>
                  <a:pt x="18512" y="7754"/>
                  <a:pt x="18672" y="8217"/>
                  <a:pt x="18757" y="8657"/>
                </a:cubicBezTo>
                <a:lnTo>
                  <a:pt x="20921" y="8657"/>
                </a:lnTo>
                <a:cubicBezTo>
                  <a:pt x="21295" y="8657"/>
                  <a:pt x="21600" y="8429"/>
                  <a:pt x="21600" y="8146"/>
                </a:cubicBezTo>
                <a:lnTo>
                  <a:pt x="21600" y="7735"/>
                </a:lnTo>
                <a:cubicBezTo>
                  <a:pt x="21600" y="7452"/>
                  <a:pt x="21295" y="7224"/>
                  <a:pt x="20921" y="7224"/>
                </a:cubicBezTo>
                <a:close/>
                <a:moveTo>
                  <a:pt x="11750" y="511"/>
                </a:moveTo>
                <a:lnTo>
                  <a:pt x="11750" y="3461"/>
                </a:lnTo>
                <a:cubicBezTo>
                  <a:pt x="11360" y="3424"/>
                  <a:pt x="11061" y="3417"/>
                  <a:pt x="10894" y="3417"/>
                </a:cubicBezTo>
                <a:lnTo>
                  <a:pt x="10706" y="3417"/>
                </a:lnTo>
                <a:cubicBezTo>
                  <a:pt x="10539" y="3417"/>
                  <a:pt x="10240" y="3424"/>
                  <a:pt x="9850" y="3461"/>
                </a:cubicBezTo>
                <a:lnTo>
                  <a:pt x="9850" y="511"/>
                </a:lnTo>
                <a:cubicBezTo>
                  <a:pt x="9850" y="230"/>
                  <a:pt x="10155" y="0"/>
                  <a:pt x="10529" y="0"/>
                </a:cubicBezTo>
                <a:lnTo>
                  <a:pt x="11071" y="0"/>
                </a:lnTo>
                <a:cubicBezTo>
                  <a:pt x="11445" y="0"/>
                  <a:pt x="11750" y="230"/>
                  <a:pt x="11750" y="511"/>
                </a:cubicBezTo>
                <a:close/>
              </a:path>
            </a:pathLst>
          </a:custGeom>
          <a:solidFill>
            <a:srgbClr val="1AC604"/>
          </a:solidFill>
          <a:ln w="12700" cap="flat">
            <a:noFill/>
            <a:miter lim="400000"/>
          </a:ln>
          <a:effectLst/>
        </p:spPr>
        <p:txBody>
          <a:bodyPr anchor="ctr"/>
          <a:lstStyle/>
          <a:p>
            <a:pPr algn="ctr"/>
            <a:endParaRPr sz="2400" dirty="0"/>
          </a:p>
        </p:txBody>
      </p:sp>
    </p:spTree>
    <p:extLst>
      <p:ext uri="{BB962C8B-B14F-4D97-AF65-F5344CB8AC3E}">
        <p14:creationId xmlns:p14="http://schemas.microsoft.com/office/powerpoint/2010/main" val="36310280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7" name="Shape 1233"/>
          <p:cNvPicPr preferRelativeResize="0">
            <a:picLocks noGrp="1" noChangeAspect="1"/>
          </p:cNvPicPr>
          <p:nvPr>
            <p:ph type="body" idx="2"/>
          </p:nvPr>
        </p:nvPicPr>
        <p:blipFill rotWithShape="1">
          <a:blip r:embed="rId3">
            <a:alphaModFix/>
          </a:blip>
          <a:srcRect/>
          <a:stretch/>
        </p:blipFill>
        <p:spPr>
          <a:xfrm>
            <a:off x="1488281" y="2089187"/>
            <a:ext cx="2131219" cy="1149313"/>
          </a:xfrm>
          <a:prstGeom prst="rect">
            <a:avLst/>
          </a:prstGeom>
          <a:noFill/>
          <a:ln>
            <a:noFill/>
          </a:ln>
        </p:spPr>
      </p:pic>
      <p:sp>
        <p:nvSpPr>
          <p:cNvPr id="9" name="TextBox 8"/>
          <p:cNvSpPr txBox="1"/>
          <p:nvPr/>
        </p:nvSpPr>
        <p:spPr>
          <a:xfrm>
            <a:off x="920552" y="1300011"/>
            <a:ext cx="3314700" cy="646331"/>
          </a:xfrm>
          <a:prstGeom prst="rect">
            <a:avLst/>
          </a:prstGeom>
          <a:noFill/>
        </p:spPr>
        <p:txBody>
          <a:bodyPr wrap="square" rtlCol="0">
            <a:spAutoFit/>
          </a:bodyPr>
          <a:lstStyle/>
          <a:p>
            <a:pPr algn="ctr" eaLnBrk="1" fontAlgn="auto" hangingPunct="1">
              <a:spcBef>
                <a:spcPts val="0"/>
              </a:spcBef>
              <a:spcAft>
                <a:spcPts val="0"/>
              </a:spcAft>
              <a:buClr>
                <a:srgbClr val="000000"/>
              </a:buClr>
            </a:pPr>
            <a:r>
              <a:rPr lang="zh-CN" altLang="en-US" b="1" kern="0" dirty="0">
                <a:solidFill>
                  <a:srgbClr val="000000"/>
                </a:solidFill>
                <a:latin typeface="微软雅黑" panose="020B0503020204020204" pitchFamily="34" charset="-122"/>
                <a:ea typeface="微软雅黑" panose="020B0503020204020204" pitchFamily="34" charset="-122"/>
                <a:cs typeface="Arial"/>
                <a:sym typeface="Arial"/>
              </a:rPr>
              <a:t>连接</a:t>
            </a:r>
            <a:r>
              <a:rPr lang="en-US" altLang="zh-CN" b="1" kern="0" dirty="0" err="1">
                <a:solidFill>
                  <a:srgbClr val="000000"/>
                </a:solidFill>
                <a:latin typeface="微软雅黑" panose="020B0503020204020204" pitchFamily="34" charset="-122"/>
                <a:ea typeface="微软雅黑" panose="020B0503020204020204" pitchFamily="34" charset="-122"/>
                <a:cs typeface="Arial"/>
                <a:sym typeface="Arial"/>
              </a:rPr>
              <a:t>ORCiD</a:t>
            </a:r>
            <a:r>
              <a:rPr lang="zh-CN" altLang="en-US" b="1" kern="0" dirty="0">
                <a:solidFill>
                  <a:srgbClr val="000000"/>
                </a:solidFill>
                <a:latin typeface="微软雅黑" panose="020B0503020204020204" pitchFamily="34" charset="-122"/>
                <a:ea typeface="微软雅黑" panose="020B0503020204020204" pitchFamily="34" charset="-122"/>
                <a:cs typeface="Arial"/>
                <a:sym typeface="Arial"/>
              </a:rPr>
              <a:t>及</a:t>
            </a:r>
            <a:r>
              <a:rPr lang="en-US" altLang="zh-CN" b="1" kern="0" dirty="0" err="1">
                <a:solidFill>
                  <a:srgbClr val="000000"/>
                </a:solidFill>
                <a:latin typeface="微软雅黑" panose="020B0503020204020204" pitchFamily="34" charset="-122"/>
                <a:ea typeface="微软雅黑" panose="020B0503020204020204" pitchFamily="34" charset="-122"/>
                <a:cs typeface="Arial"/>
                <a:sym typeface="Arial"/>
              </a:rPr>
              <a:t>ResearcherID</a:t>
            </a:r>
            <a:r>
              <a:rPr lang="zh-CN" altLang="en-US" b="1" kern="0" dirty="0">
                <a:solidFill>
                  <a:srgbClr val="000000"/>
                </a:solidFill>
                <a:latin typeface="微软雅黑" panose="020B0503020204020204" pitchFamily="34" charset="-122"/>
                <a:ea typeface="微软雅黑" panose="020B0503020204020204" pitchFamily="34" charset="-122"/>
                <a:cs typeface="Arial"/>
                <a:sym typeface="Arial"/>
              </a:rPr>
              <a:t>，提升个人学术成果曝光度</a:t>
            </a:r>
            <a:endParaRPr lang="en-US"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pic>
        <p:nvPicPr>
          <p:cNvPr id="19" name="Shape 1264"/>
          <p:cNvPicPr preferRelativeResize="0">
            <a:picLocks noGrp="1" noChangeAspect="1"/>
          </p:cNvPicPr>
          <p:nvPr>
            <p:ph type="body" idx="4"/>
          </p:nvPr>
        </p:nvPicPr>
        <p:blipFill rotWithShape="1">
          <a:blip r:embed="rId4">
            <a:alphaModFix/>
          </a:blip>
          <a:srcRect/>
          <a:stretch/>
        </p:blipFill>
        <p:spPr>
          <a:xfrm>
            <a:off x="1187624" y="4070604"/>
            <a:ext cx="1415846" cy="1371600"/>
          </a:xfrm>
          <a:prstGeom prst="rect">
            <a:avLst/>
          </a:prstGeom>
          <a:noFill/>
          <a:ln>
            <a:noFill/>
          </a:ln>
        </p:spPr>
      </p:pic>
      <p:pic>
        <p:nvPicPr>
          <p:cNvPr id="20" name="Shape 1262"/>
          <p:cNvPicPr preferRelativeResize="0">
            <a:picLocks noGrp="1" noChangeAspect="1"/>
          </p:cNvPicPr>
          <p:nvPr>
            <p:ph type="body" idx="2"/>
          </p:nvPr>
        </p:nvPicPr>
        <p:blipFill rotWithShape="1">
          <a:blip r:embed="rId5">
            <a:alphaModFix/>
          </a:blip>
          <a:srcRect/>
          <a:stretch/>
        </p:blipFill>
        <p:spPr>
          <a:xfrm>
            <a:off x="2692568" y="4070603"/>
            <a:ext cx="1257312" cy="1590645"/>
          </a:xfrm>
          <a:prstGeom prst="rect">
            <a:avLst/>
          </a:prstGeom>
          <a:noFill/>
          <a:ln>
            <a:noFill/>
          </a:ln>
        </p:spPr>
      </p:pic>
      <p:sp>
        <p:nvSpPr>
          <p:cNvPr id="21" name="TextBox 20"/>
          <p:cNvSpPr txBox="1"/>
          <p:nvPr/>
        </p:nvSpPr>
        <p:spPr>
          <a:xfrm>
            <a:off x="5076056" y="1300010"/>
            <a:ext cx="3467100" cy="646331"/>
          </a:xfrm>
          <a:prstGeom prst="rect">
            <a:avLst/>
          </a:prstGeom>
          <a:noFill/>
        </p:spPr>
        <p:txBody>
          <a:bodyPr wrap="square" rtlCol="0">
            <a:spAutoFit/>
          </a:bodyPr>
          <a:lstStyle>
            <a:defPPr>
              <a:defRPr lang="zh-CN"/>
            </a:defPPr>
            <a:lvl1pPr algn="ctr" eaLnBrk="1" fontAlgn="auto" hangingPunct="1">
              <a:spcBef>
                <a:spcPts val="0"/>
              </a:spcBef>
              <a:spcAft>
                <a:spcPts val="0"/>
              </a:spcAft>
              <a:buClr>
                <a:srgbClr val="000000"/>
              </a:buClr>
              <a:defRPr b="1" kern="0">
                <a:solidFill>
                  <a:srgbClr val="000000"/>
                </a:solidFill>
                <a:latin typeface="微软雅黑" panose="020B0503020204020204" pitchFamily="34" charset="-122"/>
                <a:ea typeface="微软雅黑" panose="020B0503020204020204" pitchFamily="34" charset="-122"/>
                <a:cs typeface="Arial"/>
              </a:defRPr>
            </a:lvl1pPr>
          </a:lstStyle>
          <a:p>
            <a:r>
              <a:rPr lang="en-US" altLang="zh-CN" dirty="0" err="1">
                <a:sym typeface="Arial"/>
              </a:rPr>
              <a:t>Publons</a:t>
            </a:r>
            <a:r>
              <a:rPr lang="zh-CN" altLang="en-US" dirty="0">
                <a:sym typeface="Arial"/>
              </a:rPr>
              <a:t>学院助力青年学者成长为同行评议专家</a:t>
            </a:r>
            <a:endParaRPr lang="en-US" dirty="0">
              <a:sym typeface="Arial"/>
            </a:endParaRPr>
          </a:p>
        </p:txBody>
      </p:sp>
      <p:pic>
        <p:nvPicPr>
          <p:cNvPr id="28" name="Shape 461" descr="Screen Shot 2016-11-01 at 8.40.14 AM.png"/>
          <p:cNvPicPr preferRelativeResize="0">
            <a:picLocks noChangeAspect="1"/>
          </p:cNvPicPr>
          <p:nvPr/>
        </p:nvPicPr>
        <p:blipFill>
          <a:blip r:embed="rId6">
            <a:alphaModFix/>
          </a:blip>
          <a:stretch>
            <a:fillRect/>
          </a:stretch>
        </p:blipFill>
        <p:spPr>
          <a:xfrm>
            <a:off x="6210300" y="2004899"/>
            <a:ext cx="1524000" cy="1514574"/>
          </a:xfrm>
          <a:prstGeom prst="rect">
            <a:avLst/>
          </a:prstGeom>
          <a:noFill/>
          <a:ln>
            <a:noFill/>
          </a:ln>
        </p:spPr>
      </p:pic>
      <p:sp>
        <p:nvSpPr>
          <p:cNvPr id="29" name="TextBox 28"/>
          <p:cNvSpPr txBox="1"/>
          <p:nvPr/>
        </p:nvSpPr>
        <p:spPr>
          <a:xfrm>
            <a:off x="1028700" y="3381345"/>
            <a:ext cx="3048000" cy="646331"/>
          </a:xfrm>
          <a:prstGeom prst="rect">
            <a:avLst/>
          </a:prstGeom>
          <a:noFill/>
        </p:spPr>
        <p:txBody>
          <a:bodyPr wrap="square" rtlCol="0">
            <a:spAutoFit/>
          </a:bodyPr>
          <a:lstStyle/>
          <a:p>
            <a:pPr algn="ctr" eaLnBrk="1" fontAlgn="auto" hangingPunct="1">
              <a:spcBef>
                <a:spcPts val="0"/>
              </a:spcBef>
              <a:spcAft>
                <a:spcPts val="0"/>
              </a:spcAft>
              <a:buClr>
                <a:srgbClr val="000000"/>
              </a:buClr>
            </a:pPr>
            <a:r>
              <a:rPr lang="zh-CN" altLang="en-US" b="1" kern="0" dirty="0">
                <a:solidFill>
                  <a:srgbClr val="000000"/>
                </a:solidFill>
                <a:latin typeface="微软雅黑" panose="020B0503020204020204" pitchFamily="34" charset="-122"/>
                <a:ea typeface="微软雅黑" panose="020B0503020204020204" pitchFamily="34" charset="-122"/>
                <a:cs typeface="Arial"/>
                <a:sym typeface="Arial"/>
              </a:rPr>
              <a:t>通过仪表盘深度了解个人审稿行为</a:t>
            </a:r>
            <a:endParaRPr lang="en-US"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sp>
        <p:nvSpPr>
          <p:cNvPr id="13" name="TextBox 12"/>
          <p:cNvSpPr txBox="1"/>
          <p:nvPr/>
        </p:nvSpPr>
        <p:spPr>
          <a:xfrm>
            <a:off x="5638800" y="3381345"/>
            <a:ext cx="2667000" cy="646331"/>
          </a:xfrm>
          <a:prstGeom prst="rect">
            <a:avLst/>
          </a:prstGeom>
          <a:noFill/>
        </p:spPr>
        <p:txBody>
          <a:bodyPr wrap="square" rtlCol="0">
            <a:spAutoFit/>
          </a:bodyPr>
          <a:lstStyle>
            <a:defPPr>
              <a:defRPr lang="zh-CN"/>
            </a:defPPr>
            <a:lvl1pPr algn="ctr" eaLnBrk="1" fontAlgn="auto" hangingPunct="1">
              <a:spcBef>
                <a:spcPts val="0"/>
              </a:spcBef>
              <a:spcAft>
                <a:spcPts val="0"/>
              </a:spcAft>
              <a:buClr>
                <a:srgbClr val="000000"/>
              </a:buClr>
              <a:defRPr b="1" kern="0">
                <a:solidFill>
                  <a:srgbClr val="000000"/>
                </a:solidFill>
                <a:latin typeface="微软雅黑" panose="020B0503020204020204" pitchFamily="34" charset="-122"/>
                <a:ea typeface="微软雅黑" panose="020B0503020204020204" pitchFamily="34" charset="-122"/>
                <a:cs typeface="Arial"/>
              </a:defRPr>
            </a:lvl1pPr>
          </a:lstStyle>
          <a:p>
            <a:r>
              <a:rPr lang="zh-CN" altLang="en-US" dirty="0">
                <a:sym typeface="Arial"/>
              </a:rPr>
              <a:t>免费注册</a:t>
            </a:r>
            <a:r>
              <a:rPr lang="en-US" altLang="zh-CN" dirty="0" err="1">
                <a:sym typeface="Arial"/>
              </a:rPr>
              <a:t>Publons</a:t>
            </a:r>
            <a:r>
              <a:rPr lang="zh-CN" altLang="en-US" dirty="0">
                <a:sym typeface="Arial"/>
              </a:rPr>
              <a:t>，记录个人审稿贡献</a:t>
            </a:r>
            <a:endParaRPr lang="en-US" dirty="0">
              <a:sym typeface="Arial"/>
            </a:endParaRPr>
          </a:p>
        </p:txBody>
      </p:sp>
      <p:pic>
        <p:nvPicPr>
          <p:cNvPr id="2" name="Picture 2" descr="C:\Users\u6042505\Downloads\QR_Code_China_UTM embedd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76950" y="4086572"/>
            <a:ext cx="1790700" cy="1790700"/>
          </a:xfrm>
          <a:prstGeom prst="rect">
            <a:avLst/>
          </a:prstGeom>
          <a:noFill/>
          <a:extLst>
            <a:ext uri="{909E8E84-426E-40DD-AFC4-6F175D3DCCD1}">
              <a14:hiddenFill xmlns:a14="http://schemas.microsoft.com/office/drawing/2010/main">
                <a:solidFill>
                  <a:srgbClr val="FFFFFF"/>
                </a:solidFill>
              </a14:hiddenFill>
            </a:ext>
          </a:extLst>
        </p:spPr>
      </p:pic>
      <p:sp>
        <p:nvSpPr>
          <p:cNvPr id="14" name="Shape 1062"/>
          <p:cNvSpPr txBox="1">
            <a:spLocks/>
          </p:cNvSpPr>
          <p:nvPr/>
        </p:nvSpPr>
        <p:spPr>
          <a:xfrm>
            <a:off x="694165" y="202407"/>
            <a:ext cx="8458387" cy="517065"/>
          </a:xfrm>
          <a:prstGeom prst="rect">
            <a:avLst/>
          </a:prstGeom>
          <a:noFill/>
          <a:ln>
            <a:noFill/>
          </a:ln>
        </p:spPr>
        <p:txBody>
          <a:bodyPr spcFirstLastPara="1" wrap="square" lIns="0" tIns="0" rIns="0" bIns="182875" anchor="t"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accent2"/>
              </a:buClr>
              <a:buSzPts val="4800"/>
              <a:buFont typeface="Roboto Black"/>
              <a:buNone/>
              <a:defRPr sz="2400" b="0" i="0" u="none" strike="noStrike" cap="none">
                <a:solidFill>
                  <a:schemeClr val="accent2"/>
                </a:solidFill>
                <a:latin typeface="Roboto Black"/>
                <a:ea typeface="Roboto Black"/>
                <a:cs typeface="Roboto Black"/>
                <a:sym typeface="Roboto Black"/>
              </a:defRPr>
            </a:lvl1pPr>
            <a:lvl2pPr marR="0" lvl="1"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9pPr>
          </a:lstStyle>
          <a:p>
            <a:pPr algn="ctr" eaLnBrk="1" fontAlgn="auto" hangingPunct="1"/>
            <a:r>
              <a:rPr lang="zh-CN" altLang="en-US" b="1" kern="1200" smtClean="0">
                <a:solidFill>
                  <a:srgbClr val="6817FF"/>
                </a:solidFill>
                <a:latin typeface="微软雅黑" panose="020B0503020204020204" pitchFamily="34" charset="-122"/>
                <a:ea typeface="微软雅黑" panose="020B0503020204020204" pitchFamily="34" charset="-122"/>
                <a:cs typeface="Arial" panose="020B0604020202020204" pitchFamily="34" charset="0"/>
              </a:rPr>
              <a:t>公开认可同行评议工作，</a:t>
            </a:r>
            <a:br>
              <a:rPr lang="zh-CN" altLang="en-US" b="1" kern="1200" smtClean="0">
                <a:solidFill>
                  <a:srgbClr val="6817FF"/>
                </a:solidFill>
                <a:latin typeface="微软雅黑" panose="020B0503020204020204" pitchFamily="34" charset="-122"/>
                <a:ea typeface="微软雅黑" panose="020B0503020204020204" pitchFamily="34" charset="-122"/>
                <a:cs typeface="Arial" panose="020B0604020202020204" pitchFamily="34" charset="0"/>
              </a:rPr>
            </a:br>
            <a:r>
              <a:rPr lang="en-US" altLang="zh-CN" b="1" kern="1200" smtClean="0">
                <a:solidFill>
                  <a:srgbClr val="6817FF"/>
                </a:solidFill>
                <a:latin typeface="微软雅黑" panose="020B0503020204020204" pitchFamily="34" charset="-122"/>
                <a:ea typeface="微软雅黑" panose="020B0503020204020204" pitchFamily="34" charset="-122"/>
                <a:cs typeface="Arial" panose="020B0604020202020204" pitchFamily="34" charset="0"/>
              </a:rPr>
              <a:t>Publons</a:t>
            </a:r>
            <a:r>
              <a:rPr lang="zh-CN" altLang="en-US" b="1" kern="1200" smtClean="0">
                <a:solidFill>
                  <a:srgbClr val="6817FF"/>
                </a:solidFill>
                <a:latin typeface="微软雅黑" panose="020B0503020204020204" pitchFamily="34" charset="-122"/>
                <a:ea typeface="微软雅黑" panose="020B0503020204020204" pitchFamily="34" charset="-122"/>
                <a:cs typeface="Arial" panose="020B0604020202020204" pitchFamily="34" charset="0"/>
              </a:rPr>
              <a:t>助力中国学者融入全球学术共同体</a:t>
            </a:r>
            <a:endParaRPr lang="zh-CN" altLang="en-US" b="1" kern="1200" dirty="0">
              <a:solidFill>
                <a:srgbClr val="6817FF"/>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5" name="Shape 214" descr="blue_white_shadow.png"/>
          <p:cNvPicPr preferRelativeResize="0"/>
          <p:nvPr/>
        </p:nvPicPr>
        <p:blipFill>
          <a:blip r:embed="rId8">
            <a:alphaModFix/>
          </a:blip>
          <a:stretch>
            <a:fillRect/>
          </a:stretch>
        </p:blipFill>
        <p:spPr>
          <a:xfrm>
            <a:off x="1043608" y="202407"/>
            <a:ext cx="408513" cy="408513"/>
          </a:xfrm>
          <a:prstGeom prst="rect">
            <a:avLst/>
          </a:prstGeom>
          <a:noFill/>
          <a:ln>
            <a:noFill/>
          </a:ln>
        </p:spPr>
      </p:pic>
    </p:spTree>
    <p:extLst>
      <p:ext uri="{BB962C8B-B14F-4D97-AF65-F5344CB8AC3E}">
        <p14:creationId xmlns:p14="http://schemas.microsoft.com/office/powerpoint/2010/main" val="2007340541"/>
      </p:ext>
    </p:extLst>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E0AA2A3-D7FB-4A92-B5B2-6D64D88ED4F0}"/>
              </a:ext>
            </a:extLst>
          </p:cNvPr>
          <p:cNvSpPr>
            <a:spLocks noGrp="1"/>
          </p:cNvSpPr>
          <p:nvPr>
            <p:ph type="body" sz="quarter" idx="13"/>
          </p:nvPr>
        </p:nvSpPr>
        <p:spPr/>
        <p:txBody>
          <a:bodyPr/>
          <a:lstStyle/>
          <a:p>
            <a:endParaRPr lang="en-US"/>
          </a:p>
        </p:txBody>
      </p:sp>
      <p:pic>
        <p:nvPicPr>
          <p:cNvPr id="7" name="Picture 6">
            <a:extLst>
              <a:ext uri="{FF2B5EF4-FFF2-40B4-BE49-F238E27FC236}">
                <a16:creationId xmlns:a16="http://schemas.microsoft.com/office/drawing/2014/main" xmlns="" id="{3FADBAA9-EE71-4C94-B0D1-1BEAF360931F}"/>
              </a:ext>
            </a:extLst>
          </p:cNvPr>
          <p:cNvPicPr>
            <a:picLocks noChangeAspect="1"/>
          </p:cNvPicPr>
          <p:nvPr/>
        </p:nvPicPr>
        <p:blipFill rotWithShape="1">
          <a:blip r:embed="rId2"/>
          <a:srcRect t="2515"/>
          <a:stretch/>
        </p:blipFill>
        <p:spPr>
          <a:xfrm>
            <a:off x="1565564" y="617682"/>
            <a:ext cx="6895964" cy="6035926"/>
          </a:xfrm>
          <a:prstGeom prst="rect">
            <a:avLst/>
          </a:prstGeom>
        </p:spPr>
      </p:pic>
      <p:pic>
        <p:nvPicPr>
          <p:cNvPr id="6" name="Shape 1291">
            <a:extLst>
              <a:ext uri="{FF2B5EF4-FFF2-40B4-BE49-F238E27FC236}">
                <a16:creationId xmlns:a16="http://schemas.microsoft.com/office/drawing/2014/main" xmlns="" id="{0D1EB30C-013D-498A-85F6-D33137EFF537}"/>
              </a:ext>
            </a:extLst>
          </p:cNvPr>
          <p:cNvPicPr preferRelativeResize="0">
            <a:picLocks/>
          </p:cNvPicPr>
          <p:nvPr/>
        </p:nvPicPr>
        <p:blipFill rotWithShape="1">
          <a:blip r:embed="rId3">
            <a:alphaModFix/>
          </a:blip>
          <a:srcRect/>
          <a:stretch/>
        </p:blipFill>
        <p:spPr>
          <a:xfrm>
            <a:off x="0" y="0"/>
            <a:ext cx="2324660" cy="1739900"/>
          </a:xfrm>
          <a:prstGeom prst="rect">
            <a:avLst/>
          </a:prstGeom>
          <a:noFill/>
          <a:ln>
            <a:noFill/>
          </a:ln>
        </p:spPr>
      </p:pic>
    </p:spTree>
    <p:extLst>
      <p:ext uri="{BB962C8B-B14F-4D97-AF65-F5344CB8AC3E}">
        <p14:creationId xmlns:p14="http://schemas.microsoft.com/office/powerpoint/2010/main" val="46047646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箭头: V 形 36">
            <a:extLst>
              <a:ext uri="{FF2B5EF4-FFF2-40B4-BE49-F238E27FC236}">
                <a16:creationId xmlns:a16="http://schemas.microsoft.com/office/drawing/2014/main" xmlns="" id="{576989C6-0B72-4095-9830-2005A4F8DCDB}"/>
              </a:ext>
            </a:extLst>
          </p:cNvPr>
          <p:cNvSpPr/>
          <p:nvPr/>
        </p:nvSpPr>
        <p:spPr>
          <a:xfrm>
            <a:off x="5992155" y="850584"/>
            <a:ext cx="3151845" cy="594360"/>
          </a:xfrm>
          <a:prstGeom prst="chevron">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 name="Text Placeholder 1">
            <a:extLst>
              <a:ext uri="{FF2B5EF4-FFF2-40B4-BE49-F238E27FC236}">
                <a16:creationId xmlns:a16="http://schemas.microsoft.com/office/drawing/2014/main" xmlns="" id="{835EE645-8EE8-4101-A6FF-62DA260E0D8F}"/>
              </a:ext>
            </a:extLst>
          </p:cNvPr>
          <p:cNvSpPr>
            <a:spLocks noGrp="1"/>
          </p:cNvSpPr>
          <p:nvPr>
            <p:ph type="body" sz="quarter" idx="13"/>
          </p:nvPr>
        </p:nvSpPr>
        <p:spPr/>
        <p:txBody>
          <a:bodyPr/>
          <a:lstStyle/>
          <a:p>
            <a:endParaRPr lang="en-US"/>
          </a:p>
        </p:txBody>
      </p:sp>
      <p:sp>
        <p:nvSpPr>
          <p:cNvPr id="4" name="文本框 35">
            <a:extLst>
              <a:ext uri="{FF2B5EF4-FFF2-40B4-BE49-F238E27FC236}">
                <a16:creationId xmlns:a16="http://schemas.microsoft.com/office/drawing/2014/main" xmlns="" id="{645FE0B9-0F23-4DEB-ACB7-50FDDD2AB88A}"/>
              </a:ext>
            </a:extLst>
          </p:cNvPr>
          <p:cNvSpPr txBox="1"/>
          <p:nvPr/>
        </p:nvSpPr>
        <p:spPr>
          <a:xfrm>
            <a:off x="5992156" y="886352"/>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投稿选刊</a:t>
            </a:r>
          </a:p>
        </p:txBody>
      </p:sp>
      <p:sp>
        <p:nvSpPr>
          <p:cNvPr id="6" name="箭头: V 形 36">
            <a:extLst>
              <a:ext uri="{FF2B5EF4-FFF2-40B4-BE49-F238E27FC236}">
                <a16:creationId xmlns:a16="http://schemas.microsoft.com/office/drawing/2014/main" xmlns="" id="{FBC115E4-459E-4BE9-89BC-976C06CDE6CC}"/>
              </a:ext>
            </a:extLst>
          </p:cNvPr>
          <p:cNvSpPr/>
          <p:nvPr/>
        </p:nvSpPr>
        <p:spPr>
          <a:xfrm>
            <a:off x="2834893" y="850584"/>
            <a:ext cx="3151845" cy="594360"/>
          </a:xfrm>
          <a:prstGeom prst="chevron">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7" name="文本框 35">
            <a:extLst>
              <a:ext uri="{FF2B5EF4-FFF2-40B4-BE49-F238E27FC236}">
                <a16:creationId xmlns:a16="http://schemas.microsoft.com/office/drawing/2014/main" xmlns="" id="{91D49003-59CC-4C49-8A9F-0CCA1FC27F4F}"/>
              </a:ext>
            </a:extLst>
          </p:cNvPr>
          <p:cNvSpPr txBox="1"/>
          <p:nvPr/>
        </p:nvSpPr>
        <p:spPr>
          <a:xfrm>
            <a:off x="3082078" y="931930"/>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论文写作</a:t>
            </a:r>
          </a:p>
        </p:txBody>
      </p:sp>
      <p:sp>
        <p:nvSpPr>
          <p:cNvPr id="8" name="箭头: 五边形 34">
            <a:extLst>
              <a:ext uri="{FF2B5EF4-FFF2-40B4-BE49-F238E27FC236}">
                <a16:creationId xmlns:a16="http://schemas.microsoft.com/office/drawing/2014/main" xmlns="" id="{80334EF1-93EE-4885-8187-1529D67F4CAA}"/>
              </a:ext>
            </a:extLst>
          </p:cNvPr>
          <p:cNvSpPr/>
          <p:nvPr/>
        </p:nvSpPr>
        <p:spPr>
          <a:xfrm>
            <a:off x="126699" y="889280"/>
            <a:ext cx="2753498"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文本框 35">
            <a:extLst>
              <a:ext uri="{FF2B5EF4-FFF2-40B4-BE49-F238E27FC236}">
                <a16:creationId xmlns:a16="http://schemas.microsoft.com/office/drawing/2014/main" xmlns="" id="{9A77B6A9-E9D5-4BB1-B6A8-DFB6F7EC7817}"/>
              </a:ext>
            </a:extLst>
          </p:cNvPr>
          <p:cNvSpPr txBox="1"/>
          <p:nvPr/>
        </p:nvSpPr>
        <p:spPr>
          <a:xfrm>
            <a:off x="126699" y="942965"/>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文献管理</a:t>
            </a:r>
          </a:p>
        </p:txBody>
      </p:sp>
      <p:sp>
        <p:nvSpPr>
          <p:cNvPr id="10" name="TextBox 9">
            <a:extLst>
              <a:ext uri="{FF2B5EF4-FFF2-40B4-BE49-F238E27FC236}">
                <a16:creationId xmlns:a16="http://schemas.microsoft.com/office/drawing/2014/main" xmlns="" id="{6EC4274C-6E98-47E5-93EB-6929AD787A90}"/>
              </a:ext>
            </a:extLst>
          </p:cNvPr>
          <p:cNvSpPr txBox="1"/>
          <p:nvPr/>
        </p:nvSpPr>
        <p:spPr>
          <a:xfrm>
            <a:off x="126699" y="1541997"/>
            <a:ext cx="2274982" cy="2020938"/>
          </a:xfrm>
          <a:prstGeom prst="rect">
            <a:avLst/>
          </a:prstGeom>
          <a:noFill/>
        </p:spPr>
        <p:txBody>
          <a:bodyPr wrap="none" rtlCol="0">
            <a:spAutoFit/>
          </a:bodyPr>
          <a:lstStyle/>
          <a:p>
            <a:pPr>
              <a:lnSpc>
                <a:spcPct val="200000"/>
              </a:lnSpc>
            </a:pPr>
            <a:r>
              <a:rPr lang="en-US" sz="2200" b="1" dirty="0"/>
              <a:t>E</a:t>
            </a:r>
            <a:r>
              <a:rPr lang="en-US" altLang="zh-CN" sz="2200" b="1" dirty="0"/>
              <a:t>ndnote Online</a:t>
            </a:r>
          </a:p>
          <a:p>
            <a:pPr marL="342900" indent="-342900">
              <a:lnSpc>
                <a:spcPct val="200000"/>
              </a:lnSpc>
              <a:buFont typeface="Arial" panose="020B0604020202020204" pitchFamily="34" charset="0"/>
              <a:buChar char="•"/>
            </a:pPr>
            <a:r>
              <a:rPr lang="zh-CN" altLang="en-US" sz="2200" b="1" dirty="0"/>
              <a:t>导入文献</a:t>
            </a:r>
            <a:endParaRPr lang="en-US" altLang="zh-CN" sz="2200" b="1" dirty="0"/>
          </a:p>
          <a:p>
            <a:pPr marL="342900" indent="-342900">
              <a:lnSpc>
                <a:spcPct val="200000"/>
              </a:lnSpc>
              <a:buFont typeface="Arial" panose="020B0604020202020204" pitchFamily="34" charset="0"/>
              <a:buChar char="•"/>
            </a:pPr>
            <a:r>
              <a:rPr lang="zh-CN" altLang="en-US" sz="2200" b="1" dirty="0"/>
              <a:t>管理文献</a:t>
            </a:r>
            <a:endParaRPr lang="en-US" altLang="zh-CN" sz="2200" b="1" dirty="0"/>
          </a:p>
        </p:txBody>
      </p:sp>
      <p:sp>
        <p:nvSpPr>
          <p:cNvPr id="11" name="TextBox 10">
            <a:extLst>
              <a:ext uri="{FF2B5EF4-FFF2-40B4-BE49-F238E27FC236}">
                <a16:creationId xmlns:a16="http://schemas.microsoft.com/office/drawing/2014/main" xmlns="" id="{497764E3-DE74-48AB-9043-9E7C67176021}"/>
              </a:ext>
            </a:extLst>
          </p:cNvPr>
          <p:cNvSpPr txBox="1"/>
          <p:nvPr/>
        </p:nvSpPr>
        <p:spPr>
          <a:xfrm>
            <a:off x="2564373" y="1604561"/>
            <a:ext cx="3479799" cy="2020938"/>
          </a:xfrm>
          <a:prstGeom prst="rect">
            <a:avLst/>
          </a:prstGeom>
          <a:noFill/>
        </p:spPr>
        <p:txBody>
          <a:bodyPr wrap="none" rtlCol="0">
            <a:spAutoFit/>
          </a:bodyPr>
          <a:lstStyle/>
          <a:p>
            <a:pPr>
              <a:lnSpc>
                <a:spcPct val="200000"/>
              </a:lnSpc>
            </a:pPr>
            <a:r>
              <a:rPr lang="en-US" sz="2200" b="1" dirty="0"/>
              <a:t>Cite While You Write</a:t>
            </a:r>
            <a:r>
              <a:rPr lang="zh-CN" altLang="en-US" sz="2200" b="1" dirty="0"/>
              <a:t>插件</a:t>
            </a:r>
            <a:endParaRPr lang="en-US" altLang="zh-CN" sz="2200" b="1" dirty="0"/>
          </a:p>
          <a:p>
            <a:pPr marL="342900" indent="-342900">
              <a:lnSpc>
                <a:spcPct val="200000"/>
              </a:lnSpc>
              <a:buFont typeface="Arial" panose="020B0604020202020204" pitchFamily="34" charset="0"/>
              <a:buChar char="•"/>
            </a:pPr>
            <a:r>
              <a:rPr lang="zh-CN" altLang="en-US" sz="2200" b="1" dirty="0"/>
              <a:t>一键添加参考文献</a:t>
            </a:r>
            <a:endParaRPr lang="en-US" altLang="zh-CN" sz="2200" b="1" dirty="0"/>
          </a:p>
          <a:p>
            <a:pPr marL="342900" indent="-342900">
              <a:lnSpc>
                <a:spcPct val="200000"/>
              </a:lnSpc>
              <a:buFont typeface="Arial" panose="020B0604020202020204" pitchFamily="34" charset="0"/>
              <a:buChar char="•"/>
            </a:pPr>
            <a:r>
              <a:rPr lang="zh-CN" altLang="en-US" sz="2200" b="1" dirty="0"/>
              <a:t>一键格式化参考文献</a:t>
            </a:r>
            <a:endParaRPr lang="en-US" altLang="zh-CN" sz="2200" b="1" dirty="0"/>
          </a:p>
        </p:txBody>
      </p:sp>
      <p:sp>
        <p:nvSpPr>
          <p:cNvPr id="12" name="TextBox 11">
            <a:extLst>
              <a:ext uri="{FF2B5EF4-FFF2-40B4-BE49-F238E27FC236}">
                <a16:creationId xmlns:a16="http://schemas.microsoft.com/office/drawing/2014/main" xmlns="" id="{E31DB0CB-F782-4972-96AB-FD94E3E173F9}"/>
              </a:ext>
            </a:extLst>
          </p:cNvPr>
          <p:cNvSpPr txBox="1"/>
          <p:nvPr/>
        </p:nvSpPr>
        <p:spPr>
          <a:xfrm>
            <a:off x="6132759" y="1604561"/>
            <a:ext cx="2814117" cy="4052263"/>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altLang="zh-CN" sz="2200" b="1" dirty="0"/>
              <a:t>JCR</a:t>
            </a:r>
            <a:r>
              <a:rPr lang="zh-CN" altLang="en-US" sz="2200" b="1" dirty="0"/>
              <a:t>信息</a:t>
            </a:r>
            <a:endParaRPr lang="en-US" altLang="zh-CN" sz="2200" b="1" dirty="0"/>
          </a:p>
          <a:p>
            <a:pPr marL="342900" indent="-342900">
              <a:lnSpc>
                <a:spcPct val="200000"/>
              </a:lnSpc>
              <a:buFont typeface="Arial" panose="020B0604020202020204" pitchFamily="34" charset="0"/>
              <a:buChar char="•"/>
            </a:pPr>
            <a:endParaRPr lang="en-US" altLang="zh-CN" sz="2200" b="1" dirty="0"/>
          </a:p>
          <a:p>
            <a:pPr marL="342900" indent="-342900">
              <a:buFont typeface="Arial" panose="020B0604020202020204" pitchFamily="34" charset="0"/>
              <a:buChar char="•"/>
            </a:pPr>
            <a:r>
              <a:rPr lang="en-US" altLang="zh-CN" sz="2200" b="1" dirty="0"/>
              <a:t>Web of Science</a:t>
            </a:r>
            <a:r>
              <a:rPr lang="zh-CN" altLang="en-US" sz="2200" b="1" dirty="0"/>
              <a:t>平台检索</a:t>
            </a:r>
            <a:endParaRPr lang="en-US" altLang="zh-CN" sz="2200" b="1" dirty="0"/>
          </a:p>
          <a:p>
            <a:pPr marL="342900" indent="-342900">
              <a:buFont typeface="Arial" panose="020B0604020202020204" pitchFamily="34" charset="0"/>
              <a:buChar char="•"/>
            </a:pPr>
            <a:endParaRPr lang="en-US" altLang="zh-CN" sz="2200" b="1" dirty="0"/>
          </a:p>
          <a:p>
            <a:pPr marL="342900" indent="-342900">
              <a:buFont typeface="Arial" panose="020B0604020202020204" pitchFamily="34" charset="0"/>
              <a:buChar char="•"/>
            </a:pPr>
            <a:r>
              <a:rPr lang="en-US" altLang="zh-CN" sz="2200" b="1" dirty="0"/>
              <a:t>Endnote Online</a:t>
            </a:r>
            <a:r>
              <a:rPr lang="zh-CN" altLang="en-US" sz="2200" b="1" dirty="0"/>
              <a:t>投稿期刊推荐（</a:t>
            </a:r>
            <a:r>
              <a:rPr lang="en-US" altLang="zh-CN" sz="2200" b="1" dirty="0"/>
              <a:t>10</a:t>
            </a:r>
            <a:r>
              <a:rPr lang="zh-CN" altLang="en-US" sz="2200" b="1" dirty="0"/>
              <a:t>）</a:t>
            </a:r>
            <a:endParaRPr lang="en-US" altLang="zh-CN" sz="2200" b="1" dirty="0"/>
          </a:p>
          <a:p>
            <a:pPr marL="342900" indent="-342900">
              <a:buFont typeface="Arial" panose="020B0604020202020204" pitchFamily="34" charset="0"/>
              <a:buChar char="•"/>
            </a:pPr>
            <a:endParaRPr lang="en-US" altLang="zh-CN" sz="2200" b="1" dirty="0"/>
          </a:p>
          <a:p>
            <a:pPr marL="342900" indent="-342900">
              <a:lnSpc>
                <a:spcPct val="200000"/>
              </a:lnSpc>
              <a:buFont typeface="Arial" panose="020B0604020202020204" pitchFamily="34" charset="0"/>
              <a:buChar char="•"/>
            </a:pPr>
            <a:r>
              <a:rPr lang="zh-CN" altLang="en-US" sz="2200" b="1" dirty="0"/>
              <a:t>期刊定位</a:t>
            </a:r>
            <a:endParaRPr lang="en-US" altLang="zh-CN" sz="2200" b="1" dirty="0"/>
          </a:p>
        </p:txBody>
      </p:sp>
    </p:spTree>
    <p:extLst>
      <p:ext uri="{BB962C8B-B14F-4D97-AF65-F5344CB8AC3E}">
        <p14:creationId xmlns:p14="http://schemas.microsoft.com/office/powerpoint/2010/main" val="366096643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îS1îḓè"/>
          <p:cNvSpPr/>
          <p:nvPr/>
        </p:nvSpPr>
        <p:spPr>
          <a:xfrm>
            <a:off x="367922" y="689200"/>
            <a:ext cx="273270" cy="153715"/>
          </a:xfrm>
          <a:custGeom>
            <a:avLst/>
            <a:gdLst/>
            <a:ahLst/>
            <a:cxnLst>
              <a:cxn ang="0">
                <a:pos x="wd2" y="hd2"/>
              </a:cxn>
              <a:cxn ang="5400000">
                <a:pos x="wd2" y="hd2"/>
              </a:cxn>
              <a:cxn ang="10800000">
                <a:pos x="wd2" y="hd2"/>
              </a:cxn>
              <a:cxn ang="16200000">
                <a:pos x="wd2" y="hd2"/>
              </a:cxn>
            </a:cxnLst>
            <a:rect l="0" t="0" r="r" b="b"/>
            <a:pathLst>
              <a:path w="21600" h="21600" extrusionOk="0">
                <a:moveTo>
                  <a:pt x="15715" y="6826"/>
                </a:moveTo>
                <a:cubicBezTo>
                  <a:pt x="15209" y="5025"/>
                  <a:pt x="14280" y="3450"/>
                  <a:pt x="14280" y="3450"/>
                </a:cubicBezTo>
                <a:lnTo>
                  <a:pt x="13407" y="5295"/>
                </a:lnTo>
                <a:cubicBezTo>
                  <a:pt x="12703" y="4239"/>
                  <a:pt x="11794" y="3600"/>
                  <a:pt x="10800" y="3600"/>
                </a:cubicBezTo>
                <a:cubicBezTo>
                  <a:pt x="8563" y="3600"/>
                  <a:pt x="6750" y="6824"/>
                  <a:pt x="6750" y="10801"/>
                </a:cubicBezTo>
                <a:cubicBezTo>
                  <a:pt x="6750" y="14777"/>
                  <a:pt x="8563" y="18001"/>
                  <a:pt x="10800" y="18001"/>
                </a:cubicBezTo>
                <a:cubicBezTo>
                  <a:pt x="13037" y="18001"/>
                  <a:pt x="14850" y="14777"/>
                  <a:pt x="14850" y="10801"/>
                </a:cubicBezTo>
                <a:lnTo>
                  <a:pt x="16200" y="10801"/>
                </a:lnTo>
                <a:cubicBezTo>
                  <a:pt x="16200" y="10801"/>
                  <a:pt x="16221" y="8626"/>
                  <a:pt x="15715" y="6826"/>
                </a:cubicBezTo>
                <a:close/>
                <a:moveTo>
                  <a:pt x="21600" y="10801"/>
                </a:moveTo>
                <a:cubicBezTo>
                  <a:pt x="21600" y="11401"/>
                  <a:pt x="20925" y="12000"/>
                  <a:pt x="20925" y="12000"/>
                </a:cubicBezTo>
                <a:cubicBezTo>
                  <a:pt x="20925" y="12000"/>
                  <a:pt x="16181" y="21600"/>
                  <a:pt x="10771" y="21600"/>
                </a:cubicBezTo>
                <a:cubicBezTo>
                  <a:pt x="5381" y="21600"/>
                  <a:pt x="675" y="12000"/>
                  <a:pt x="675" y="12000"/>
                </a:cubicBezTo>
                <a:cubicBezTo>
                  <a:pt x="675" y="12000"/>
                  <a:pt x="0" y="11449"/>
                  <a:pt x="0" y="10875"/>
                </a:cubicBezTo>
                <a:cubicBezTo>
                  <a:pt x="0" y="10251"/>
                  <a:pt x="675" y="9601"/>
                  <a:pt x="675" y="9601"/>
                </a:cubicBezTo>
                <a:cubicBezTo>
                  <a:pt x="675" y="9601"/>
                  <a:pt x="5344" y="0"/>
                  <a:pt x="10771" y="0"/>
                </a:cubicBezTo>
                <a:cubicBezTo>
                  <a:pt x="16143" y="0"/>
                  <a:pt x="20925" y="9601"/>
                  <a:pt x="20925" y="9601"/>
                </a:cubicBezTo>
                <a:cubicBezTo>
                  <a:pt x="20925" y="9601"/>
                  <a:pt x="21600" y="10200"/>
                  <a:pt x="21600" y="10801"/>
                </a:cubicBezTo>
                <a:close/>
                <a:moveTo>
                  <a:pt x="10800" y="10801"/>
                </a:moveTo>
                <a:lnTo>
                  <a:pt x="13500" y="10801"/>
                </a:lnTo>
                <a:cubicBezTo>
                  <a:pt x="13500" y="13451"/>
                  <a:pt x="12291" y="15601"/>
                  <a:pt x="10800" y="15601"/>
                </a:cubicBezTo>
                <a:cubicBezTo>
                  <a:pt x="9309" y="15601"/>
                  <a:pt x="8100" y="13451"/>
                  <a:pt x="8100" y="10801"/>
                </a:cubicBezTo>
                <a:cubicBezTo>
                  <a:pt x="8100" y="8149"/>
                  <a:pt x="9309" y="6000"/>
                  <a:pt x="10800" y="6000"/>
                </a:cubicBezTo>
                <a:cubicBezTo>
                  <a:pt x="11462" y="6000"/>
                  <a:pt x="12068" y="6426"/>
                  <a:pt x="12538" y="7130"/>
                </a:cubicBezTo>
                <a:cubicBezTo>
                  <a:pt x="12538" y="7130"/>
                  <a:pt x="10800" y="10801"/>
                  <a:pt x="10800" y="10801"/>
                </a:cubicBezTo>
                <a:close/>
              </a:path>
            </a:pathLst>
          </a:custGeom>
          <a:solidFill>
            <a:srgbClr val="FFFFFF"/>
          </a:solidFill>
          <a:ln w="12700" cap="flat">
            <a:noFill/>
            <a:miter lim="400000"/>
          </a:ln>
          <a:effectLst/>
        </p:spPr>
        <p:txBody>
          <a:bodyPr anchor="ctr"/>
          <a:lstStyle/>
          <a:p>
            <a:pPr algn="ctr"/>
            <a:endParaRPr sz="2400" dirty="0"/>
          </a:p>
        </p:txBody>
      </p:sp>
      <p:grpSp>
        <p:nvGrpSpPr>
          <p:cNvPr id="16" name="îsḻïdé"/>
          <p:cNvGrpSpPr/>
          <p:nvPr/>
        </p:nvGrpSpPr>
        <p:grpSpPr>
          <a:xfrm>
            <a:off x="847339" y="290988"/>
            <a:ext cx="3508941" cy="375104"/>
            <a:chOff x="6993802" y="1633692"/>
            <a:chExt cx="4041171" cy="431999"/>
          </a:xfrm>
        </p:grpSpPr>
        <p:grpSp>
          <p:nvGrpSpPr>
            <p:cNvPr id="41" name="íSlïḓè"/>
            <p:cNvGrpSpPr/>
            <p:nvPr/>
          </p:nvGrpSpPr>
          <p:grpSpPr>
            <a:xfrm>
              <a:off x="6993802" y="1633692"/>
              <a:ext cx="432000" cy="431998"/>
              <a:chOff x="-2" y="-2"/>
              <a:chExt cx="767929" cy="767925"/>
            </a:xfrm>
          </p:grpSpPr>
          <p:sp>
            <p:nvSpPr>
              <p:cNvPr id="45" name="íSľíḓè"/>
              <p:cNvSpPr/>
              <p:nvPr/>
            </p:nvSpPr>
            <p:spPr>
              <a:xfrm>
                <a:off x="-2" y="-2"/>
                <a:ext cx="767929" cy="7679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anchor="ctr"/>
              <a:lstStyle/>
              <a:p>
                <a:pPr algn="ctr"/>
                <a:endParaRPr sz="2400" dirty="0"/>
              </a:p>
            </p:txBody>
          </p:sp>
          <p:sp>
            <p:nvSpPr>
              <p:cNvPr id="46" name="iṩ1îḋe"/>
              <p:cNvSpPr/>
              <p:nvPr/>
            </p:nvSpPr>
            <p:spPr>
              <a:xfrm>
                <a:off x="234638" y="227333"/>
                <a:ext cx="298653" cy="313260"/>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2400" dirty="0"/>
              </a:p>
            </p:txBody>
          </p:sp>
        </p:grpSp>
        <p:sp>
          <p:nvSpPr>
            <p:cNvPr id="43" name="ïšľíďè"/>
            <p:cNvSpPr/>
            <p:nvPr/>
          </p:nvSpPr>
          <p:spPr>
            <a:xfrm>
              <a:off x="7431318" y="1670169"/>
              <a:ext cx="3603655" cy="395522"/>
            </a:xfrm>
            <a:prstGeom prst="rect">
              <a:avLst/>
            </a:prstGeom>
          </p:spPr>
          <p:txBody>
            <a:bodyPr wrap="none" lIns="90000" tIns="46800" rIns="90000" bIns="46800" anchor="b" anchorCtr="0">
              <a:noAutofit/>
            </a:bodyPr>
            <a:lstStyle/>
            <a:p>
              <a:r>
                <a:rPr lang="zh-CN" altLang="en-US" sz="2000" b="1" dirty="0">
                  <a:solidFill>
                    <a:srgbClr val="6817FF"/>
                  </a:solidFill>
                </a:rPr>
                <a:t>为什么要看</a:t>
              </a:r>
              <a:r>
                <a:rPr lang="en-US" altLang="zh-CN" sz="2000" b="1" dirty="0">
                  <a:solidFill>
                    <a:srgbClr val="6817FF"/>
                  </a:solidFill>
                </a:rPr>
                <a:t>SCI</a:t>
              </a:r>
              <a:r>
                <a:rPr lang="zh-CN" altLang="en-US" sz="2000" b="1" dirty="0">
                  <a:solidFill>
                    <a:srgbClr val="6817FF"/>
                  </a:solidFill>
                </a:rPr>
                <a:t>？</a:t>
              </a:r>
            </a:p>
          </p:txBody>
        </p:sp>
      </p:grpSp>
      <p:sp>
        <p:nvSpPr>
          <p:cNvPr id="10" name="íśliḑê"/>
          <p:cNvSpPr/>
          <p:nvPr/>
        </p:nvSpPr>
        <p:spPr>
          <a:xfrm>
            <a:off x="408372" y="1656737"/>
            <a:ext cx="192367" cy="254660"/>
          </a:xfrm>
          <a:custGeom>
            <a:avLst/>
            <a:gdLst/>
            <a:ahLst/>
            <a:cxnLst>
              <a:cxn ang="0">
                <a:pos x="wd2" y="hd2"/>
              </a:cxn>
              <a:cxn ang="5400000">
                <a:pos x="wd2" y="hd2"/>
              </a:cxn>
              <a:cxn ang="10800000">
                <a:pos x="wd2" y="hd2"/>
              </a:cxn>
              <a:cxn ang="16200000">
                <a:pos x="wd2" y="hd2"/>
              </a:cxn>
            </a:cxnLst>
            <a:rect l="0" t="0" r="r" b="b"/>
            <a:pathLst>
              <a:path w="21600" h="21600" extrusionOk="0">
                <a:moveTo>
                  <a:pt x="13192" y="19156"/>
                </a:moveTo>
                <a:lnTo>
                  <a:pt x="8275" y="19156"/>
                </a:lnTo>
                <a:cubicBezTo>
                  <a:pt x="8093" y="19156"/>
                  <a:pt x="7945" y="19268"/>
                  <a:pt x="7945" y="19405"/>
                </a:cubicBezTo>
                <a:lnTo>
                  <a:pt x="7945" y="19605"/>
                </a:lnTo>
                <a:lnTo>
                  <a:pt x="7945" y="20103"/>
                </a:lnTo>
                <a:lnTo>
                  <a:pt x="7945" y="20157"/>
                </a:lnTo>
                <a:lnTo>
                  <a:pt x="7945" y="20303"/>
                </a:lnTo>
                <a:cubicBezTo>
                  <a:pt x="7945" y="20440"/>
                  <a:pt x="8093" y="20552"/>
                  <a:pt x="8275" y="20552"/>
                </a:cubicBezTo>
                <a:lnTo>
                  <a:pt x="8719" y="20552"/>
                </a:lnTo>
                <a:cubicBezTo>
                  <a:pt x="9029" y="21165"/>
                  <a:pt x="9813" y="21600"/>
                  <a:pt x="10734" y="21600"/>
                </a:cubicBezTo>
                <a:cubicBezTo>
                  <a:pt x="11654" y="21600"/>
                  <a:pt x="12438" y="21165"/>
                  <a:pt x="12748" y="20552"/>
                </a:cubicBezTo>
                <a:lnTo>
                  <a:pt x="13192" y="20552"/>
                </a:lnTo>
                <a:cubicBezTo>
                  <a:pt x="13374" y="20552"/>
                  <a:pt x="13522" y="20440"/>
                  <a:pt x="13522" y="20303"/>
                </a:cubicBezTo>
                <a:lnTo>
                  <a:pt x="13522" y="20157"/>
                </a:lnTo>
                <a:lnTo>
                  <a:pt x="13522" y="20103"/>
                </a:lnTo>
                <a:lnTo>
                  <a:pt x="13522" y="19605"/>
                </a:lnTo>
                <a:lnTo>
                  <a:pt x="13522" y="19405"/>
                </a:lnTo>
                <a:cubicBezTo>
                  <a:pt x="13522" y="19268"/>
                  <a:pt x="13374" y="19156"/>
                  <a:pt x="13192" y="19156"/>
                </a:cubicBezTo>
                <a:close/>
                <a:moveTo>
                  <a:pt x="17134" y="7620"/>
                </a:moveTo>
                <a:cubicBezTo>
                  <a:pt x="15269" y="4168"/>
                  <a:pt x="10800" y="4330"/>
                  <a:pt x="10800" y="4330"/>
                </a:cubicBezTo>
                <a:cubicBezTo>
                  <a:pt x="10800" y="4330"/>
                  <a:pt x="6331" y="4168"/>
                  <a:pt x="4466" y="7620"/>
                </a:cubicBezTo>
                <a:cubicBezTo>
                  <a:pt x="3206" y="9951"/>
                  <a:pt x="4729" y="11857"/>
                  <a:pt x="4729" y="11857"/>
                </a:cubicBezTo>
                <a:cubicBezTo>
                  <a:pt x="4729" y="11857"/>
                  <a:pt x="6461" y="14325"/>
                  <a:pt x="6775" y="15247"/>
                </a:cubicBezTo>
                <a:cubicBezTo>
                  <a:pt x="6898" y="15609"/>
                  <a:pt x="7085" y="16147"/>
                  <a:pt x="7220" y="16663"/>
                </a:cubicBezTo>
                <a:cubicBezTo>
                  <a:pt x="7429" y="17462"/>
                  <a:pt x="7572" y="18213"/>
                  <a:pt x="8606" y="18213"/>
                </a:cubicBezTo>
                <a:cubicBezTo>
                  <a:pt x="10243" y="18213"/>
                  <a:pt x="10800" y="18213"/>
                  <a:pt x="10800" y="18213"/>
                </a:cubicBezTo>
                <a:cubicBezTo>
                  <a:pt x="10800" y="18213"/>
                  <a:pt x="11356" y="18213"/>
                  <a:pt x="12994" y="18213"/>
                </a:cubicBezTo>
                <a:cubicBezTo>
                  <a:pt x="14028" y="18213"/>
                  <a:pt x="14171" y="17462"/>
                  <a:pt x="14379" y="16663"/>
                </a:cubicBezTo>
                <a:cubicBezTo>
                  <a:pt x="14515" y="16147"/>
                  <a:pt x="14702" y="15609"/>
                  <a:pt x="14825" y="15247"/>
                </a:cubicBezTo>
                <a:cubicBezTo>
                  <a:pt x="15138" y="14325"/>
                  <a:pt x="16871" y="11857"/>
                  <a:pt x="16871" y="11857"/>
                </a:cubicBezTo>
                <a:cubicBezTo>
                  <a:pt x="16871" y="11857"/>
                  <a:pt x="18394" y="9951"/>
                  <a:pt x="17134" y="7620"/>
                </a:cubicBezTo>
                <a:close/>
                <a:moveTo>
                  <a:pt x="3447" y="2095"/>
                </a:moveTo>
                <a:lnTo>
                  <a:pt x="3063" y="2386"/>
                </a:lnTo>
                <a:cubicBezTo>
                  <a:pt x="2797" y="2586"/>
                  <a:pt x="2797" y="2909"/>
                  <a:pt x="3063" y="3110"/>
                </a:cubicBezTo>
                <a:lnTo>
                  <a:pt x="5474" y="4932"/>
                </a:lnTo>
                <a:cubicBezTo>
                  <a:pt x="5992" y="4583"/>
                  <a:pt x="6535" y="4313"/>
                  <a:pt x="7067" y="4107"/>
                </a:cubicBezTo>
                <a:lnTo>
                  <a:pt x="4404" y="2095"/>
                </a:lnTo>
                <a:cubicBezTo>
                  <a:pt x="4141" y="1896"/>
                  <a:pt x="3711" y="1896"/>
                  <a:pt x="3447" y="2095"/>
                </a:cubicBezTo>
                <a:close/>
                <a:moveTo>
                  <a:pt x="0" y="7735"/>
                </a:moveTo>
                <a:lnTo>
                  <a:pt x="0" y="8146"/>
                </a:lnTo>
                <a:cubicBezTo>
                  <a:pt x="0" y="8429"/>
                  <a:pt x="304" y="8657"/>
                  <a:pt x="679" y="8657"/>
                </a:cubicBezTo>
                <a:lnTo>
                  <a:pt x="2843" y="8657"/>
                </a:lnTo>
                <a:cubicBezTo>
                  <a:pt x="2928" y="8217"/>
                  <a:pt x="3087" y="7754"/>
                  <a:pt x="3346" y="7275"/>
                </a:cubicBezTo>
                <a:cubicBezTo>
                  <a:pt x="3355" y="7259"/>
                  <a:pt x="3365" y="7241"/>
                  <a:pt x="3375" y="7224"/>
                </a:cubicBezTo>
                <a:lnTo>
                  <a:pt x="679" y="7224"/>
                </a:lnTo>
                <a:cubicBezTo>
                  <a:pt x="304" y="7224"/>
                  <a:pt x="0" y="7452"/>
                  <a:pt x="0" y="7735"/>
                </a:cubicBezTo>
                <a:close/>
                <a:moveTo>
                  <a:pt x="18537" y="2386"/>
                </a:moveTo>
                <a:lnTo>
                  <a:pt x="18153" y="2095"/>
                </a:lnTo>
                <a:cubicBezTo>
                  <a:pt x="17890" y="1896"/>
                  <a:pt x="17459" y="1896"/>
                  <a:pt x="17196" y="2095"/>
                </a:cubicBezTo>
                <a:lnTo>
                  <a:pt x="14533" y="4107"/>
                </a:lnTo>
                <a:cubicBezTo>
                  <a:pt x="15064" y="4313"/>
                  <a:pt x="15608" y="4583"/>
                  <a:pt x="16125" y="4932"/>
                </a:cubicBezTo>
                <a:lnTo>
                  <a:pt x="18537" y="3110"/>
                </a:lnTo>
                <a:cubicBezTo>
                  <a:pt x="18802" y="2909"/>
                  <a:pt x="18802" y="2586"/>
                  <a:pt x="18537" y="2386"/>
                </a:cubicBezTo>
                <a:close/>
                <a:moveTo>
                  <a:pt x="20921" y="7224"/>
                </a:moveTo>
                <a:lnTo>
                  <a:pt x="18225" y="7224"/>
                </a:lnTo>
                <a:cubicBezTo>
                  <a:pt x="18235" y="7241"/>
                  <a:pt x="18245" y="7259"/>
                  <a:pt x="18254" y="7275"/>
                </a:cubicBezTo>
                <a:cubicBezTo>
                  <a:pt x="18512" y="7754"/>
                  <a:pt x="18672" y="8217"/>
                  <a:pt x="18757" y="8657"/>
                </a:cubicBezTo>
                <a:lnTo>
                  <a:pt x="20921" y="8657"/>
                </a:lnTo>
                <a:cubicBezTo>
                  <a:pt x="21295" y="8657"/>
                  <a:pt x="21600" y="8429"/>
                  <a:pt x="21600" y="8146"/>
                </a:cubicBezTo>
                <a:lnTo>
                  <a:pt x="21600" y="7735"/>
                </a:lnTo>
                <a:cubicBezTo>
                  <a:pt x="21600" y="7452"/>
                  <a:pt x="21295" y="7224"/>
                  <a:pt x="20921" y="7224"/>
                </a:cubicBezTo>
                <a:close/>
                <a:moveTo>
                  <a:pt x="11750" y="511"/>
                </a:moveTo>
                <a:lnTo>
                  <a:pt x="11750" y="3461"/>
                </a:lnTo>
                <a:cubicBezTo>
                  <a:pt x="11360" y="3424"/>
                  <a:pt x="11061" y="3417"/>
                  <a:pt x="10894" y="3417"/>
                </a:cubicBezTo>
                <a:lnTo>
                  <a:pt x="10706" y="3417"/>
                </a:lnTo>
                <a:cubicBezTo>
                  <a:pt x="10539" y="3417"/>
                  <a:pt x="10240" y="3424"/>
                  <a:pt x="9850" y="3461"/>
                </a:cubicBezTo>
                <a:lnTo>
                  <a:pt x="9850" y="511"/>
                </a:lnTo>
                <a:cubicBezTo>
                  <a:pt x="9850" y="230"/>
                  <a:pt x="10155" y="0"/>
                  <a:pt x="10529" y="0"/>
                </a:cubicBezTo>
                <a:lnTo>
                  <a:pt x="11071" y="0"/>
                </a:lnTo>
                <a:cubicBezTo>
                  <a:pt x="11445" y="0"/>
                  <a:pt x="11750" y="230"/>
                  <a:pt x="11750" y="511"/>
                </a:cubicBezTo>
                <a:close/>
              </a:path>
            </a:pathLst>
          </a:custGeom>
          <a:solidFill>
            <a:srgbClr val="FFFFFF"/>
          </a:solidFill>
          <a:ln w="12700" cap="flat">
            <a:noFill/>
            <a:miter lim="400000"/>
          </a:ln>
          <a:effectLst/>
        </p:spPr>
        <p:txBody>
          <a:bodyPr anchor="ctr"/>
          <a:lstStyle/>
          <a:p>
            <a:pPr algn="ctr"/>
            <a:endParaRPr sz="2400" dirty="0"/>
          </a:p>
        </p:txBody>
      </p:sp>
      <p:grpSp>
        <p:nvGrpSpPr>
          <p:cNvPr id="17" name="íSlíḋé"/>
          <p:cNvGrpSpPr/>
          <p:nvPr/>
        </p:nvGrpSpPr>
        <p:grpSpPr>
          <a:xfrm>
            <a:off x="847339" y="1409995"/>
            <a:ext cx="3504153" cy="1304011"/>
            <a:chOff x="6993803" y="2747009"/>
            <a:chExt cx="4035656" cy="1501799"/>
          </a:xfrm>
        </p:grpSpPr>
        <p:grpSp>
          <p:nvGrpSpPr>
            <p:cNvPr id="35" name="iṧ1iḍê"/>
            <p:cNvGrpSpPr/>
            <p:nvPr/>
          </p:nvGrpSpPr>
          <p:grpSpPr>
            <a:xfrm>
              <a:off x="6993803" y="2747009"/>
              <a:ext cx="432000" cy="432000"/>
              <a:chOff x="0" y="-4"/>
              <a:chExt cx="767929" cy="767929"/>
            </a:xfrm>
          </p:grpSpPr>
          <p:sp>
            <p:nvSpPr>
              <p:cNvPr id="39" name="ïṣ1îḑê"/>
              <p:cNvSpPr/>
              <p:nvPr/>
            </p:nvSpPr>
            <p:spPr>
              <a:xfrm>
                <a:off x="0" y="-4"/>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anchor="ctr"/>
              <a:lstStyle/>
              <a:p>
                <a:pPr algn="ctr"/>
                <a:endParaRPr sz="2400" dirty="0"/>
              </a:p>
            </p:txBody>
          </p:sp>
          <p:sp>
            <p:nvSpPr>
              <p:cNvPr id="40" name="ïṥ1îḑe"/>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2400" dirty="0"/>
              </a:p>
            </p:txBody>
          </p:sp>
        </p:grpSp>
        <p:sp>
          <p:nvSpPr>
            <p:cNvPr id="37" name="îṣľíḍé"/>
            <p:cNvSpPr/>
            <p:nvPr/>
          </p:nvSpPr>
          <p:spPr>
            <a:xfrm>
              <a:off x="7425803" y="3853287"/>
              <a:ext cx="3603656" cy="395521"/>
            </a:xfrm>
            <a:prstGeom prst="rect">
              <a:avLst/>
            </a:prstGeom>
          </p:spPr>
          <p:txBody>
            <a:bodyPr wrap="none" lIns="90000" tIns="46800" rIns="90000" bIns="46800" anchor="b" anchorCtr="0">
              <a:noAutofit/>
            </a:bodyPr>
            <a:lstStyle/>
            <a:p>
              <a:r>
                <a:rPr lang="zh-CN" altLang="en-US" sz="2000" b="1" dirty="0">
                  <a:solidFill>
                    <a:srgbClr val="1AC604"/>
                  </a:solidFill>
                </a:rPr>
                <a:t>文献怎么搜？</a:t>
              </a:r>
              <a:endParaRPr lang="en-US" altLang="zh-CN" sz="2000" b="1" dirty="0">
                <a:solidFill>
                  <a:srgbClr val="1AC604"/>
                </a:solidFill>
              </a:endParaRPr>
            </a:p>
            <a:p>
              <a:endParaRPr lang="en-US" altLang="zh-CN" sz="2000" b="1" dirty="0">
                <a:solidFill>
                  <a:srgbClr val="1AC604"/>
                </a:solidFill>
              </a:endParaRPr>
            </a:p>
            <a:p>
              <a:endParaRPr lang="en-US" altLang="zh-CN" sz="2000" b="1" dirty="0">
                <a:solidFill>
                  <a:srgbClr val="1AC604"/>
                </a:solidFill>
              </a:endParaRPr>
            </a:p>
            <a:p>
              <a:r>
                <a:rPr lang="zh-CN" altLang="en-US" sz="2000" b="1" dirty="0">
                  <a:solidFill>
                    <a:srgbClr val="1AC604"/>
                  </a:solidFill>
                </a:rPr>
                <a:t>文献怎么看？</a:t>
              </a:r>
            </a:p>
          </p:txBody>
        </p:sp>
      </p:grpSp>
      <p:sp>
        <p:nvSpPr>
          <p:cNvPr id="12" name="íṣľïḋe"/>
          <p:cNvSpPr/>
          <p:nvPr/>
        </p:nvSpPr>
        <p:spPr>
          <a:xfrm rot="780000">
            <a:off x="390580" y="2713380"/>
            <a:ext cx="207874" cy="193500"/>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FFFFFF"/>
          </a:solidFill>
          <a:ln w="12700" cap="flat">
            <a:noFill/>
            <a:miter lim="400000"/>
          </a:ln>
          <a:effectLst/>
        </p:spPr>
        <p:txBody>
          <a:bodyPr anchor="ctr"/>
          <a:lstStyle/>
          <a:p>
            <a:pPr algn="ctr"/>
            <a:endParaRPr sz="2400" dirty="0"/>
          </a:p>
        </p:txBody>
      </p:sp>
      <p:grpSp>
        <p:nvGrpSpPr>
          <p:cNvPr id="18" name="iṡḷïde"/>
          <p:cNvGrpSpPr/>
          <p:nvPr/>
        </p:nvGrpSpPr>
        <p:grpSpPr>
          <a:xfrm>
            <a:off x="847339" y="3411678"/>
            <a:ext cx="3508940" cy="375108"/>
            <a:chOff x="6993803" y="4085326"/>
            <a:chExt cx="4041170" cy="432003"/>
          </a:xfrm>
        </p:grpSpPr>
        <p:grpSp>
          <p:nvGrpSpPr>
            <p:cNvPr id="29" name="íşļíḑè"/>
            <p:cNvGrpSpPr/>
            <p:nvPr/>
          </p:nvGrpSpPr>
          <p:grpSpPr>
            <a:xfrm>
              <a:off x="6993803" y="4085326"/>
              <a:ext cx="432000" cy="432000"/>
              <a:chOff x="0" y="-6"/>
              <a:chExt cx="767929" cy="767929"/>
            </a:xfrm>
          </p:grpSpPr>
          <p:sp>
            <p:nvSpPr>
              <p:cNvPr id="33" name="íS1íďê"/>
              <p:cNvSpPr/>
              <p:nvPr/>
            </p:nvSpPr>
            <p:spPr>
              <a:xfrm>
                <a:off x="0" y="-6"/>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anchor="ctr"/>
              <a:lstStyle/>
              <a:p>
                <a:pPr algn="ctr"/>
                <a:endParaRPr sz="2400" dirty="0"/>
              </a:p>
            </p:txBody>
          </p:sp>
          <p:sp>
            <p:nvSpPr>
              <p:cNvPr id="34" name="íślîḓe"/>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2400" dirty="0"/>
              </a:p>
            </p:txBody>
          </p:sp>
        </p:grpSp>
        <p:sp>
          <p:nvSpPr>
            <p:cNvPr id="31" name="íṥḻiḓé"/>
            <p:cNvSpPr/>
            <p:nvPr/>
          </p:nvSpPr>
          <p:spPr>
            <a:xfrm>
              <a:off x="7431318" y="4121807"/>
              <a:ext cx="3603655" cy="395522"/>
            </a:xfrm>
            <a:prstGeom prst="rect">
              <a:avLst/>
            </a:prstGeom>
          </p:spPr>
          <p:txBody>
            <a:bodyPr wrap="none" lIns="90000" tIns="46800" rIns="90000" bIns="46800" anchor="b" anchorCtr="0">
              <a:noAutofit/>
            </a:bodyPr>
            <a:lstStyle/>
            <a:p>
              <a:r>
                <a:rPr lang="zh-CN" altLang="en-US" sz="2000" b="1" dirty="0">
                  <a:solidFill>
                    <a:srgbClr val="666666"/>
                  </a:solidFill>
                </a:rPr>
                <a:t>实验怎么做？实验数据不够怎么办？</a:t>
              </a:r>
            </a:p>
          </p:txBody>
        </p:sp>
      </p:grpSp>
      <p:sp>
        <p:nvSpPr>
          <p:cNvPr id="14" name="íṧ1ïḑê"/>
          <p:cNvSpPr/>
          <p:nvPr/>
        </p:nvSpPr>
        <p:spPr>
          <a:xfrm rot="960000">
            <a:off x="401517" y="3723558"/>
            <a:ext cx="203849" cy="195292"/>
          </a:xfrm>
          <a:custGeom>
            <a:avLst/>
            <a:gdLst/>
            <a:ahLst/>
            <a:cxnLst>
              <a:cxn ang="0">
                <a:pos x="wd2" y="hd2"/>
              </a:cxn>
              <a:cxn ang="5400000">
                <a:pos x="wd2" y="hd2"/>
              </a:cxn>
              <a:cxn ang="10800000">
                <a:pos x="wd2" y="hd2"/>
              </a:cxn>
              <a:cxn ang="16200000">
                <a:pos x="wd2" y="hd2"/>
              </a:cxn>
            </a:cxnLst>
            <a:rect l="0" t="0"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FFFFFF"/>
          </a:solidFill>
          <a:ln w="12700" cap="flat">
            <a:noFill/>
            <a:miter lim="400000"/>
          </a:ln>
          <a:effectLst/>
        </p:spPr>
        <p:txBody>
          <a:bodyPr anchor="ctr"/>
          <a:lstStyle/>
          <a:p>
            <a:pPr algn="ctr"/>
            <a:endParaRPr sz="2400" dirty="0"/>
          </a:p>
        </p:txBody>
      </p:sp>
      <p:grpSp>
        <p:nvGrpSpPr>
          <p:cNvPr id="19" name="îṡḻíḓe"/>
          <p:cNvGrpSpPr/>
          <p:nvPr/>
        </p:nvGrpSpPr>
        <p:grpSpPr>
          <a:xfrm>
            <a:off x="847339" y="4584175"/>
            <a:ext cx="3724661" cy="1281050"/>
            <a:chOff x="6993803" y="5198641"/>
            <a:chExt cx="4289611" cy="1475356"/>
          </a:xfrm>
        </p:grpSpPr>
        <p:grpSp>
          <p:nvGrpSpPr>
            <p:cNvPr id="23" name="îśḷíḓè"/>
            <p:cNvGrpSpPr/>
            <p:nvPr/>
          </p:nvGrpSpPr>
          <p:grpSpPr>
            <a:xfrm>
              <a:off x="6993803" y="5198641"/>
              <a:ext cx="432000" cy="432000"/>
              <a:chOff x="0" y="-8"/>
              <a:chExt cx="767929" cy="767929"/>
            </a:xfrm>
          </p:grpSpPr>
          <p:sp>
            <p:nvSpPr>
              <p:cNvPr id="27" name="ïṥlîḓe"/>
              <p:cNvSpPr/>
              <p:nvPr/>
            </p:nvSpPr>
            <p:spPr>
              <a:xfrm>
                <a:off x="0" y="-8"/>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anchor="ctr"/>
              <a:lstStyle/>
              <a:p>
                <a:pPr algn="ctr"/>
                <a:endParaRPr sz="2400" dirty="0"/>
              </a:p>
            </p:txBody>
          </p:sp>
          <p:sp>
            <p:nvSpPr>
              <p:cNvPr id="28" name="iṧḷíḋé"/>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2400" dirty="0"/>
              </a:p>
            </p:txBody>
          </p:sp>
        </p:grpSp>
        <p:sp>
          <p:nvSpPr>
            <p:cNvPr id="25" name="ïśḷiḋè"/>
            <p:cNvSpPr/>
            <p:nvPr/>
          </p:nvSpPr>
          <p:spPr>
            <a:xfrm>
              <a:off x="7679759" y="6278475"/>
              <a:ext cx="3603655" cy="395522"/>
            </a:xfrm>
            <a:prstGeom prst="rect">
              <a:avLst/>
            </a:prstGeom>
          </p:spPr>
          <p:txBody>
            <a:bodyPr wrap="none" lIns="90000" tIns="46800" rIns="90000" bIns="46800" anchor="b" anchorCtr="0">
              <a:noAutofit/>
            </a:bodyPr>
            <a:lstStyle/>
            <a:p>
              <a:r>
                <a:rPr lang="zh-CN" altLang="en-US" sz="2000" b="1" dirty="0">
                  <a:solidFill>
                    <a:srgbClr val="025A3D"/>
                  </a:solidFill>
                </a:rPr>
                <a:t>如何高效写文章？</a:t>
              </a:r>
              <a:endParaRPr lang="en-US" altLang="zh-CN" sz="2000" b="1" dirty="0">
                <a:solidFill>
                  <a:srgbClr val="025A3D"/>
                </a:solidFill>
              </a:endParaRPr>
            </a:p>
            <a:p>
              <a:endParaRPr lang="en-US" altLang="zh-CN" sz="2000" b="1" dirty="0">
                <a:solidFill>
                  <a:srgbClr val="025A3D"/>
                </a:solidFill>
              </a:endParaRPr>
            </a:p>
            <a:p>
              <a:endParaRPr lang="en-US" altLang="zh-CN" sz="2000" b="1" dirty="0">
                <a:solidFill>
                  <a:srgbClr val="025A3D"/>
                </a:solidFill>
              </a:endParaRPr>
            </a:p>
            <a:p>
              <a:r>
                <a:rPr lang="zh-CN" altLang="en-US" sz="2000" b="1" dirty="0">
                  <a:solidFill>
                    <a:srgbClr val="025A3D"/>
                  </a:solidFill>
                </a:rPr>
                <a:t>如何投稿？</a:t>
              </a:r>
            </a:p>
          </p:txBody>
        </p:sp>
      </p:grpSp>
      <p:sp>
        <p:nvSpPr>
          <p:cNvPr id="2" name="TextBox 1">
            <a:extLst>
              <a:ext uri="{FF2B5EF4-FFF2-40B4-BE49-F238E27FC236}">
                <a16:creationId xmlns:a16="http://schemas.microsoft.com/office/drawing/2014/main" xmlns="" id="{0969E2F1-EB7C-48BD-B175-B473BFEE4155}"/>
              </a:ext>
            </a:extLst>
          </p:cNvPr>
          <p:cNvSpPr txBox="1"/>
          <p:nvPr/>
        </p:nvSpPr>
        <p:spPr>
          <a:xfrm>
            <a:off x="1654629" y="879280"/>
            <a:ext cx="2031325" cy="369332"/>
          </a:xfrm>
          <a:prstGeom prst="rect">
            <a:avLst/>
          </a:prstGeom>
          <a:noFill/>
        </p:spPr>
        <p:txBody>
          <a:bodyPr wrap="none" rtlCol="0">
            <a:spAutoFit/>
          </a:bodyPr>
          <a:lstStyle/>
          <a:p>
            <a:r>
              <a:rPr lang="zh-CN" altLang="en-US" b="1" dirty="0">
                <a:solidFill>
                  <a:schemeClr val="accent1"/>
                </a:solidFill>
              </a:rPr>
              <a:t>高质量的文献资源</a:t>
            </a:r>
            <a:endParaRPr lang="en-US" b="1" dirty="0">
              <a:solidFill>
                <a:schemeClr val="accent1"/>
              </a:solidFill>
            </a:endParaRPr>
          </a:p>
        </p:txBody>
      </p:sp>
      <p:sp>
        <p:nvSpPr>
          <p:cNvPr id="42" name="TextBox 41">
            <a:extLst>
              <a:ext uri="{FF2B5EF4-FFF2-40B4-BE49-F238E27FC236}">
                <a16:creationId xmlns:a16="http://schemas.microsoft.com/office/drawing/2014/main" xmlns="" id="{B38C3EF2-D5E6-4001-9AC1-04C29F569895}"/>
              </a:ext>
            </a:extLst>
          </p:cNvPr>
          <p:cNvSpPr txBox="1"/>
          <p:nvPr/>
        </p:nvSpPr>
        <p:spPr>
          <a:xfrm>
            <a:off x="1654629" y="1873384"/>
            <a:ext cx="3416320" cy="369332"/>
          </a:xfrm>
          <a:prstGeom prst="rect">
            <a:avLst/>
          </a:prstGeom>
          <a:noFill/>
        </p:spPr>
        <p:txBody>
          <a:bodyPr wrap="none" rtlCol="0">
            <a:spAutoFit/>
          </a:bodyPr>
          <a:lstStyle/>
          <a:p>
            <a:r>
              <a:rPr lang="zh-CN" altLang="en-US" b="1" dirty="0">
                <a:solidFill>
                  <a:schemeClr val="accent2"/>
                </a:solidFill>
              </a:rPr>
              <a:t>以词找文，以人找文，以文找文</a:t>
            </a:r>
            <a:endParaRPr lang="en-US" b="1" dirty="0">
              <a:solidFill>
                <a:schemeClr val="accent2"/>
              </a:solidFill>
            </a:endParaRPr>
          </a:p>
        </p:txBody>
      </p:sp>
      <p:sp>
        <p:nvSpPr>
          <p:cNvPr id="44" name="TextBox 43">
            <a:extLst>
              <a:ext uri="{FF2B5EF4-FFF2-40B4-BE49-F238E27FC236}">
                <a16:creationId xmlns:a16="http://schemas.microsoft.com/office/drawing/2014/main" xmlns="" id="{BB6AE7CD-3520-4665-B154-32A83A5FE678}"/>
              </a:ext>
            </a:extLst>
          </p:cNvPr>
          <p:cNvSpPr txBox="1"/>
          <p:nvPr/>
        </p:nvSpPr>
        <p:spPr>
          <a:xfrm>
            <a:off x="1671939" y="2812488"/>
            <a:ext cx="6186309" cy="369332"/>
          </a:xfrm>
          <a:prstGeom prst="rect">
            <a:avLst/>
          </a:prstGeom>
          <a:noFill/>
        </p:spPr>
        <p:txBody>
          <a:bodyPr wrap="none" rtlCol="0">
            <a:spAutoFit/>
          </a:bodyPr>
          <a:lstStyle/>
          <a:p>
            <a:r>
              <a:rPr lang="zh-CN" altLang="en-US" b="1" dirty="0">
                <a:solidFill>
                  <a:schemeClr val="accent2"/>
                </a:solidFill>
              </a:rPr>
              <a:t>综述，高影响力，高质量，高关注度，统计角度，关注动态</a:t>
            </a:r>
            <a:endParaRPr lang="en-US" b="1" dirty="0">
              <a:solidFill>
                <a:schemeClr val="accent2"/>
              </a:solidFill>
            </a:endParaRPr>
          </a:p>
        </p:txBody>
      </p:sp>
      <p:sp>
        <p:nvSpPr>
          <p:cNvPr id="47" name="TextBox 46">
            <a:extLst>
              <a:ext uri="{FF2B5EF4-FFF2-40B4-BE49-F238E27FC236}">
                <a16:creationId xmlns:a16="http://schemas.microsoft.com/office/drawing/2014/main" xmlns="" id="{6ABF2000-49CA-4DE5-966F-65612B8C4ED6}"/>
              </a:ext>
            </a:extLst>
          </p:cNvPr>
          <p:cNvSpPr txBox="1"/>
          <p:nvPr/>
        </p:nvSpPr>
        <p:spPr>
          <a:xfrm>
            <a:off x="1654629" y="5038277"/>
            <a:ext cx="4955396" cy="369332"/>
          </a:xfrm>
          <a:prstGeom prst="rect">
            <a:avLst/>
          </a:prstGeom>
          <a:noFill/>
        </p:spPr>
        <p:txBody>
          <a:bodyPr wrap="none" rtlCol="0">
            <a:spAutoFit/>
          </a:bodyPr>
          <a:lstStyle/>
          <a:p>
            <a:r>
              <a:rPr lang="en-US" altLang="zh-CN" b="1" dirty="0">
                <a:solidFill>
                  <a:schemeClr val="accent4">
                    <a:lumMod val="90000"/>
                    <a:lumOff val="10000"/>
                  </a:schemeClr>
                </a:solidFill>
              </a:rPr>
              <a:t>Endnote</a:t>
            </a:r>
            <a:r>
              <a:rPr lang="zh-CN" altLang="en-US" b="1" dirty="0">
                <a:solidFill>
                  <a:schemeClr val="accent4">
                    <a:lumMod val="90000"/>
                    <a:lumOff val="10000"/>
                  </a:schemeClr>
                </a:solidFill>
              </a:rPr>
              <a:t>文献管理，</a:t>
            </a:r>
            <a:r>
              <a:rPr lang="en-US" altLang="zh-CN" b="1" dirty="0">
                <a:solidFill>
                  <a:schemeClr val="accent4">
                    <a:lumMod val="90000"/>
                    <a:lumOff val="10000"/>
                  </a:schemeClr>
                </a:solidFill>
              </a:rPr>
              <a:t>Cite While You Write</a:t>
            </a:r>
            <a:r>
              <a:rPr lang="zh-CN" altLang="en-US" b="1" dirty="0">
                <a:solidFill>
                  <a:schemeClr val="accent4">
                    <a:lumMod val="90000"/>
                    <a:lumOff val="10000"/>
                  </a:schemeClr>
                </a:solidFill>
              </a:rPr>
              <a:t>插件</a:t>
            </a:r>
            <a:endParaRPr lang="en-US" b="1" dirty="0">
              <a:solidFill>
                <a:schemeClr val="accent4">
                  <a:lumMod val="90000"/>
                  <a:lumOff val="10000"/>
                </a:schemeClr>
              </a:solidFill>
            </a:endParaRPr>
          </a:p>
        </p:txBody>
      </p:sp>
      <p:sp>
        <p:nvSpPr>
          <p:cNvPr id="3" name="Rectangle 2">
            <a:extLst>
              <a:ext uri="{FF2B5EF4-FFF2-40B4-BE49-F238E27FC236}">
                <a16:creationId xmlns:a16="http://schemas.microsoft.com/office/drawing/2014/main" xmlns="" id="{59206FF0-3152-4561-9ACC-A76B2F6B7712}"/>
              </a:ext>
            </a:extLst>
          </p:cNvPr>
          <p:cNvSpPr/>
          <p:nvPr/>
        </p:nvSpPr>
        <p:spPr>
          <a:xfrm>
            <a:off x="1772702" y="5902707"/>
            <a:ext cx="5412700" cy="369332"/>
          </a:xfrm>
          <a:prstGeom prst="rect">
            <a:avLst/>
          </a:prstGeom>
        </p:spPr>
        <p:txBody>
          <a:bodyPr wrap="none">
            <a:spAutoFit/>
          </a:bodyPr>
          <a:lstStyle/>
          <a:p>
            <a:r>
              <a:rPr lang="en-US" b="1" dirty="0">
                <a:solidFill>
                  <a:schemeClr val="accent4">
                    <a:lumMod val="90000"/>
                    <a:lumOff val="10000"/>
                  </a:schemeClr>
                </a:solidFill>
              </a:rPr>
              <a:t>JCR</a:t>
            </a:r>
            <a:r>
              <a:rPr lang="zh-CN" altLang="en-US" b="1" dirty="0">
                <a:solidFill>
                  <a:schemeClr val="accent4">
                    <a:lumMod val="90000"/>
                    <a:lumOff val="10000"/>
                  </a:schemeClr>
                </a:solidFill>
              </a:rPr>
              <a:t>，</a:t>
            </a:r>
            <a:r>
              <a:rPr lang="en-US" altLang="zh-CN" b="1" dirty="0">
                <a:solidFill>
                  <a:schemeClr val="accent4">
                    <a:lumMod val="90000"/>
                    <a:lumOff val="10000"/>
                  </a:schemeClr>
                </a:solidFill>
              </a:rPr>
              <a:t>Web of </a:t>
            </a:r>
            <a:r>
              <a:rPr lang="en-US" altLang="zh-CN" b="1" dirty="0" smtClean="0">
                <a:solidFill>
                  <a:schemeClr val="accent4">
                    <a:lumMod val="90000"/>
                    <a:lumOff val="10000"/>
                  </a:schemeClr>
                </a:solidFill>
              </a:rPr>
              <a:t>Science</a:t>
            </a:r>
            <a:r>
              <a:rPr lang="zh-CN" altLang="en-US" b="1" dirty="0" smtClean="0">
                <a:solidFill>
                  <a:schemeClr val="accent4">
                    <a:lumMod val="90000"/>
                    <a:lumOff val="10000"/>
                  </a:schemeClr>
                </a:solidFill>
              </a:rPr>
              <a:t>，</a:t>
            </a:r>
            <a:r>
              <a:rPr lang="en-US" altLang="zh-CN" b="1" dirty="0">
                <a:solidFill>
                  <a:schemeClr val="accent4">
                    <a:lumMod val="90000"/>
                    <a:lumOff val="10000"/>
                  </a:schemeClr>
                </a:solidFill>
              </a:rPr>
              <a:t>Endnote </a:t>
            </a:r>
            <a:r>
              <a:rPr lang="zh-CN" altLang="en-US" b="1" dirty="0">
                <a:solidFill>
                  <a:schemeClr val="accent4">
                    <a:lumMod val="90000"/>
                    <a:lumOff val="10000"/>
                  </a:schemeClr>
                </a:solidFill>
              </a:rPr>
              <a:t>匹配</a:t>
            </a:r>
            <a:r>
              <a:rPr lang="zh-CN" altLang="en-US" b="1" dirty="0" smtClean="0">
                <a:solidFill>
                  <a:schemeClr val="accent4">
                    <a:lumMod val="90000"/>
                    <a:lumOff val="10000"/>
                  </a:schemeClr>
                </a:solidFill>
              </a:rPr>
              <a:t>，</a:t>
            </a:r>
            <a:r>
              <a:rPr lang="zh-CN" altLang="en-US" b="1" dirty="0">
                <a:solidFill>
                  <a:schemeClr val="accent4">
                    <a:lumMod val="90000"/>
                    <a:lumOff val="10000"/>
                  </a:schemeClr>
                </a:solidFill>
              </a:rPr>
              <a:t>期刊定位</a:t>
            </a:r>
            <a:endParaRPr lang="en-US" dirty="0">
              <a:solidFill>
                <a:schemeClr val="accent4">
                  <a:lumMod val="90000"/>
                  <a:lumOff val="10000"/>
                </a:schemeClr>
              </a:solidFill>
            </a:endParaRPr>
          </a:p>
        </p:txBody>
      </p:sp>
      <p:sp>
        <p:nvSpPr>
          <p:cNvPr id="48" name="TextBox 47">
            <a:extLst>
              <a:ext uri="{FF2B5EF4-FFF2-40B4-BE49-F238E27FC236}">
                <a16:creationId xmlns:a16="http://schemas.microsoft.com/office/drawing/2014/main" xmlns="" id="{73E180AD-01E4-441F-8C52-0B8A5434BBA3}"/>
              </a:ext>
            </a:extLst>
          </p:cNvPr>
          <p:cNvSpPr txBox="1"/>
          <p:nvPr/>
        </p:nvSpPr>
        <p:spPr>
          <a:xfrm>
            <a:off x="1654629" y="3973536"/>
            <a:ext cx="4886915" cy="369332"/>
          </a:xfrm>
          <a:prstGeom prst="rect">
            <a:avLst/>
          </a:prstGeom>
          <a:noFill/>
        </p:spPr>
        <p:txBody>
          <a:bodyPr wrap="none" rtlCol="0">
            <a:spAutoFit/>
          </a:bodyPr>
          <a:lstStyle/>
          <a:p>
            <a:r>
              <a:rPr lang="en-US" altLang="zh-CN" b="1" dirty="0">
                <a:solidFill>
                  <a:schemeClr val="accent3"/>
                </a:solidFill>
              </a:rPr>
              <a:t>Web of Science</a:t>
            </a:r>
            <a:r>
              <a:rPr lang="zh-CN" altLang="en-US" b="1" dirty="0">
                <a:solidFill>
                  <a:schemeClr val="accent3"/>
                </a:solidFill>
              </a:rPr>
              <a:t>检索仪器文章，公共数据平台</a:t>
            </a:r>
            <a:endParaRPr lang="en-US" b="1" dirty="0">
              <a:solidFill>
                <a:schemeClr val="accent3"/>
              </a:solidFill>
            </a:endParaRPr>
          </a:p>
        </p:txBody>
      </p:sp>
      <p:sp>
        <p:nvSpPr>
          <p:cNvPr id="20" name="TextBox 19">
            <a:extLst>
              <a:ext uri="{FF2B5EF4-FFF2-40B4-BE49-F238E27FC236}">
                <a16:creationId xmlns:a16="http://schemas.microsoft.com/office/drawing/2014/main" xmlns="" id="{5F24B856-E54F-49B6-ADE3-FC3E0B815D77}"/>
              </a:ext>
            </a:extLst>
          </p:cNvPr>
          <p:cNvSpPr txBox="1"/>
          <p:nvPr/>
        </p:nvSpPr>
        <p:spPr>
          <a:xfrm>
            <a:off x="6458499" y="465469"/>
            <a:ext cx="1569660" cy="923330"/>
          </a:xfrm>
          <a:prstGeom prst="rect">
            <a:avLst/>
          </a:prstGeom>
          <a:noFill/>
          <a:ln w="28575">
            <a:solidFill>
              <a:schemeClr val="tx1"/>
            </a:solidFill>
          </a:ln>
        </p:spPr>
        <p:txBody>
          <a:bodyPr wrap="none" rtlCol="0">
            <a:spAutoFit/>
          </a:bodyPr>
          <a:lstStyle/>
          <a:p>
            <a:r>
              <a:rPr lang="zh-CN" altLang="en-US" sz="5400" b="1" dirty="0" smtClean="0"/>
              <a:t>总结</a:t>
            </a:r>
            <a:endParaRPr lang="en-US" b="1" dirty="0"/>
          </a:p>
        </p:txBody>
      </p:sp>
      <p:sp>
        <p:nvSpPr>
          <p:cNvPr id="21" name="Rectangle 20">
            <a:extLst>
              <a:ext uri="{FF2B5EF4-FFF2-40B4-BE49-F238E27FC236}">
                <a16:creationId xmlns:a16="http://schemas.microsoft.com/office/drawing/2014/main" xmlns="" id="{1953EA42-A5E1-4781-94D0-24BD9E1457BF}"/>
              </a:ext>
            </a:extLst>
          </p:cNvPr>
          <p:cNvSpPr/>
          <p:nvPr/>
        </p:nvSpPr>
        <p:spPr>
          <a:xfrm>
            <a:off x="7916767" y="1674057"/>
            <a:ext cx="914400" cy="914400"/>
          </a:xfrm>
          <a:prstGeom prst="rect">
            <a:avLst/>
          </a:prstGeom>
          <a:no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973440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2" grpId="0"/>
      <p:bldP spid="44" grpId="0"/>
      <p:bldP spid="47" grpId="0"/>
      <p:bldP spid="3" grpId="0"/>
      <p:bldP spid="4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E6F8DF1-1133-471D-9E4E-02F79AAAF0FC}"/>
              </a:ext>
            </a:extLst>
          </p:cNvPr>
          <p:cNvGrpSpPr/>
          <p:nvPr/>
        </p:nvGrpSpPr>
        <p:grpSpPr>
          <a:xfrm>
            <a:off x="1558503" y="262385"/>
            <a:ext cx="6080860" cy="6073140"/>
            <a:chOff x="656240" y="172322"/>
            <a:chExt cx="6080860" cy="6073140"/>
          </a:xfrm>
        </p:grpSpPr>
        <p:sp>
          <p:nvSpPr>
            <p:cNvPr id="76" name="空心弧 50">
              <a:extLst>
                <a:ext uri="{FF2B5EF4-FFF2-40B4-BE49-F238E27FC236}">
                  <a16:creationId xmlns:a16="http://schemas.microsoft.com/office/drawing/2014/main" xmlns="" id="{1359BC70-E268-4A95-967C-B84BADB30536}"/>
                </a:ext>
              </a:extLst>
            </p:cNvPr>
            <p:cNvSpPr/>
            <p:nvPr/>
          </p:nvSpPr>
          <p:spPr>
            <a:xfrm>
              <a:off x="676004" y="201728"/>
              <a:ext cx="6035040" cy="6035040"/>
            </a:xfrm>
            <a:prstGeom prst="blockArc">
              <a:avLst>
                <a:gd name="adj1" fmla="val 18039790"/>
                <a:gd name="adj2" fmla="val 7675716"/>
                <a:gd name="adj3" fmla="val 9557"/>
              </a:avLst>
            </a:prstGeom>
            <a:solidFill>
              <a:srgbClr val="7030A0"/>
            </a:solidFill>
          </p:spPr>
          <p:txBody>
            <a:bodyPr wrap="none" lIns="91440" tIns="45720" rIns="91440" bIns="45720" rtlCol="0" anchor="ctr">
              <a:spAutoFit/>
            </a:bodyPr>
            <a:lstStyle/>
            <a:p>
              <a:pPr algn="ctr"/>
              <a:endParaRPr lang="zh-CN" altLang="en-US" sz="5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77" name="空心弧 51">
              <a:extLst>
                <a:ext uri="{FF2B5EF4-FFF2-40B4-BE49-F238E27FC236}">
                  <a16:creationId xmlns:a16="http://schemas.microsoft.com/office/drawing/2014/main" xmlns="" id="{40EA47DF-0B17-435A-AD03-D649786A82EB}"/>
                </a:ext>
              </a:extLst>
            </p:cNvPr>
            <p:cNvSpPr/>
            <p:nvPr/>
          </p:nvSpPr>
          <p:spPr>
            <a:xfrm>
              <a:off x="656240" y="210422"/>
              <a:ext cx="6035040" cy="6035040"/>
            </a:xfrm>
            <a:prstGeom prst="blockArc">
              <a:avLst>
                <a:gd name="adj1" fmla="val 7315550"/>
                <a:gd name="adj2" fmla="val 13095496"/>
                <a:gd name="adj3" fmla="val 10676"/>
              </a:avLst>
            </a:prstGeom>
            <a:solidFill>
              <a:schemeClr val="accent2"/>
            </a:solidFill>
          </p:spPr>
          <p:txBody>
            <a:bodyPr wrap="non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8" name="空心弧 49">
              <a:extLst>
                <a:ext uri="{FF2B5EF4-FFF2-40B4-BE49-F238E27FC236}">
                  <a16:creationId xmlns:a16="http://schemas.microsoft.com/office/drawing/2014/main" xmlns="" id="{5489061B-F7D3-4306-A8EA-73A451AEA6E9}"/>
                </a:ext>
              </a:extLst>
            </p:cNvPr>
            <p:cNvSpPr/>
            <p:nvPr/>
          </p:nvSpPr>
          <p:spPr>
            <a:xfrm>
              <a:off x="702060" y="172322"/>
              <a:ext cx="6035040" cy="6035040"/>
            </a:xfrm>
            <a:prstGeom prst="blockArc">
              <a:avLst>
                <a:gd name="adj1" fmla="val 13005473"/>
                <a:gd name="adj2" fmla="val 18216552"/>
                <a:gd name="adj3" fmla="val 10435"/>
              </a:avLst>
            </a:prstGeom>
            <a:solidFill>
              <a:schemeClr val="tx1"/>
            </a:solidFill>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9" name="等腰三角形 46">
              <a:extLst>
                <a:ext uri="{FF2B5EF4-FFF2-40B4-BE49-F238E27FC236}">
                  <a16:creationId xmlns:a16="http://schemas.microsoft.com/office/drawing/2014/main" xmlns="" id="{9132024D-CE98-4C43-9201-41B0304FEEFA}"/>
                </a:ext>
              </a:extLst>
            </p:cNvPr>
            <p:cNvSpPr/>
            <p:nvPr/>
          </p:nvSpPr>
          <p:spPr>
            <a:xfrm rot="7306496">
              <a:off x="4715623" y="693501"/>
              <a:ext cx="1253833" cy="481975"/>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0" name="等腰三角形 5">
              <a:extLst>
                <a:ext uri="{FF2B5EF4-FFF2-40B4-BE49-F238E27FC236}">
                  <a16:creationId xmlns:a16="http://schemas.microsoft.com/office/drawing/2014/main" xmlns="" id="{316C9CCC-3BB1-4B83-9D81-992654EB165F}"/>
                </a:ext>
              </a:extLst>
            </p:cNvPr>
            <p:cNvSpPr/>
            <p:nvPr/>
          </p:nvSpPr>
          <p:spPr>
            <a:xfrm rot="18296693">
              <a:off x="1648141" y="5267457"/>
              <a:ext cx="1252728" cy="484632"/>
            </a:xfrm>
            <a:prstGeom prst="triangle">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1" name="等腰三角形 45">
              <a:extLst>
                <a:ext uri="{FF2B5EF4-FFF2-40B4-BE49-F238E27FC236}">
                  <a16:creationId xmlns:a16="http://schemas.microsoft.com/office/drawing/2014/main" xmlns="" id="{659072DA-A376-42A9-B1A8-8257873E8EF4}"/>
                </a:ext>
              </a:extLst>
            </p:cNvPr>
            <p:cNvSpPr/>
            <p:nvPr/>
          </p:nvSpPr>
          <p:spPr>
            <a:xfrm rot="1933992">
              <a:off x="1015796" y="1155825"/>
              <a:ext cx="1252728" cy="484632"/>
            </a:xfrm>
            <a:prstGeom prst="triangl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
        <p:nvSpPr>
          <p:cNvPr id="32" name="圆: 空心 31"/>
          <p:cNvSpPr/>
          <p:nvPr/>
        </p:nvSpPr>
        <p:spPr>
          <a:xfrm>
            <a:off x="2191706" y="891300"/>
            <a:ext cx="4853413" cy="4853413"/>
          </a:xfrm>
          <a:prstGeom prst="donut">
            <a:avLst>
              <a:gd name="adj" fmla="val 17237"/>
            </a:avLst>
          </a:prstGeom>
          <a:solidFill>
            <a:schemeClr val="accent1">
              <a:lumMod val="40000"/>
              <a:lumOff val="60000"/>
            </a:schemeClr>
          </a:solidFill>
          <a:ln>
            <a:noFill/>
          </a:ln>
          <a:scene3d>
            <a:camera prst="orthographicFront"/>
            <a:lightRig rig="threePt" dir="t"/>
          </a:scene3d>
          <a:sp3d>
            <a:bevelT/>
          </a:sp3d>
        </p:spPr>
        <p:txBody>
          <a:bodyPr wrap="none" lIns="0" tIns="0" rIns="182880" bIns="0" anchor="ctr"/>
          <a:lstStyle/>
          <a:p>
            <a:endParaRPr lang="zh-CN" altLang="en-US" sz="1400">
              <a:solidFill>
                <a:schemeClr val="tx1"/>
              </a:solidFill>
            </a:endParaRPr>
          </a:p>
        </p:txBody>
      </p:sp>
      <p:sp>
        <p:nvSpPr>
          <p:cNvPr id="3" name="圆: 空心 2"/>
          <p:cNvSpPr/>
          <p:nvPr/>
        </p:nvSpPr>
        <p:spPr>
          <a:xfrm>
            <a:off x="2972612" y="1716559"/>
            <a:ext cx="3291602" cy="3291602"/>
          </a:xfrm>
          <a:prstGeom prst="donut">
            <a:avLst>
              <a:gd name="adj" fmla="val 21023"/>
            </a:avLst>
          </a:prstGeom>
          <a:solidFill>
            <a:srgbClr val="6817FF"/>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wrap="none" lIns="0" tIns="0" rIns="182880" bIns="0" anchor="ctr"/>
          <a:lstStyle/>
          <a:p>
            <a:endParaRPr lang="zh-CN" altLang="en-US" sz="1400" dirty="0">
              <a:solidFill>
                <a:schemeClr val="tx1"/>
              </a:solidFill>
            </a:endParaRPr>
          </a:p>
        </p:txBody>
      </p:sp>
      <p:sp>
        <p:nvSpPr>
          <p:cNvPr id="17" name="Text Box 16"/>
          <p:cNvSpPr txBox="1">
            <a:spLocks noChangeArrowheads="1"/>
          </p:cNvSpPr>
          <p:nvPr/>
        </p:nvSpPr>
        <p:spPr bwMode="auto">
          <a:xfrm>
            <a:off x="5049966" y="2279599"/>
            <a:ext cx="9628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检索</a:t>
            </a:r>
          </a:p>
        </p:txBody>
      </p:sp>
      <p:sp>
        <p:nvSpPr>
          <p:cNvPr id="18" name="Text Box 17"/>
          <p:cNvSpPr txBox="1">
            <a:spLocks noChangeArrowheads="1"/>
          </p:cNvSpPr>
          <p:nvPr/>
        </p:nvSpPr>
        <p:spPr bwMode="auto">
          <a:xfrm>
            <a:off x="5434243" y="2819577"/>
            <a:ext cx="9628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分析</a:t>
            </a:r>
          </a:p>
        </p:txBody>
      </p:sp>
      <p:sp>
        <p:nvSpPr>
          <p:cNvPr id="19" name="Text Box 18"/>
          <p:cNvSpPr txBox="1">
            <a:spLocks noChangeArrowheads="1"/>
          </p:cNvSpPr>
          <p:nvPr/>
        </p:nvSpPr>
        <p:spPr bwMode="auto">
          <a:xfrm>
            <a:off x="5465900" y="3484192"/>
            <a:ext cx="9641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发现</a:t>
            </a:r>
          </a:p>
        </p:txBody>
      </p:sp>
      <p:sp>
        <p:nvSpPr>
          <p:cNvPr id="20" name="Text Box 19"/>
          <p:cNvSpPr txBox="1">
            <a:spLocks noChangeArrowheads="1"/>
          </p:cNvSpPr>
          <p:nvPr/>
        </p:nvSpPr>
        <p:spPr bwMode="auto">
          <a:xfrm>
            <a:off x="4118119" y="4592334"/>
            <a:ext cx="9592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写作</a:t>
            </a:r>
          </a:p>
        </p:txBody>
      </p:sp>
      <p:sp>
        <p:nvSpPr>
          <p:cNvPr id="21" name="Text Box 20"/>
          <p:cNvSpPr txBox="1">
            <a:spLocks noChangeArrowheads="1"/>
          </p:cNvSpPr>
          <p:nvPr/>
        </p:nvSpPr>
        <p:spPr bwMode="auto">
          <a:xfrm>
            <a:off x="5294910" y="4050276"/>
            <a:ext cx="8840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引用</a:t>
            </a:r>
          </a:p>
        </p:txBody>
      </p:sp>
      <p:sp>
        <p:nvSpPr>
          <p:cNvPr id="22" name="Text Box 21"/>
          <p:cNvSpPr txBox="1">
            <a:spLocks noChangeArrowheads="1"/>
          </p:cNvSpPr>
          <p:nvPr/>
        </p:nvSpPr>
        <p:spPr bwMode="auto">
          <a:xfrm>
            <a:off x="3063850" y="3825730"/>
            <a:ext cx="9616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a:solidFill>
                  <a:schemeClr val="bg1"/>
                </a:solidFill>
                <a:latin typeface="微软雅黑" panose="020B0503020204020204" pitchFamily="34" charset="-122"/>
                <a:ea typeface="微软雅黑" panose="020B0503020204020204" pitchFamily="34" charset="-122"/>
              </a:rPr>
              <a:t>审稿</a:t>
            </a:r>
          </a:p>
        </p:txBody>
      </p:sp>
      <p:sp>
        <p:nvSpPr>
          <p:cNvPr id="23" name="Text Box 22"/>
          <p:cNvSpPr txBox="1">
            <a:spLocks noChangeArrowheads="1"/>
          </p:cNvSpPr>
          <p:nvPr/>
        </p:nvSpPr>
        <p:spPr bwMode="auto">
          <a:xfrm>
            <a:off x="3312948" y="2310023"/>
            <a:ext cx="9592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评估</a:t>
            </a:r>
          </a:p>
        </p:txBody>
      </p:sp>
      <p:sp>
        <p:nvSpPr>
          <p:cNvPr id="24" name="Text Box 23"/>
          <p:cNvSpPr txBox="1">
            <a:spLocks noChangeArrowheads="1"/>
          </p:cNvSpPr>
          <p:nvPr/>
        </p:nvSpPr>
        <p:spPr bwMode="auto">
          <a:xfrm>
            <a:off x="2971043" y="3016771"/>
            <a:ext cx="964102" cy="30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lnSpc>
                <a:spcPct val="40000"/>
              </a:lnSpc>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论文</a:t>
            </a:r>
          </a:p>
          <a:p>
            <a:pPr eaLnBrk="1" hangingPunct="1">
              <a:lnSpc>
                <a:spcPct val="40000"/>
              </a:lnSpc>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发表</a:t>
            </a:r>
          </a:p>
        </p:txBody>
      </p:sp>
      <p:sp>
        <p:nvSpPr>
          <p:cNvPr id="26" name="Text Box 25"/>
          <p:cNvSpPr txBox="1">
            <a:spLocks noChangeArrowheads="1"/>
          </p:cNvSpPr>
          <p:nvPr/>
        </p:nvSpPr>
        <p:spPr bwMode="auto">
          <a:xfrm>
            <a:off x="4137947" y="1926464"/>
            <a:ext cx="10648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晋升</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基金</a:t>
            </a:r>
          </a:p>
        </p:txBody>
      </p:sp>
      <p:sp>
        <p:nvSpPr>
          <p:cNvPr id="27" name="Text Box 26"/>
          <p:cNvSpPr txBox="1">
            <a:spLocks noChangeArrowheads="1"/>
          </p:cNvSpPr>
          <p:nvPr/>
        </p:nvSpPr>
        <p:spPr bwMode="auto">
          <a:xfrm>
            <a:off x="3447551" y="4327887"/>
            <a:ext cx="9580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投稿</a:t>
            </a:r>
          </a:p>
        </p:txBody>
      </p:sp>
      <p:grpSp>
        <p:nvGrpSpPr>
          <p:cNvPr id="4" name="Group 3">
            <a:extLst>
              <a:ext uri="{FF2B5EF4-FFF2-40B4-BE49-F238E27FC236}">
                <a16:creationId xmlns:a16="http://schemas.microsoft.com/office/drawing/2014/main" xmlns="" id="{E97B890C-0762-498E-B651-E4516610CD4D}"/>
              </a:ext>
            </a:extLst>
          </p:cNvPr>
          <p:cNvGrpSpPr/>
          <p:nvPr/>
        </p:nvGrpSpPr>
        <p:grpSpPr>
          <a:xfrm>
            <a:off x="4237694" y="5141871"/>
            <a:ext cx="676656" cy="460663"/>
            <a:chOff x="3396020" y="5042754"/>
            <a:chExt cx="676656" cy="460663"/>
          </a:xfrm>
        </p:grpSpPr>
        <p:sp>
          <p:nvSpPr>
            <p:cNvPr id="40" name="箭头: V 形 39"/>
            <p:cNvSpPr/>
            <p:nvPr/>
          </p:nvSpPr>
          <p:spPr>
            <a:xfrm flipH="1">
              <a:off x="3396020" y="5046217"/>
              <a:ext cx="338328" cy="457200"/>
            </a:xfrm>
            <a:prstGeom prst="chevron">
              <a:avLst>
                <a:gd name="adj" fmla="val 41554"/>
              </a:avLst>
            </a:prstGeom>
            <a:solidFill>
              <a:schemeClr val="accent1">
                <a:lumMod val="60000"/>
                <a:lumOff val="40000"/>
              </a:schemeClr>
            </a:solidFill>
            <a:ln>
              <a:no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1" name="箭头: V 形 40"/>
            <p:cNvSpPr/>
            <p:nvPr/>
          </p:nvSpPr>
          <p:spPr>
            <a:xfrm flipH="1">
              <a:off x="3734348" y="5042754"/>
              <a:ext cx="338328" cy="457200"/>
            </a:xfrm>
            <a:prstGeom prst="chevron">
              <a:avLst>
                <a:gd name="adj" fmla="val 41554"/>
              </a:avLst>
            </a:prstGeom>
            <a:solidFill>
              <a:schemeClr val="accent1">
                <a:lumMod val="60000"/>
                <a:lumOff val="40000"/>
              </a:schemeClr>
            </a:solidFill>
            <a:ln>
              <a:no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grpSp>
        <p:nvGrpSpPr>
          <p:cNvPr id="8" name="Group 7">
            <a:extLst>
              <a:ext uri="{FF2B5EF4-FFF2-40B4-BE49-F238E27FC236}">
                <a16:creationId xmlns:a16="http://schemas.microsoft.com/office/drawing/2014/main" xmlns="" id="{DD093E69-D6E7-4F27-BB5E-2D31FB3FC8E1}"/>
              </a:ext>
            </a:extLst>
          </p:cNvPr>
          <p:cNvGrpSpPr/>
          <p:nvPr/>
        </p:nvGrpSpPr>
        <p:grpSpPr>
          <a:xfrm>
            <a:off x="1558502" y="262386"/>
            <a:ext cx="6080860" cy="6073140"/>
            <a:chOff x="656239" y="172323"/>
            <a:chExt cx="6080860" cy="6073140"/>
          </a:xfrm>
        </p:grpSpPr>
        <p:sp>
          <p:nvSpPr>
            <p:cNvPr id="51" name="空心弧 50"/>
            <p:cNvSpPr/>
            <p:nvPr/>
          </p:nvSpPr>
          <p:spPr>
            <a:xfrm>
              <a:off x="676003" y="201729"/>
              <a:ext cx="6035040" cy="6035040"/>
            </a:xfrm>
            <a:prstGeom prst="blockArc">
              <a:avLst>
                <a:gd name="adj1" fmla="val 18039790"/>
                <a:gd name="adj2" fmla="val 7675716"/>
                <a:gd name="adj3" fmla="val 9557"/>
              </a:avLst>
            </a:prstGeom>
            <a:solidFill>
              <a:srgbClr val="6817FF"/>
            </a:solidFill>
          </p:spPr>
          <p:txBody>
            <a:bodyPr wrap="none" lIns="91440" tIns="45720" rIns="91440" bIns="45720" rtlCol="0" anchor="ctr">
              <a:spAutoFit/>
            </a:bodyPr>
            <a:lstStyle/>
            <a:p>
              <a:pPr algn="ctr"/>
              <a:endParaRPr lang="zh-CN" altLang="en-US" sz="5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52" name="空心弧 51"/>
            <p:cNvSpPr/>
            <p:nvPr/>
          </p:nvSpPr>
          <p:spPr>
            <a:xfrm>
              <a:off x="656239" y="210423"/>
              <a:ext cx="6035040" cy="6035040"/>
            </a:xfrm>
            <a:prstGeom prst="blockArc">
              <a:avLst>
                <a:gd name="adj1" fmla="val 7315550"/>
                <a:gd name="adj2" fmla="val 13095496"/>
                <a:gd name="adj3" fmla="val 10676"/>
              </a:avLst>
            </a:prstGeom>
            <a:solidFill>
              <a:schemeClr val="accent2"/>
            </a:solidFill>
          </p:spPr>
          <p:txBody>
            <a:bodyPr wrap="non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0" name="空心弧 49"/>
            <p:cNvSpPr/>
            <p:nvPr/>
          </p:nvSpPr>
          <p:spPr>
            <a:xfrm>
              <a:off x="702059" y="172323"/>
              <a:ext cx="6035040" cy="6035040"/>
            </a:xfrm>
            <a:prstGeom prst="blockArc">
              <a:avLst>
                <a:gd name="adj1" fmla="val 13005473"/>
                <a:gd name="adj2" fmla="val 18216552"/>
                <a:gd name="adj3" fmla="val 10435"/>
              </a:avLst>
            </a:prstGeom>
            <a:solidFill>
              <a:schemeClr val="tx1"/>
            </a:solidFill>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7" name="等腰三角形 46"/>
            <p:cNvSpPr/>
            <p:nvPr/>
          </p:nvSpPr>
          <p:spPr>
            <a:xfrm rot="7306496">
              <a:off x="4715622" y="693502"/>
              <a:ext cx="1253833" cy="481975"/>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 name="等腰三角形 5"/>
            <p:cNvSpPr/>
            <p:nvPr/>
          </p:nvSpPr>
          <p:spPr>
            <a:xfrm rot="18296693">
              <a:off x="1648140" y="5267458"/>
              <a:ext cx="1252728" cy="484632"/>
            </a:xfrm>
            <a:prstGeom prst="triangle">
              <a:avLst/>
            </a:prstGeom>
            <a:solidFill>
              <a:srgbClr val="681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6" name="等腰三角形 45"/>
            <p:cNvSpPr/>
            <p:nvPr/>
          </p:nvSpPr>
          <p:spPr>
            <a:xfrm rot="1933992">
              <a:off x="1015795" y="1155826"/>
              <a:ext cx="1252728" cy="484632"/>
            </a:xfrm>
            <a:prstGeom prst="triangl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
        <p:nvSpPr>
          <p:cNvPr id="54" name="矩形 53"/>
          <p:cNvSpPr/>
          <p:nvPr/>
        </p:nvSpPr>
        <p:spPr>
          <a:xfrm>
            <a:off x="2882218" y="1444094"/>
            <a:ext cx="3606171" cy="2123715"/>
          </a:xfrm>
          <a:prstGeom prst="rect">
            <a:avLst/>
          </a:prstGeom>
          <a:noFill/>
        </p:spPr>
        <p:txBody>
          <a:bodyPr wrap="none" lIns="91440" tIns="45720" rIns="91440" bIns="45720">
            <a:prstTxWarp prst="textArchUp">
              <a:avLst>
                <a:gd name="adj" fmla="val 9982081"/>
              </a:avLst>
            </a:prstTxWarp>
            <a:spAutoFit/>
          </a:bodyPr>
          <a:lstStyle/>
          <a:p>
            <a:pPr algn="ctr"/>
            <a:r>
              <a:rPr lang="en-US" altLang="zh-CN" sz="3200" b="1" cap="none" spc="0" dirty="0">
                <a:ln w="0"/>
                <a:solidFill>
                  <a:schemeClr val="tx1"/>
                </a:solidFill>
                <a:effectLst>
                  <a:outerShdw blurRad="38100" dist="19050" dir="2700000" algn="tl" rotWithShape="0">
                    <a:schemeClr val="dk1">
                      <a:alpha val="40000"/>
                    </a:schemeClr>
                  </a:outerShdw>
                </a:effectLst>
              </a:rPr>
              <a:t>Web of Science</a:t>
            </a:r>
            <a:endParaRPr lang="zh-CN" altLang="en-US" sz="3200" b="1" cap="none" spc="0" dirty="0">
              <a:ln w="0"/>
              <a:solidFill>
                <a:schemeClr val="tx1"/>
              </a:solidFill>
              <a:effectLst>
                <a:outerShdw blurRad="38100" dist="19050" dir="2700000" algn="tl" rotWithShape="0">
                  <a:schemeClr val="dk1">
                    <a:alpha val="40000"/>
                  </a:schemeClr>
                </a:outerShdw>
              </a:effectLst>
            </a:endParaRPr>
          </a:p>
        </p:txBody>
      </p:sp>
      <p:sp>
        <p:nvSpPr>
          <p:cNvPr id="55" name="矩形 54"/>
          <p:cNvSpPr/>
          <p:nvPr/>
        </p:nvSpPr>
        <p:spPr>
          <a:xfrm rot="7200000">
            <a:off x="3377720" y="2402492"/>
            <a:ext cx="3503671" cy="2634598"/>
          </a:xfrm>
          <a:prstGeom prst="rect">
            <a:avLst/>
          </a:prstGeom>
          <a:noFill/>
        </p:spPr>
        <p:txBody>
          <a:bodyPr wrap="none" lIns="91440" tIns="45720" rIns="91440" bIns="45720">
            <a:prstTxWarp prst="textArchUp">
              <a:avLst>
                <a:gd name="adj" fmla="val 10085142"/>
              </a:avLst>
            </a:prstTxWarp>
            <a:spAutoFit/>
          </a:bodyPr>
          <a:lstStyle/>
          <a:p>
            <a:pPr algn="ctr"/>
            <a:r>
              <a:rPr lang="en-US" altLang="zh-CN" sz="3200" b="1" cap="none" spc="0" dirty="0">
                <a:ln w="0"/>
                <a:solidFill>
                  <a:schemeClr val="tx1"/>
                </a:solidFill>
                <a:effectLst>
                  <a:outerShdw blurRad="38100" dist="19050" dir="2700000" algn="tl" rotWithShape="0">
                    <a:schemeClr val="dk1">
                      <a:alpha val="40000"/>
                    </a:schemeClr>
                  </a:outerShdw>
                </a:effectLst>
              </a:rPr>
              <a:t>Web of Science</a:t>
            </a:r>
            <a:endParaRPr lang="zh-CN" altLang="en-US" sz="3200" b="1" cap="none" spc="0" dirty="0">
              <a:ln w="0"/>
              <a:solidFill>
                <a:schemeClr val="tx1"/>
              </a:solidFill>
              <a:effectLst>
                <a:outerShdw blurRad="38100" dist="19050" dir="2700000" algn="tl" rotWithShape="0">
                  <a:schemeClr val="dk1">
                    <a:alpha val="40000"/>
                  </a:schemeClr>
                </a:outerShdw>
              </a:effectLst>
            </a:endParaRPr>
          </a:p>
        </p:txBody>
      </p:sp>
      <p:sp>
        <p:nvSpPr>
          <p:cNvPr id="56" name="矩形 55"/>
          <p:cNvSpPr/>
          <p:nvPr/>
        </p:nvSpPr>
        <p:spPr>
          <a:xfrm rot="-7200000">
            <a:off x="2331024" y="2344072"/>
            <a:ext cx="3453888" cy="2634598"/>
          </a:xfrm>
          <a:prstGeom prst="rect">
            <a:avLst/>
          </a:prstGeom>
          <a:noFill/>
        </p:spPr>
        <p:txBody>
          <a:bodyPr wrap="none" lIns="91440" tIns="45720" rIns="91440" bIns="45720">
            <a:prstTxWarp prst="textArchUp">
              <a:avLst>
                <a:gd name="adj" fmla="val 10085142"/>
              </a:avLst>
            </a:prstTxWarp>
            <a:spAutoFit/>
          </a:bodyPr>
          <a:lstStyle/>
          <a:p>
            <a:pPr algn="ctr"/>
            <a:r>
              <a:rPr lang="en-US" altLang="zh-CN" sz="3200" b="1" cap="none" spc="0" dirty="0">
                <a:ln w="0"/>
                <a:solidFill>
                  <a:schemeClr val="tx1"/>
                </a:solidFill>
                <a:effectLst>
                  <a:outerShdw blurRad="38100" dist="19050" dir="2700000" algn="tl" rotWithShape="0">
                    <a:schemeClr val="dk1">
                      <a:alpha val="40000"/>
                    </a:schemeClr>
                  </a:outerShdw>
                </a:effectLst>
              </a:rPr>
              <a:t>Web of Science</a:t>
            </a:r>
            <a:endParaRPr lang="zh-CN" altLang="en-US" sz="3200" b="1" cap="none" spc="0" dirty="0">
              <a:ln w="0"/>
              <a:solidFill>
                <a:schemeClr val="tx1"/>
              </a:solidFill>
              <a:effectLst>
                <a:outerShdw blurRad="38100" dist="19050" dir="2700000" algn="tl" rotWithShape="0">
                  <a:schemeClr val="dk1">
                    <a:alpha val="40000"/>
                  </a:schemeClr>
                </a:outerShdw>
              </a:effectLst>
            </a:endParaRPr>
          </a:p>
        </p:txBody>
      </p:sp>
      <p:sp>
        <p:nvSpPr>
          <p:cNvPr id="58" name="scientist_115065"/>
          <p:cNvSpPr>
            <a:spLocks noChangeAspect="1"/>
          </p:cNvSpPr>
          <p:nvPr/>
        </p:nvSpPr>
        <p:spPr bwMode="auto">
          <a:xfrm>
            <a:off x="4119851" y="2824568"/>
            <a:ext cx="951870" cy="1047193"/>
          </a:xfrm>
          <a:custGeom>
            <a:avLst/>
            <a:gdLst>
              <a:gd name="connsiteX0" fmla="*/ 339807 w 547517"/>
              <a:gd name="connsiteY0" fmla="*/ 473175 h 602347"/>
              <a:gd name="connsiteX1" fmla="*/ 272999 w 547517"/>
              <a:gd name="connsiteY1" fmla="*/ 484243 h 602347"/>
              <a:gd name="connsiteX2" fmla="*/ 206192 w 547517"/>
              <a:gd name="connsiteY2" fmla="*/ 473327 h 602347"/>
              <a:gd name="connsiteX3" fmla="*/ 206192 w 547517"/>
              <a:gd name="connsiteY3" fmla="*/ 535639 h 602347"/>
              <a:gd name="connsiteX4" fmla="*/ 339807 w 547517"/>
              <a:gd name="connsiteY4" fmla="*/ 535639 h 602347"/>
              <a:gd name="connsiteX5" fmla="*/ 206922 w 547517"/>
              <a:gd name="connsiteY5" fmla="*/ 343724 h 602347"/>
              <a:gd name="connsiteX6" fmla="*/ 251409 w 547517"/>
              <a:gd name="connsiteY6" fmla="*/ 343724 h 602347"/>
              <a:gd name="connsiteX7" fmla="*/ 273728 w 547517"/>
              <a:gd name="connsiteY7" fmla="*/ 354483 h 602347"/>
              <a:gd name="connsiteX8" fmla="*/ 295895 w 547517"/>
              <a:gd name="connsiteY8" fmla="*/ 343724 h 602347"/>
              <a:gd name="connsiteX9" fmla="*/ 340533 w 547517"/>
              <a:gd name="connsiteY9" fmla="*/ 343724 h 602347"/>
              <a:gd name="connsiteX10" fmla="*/ 368774 w 547517"/>
              <a:gd name="connsiteY10" fmla="*/ 371910 h 602347"/>
              <a:gd name="connsiteX11" fmla="*/ 340533 w 547517"/>
              <a:gd name="connsiteY11" fmla="*/ 400247 h 602347"/>
              <a:gd name="connsiteX12" fmla="*/ 295895 w 547517"/>
              <a:gd name="connsiteY12" fmla="*/ 400247 h 602347"/>
              <a:gd name="connsiteX13" fmla="*/ 273728 w 547517"/>
              <a:gd name="connsiteY13" fmla="*/ 389488 h 602347"/>
              <a:gd name="connsiteX14" fmla="*/ 251409 w 547517"/>
              <a:gd name="connsiteY14" fmla="*/ 400247 h 602347"/>
              <a:gd name="connsiteX15" fmla="*/ 206922 w 547517"/>
              <a:gd name="connsiteY15" fmla="*/ 400247 h 602347"/>
              <a:gd name="connsiteX16" fmla="*/ 178530 w 547517"/>
              <a:gd name="connsiteY16" fmla="*/ 371910 h 602347"/>
              <a:gd name="connsiteX17" fmla="*/ 206922 w 547517"/>
              <a:gd name="connsiteY17" fmla="*/ 343724 h 602347"/>
              <a:gd name="connsiteX18" fmla="*/ 98996 w 547517"/>
              <a:gd name="connsiteY18" fmla="*/ 286998 h 602347"/>
              <a:gd name="connsiteX19" fmla="*/ 273607 w 547517"/>
              <a:gd name="connsiteY19" fmla="*/ 451950 h 602347"/>
              <a:gd name="connsiteX20" fmla="*/ 448217 w 547517"/>
              <a:gd name="connsiteY20" fmla="*/ 286998 h 602347"/>
              <a:gd name="connsiteX21" fmla="*/ 405703 w 547517"/>
              <a:gd name="connsiteY21" fmla="*/ 286998 h 602347"/>
              <a:gd name="connsiteX22" fmla="*/ 347095 w 547517"/>
              <a:gd name="connsiteY22" fmla="*/ 331875 h 602347"/>
              <a:gd name="connsiteX23" fmla="*/ 288487 w 547517"/>
              <a:gd name="connsiteY23" fmla="*/ 286998 h 602347"/>
              <a:gd name="connsiteX24" fmla="*/ 259942 w 547517"/>
              <a:gd name="connsiteY24" fmla="*/ 286998 h 602347"/>
              <a:gd name="connsiteX25" fmla="*/ 201333 w 547517"/>
              <a:gd name="connsiteY25" fmla="*/ 331875 h 602347"/>
              <a:gd name="connsiteX26" fmla="*/ 142725 w 547517"/>
              <a:gd name="connsiteY26" fmla="*/ 286998 h 602347"/>
              <a:gd name="connsiteX27" fmla="*/ 347095 w 547517"/>
              <a:gd name="connsiteY27" fmla="*/ 243031 h 602347"/>
              <a:gd name="connsiteX28" fmla="*/ 318854 w 547517"/>
              <a:gd name="connsiteY28" fmla="*/ 271231 h 602347"/>
              <a:gd name="connsiteX29" fmla="*/ 347095 w 547517"/>
              <a:gd name="connsiteY29" fmla="*/ 299582 h 602347"/>
              <a:gd name="connsiteX30" fmla="*/ 375488 w 547517"/>
              <a:gd name="connsiteY30" fmla="*/ 271231 h 602347"/>
              <a:gd name="connsiteX31" fmla="*/ 347095 w 547517"/>
              <a:gd name="connsiteY31" fmla="*/ 243031 h 602347"/>
              <a:gd name="connsiteX32" fmla="*/ 201333 w 547517"/>
              <a:gd name="connsiteY32" fmla="*/ 243031 h 602347"/>
              <a:gd name="connsiteX33" fmla="*/ 173092 w 547517"/>
              <a:gd name="connsiteY33" fmla="*/ 271231 h 602347"/>
              <a:gd name="connsiteX34" fmla="*/ 201333 w 547517"/>
              <a:gd name="connsiteY34" fmla="*/ 299582 h 602347"/>
              <a:gd name="connsiteX35" fmla="*/ 229726 w 547517"/>
              <a:gd name="connsiteY35" fmla="*/ 271231 h 602347"/>
              <a:gd name="connsiteX36" fmla="*/ 201333 w 547517"/>
              <a:gd name="connsiteY36" fmla="*/ 243031 h 602347"/>
              <a:gd name="connsiteX37" fmla="*/ 273607 w 547517"/>
              <a:gd name="connsiteY37" fmla="*/ 102640 h 602347"/>
              <a:gd name="connsiteX38" fmla="*/ 143180 w 547517"/>
              <a:gd name="connsiteY38" fmla="*/ 161162 h 602347"/>
              <a:gd name="connsiteX39" fmla="*/ 246428 w 547517"/>
              <a:gd name="connsiteY39" fmla="*/ 166771 h 602347"/>
              <a:gd name="connsiteX40" fmla="*/ 252805 w 547517"/>
              <a:gd name="connsiteY40" fmla="*/ 188755 h 602347"/>
              <a:gd name="connsiteX41" fmla="*/ 230789 w 547517"/>
              <a:gd name="connsiteY41" fmla="*/ 195122 h 602347"/>
              <a:gd name="connsiteX42" fmla="*/ 139840 w 547517"/>
              <a:gd name="connsiteY42" fmla="*/ 201338 h 602347"/>
              <a:gd name="connsiteX43" fmla="*/ 129363 w 547517"/>
              <a:gd name="connsiteY43" fmla="*/ 205128 h 602347"/>
              <a:gd name="connsiteX44" fmla="*/ 117065 w 547517"/>
              <a:gd name="connsiteY44" fmla="*/ 199519 h 602347"/>
              <a:gd name="connsiteX45" fmla="*/ 100211 w 547517"/>
              <a:gd name="connsiteY45" fmla="*/ 254705 h 602347"/>
              <a:gd name="connsiteX46" fmla="*/ 143029 w 547517"/>
              <a:gd name="connsiteY46" fmla="*/ 254705 h 602347"/>
              <a:gd name="connsiteX47" fmla="*/ 201333 w 547517"/>
              <a:gd name="connsiteY47" fmla="*/ 210586 h 602347"/>
              <a:gd name="connsiteX48" fmla="*/ 259790 w 547517"/>
              <a:gd name="connsiteY48" fmla="*/ 254705 h 602347"/>
              <a:gd name="connsiteX49" fmla="*/ 288790 w 547517"/>
              <a:gd name="connsiteY49" fmla="*/ 254705 h 602347"/>
              <a:gd name="connsiteX50" fmla="*/ 347095 w 547517"/>
              <a:gd name="connsiteY50" fmla="*/ 210586 h 602347"/>
              <a:gd name="connsiteX51" fmla="*/ 405551 w 547517"/>
              <a:gd name="connsiteY51" fmla="*/ 254705 h 602347"/>
              <a:gd name="connsiteX52" fmla="*/ 447154 w 547517"/>
              <a:gd name="connsiteY52" fmla="*/ 254705 h 602347"/>
              <a:gd name="connsiteX53" fmla="*/ 429845 w 547517"/>
              <a:gd name="connsiteY53" fmla="*/ 198609 h 602347"/>
              <a:gd name="connsiteX54" fmla="*/ 429086 w 547517"/>
              <a:gd name="connsiteY54" fmla="*/ 199519 h 602347"/>
              <a:gd name="connsiteX55" fmla="*/ 416787 w 547517"/>
              <a:gd name="connsiteY55" fmla="*/ 205128 h 602347"/>
              <a:gd name="connsiteX56" fmla="*/ 406310 w 547517"/>
              <a:gd name="connsiteY56" fmla="*/ 201338 h 602347"/>
              <a:gd name="connsiteX57" fmla="*/ 315209 w 547517"/>
              <a:gd name="connsiteY57" fmla="*/ 195122 h 602347"/>
              <a:gd name="connsiteX58" fmla="*/ 293345 w 547517"/>
              <a:gd name="connsiteY58" fmla="*/ 188755 h 602347"/>
              <a:gd name="connsiteX59" fmla="*/ 299570 w 547517"/>
              <a:gd name="connsiteY59" fmla="*/ 166771 h 602347"/>
              <a:gd name="connsiteX60" fmla="*/ 404944 w 547517"/>
              <a:gd name="connsiteY60" fmla="*/ 162071 h 602347"/>
              <a:gd name="connsiteX61" fmla="*/ 273607 w 547517"/>
              <a:gd name="connsiteY61" fmla="*/ 102640 h 602347"/>
              <a:gd name="connsiteX62" fmla="*/ 273759 w 547517"/>
              <a:gd name="connsiteY62" fmla="*/ 0 h 602347"/>
              <a:gd name="connsiteX63" fmla="*/ 320372 w 547517"/>
              <a:gd name="connsiteY63" fmla="*/ 39267 h 602347"/>
              <a:gd name="connsiteX64" fmla="*/ 378525 w 547517"/>
              <a:gd name="connsiteY64" fmla="*/ 20771 h 602347"/>
              <a:gd name="connsiteX65" fmla="*/ 406462 w 547517"/>
              <a:gd name="connsiteY65" fmla="*/ 74895 h 602347"/>
              <a:gd name="connsiteX66" fmla="*/ 467348 w 547517"/>
              <a:gd name="connsiteY66" fmla="*/ 80050 h 602347"/>
              <a:gd name="connsiteX67" fmla="*/ 472511 w 547517"/>
              <a:gd name="connsiteY67" fmla="*/ 140846 h 602347"/>
              <a:gd name="connsiteX68" fmla="*/ 526716 w 547517"/>
              <a:gd name="connsiteY68" fmla="*/ 168742 h 602347"/>
              <a:gd name="connsiteX69" fmla="*/ 508192 w 547517"/>
              <a:gd name="connsiteY69" fmla="*/ 226809 h 602347"/>
              <a:gd name="connsiteX70" fmla="*/ 547517 w 547517"/>
              <a:gd name="connsiteY70" fmla="*/ 273353 h 602347"/>
              <a:gd name="connsiteX71" fmla="*/ 508192 w 547517"/>
              <a:gd name="connsiteY71" fmla="*/ 319897 h 602347"/>
              <a:gd name="connsiteX72" fmla="*/ 526716 w 547517"/>
              <a:gd name="connsiteY72" fmla="*/ 377964 h 602347"/>
              <a:gd name="connsiteX73" fmla="*/ 472359 w 547517"/>
              <a:gd name="connsiteY73" fmla="*/ 405860 h 602347"/>
              <a:gd name="connsiteX74" fmla="*/ 467196 w 547517"/>
              <a:gd name="connsiteY74" fmla="*/ 466656 h 602347"/>
              <a:gd name="connsiteX75" fmla="*/ 396441 w 547517"/>
              <a:gd name="connsiteY75" fmla="*/ 443611 h 602347"/>
              <a:gd name="connsiteX76" fmla="*/ 372299 w 547517"/>
              <a:gd name="connsiteY76" fmla="*/ 458924 h 602347"/>
              <a:gd name="connsiteX77" fmla="*/ 372299 w 547517"/>
              <a:gd name="connsiteY77" fmla="*/ 501375 h 602347"/>
              <a:gd name="connsiteX78" fmla="*/ 487846 w 547517"/>
              <a:gd name="connsiteY78" fmla="*/ 501375 h 602347"/>
              <a:gd name="connsiteX79" fmla="*/ 540229 w 547517"/>
              <a:gd name="connsiteY79" fmla="*/ 563686 h 602347"/>
              <a:gd name="connsiteX80" fmla="*/ 540229 w 547517"/>
              <a:gd name="connsiteY80" fmla="*/ 602347 h 602347"/>
              <a:gd name="connsiteX81" fmla="*/ 5770 w 547517"/>
              <a:gd name="connsiteY81" fmla="*/ 602347 h 602347"/>
              <a:gd name="connsiteX82" fmla="*/ 5770 w 547517"/>
              <a:gd name="connsiteY82" fmla="*/ 563686 h 602347"/>
              <a:gd name="connsiteX83" fmla="*/ 59823 w 547517"/>
              <a:gd name="connsiteY83" fmla="*/ 501375 h 602347"/>
              <a:gd name="connsiteX84" fmla="*/ 173851 w 547517"/>
              <a:gd name="connsiteY84" fmla="*/ 501375 h 602347"/>
              <a:gd name="connsiteX85" fmla="*/ 173851 w 547517"/>
              <a:gd name="connsiteY85" fmla="*/ 459075 h 602347"/>
              <a:gd name="connsiteX86" fmla="*/ 149861 w 547517"/>
              <a:gd name="connsiteY86" fmla="*/ 443460 h 602347"/>
              <a:gd name="connsiteX87" fmla="*/ 80169 w 547517"/>
              <a:gd name="connsiteY87" fmla="*/ 466353 h 602347"/>
              <a:gd name="connsiteX88" fmla="*/ 75006 w 547517"/>
              <a:gd name="connsiteY88" fmla="*/ 405860 h 602347"/>
              <a:gd name="connsiteX89" fmla="*/ 20801 w 547517"/>
              <a:gd name="connsiteY89" fmla="*/ 377964 h 602347"/>
              <a:gd name="connsiteX90" fmla="*/ 39325 w 547517"/>
              <a:gd name="connsiteY90" fmla="*/ 319897 h 602347"/>
              <a:gd name="connsiteX91" fmla="*/ 0 w 547517"/>
              <a:gd name="connsiteY91" fmla="*/ 273353 h 602347"/>
              <a:gd name="connsiteX92" fmla="*/ 39325 w 547517"/>
              <a:gd name="connsiteY92" fmla="*/ 226809 h 602347"/>
              <a:gd name="connsiteX93" fmla="*/ 20801 w 547517"/>
              <a:gd name="connsiteY93" fmla="*/ 168742 h 602347"/>
              <a:gd name="connsiteX94" fmla="*/ 75006 w 547517"/>
              <a:gd name="connsiteY94" fmla="*/ 140846 h 602347"/>
              <a:gd name="connsiteX95" fmla="*/ 80169 w 547517"/>
              <a:gd name="connsiteY95" fmla="*/ 80050 h 602347"/>
              <a:gd name="connsiteX96" fmla="*/ 140903 w 547517"/>
              <a:gd name="connsiteY96" fmla="*/ 74895 h 602347"/>
              <a:gd name="connsiteX97" fmla="*/ 168992 w 547517"/>
              <a:gd name="connsiteY97" fmla="*/ 20771 h 602347"/>
              <a:gd name="connsiteX98" fmla="*/ 226993 w 547517"/>
              <a:gd name="connsiteY98" fmla="*/ 39267 h 6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547517" h="602347">
                <a:moveTo>
                  <a:pt x="339807" y="473175"/>
                </a:moveTo>
                <a:cubicBezTo>
                  <a:pt x="319613" y="480452"/>
                  <a:pt x="296382" y="484243"/>
                  <a:pt x="272999" y="484243"/>
                </a:cubicBezTo>
                <a:cubicBezTo>
                  <a:pt x="249617" y="484243"/>
                  <a:pt x="228512" y="480452"/>
                  <a:pt x="206192" y="473327"/>
                </a:cubicBezTo>
                <a:lnTo>
                  <a:pt x="206192" y="535639"/>
                </a:lnTo>
                <a:lnTo>
                  <a:pt x="339807" y="535639"/>
                </a:lnTo>
                <a:close/>
                <a:moveTo>
                  <a:pt x="206922" y="343724"/>
                </a:moveTo>
                <a:lnTo>
                  <a:pt x="251409" y="343724"/>
                </a:lnTo>
                <a:cubicBezTo>
                  <a:pt x="260519" y="343724"/>
                  <a:pt x="268566" y="347967"/>
                  <a:pt x="273728" y="354483"/>
                </a:cubicBezTo>
                <a:cubicBezTo>
                  <a:pt x="278890" y="347967"/>
                  <a:pt x="286937" y="343724"/>
                  <a:pt x="295895" y="343724"/>
                </a:cubicBezTo>
                <a:lnTo>
                  <a:pt x="340533" y="343724"/>
                </a:lnTo>
                <a:cubicBezTo>
                  <a:pt x="356172" y="343724"/>
                  <a:pt x="368774" y="356302"/>
                  <a:pt x="368774" y="371910"/>
                </a:cubicBezTo>
                <a:cubicBezTo>
                  <a:pt x="368774" y="387669"/>
                  <a:pt x="356172" y="400247"/>
                  <a:pt x="340533" y="400247"/>
                </a:cubicBezTo>
                <a:lnTo>
                  <a:pt x="295895" y="400247"/>
                </a:lnTo>
                <a:cubicBezTo>
                  <a:pt x="286937" y="400247"/>
                  <a:pt x="278890" y="396004"/>
                  <a:pt x="273728" y="389488"/>
                </a:cubicBezTo>
                <a:cubicBezTo>
                  <a:pt x="268566" y="396004"/>
                  <a:pt x="260519" y="400247"/>
                  <a:pt x="251409" y="400247"/>
                </a:cubicBezTo>
                <a:lnTo>
                  <a:pt x="206922" y="400247"/>
                </a:lnTo>
                <a:cubicBezTo>
                  <a:pt x="191284" y="400247"/>
                  <a:pt x="178530" y="387669"/>
                  <a:pt x="178530" y="371910"/>
                </a:cubicBezTo>
                <a:cubicBezTo>
                  <a:pt x="178530" y="356302"/>
                  <a:pt x="191284" y="343724"/>
                  <a:pt x="206922" y="343724"/>
                </a:cubicBezTo>
                <a:close/>
                <a:moveTo>
                  <a:pt x="98996" y="286998"/>
                </a:moveTo>
                <a:cubicBezTo>
                  <a:pt x="104159" y="378874"/>
                  <a:pt x="180532" y="451950"/>
                  <a:pt x="273607" y="451950"/>
                </a:cubicBezTo>
                <a:cubicBezTo>
                  <a:pt x="366833" y="451950"/>
                  <a:pt x="443206" y="378874"/>
                  <a:pt x="448217" y="286998"/>
                </a:cubicBezTo>
                <a:lnTo>
                  <a:pt x="405703" y="286998"/>
                </a:lnTo>
                <a:cubicBezTo>
                  <a:pt x="398871" y="312923"/>
                  <a:pt x="375184" y="331875"/>
                  <a:pt x="347095" y="331875"/>
                </a:cubicBezTo>
                <a:cubicBezTo>
                  <a:pt x="319157" y="331875"/>
                  <a:pt x="295471" y="312923"/>
                  <a:pt x="288487" y="286998"/>
                </a:cubicBezTo>
                <a:lnTo>
                  <a:pt x="259942" y="286998"/>
                </a:lnTo>
                <a:cubicBezTo>
                  <a:pt x="253109" y="312923"/>
                  <a:pt x="229423" y="331875"/>
                  <a:pt x="201333" y="331875"/>
                </a:cubicBezTo>
                <a:cubicBezTo>
                  <a:pt x="173396" y="331875"/>
                  <a:pt x="149709" y="312923"/>
                  <a:pt x="142725" y="286998"/>
                </a:cubicBezTo>
                <a:close/>
                <a:moveTo>
                  <a:pt x="347095" y="243031"/>
                </a:moveTo>
                <a:cubicBezTo>
                  <a:pt x="331456" y="243031"/>
                  <a:pt x="318854" y="255615"/>
                  <a:pt x="318854" y="271231"/>
                </a:cubicBezTo>
                <a:cubicBezTo>
                  <a:pt x="318854" y="286846"/>
                  <a:pt x="331456" y="299582"/>
                  <a:pt x="347095" y="299582"/>
                </a:cubicBezTo>
                <a:cubicBezTo>
                  <a:pt x="362734" y="299582"/>
                  <a:pt x="375488" y="286846"/>
                  <a:pt x="375488" y="271231"/>
                </a:cubicBezTo>
                <a:cubicBezTo>
                  <a:pt x="375488" y="255615"/>
                  <a:pt x="362734" y="243031"/>
                  <a:pt x="347095" y="243031"/>
                </a:cubicBezTo>
                <a:close/>
                <a:moveTo>
                  <a:pt x="201333" y="243031"/>
                </a:moveTo>
                <a:cubicBezTo>
                  <a:pt x="185694" y="243031"/>
                  <a:pt x="173092" y="255615"/>
                  <a:pt x="173092" y="271231"/>
                </a:cubicBezTo>
                <a:cubicBezTo>
                  <a:pt x="173092" y="286846"/>
                  <a:pt x="185694" y="299582"/>
                  <a:pt x="201333" y="299582"/>
                </a:cubicBezTo>
                <a:cubicBezTo>
                  <a:pt x="216972" y="299582"/>
                  <a:pt x="229726" y="286846"/>
                  <a:pt x="229726" y="271231"/>
                </a:cubicBezTo>
                <a:cubicBezTo>
                  <a:pt x="229726" y="255615"/>
                  <a:pt x="216972" y="243031"/>
                  <a:pt x="201333" y="243031"/>
                </a:cubicBezTo>
                <a:close/>
                <a:moveTo>
                  <a:pt x="273607" y="102640"/>
                </a:moveTo>
                <a:cubicBezTo>
                  <a:pt x="221831" y="102640"/>
                  <a:pt x="175218" y="125230"/>
                  <a:pt x="143180" y="161162"/>
                </a:cubicBezTo>
                <a:cubicBezTo>
                  <a:pt x="193438" y="138117"/>
                  <a:pt x="243999" y="165407"/>
                  <a:pt x="246428" y="166771"/>
                </a:cubicBezTo>
                <a:cubicBezTo>
                  <a:pt x="254324" y="171168"/>
                  <a:pt x="257057" y="181022"/>
                  <a:pt x="252805" y="188755"/>
                </a:cubicBezTo>
                <a:cubicBezTo>
                  <a:pt x="248402" y="196638"/>
                  <a:pt x="238685" y="199367"/>
                  <a:pt x="230789" y="195122"/>
                </a:cubicBezTo>
                <a:cubicBezTo>
                  <a:pt x="228664" y="193909"/>
                  <a:pt x="179317" y="167832"/>
                  <a:pt x="139840" y="201338"/>
                </a:cubicBezTo>
                <a:cubicBezTo>
                  <a:pt x="136803" y="203916"/>
                  <a:pt x="133007" y="205128"/>
                  <a:pt x="129363" y="205128"/>
                </a:cubicBezTo>
                <a:cubicBezTo>
                  <a:pt x="124808" y="205128"/>
                  <a:pt x="120253" y="203309"/>
                  <a:pt x="117065" y="199519"/>
                </a:cubicBezTo>
                <a:cubicBezTo>
                  <a:pt x="108562" y="216499"/>
                  <a:pt x="102640" y="235147"/>
                  <a:pt x="100211" y="254705"/>
                </a:cubicBezTo>
                <a:lnTo>
                  <a:pt x="143029" y="254705"/>
                </a:lnTo>
                <a:cubicBezTo>
                  <a:pt x="150165" y="229386"/>
                  <a:pt x="173699" y="210586"/>
                  <a:pt x="201333" y="210586"/>
                </a:cubicBezTo>
                <a:cubicBezTo>
                  <a:pt x="229119" y="210586"/>
                  <a:pt x="252502" y="229386"/>
                  <a:pt x="259790" y="254705"/>
                </a:cubicBezTo>
                <a:lnTo>
                  <a:pt x="288790" y="254705"/>
                </a:lnTo>
                <a:cubicBezTo>
                  <a:pt x="295926" y="229386"/>
                  <a:pt x="319461" y="210586"/>
                  <a:pt x="347095" y="210586"/>
                </a:cubicBezTo>
                <a:cubicBezTo>
                  <a:pt x="374881" y="210586"/>
                  <a:pt x="398263" y="229386"/>
                  <a:pt x="405551" y="254705"/>
                </a:cubicBezTo>
                <a:lnTo>
                  <a:pt x="447154" y="254705"/>
                </a:lnTo>
                <a:cubicBezTo>
                  <a:pt x="444573" y="234844"/>
                  <a:pt x="438499" y="215893"/>
                  <a:pt x="429845" y="198609"/>
                </a:cubicBezTo>
                <a:cubicBezTo>
                  <a:pt x="429541" y="198912"/>
                  <a:pt x="429389" y="199216"/>
                  <a:pt x="429086" y="199519"/>
                </a:cubicBezTo>
                <a:cubicBezTo>
                  <a:pt x="425897" y="203309"/>
                  <a:pt x="421342" y="205128"/>
                  <a:pt x="416787" y="205128"/>
                </a:cubicBezTo>
                <a:cubicBezTo>
                  <a:pt x="412991" y="205128"/>
                  <a:pt x="409347" y="203916"/>
                  <a:pt x="406310" y="201338"/>
                </a:cubicBezTo>
                <a:cubicBezTo>
                  <a:pt x="366833" y="167681"/>
                  <a:pt x="317335" y="193909"/>
                  <a:pt x="315209" y="195122"/>
                </a:cubicBezTo>
                <a:cubicBezTo>
                  <a:pt x="307466" y="199367"/>
                  <a:pt x="297597" y="196487"/>
                  <a:pt x="293345" y="188755"/>
                </a:cubicBezTo>
                <a:cubicBezTo>
                  <a:pt x="288942" y="180871"/>
                  <a:pt x="291827" y="171168"/>
                  <a:pt x="299570" y="166771"/>
                </a:cubicBezTo>
                <a:cubicBezTo>
                  <a:pt x="302152" y="165407"/>
                  <a:pt x="354079" y="137359"/>
                  <a:pt x="404944" y="162071"/>
                </a:cubicBezTo>
                <a:cubicBezTo>
                  <a:pt x="372907" y="125685"/>
                  <a:pt x="325838" y="102640"/>
                  <a:pt x="273607" y="102640"/>
                </a:cubicBezTo>
                <a:close/>
                <a:moveTo>
                  <a:pt x="273759" y="0"/>
                </a:moveTo>
                <a:lnTo>
                  <a:pt x="320372" y="39267"/>
                </a:lnTo>
                <a:lnTo>
                  <a:pt x="378525" y="20771"/>
                </a:lnTo>
                <a:lnTo>
                  <a:pt x="406462" y="74895"/>
                </a:lnTo>
                <a:lnTo>
                  <a:pt x="467348" y="80050"/>
                </a:lnTo>
                <a:lnTo>
                  <a:pt x="472511" y="140846"/>
                </a:lnTo>
                <a:lnTo>
                  <a:pt x="526716" y="168742"/>
                </a:lnTo>
                <a:lnTo>
                  <a:pt x="508192" y="226809"/>
                </a:lnTo>
                <a:lnTo>
                  <a:pt x="547517" y="273353"/>
                </a:lnTo>
                <a:lnTo>
                  <a:pt x="508192" y="319897"/>
                </a:lnTo>
                <a:lnTo>
                  <a:pt x="526716" y="377964"/>
                </a:lnTo>
                <a:lnTo>
                  <a:pt x="472359" y="405860"/>
                </a:lnTo>
                <a:lnTo>
                  <a:pt x="467196" y="466656"/>
                </a:lnTo>
                <a:lnTo>
                  <a:pt x="396441" y="443611"/>
                </a:lnTo>
                <a:cubicBezTo>
                  <a:pt x="388849" y="449221"/>
                  <a:pt x="380347" y="454376"/>
                  <a:pt x="372299" y="458924"/>
                </a:cubicBezTo>
                <a:lnTo>
                  <a:pt x="372299" y="501375"/>
                </a:lnTo>
                <a:lnTo>
                  <a:pt x="487846" y="501375"/>
                </a:lnTo>
                <a:cubicBezTo>
                  <a:pt x="516695" y="501375"/>
                  <a:pt x="540229" y="534881"/>
                  <a:pt x="540229" y="563686"/>
                </a:cubicBezTo>
                <a:lnTo>
                  <a:pt x="540229" y="602347"/>
                </a:lnTo>
                <a:lnTo>
                  <a:pt x="5770" y="602347"/>
                </a:lnTo>
                <a:lnTo>
                  <a:pt x="5770" y="563686"/>
                </a:lnTo>
                <a:cubicBezTo>
                  <a:pt x="5770" y="534881"/>
                  <a:pt x="30974" y="501375"/>
                  <a:pt x="59823" y="501375"/>
                </a:cubicBezTo>
                <a:lnTo>
                  <a:pt x="173851" y="501375"/>
                </a:lnTo>
                <a:lnTo>
                  <a:pt x="173851" y="459075"/>
                </a:lnTo>
                <a:cubicBezTo>
                  <a:pt x="165804" y="454376"/>
                  <a:pt x="157605" y="449221"/>
                  <a:pt x="149861" y="443460"/>
                </a:cubicBezTo>
                <a:lnTo>
                  <a:pt x="80169" y="466353"/>
                </a:lnTo>
                <a:lnTo>
                  <a:pt x="75006" y="405860"/>
                </a:lnTo>
                <a:lnTo>
                  <a:pt x="20801" y="377964"/>
                </a:lnTo>
                <a:lnTo>
                  <a:pt x="39325" y="319897"/>
                </a:lnTo>
                <a:lnTo>
                  <a:pt x="0" y="273353"/>
                </a:lnTo>
                <a:lnTo>
                  <a:pt x="39325" y="226809"/>
                </a:lnTo>
                <a:lnTo>
                  <a:pt x="20801" y="168742"/>
                </a:lnTo>
                <a:lnTo>
                  <a:pt x="75006" y="140846"/>
                </a:lnTo>
                <a:lnTo>
                  <a:pt x="80169" y="80050"/>
                </a:lnTo>
                <a:lnTo>
                  <a:pt x="140903" y="74895"/>
                </a:lnTo>
                <a:lnTo>
                  <a:pt x="168992" y="20771"/>
                </a:lnTo>
                <a:lnTo>
                  <a:pt x="226993" y="39267"/>
                </a:lnTo>
                <a:close/>
              </a:path>
            </a:pathLst>
          </a:custGeom>
          <a:solidFill>
            <a:schemeClr val="accent1"/>
          </a:solidFill>
          <a:ln>
            <a:noFill/>
          </a:ln>
          <a:scene3d>
            <a:camera prst="orthographicFront"/>
            <a:lightRig rig="threePt" dir="t"/>
          </a:scene3d>
          <a:sp3d>
            <a:bevelT prst="relaxedInset"/>
          </a:sp3d>
        </p:spPr>
      </p:sp>
      <p:sp>
        <p:nvSpPr>
          <p:cNvPr id="59" name="Text Box 20"/>
          <p:cNvSpPr txBox="1">
            <a:spLocks noChangeArrowheads="1"/>
          </p:cNvSpPr>
          <p:nvPr/>
        </p:nvSpPr>
        <p:spPr bwMode="auto">
          <a:xfrm>
            <a:off x="4789888" y="4475843"/>
            <a:ext cx="8840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实验</a:t>
            </a:r>
          </a:p>
        </p:txBody>
      </p:sp>
      <p:grpSp>
        <p:nvGrpSpPr>
          <p:cNvPr id="68" name="Group 67">
            <a:extLst>
              <a:ext uri="{FF2B5EF4-FFF2-40B4-BE49-F238E27FC236}">
                <a16:creationId xmlns:a16="http://schemas.microsoft.com/office/drawing/2014/main" xmlns="" id="{A4F7583C-079B-4E56-9496-778322F2E9FF}"/>
              </a:ext>
            </a:extLst>
          </p:cNvPr>
          <p:cNvGrpSpPr/>
          <p:nvPr/>
        </p:nvGrpSpPr>
        <p:grpSpPr>
          <a:xfrm rot="14409692">
            <a:off x="6033710" y="2133471"/>
            <a:ext cx="676656" cy="460663"/>
            <a:chOff x="3396020" y="5042754"/>
            <a:chExt cx="676656" cy="460663"/>
          </a:xfrm>
        </p:grpSpPr>
        <p:sp>
          <p:nvSpPr>
            <p:cNvPr id="69" name="箭头: V 形 39">
              <a:extLst>
                <a:ext uri="{FF2B5EF4-FFF2-40B4-BE49-F238E27FC236}">
                  <a16:creationId xmlns:a16="http://schemas.microsoft.com/office/drawing/2014/main" xmlns="" id="{FD7F591C-50F5-42E7-8AE4-4CE1667C4375}"/>
                </a:ext>
              </a:extLst>
            </p:cNvPr>
            <p:cNvSpPr/>
            <p:nvPr/>
          </p:nvSpPr>
          <p:spPr>
            <a:xfrm flipH="1">
              <a:off x="3396020" y="5046217"/>
              <a:ext cx="338328" cy="457200"/>
            </a:xfrm>
            <a:prstGeom prst="chevron">
              <a:avLst>
                <a:gd name="adj" fmla="val 41554"/>
              </a:avLst>
            </a:prstGeom>
            <a:solidFill>
              <a:schemeClr val="accent1">
                <a:lumMod val="60000"/>
                <a:lumOff val="40000"/>
              </a:schemeClr>
            </a:solidFill>
            <a:ln>
              <a:no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70" name="箭头: V 形 40">
              <a:extLst>
                <a:ext uri="{FF2B5EF4-FFF2-40B4-BE49-F238E27FC236}">
                  <a16:creationId xmlns:a16="http://schemas.microsoft.com/office/drawing/2014/main" xmlns="" id="{C71DF3A8-7CE4-46B6-B4B6-6AE2D9626472}"/>
                </a:ext>
              </a:extLst>
            </p:cNvPr>
            <p:cNvSpPr/>
            <p:nvPr/>
          </p:nvSpPr>
          <p:spPr>
            <a:xfrm flipH="1">
              <a:off x="3734348" y="5042754"/>
              <a:ext cx="338328" cy="457200"/>
            </a:xfrm>
            <a:prstGeom prst="chevron">
              <a:avLst>
                <a:gd name="adj" fmla="val 41554"/>
              </a:avLst>
            </a:prstGeom>
            <a:solidFill>
              <a:schemeClr val="accent1">
                <a:lumMod val="60000"/>
                <a:lumOff val="40000"/>
              </a:schemeClr>
            </a:solidFill>
            <a:ln>
              <a:no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grpSp>
        <p:nvGrpSpPr>
          <p:cNvPr id="71" name="Group 70">
            <a:extLst>
              <a:ext uri="{FF2B5EF4-FFF2-40B4-BE49-F238E27FC236}">
                <a16:creationId xmlns:a16="http://schemas.microsoft.com/office/drawing/2014/main" xmlns="" id="{152BFB40-358D-4592-AE81-310860F7633F}"/>
              </a:ext>
            </a:extLst>
          </p:cNvPr>
          <p:cNvGrpSpPr/>
          <p:nvPr/>
        </p:nvGrpSpPr>
        <p:grpSpPr>
          <a:xfrm rot="6975386">
            <a:off x="2545583" y="2091928"/>
            <a:ext cx="676656" cy="460663"/>
            <a:chOff x="3396020" y="5042754"/>
            <a:chExt cx="676656" cy="460663"/>
          </a:xfrm>
        </p:grpSpPr>
        <p:sp>
          <p:nvSpPr>
            <p:cNvPr id="72" name="箭头: V 形 39">
              <a:extLst>
                <a:ext uri="{FF2B5EF4-FFF2-40B4-BE49-F238E27FC236}">
                  <a16:creationId xmlns:a16="http://schemas.microsoft.com/office/drawing/2014/main" xmlns="" id="{0AE9F376-36A5-445D-B3C1-E59E6B90FCDD}"/>
                </a:ext>
              </a:extLst>
            </p:cNvPr>
            <p:cNvSpPr/>
            <p:nvPr/>
          </p:nvSpPr>
          <p:spPr>
            <a:xfrm flipH="1">
              <a:off x="3396020" y="5046217"/>
              <a:ext cx="338328" cy="457200"/>
            </a:xfrm>
            <a:prstGeom prst="chevron">
              <a:avLst>
                <a:gd name="adj" fmla="val 41554"/>
              </a:avLst>
            </a:prstGeom>
            <a:solidFill>
              <a:schemeClr val="accent1">
                <a:lumMod val="60000"/>
                <a:lumOff val="40000"/>
              </a:schemeClr>
            </a:solidFill>
            <a:ln>
              <a:no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73" name="箭头: V 形 40">
              <a:extLst>
                <a:ext uri="{FF2B5EF4-FFF2-40B4-BE49-F238E27FC236}">
                  <a16:creationId xmlns:a16="http://schemas.microsoft.com/office/drawing/2014/main" xmlns="" id="{D321167F-13B1-4906-843A-F4F884609570}"/>
                </a:ext>
              </a:extLst>
            </p:cNvPr>
            <p:cNvSpPr/>
            <p:nvPr/>
          </p:nvSpPr>
          <p:spPr>
            <a:xfrm flipH="1">
              <a:off x="3734348" y="5042754"/>
              <a:ext cx="338328" cy="457200"/>
            </a:xfrm>
            <a:prstGeom prst="chevron">
              <a:avLst>
                <a:gd name="adj" fmla="val 41554"/>
              </a:avLst>
            </a:prstGeom>
            <a:solidFill>
              <a:schemeClr val="accent1">
                <a:lumMod val="60000"/>
                <a:lumOff val="40000"/>
              </a:schemeClr>
            </a:solidFill>
            <a:ln>
              <a:no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grpSp>
        <p:nvGrpSpPr>
          <p:cNvPr id="2" name="Group 1">
            <a:extLst>
              <a:ext uri="{FF2B5EF4-FFF2-40B4-BE49-F238E27FC236}">
                <a16:creationId xmlns:a16="http://schemas.microsoft.com/office/drawing/2014/main" xmlns="" id="{479B0E55-2DF1-42AD-A509-F1B0177E131D}"/>
              </a:ext>
            </a:extLst>
          </p:cNvPr>
          <p:cNvGrpSpPr/>
          <p:nvPr/>
        </p:nvGrpSpPr>
        <p:grpSpPr>
          <a:xfrm>
            <a:off x="1960403" y="641217"/>
            <a:ext cx="5220090" cy="5522641"/>
            <a:chOff x="1960403" y="641217"/>
            <a:chExt cx="5220090" cy="5522641"/>
          </a:xfrm>
        </p:grpSpPr>
        <p:sp>
          <p:nvSpPr>
            <p:cNvPr id="11" name="Text Box 10"/>
            <p:cNvSpPr txBox="1">
              <a:spLocks noChangeArrowheads="1"/>
            </p:cNvSpPr>
            <p:nvPr/>
          </p:nvSpPr>
          <p:spPr bwMode="auto">
            <a:xfrm rot="18047479">
              <a:off x="2558590" y="1541956"/>
              <a:ext cx="5037565" cy="4206240"/>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82880" bIns="0" anchor="ctr" anchorCtr="1">
              <a:prstTxWarp prst="textArchDown">
                <a:avLst>
                  <a:gd name="adj" fmla="val 21331684"/>
                </a:avLst>
              </a:prstTxWarp>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algn="ctr" eaLnBrk="1" hangingPunct="1">
                <a:spcBef>
                  <a:spcPct val="50000"/>
                </a:spcBef>
              </a:pPr>
              <a:r>
                <a:rPr lang="en-US" altLang="ja-JP" sz="2800" b="1" dirty="0">
                  <a:solidFill>
                    <a:schemeClr val="bg1"/>
                  </a:solidFill>
                  <a:latin typeface="微软雅黑" panose="020B0503020204020204" pitchFamily="34" charset="-122"/>
                  <a:ea typeface="微软雅黑" panose="020B0503020204020204" pitchFamily="34" charset="-122"/>
                </a:rPr>
                <a:t>EndNote/EndNote Online   </a:t>
              </a:r>
              <a:r>
                <a:rPr lang="en-US" altLang="ja-JP" sz="2800" b="1" dirty="0" err="1">
                  <a:solidFill>
                    <a:schemeClr val="bg1"/>
                  </a:solidFill>
                  <a:latin typeface="微软雅黑" panose="020B0503020204020204" pitchFamily="34" charset="-122"/>
                  <a:ea typeface="微软雅黑" panose="020B0503020204020204" pitchFamily="34" charset="-122"/>
                </a:rPr>
                <a:t>Kopernio</a:t>
              </a:r>
              <a:endParaRPr lang="en-US" altLang="ja-JP" sz="2800" b="1" dirty="0">
                <a:solidFill>
                  <a:schemeClr val="bg1"/>
                </a:solidFill>
                <a:latin typeface="微软雅黑" panose="020B0503020204020204" pitchFamily="34" charset="-122"/>
                <a:ea typeface="微软雅黑" panose="020B0503020204020204" pitchFamily="34" charset="-122"/>
              </a:endParaRPr>
            </a:p>
          </p:txBody>
        </p:sp>
        <p:sp>
          <p:nvSpPr>
            <p:cNvPr id="57" name="Text Box 10"/>
            <p:cNvSpPr txBox="1">
              <a:spLocks noChangeArrowheads="1"/>
            </p:cNvSpPr>
            <p:nvPr/>
          </p:nvSpPr>
          <p:spPr bwMode="auto">
            <a:xfrm rot="4807821">
              <a:off x="1233200" y="2537347"/>
              <a:ext cx="3641429" cy="2187023"/>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none" lIns="0" tIns="0" rIns="182880" bIns="0" numCol="1" anchor="ctr" anchorCtr="1">
              <a:prstTxWarp prst="textArchDown">
                <a:avLst>
                  <a:gd name="adj" fmla="val 21331684"/>
                </a:avLst>
              </a:prstTxWarp>
              <a:spAutoFit/>
            </a:bodyPr>
            <a:lstStyle>
              <a:defPPr>
                <a:defRPr lang="en-US"/>
              </a:defPPr>
              <a:lvl1pPr algn="ctr">
                <a:spcBef>
                  <a:spcPct val="50000"/>
                </a:spcBef>
                <a:defRPr sz="2800" b="1">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Impact" panose="020B0806030902050204" pitchFamily="34" charset="0"/>
                  <a:ea typeface="宋体" panose="02010600030101010101" pitchFamily="2" charset="-122"/>
                </a:defRPr>
              </a:lvl2pPr>
              <a:lvl3pPr marL="1143000" indent="-228600" eaLnBrk="0" hangingPunct="0">
                <a:defRPr>
                  <a:latin typeface="Impact" panose="020B0806030902050204" pitchFamily="34" charset="0"/>
                  <a:ea typeface="宋体" panose="02010600030101010101" pitchFamily="2" charset="-122"/>
                </a:defRPr>
              </a:lvl3pPr>
              <a:lvl4pPr marL="1600200" indent="-228600" eaLnBrk="0" hangingPunct="0">
                <a:defRPr>
                  <a:latin typeface="Impact" panose="020B0806030902050204" pitchFamily="34" charset="0"/>
                  <a:ea typeface="宋体" panose="02010600030101010101" pitchFamily="2" charset="-122"/>
                </a:defRPr>
              </a:lvl4pPr>
              <a:lvl5pPr marL="2057400" indent="-228600" eaLnBrk="0" hangingPunct="0">
                <a:defRPr>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latin typeface="Impact" panose="020B0806030902050204" pitchFamily="34" charset="0"/>
                  <a:ea typeface="宋体" panose="02010600030101010101" pitchFamily="2" charset="-122"/>
                </a:defRPr>
              </a:lvl9pPr>
            </a:lstStyle>
            <a:p>
              <a:r>
                <a:rPr lang="en-US" altLang="ja-JP" dirty="0" err="1"/>
                <a:t>Publons</a:t>
              </a:r>
              <a:r>
                <a:rPr lang="en-US" altLang="ja-JP" dirty="0"/>
                <a:t>  </a:t>
              </a:r>
              <a:r>
                <a:rPr lang="en-US" altLang="ja-JP" dirty="0" err="1"/>
                <a:t>ScholarOne</a:t>
              </a:r>
              <a:endParaRPr lang="en-US" altLang="ja-JP" dirty="0"/>
            </a:p>
          </p:txBody>
        </p:sp>
        <p:sp>
          <p:nvSpPr>
            <p:cNvPr id="48" name="矩形 53">
              <a:extLst>
                <a:ext uri="{FF2B5EF4-FFF2-40B4-BE49-F238E27FC236}">
                  <a16:creationId xmlns:a16="http://schemas.microsoft.com/office/drawing/2014/main" xmlns="" id="{A40D8B28-206B-467B-80AE-8CD6A90FD745}"/>
                </a:ext>
              </a:extLst>
            </p:cNvPr>
            <p:cNvSpPr/>
            <p:nvPr/>
          </p:nvSpPr>
          <p:spPr>
            <a:xfrm rot="21260215">
              <a:off x="2679187" y="641217"/>
              <a:ext cx="3606171" cy="2123715"/>
            </a:xfrm>
            <a:prstGeom prst="rect">
              <a:avLst/>
            </a:prstGeom>
            <a:noFill/>
          </p:spPr>
          <p:txBody>
            <a:bodyPr wrap="none" lIns="91440" tIns="45720" rIns="91440" bIns="45720">
              <a:prstTxWarp prst="textArchUp">
                <a:avLst>
                  <a:gd name="adj" fmla="val 9982081"/>
                </a:avLst>
              </a:prstTxWarp>
              <a:spAutoFit/>
            </a:bodyPr>
            <a:lstStyle/>
            <a:p>
              <a:pPr algn="ctr"/>
              <a:r>
                <a:rPr lang="en-US" altLang="zh-CN" sz="2800" b="1" cap="none" spc="0" dirty="0" err="1">
                  <a:ln w="0"/>
                  <a:solidFill>
                    <a:schemeClr val="bg1"/>
                  </a:solidFill>
                  <a:effectLst>
                    <a:outerShdw blurRad="38100" dist="19050" dir="2700000" algn="tl" rotWithShape="0">
                      <a:schemeClr val="dk1">
                        <a:alpha val="40000"/>
                      </a:schemeClr>
                    </a:outerShdw>
                  </a:effectLst>
                </a:rPr>
                <a:t>InCites</a:t>
              </a:r>
              <a:r>
                <a:rPr lang="en-US" altLang="zh-CN" sz="2800" b="1" cap="none" spc="0" dirty="0">
                  <a:ln w="0"/>
                  <a:solidFill>
                    <a:schemeClr val="bg1"/>
                  </a:solidFill>
                  <a:effectLst>
                    <a:outerShdw blurRad="38100" dist="19050" dir="2700000" algn="tl" rotWithShape="0">
                      <a:schemeClr val="dk1">
                        <a:alpha val="40000"/>
                      </a:schemeClr>
                    </a:outerShdw>
                  </a:effectLst>
                </a:rPr>
                <a:t>  JCR  ESI  DI</a:t>
              </a:r>
              <a:endParaRPr lang="zh-CN" altLang="en-US" sz="2800" b="1" cap="none" spc="0" dirty="0">
                <a:ln w="0"/>
                <a:solidFill>
                  <a:schemeClr val="bg1"/>
                </a:solidFill>
                <a:effectLst>
                  <a:outerShdw blurRad="38100" dist="19050" dir="2700000" algn="tl" rotWithShape="0">
                    <a:schemeClr val="dk1">
                      <a:alpha val="40000"/>
                    </a:schemeClr>
                  </a:outerShdw>
                </a:effectLs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9"/>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199"/>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299"/>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399"/>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599"/>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699"/>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799"/>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899"/>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1099"/>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99"/>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199"/>
                                          </p:stCondLst>
                                        </p:cTn>
                                        <p:tgtEl>
                                          <p:spTgt spid="6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299"/>
                                          </p:stCondLst>
                                        </p:cTn>
                                        <p:tgtEl>
                                          <p:spTgt spid="5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399"/>
                                          </p:stCondLst>
                                        </p:cTn>
                                        <p:tgtEl>
                                          <p:spTgt spid="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499"/>
                                          </p:stCondLst>
                                        </p:cTn>
                                        <p:tgtEl>
                                          <p:spTgt spid="5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599"/>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animBg="1"/>
      <p:bldP spid="17" grpId="0"/>
      <p:bldP spid="18" grpId="0"/>
      <p:bldP spid="19" grpId="0"/>
      <p:bldP spid="20" grpId="0"/>
      <p:bldP spid="21" grpId="0"/>
      <p:bldP spid="22" grpId="0"/>
      <p:bldP spid="23" grpId="0"/>
      <p:bldP spid="24" grpId="0"/>
      <p:bldP spid="26" grpId="0"/>
      <p:bldP spid="27" grpId="0"/>
      <p:bldP spid="54" grpId="0"/>
      <p:bldP spid="55" grpId="0"/>
      <p:bldP spid="56" grpId="0"/>
      <p:bldP spid="5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p:txBody>
          <a:bodyPr/>
          <a:lstStyle/>
          <a:p>
            <a:endParaRPr lang="en-US"/>
          </a:p>
        </p:txBody>
      </p:sp>
      <p:sp>
        <p:nvSpPr>
          <p:cNvPr id="5" name="Rectangle 3"/>
          <p:cNvSpPr txBox="1">
            <a:spLocks noChangeArrowheads="1"/>
          </p:cNvSpPr>
          <p:nvPr/>
        </p:nvSpPr>
        <p:spPr bwMode="auto">
          <a:xfrm>
            <a:off x="361700" y="1139260"/>
            <a:ext cx="7234636" cy="1569660"/>
          </a:xfrm>
          <a:prstGeom prst="rect">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buClr>
                <a:schemeClr val="bg1"/>
              </a:buClr>
              <a:defRPr/>
            </a:pPr>
            <a:r>
              <a:rPr lang="en-GB" altLang="en-US" sz="2400" dirty="0" err="1">
                <a:latin typeface="微软雅黑" pitchFamily="34" charset="-122"/>
                <a:ea typeface="微软雅黑" pitchFamily="34" charset="-122"/>
              </a:rPr>
              <a:t>Clarivate</a:t>
            </a:r>
            <a:r>
              <a:rPr lang="en-GB" altLang="en-US" sz="2400" dirty="0">
                <a:latin typeface="微软雅黑" pitchFamily="34" charset="-122"/>
                <a:ea typeface="微软雅黑" pitchFamily="34" charset="-122"/>
              </a:rPr>
              <a:t> Analytics</a:t>
            </a:r>
            <a:r>
              <a:rPr lang="zh-CN" altLang="en-US" sz="2400" dirty="0">
                <a:latin typeface="微软雅黑" pitchFamily="34" charset="-122"/>
                <a:ea typeface="微软雅黑" pitchFamily="34" charset="-122"/>
              </a:rPr>
              <a:t>与中国科学院合作发布</a:t>
            </a:r>
            <a:r>
              <a:rPr lang="en-US" altLang="zh-CN" sz="2400" dirty="0">
                <a:latin typeface="微软雅黑" pitchFamily="34" charset="-122"/>
                <a:ea typeface="微软雅黑" pitchFamily="34" charset="-122"/>
              </a:rPr>
              <a:t>《2014</a:t>
            </a:r>
            <a:r>
              <a:rPr lang="zh-CN" altLang="en-US" sz="2400" dirty="0">
                <a:latin typeface="微软雅黑" pitchFamily="34" charset="-122"/>
                <a:ea typeface="微软雅黑" pitchFamily="34" charset="-122"/>
              </a:rPr>
              <a:t>研究前沿</a:t>
            </a:r>
            <a:r>
              <a:rPr lang="en-US" altLang="zh-CN" sz="2400" dirty="0">
                <a:latin typeface="微软雅黑" pitchFamily="34" charset="-122"/>
                <a:ea typeface="微软雅黑" pitchFamily="34" charset="-122"/>
              </a:rPr>
              <a:t>》 《2015</a:t>
            </a:r>
            <a:r>
              <a:rPr lang="zh-CN" altLang="en-US" sz="2400" dirty="0">
                <a:latin typeface="微软雅黑" pitchFamily="34" charset="-122"/>
                <a:ea typeface="微软雅黑" pitchFamily="34" charset="-122"/>
              </a:rPr>
              <a:t>研究前沿</a:t>
            </a:r>
            <a:r>
              <a:rPr lang="en-US" altLang="zh-CN" sz="2400" dirty="0">
                <a:latin typeface="微软雅黑" pitchFamily="34" charset="-122"/>
                <a:ea typeface="微软雅黑" pitchFamily="34" charset="-122"/>
              </a:rPr>
              <a:t>》 《2016</a:t>
            </a:r>
            <a:r>
              <a:rPr lang="zh-CN" altLang="en-US" sz="2400" dirty="0">
                <a:latin typeface="微软雅黑" pitchFamily="34" charset="-122"/>
                <a:ea typeface="微软雅黑" pitchFamily="34" charset="-122"/>
              </a:rPr>
              <a:t>研究前沿</a:t>
            </a:r>
            <a:r>
              <a:rPr lang="en-US" altLang="zh-CN" sz="2400" dirty="0">
                <a:latin typeface="微软雅黑" pitchFamily="34" charset="-122"/>
                <a:ea typeface="微软雅黑" pitchFamily="34" charset="-122"/>
              </a:rPr>
              <a:t>》 《2017</a:t>
            </a:r>
            <a:r>
              <a:rPr lang="zh-CN" altLang="en-US" sz="2400" dirty="0">
                <a:latin typeface="微软雅黑" pitchFamily="34" charset="-122"/>
                <a:ea typeface="微软雅黑" pitchFamily="34" charset="-122"/>
              </a:rPr>
              <a:t>研究前沿</a:t>
            </a:r>
            <a:r>
              <a:rPr lang="en-US" altLang="zh-CN" sz="2400" dirty="0">
                <a:latin typeface="微软雅黑" pitchFamily="34" charset="-122"/>
                <a:ea typeface="微软雅黑" pitchFamily="34" charset="-122"/>
              </a:rPr>
              <a:t>》《2018</a:t>
            </a:r>
            <a:r>
              <a:rPr lang="zh-CN" altLang="en-US" sz="2400" dirty="0">
                <a:latin typeface="微软雅黑" pitchFamily="34" charset="-122"/>
                <a:ea typeface="微软雅黑" pitchFamily="34" charset="-122"/>
              </a:rPr>
              <a:t>研究前沿</a:t>
            </a:r>
            <a:r>
              <a:rPr lang="en-US" altLang="zh-CN" sz="2400" dirty="0">
                <a:latin typeface="微软雅黑" pitchFamily="34" charset="-122"/>
                <a:ea typeface="微软雅黑" pitchFamily="34" charset="-122"/>
              </a:rPr>
              <a:t>》《2018</a:t>
            </a:r>
            <a:r>
              <a:rPr lang="zh-CN" altLang="en-US" sz="2400" dirty="0">
                <a:latin typeface="微软雅黑" pitchFamily="34" charset="-122"/>
                <a:ea typeface="微软雅黑" pitchFamily="34" charset="-122"/>
              </a:rPr>
              <a:t>研究前沿热度指数</a:t>
            </a:r>
            <a:r>
              <a:rPr lang="en-US" altLang="zh-CN" sz="2400" dirty="0">
                <a:latin typeface="微软雅黑" pitchFamily="34" charset="-122"/>
                <a:ea typeface="微软雅黑" pitchFamily="34" charset="-122"/>
              </a:rPr>
              <a:t>》</a:t>
            </a:r>
            <a:r>
              <a:rPr lang="zh-CN" altLang="en-US" sz="2400" dirty="0">
                <a:latin typeface="微软雅黑" pitchFamily="34" charset="-122"/>
                <a:ea typeface="微软雅黑" pitchFamily="34" charset="-122"/>
              </a:rPr>
              <a:t>报告</a:t>
            </a:r>
          </a:p>
        </p:txBody>
      </p:sp>
      <p:grpSp>
        <p:nvGrpSpPr>
          <p:cNvPr id="6" name="Group 10"/>
          <p:cNvGrpSpPr/>
          <p:nvPr/>
        </p:nvGrpSpPr>
        <p:grpSpPr>
          <a:xfrm>
            <a:off x="6675" y="2981957"/>
            <a:ext cx="4649416" cy="2087015"/>
            <a:chOff x="2629082" y="2819401"/>
            <a:chExt cx="5989670" cy="2632347"/>
          </a:xfrm>
        </p:grpSpPr>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29082" y="2819401"/>
              <a:ext cx="1847849" cy="2609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304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34412" y="2870548"/>
              <a:ext cx="1906568" cy="2581200"/>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6710752" y="2856472"/>
              <a:ext cx="1908000" cy="2572392"/>
            </a:xfrm>
            <a:prstGeom prst="rect">
              <a:avLst/>
            </a:prstGeom>
            <a:noFill/>
            <a:ln w="9525">
              <a:noFill/>
              <a:miter lim="800000"/>
              <a:headEnd/>
              <a:tailEnd/>
            </a:ln>
          </p:spPr>
        </p:pic>
      </p:gr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88024" y="2991073"/>
            <a:ext cx="1491413" cy="2039482"/>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427791" y="5382560"/>
            <a:ext cx="6126702" cy="646331"/>
          </a:xfrm>
          <a:prstGeom prst="rect">
            <a:avLst/>
          </a:prstGeom>
          <a:noFill/>
        </p:spPr>
        <p:txBody>
          <a:bodyPr wrap="square">
            <a:spAutoFit/>
          </a:bodyPr>
          <a:lstStyle/>
          <a:p>
            <a:r>
              <a:rPr lang="zh-CN" altLang="en-US" b="1" dirty="0">
                <a:solidFill>
                  <a:schemeClr val="accent1"/>
                </a:solidFill>
                <a:latin typeface="微软雅黑" panose="020B0503020204020204" pitchFamily="34" charset="-122"/>
                <a:ea typeface="微软雅黑" panose="020B0503020204020204" pitchFamily="34" charset="-122"/>
              </a:rPr>
              <a:t>相关新闻及下载：</a:t>
            </a:r>
            <a:endParaRPr lang="en-US" altLang="zh-CN" b="1" dirty="0">
              <a:solidFill>
                <a:schemeClr val="accent1"/>
              </a:solidFill>
              <a:latin typeface="微软雅黑" panose="020B0503020204020204" pitchFamily="34" charset="-122"/>
              <a:ea typeface="微软雅黑" panose="020B0503020204020204" pitchFamily="34" charset="-122"/>
            </a:endParaRPr>
          </a:p>
          <a:p>
            <a:r>
              <a:rPr lang="en-US" altLang="zh-CN" b="1" dirty="0">
                <a:solidFill>
                  <a:schemeClr val="accent1"/>
                </a:solidFill>
              </a:rPr>
              <a:t>https://clarivate.com.cn/blog/2018-10-23/</a:t>
            </a:r>
            <a:endParaRPr lang="zh-CN" altLang="en-US" b="1" dirty="0">
              <a:solidFill>
                <a:schemeClr val="accent1"/>
              </a:solidFill>
            </a:endParaRPr>
          </a:p>
        </p:txBody>
      </p:sp>
      <p:pic>
        <p:nvPicPr>
          <p:cNvPr id="4" name="图片 3">
            <a:extLst>
              <a:ext uri="{FF2B5EF4-FFF2-40B4-BE49-F238E27FC236}">
                <a16:creationId xmlns:a16="http://schemas.microsoft.com/office/drawing/2014/main" xmlns="" id="{680B1DEB-F673-40A5-A5DE-604C6B42C7F1}"/>
              </a:ext>
            </a:extLst>
          </p:cNvPr>
          <p:cNvPicPr>
            <a:picLocks noChangeAspect="1"/>
          </p:cNvPicPr>
          <p:nvPr/>
        </p:nvPicPr>
        <p:blipFill>
          <a:blip r:embed="rId7"/>
          <a:stretch>
            <a:fillRect/>
          </a:stretch>
        </p:blipFill>
        <p:spPr>
          <a:xfrm>
            <a:off x="6367768" y="2492896"/>
            <a:ext cx="2596720" cy="3464004"/>
          </a:xfrm>
          <a:prstGeom prst="rect">
            <a:avLst/>
          </a:prstGeom>
        </p:spPr>
      </p:pic>
      <p:sp>
        <p:nvSpPr>
          <p:cNvPr id="14" name="TextBox 13">
            <a:extLst>
              <a:ext uri="{FF2B5EF4-FFF2-40B4-BE49-F238E27FC236}">
                <a16:creationId xmlns:a16="http://schemas.microsoft.com/office/drawing/2014/main" xmlns="" id="{729334A9-E952-4889-A027-DADD67C348CF}"/>
              </a:ext>
            </a:extLst>
          </p:cNvPr>
          <p:cNvSpPr txBox="1"/>
          <p:nvPr/>
        </p:nvSpPr>
        <p:spPr>
          <a:xfrm>
            <a:off x="427791" y="333813"/>
            <a:ext cx="5724644" cy="646331"/>
          </a:xfrm>
          <a:prstGeom prst="rect">
            <a:avLst/>
          </a:prstGeom>
          <a:noFill/>
        </p:spPr>
        <p:txBody>
          <a:bodyPr wrap="none" rtlCol="0">
            <a:spAutoFit/>
          </a:bodyPr>
          <a:lstStyle/>
          <a:p>
            <a:r>
              <a:rPr lang="zh-CN" altLang="en-US" sz="3600" b="1" dirty="0"/>
              <a:t>更多工具</a:t>
            </a:r>
            <a:r>
              <a:rPr lang="en-US" altLang="zh-CN" sz="3600" b="1" dirty="0"/>
              <a:t>——</a:t>
            </a:r>
            <a:r>
              <a:rPr lang="zh-CN" altLang="en-US" sz="3600" b="1" dirty="0"/>
              <a:t>研究前沿报告</a:t>
            </a:r>
            <a:endParaRPr lang="en-US" sz="3600" b="1" dirty="0"/>
          </a:p>
        </p:txBody>
      </p:sp>
    </p:spTree>
    <p:extLst>
      <p:ext uri="{BB962C8B-B14F-4D97-AF65-F5344CB8AC3E}">
        <p14:creationId xmlns:p14="http://schemas.microsoft.com/office/powerpoint/2010/main" val="1640707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ltLang="zh-CN" sz="2600" b="1" dirty="0">
                <a:solidFill>
                  <a:schemeClr val="accent1">
                    <a:lumMod val="75000"/>
                  </a:schemeClr>
                </a:solidFill>
                <a:latin typeface="微软雅黑" pitchFamily="34" charset="-122"/>
                <a:ea typeface="微软雅黑" pitchFamily="34" charset="-122"/>
              </a:rPr>
              <a:t>《</a:t>
            </a:r>
            <a:r>
              <a:rPr lang="en-US" altLang="zh-CN" sz="2900" dirty="0">
                <a:solidFill>
                  <a:srgbClr val="6817FF"/>
                </a:solidFill>
                <a:latin typeface="微软雅黑" panose="020B0503020204020204" pitchFamily="34" charset="-122"/>
                <a:ea typeface="微软雅黑" panose="020B0503020204020204" pitchFamily="34" charset="-122"/>
                <a:cs typeface="Arial" pitchFamily="34" charset="0"/>
              </a:rPr>
              <a:t>2018</a:t>
            </a:r>
            <a:r>
              <a:rPr lang="zh-CN" altLang="en-US" sz="2900" dirty="0">
                <a:solidFill>
                  <a:srgbClr val="6817FF"/>
                </a:solidFill>
                <a:latin typeface="微软雅黑" panose="020B0503020204020204" pitchFamily="34" charset="-122"/>
                <a:ea typeface="微软雅黑" panose="020B0503020204020204" pitchFamily="34" charset="-122"/>
                <a:cs typeface="Arial" pitchFamily="34" charset="0"/>
              </a:rPr>
              <a:t>研究前沿</a:t>
            </a:r>
            <a:r>
              <a:rPr lang="en-US" altLang="zh-CN" sz="2900" dirty="0">
                <a:solidFill>
                  <a:srgbClr val="6817FF"/>
                </a:solidFill>
                <a:latin typeface="微软雅黑" panose="020B0503020204020204" pitchFamily="34" charset="-122"/>
                <a:ea typeface="微软雅黑" panose="020B0503020204020204" pitchFamily="34" charset="-122"/>
                <a:cs typeface="Arial" pitchFamily="34" charset="0"/>
              </a:rPr>
              <a:t>》</a:t>
            </a:r>
            <a:r>
              <a:rPr lang="zh-CN" altLang="en-US" sz="2900" dirty="0">
                <a:solidFill>
                  <a:srgbClr val="6817FF"/>
                </a:solidFill>
                <a:latin typeface="微软雅黑" panose="020B0503020204020204" pitchFamily="34" charset="-122"/>
                <a:ea typeface="微软雅黑" panose="020B0503020204020204" pitchFamily="34" charset="-122"/>
                <a:cs typeface="Arial" pitchFamily="34" charset="0"/>
              </a:rPr>
              <a:t>发布暨研讨会</a:t>
            </a:r>
            <a:endParaRPr lang="en-US" sz="2900" dirty="0">
              <a:solidFill>
                <a:srgbClr val="6817FF"/>
              </a:solidFill>
              <a:latin typeface="微软雅黑" panose="020B0503020204020204" pitchFamily="34" charset="-122"/>
              <a:ea typeface="微软雅黑" panose="020B0503020204020204" pitchFamily="34" charset="-122"/>
              <a:cs typeface="Arial" pitchFamily="34" charset="0"/>
            </a:endParaRPr>
          </a:p>
        </p:txBody>
      </p:sp>
      <p:sp>
        <p:nvSpPr>
          <p:cNvPr id="9" name="Text Placeholder 8"/>
          <p:cNvSpPr>
            <a:spLocks noGrp="1"/>
          </p:cNvSpPr>
          <p:nvPr>
            <p:ph type="body" sz="quarter" idx="13"/>
          </p:nvPr>
        </p:nvSpPr>
        <p:spPr/>
        <p:txBody>
          <a:bodyPr/>
          <a:lstStyle/>
          <a:p>
            <a:endParaRPr lang="en-US"/>
          </a:p>
        </p:txBody>
      </p:sp>
      <p:sp>
        <p:nvSpPr>
          <p:cNvPr id="4" name="Rectangle 3"/>
          <p:cNvSpPr/>
          <p:nvPr/>
        </p:nvSpPr>
        <p:spPr>
          <a:xfrm>
            <a:off x="323528" y="4524093"/>
            <a:ext cx="8280920" cy="1323439"/>
          </a:xfrm>
          <a:prstGeom prst="rect">
            <a:avLst/>
          </a:prstGeom>
          <a:solidFill>
            <a:srgbClr val="4900D1"/>
          </a:solidFill>
        </p:spPr>
        <p:txBody>
          <a:bodyPr wrap="square">
            <a:spAutoFit/>
          </a:bodyPr>
          <a:lstStyle/>
          <a:p>
            <a:pPr algn="just">
              <a:spcAft>
                <a:spcPts val="1200"/>
              </a:spcAft>
              <a:buClr>
                <a:schemeClr val="bg2">
                  <a:lumMod val="75000"/>
                </a:schemeClr>
              </a:buClr>
              <a:buSzPct val="120000"/>
            </a:pPr>
            <a:r>
              <a:rPr lang="en-US" altLang="zh-CN" sz="2000" dirty="0">
                <a:solidFill>
                  <a:schemeClr val="bg1"/>
                </a:solidFill>
                <a:latin typeface="微软雅黑" pitchFamily="34" charset="-122"/>
                <a:ea typeface="微软雅黑" pitchFamily="34" charset="-122"/>
              </a:rPr>
              <a:t>《2018</a:t>
            </a:r>
            <a:r>
              <a:rPr lang="zh-CN" altLang="en-US" sz="2000" dirty="0">
                <a:solidFill>
                  <a:schemeClr val="bg1"/>
                </a:solidFill>
                <a:latin typeface="微软雅黑" pitchFamily="34" charset="-122"/>
                <a:ea typeface="微软雅黑" pitchFamily="34" charset="-122"/>
              </a:rPr>
              <a:t>研究前沿</a:t>
            </a:r>
            <a:r>
              <a:rPr lang="en-US" altLang="zh-CN" sz="2000" dirty="0">
                <a:solidFill>
                  <a:schemeClr val="bg1"/>
                </a:solidFill>
                <a:latin typeface="微软雅黑" pitchFamily="34" charset="-122"/>
                <a:ea typeface="微软雅黑" pitchFamily="34" charset="-122"/>
              </a:rPr>
              <a:t>》</a:t>
            </a:r>
            <a:r>
              <a:rPr lang="zh-CN" altLang="en-US" sz="2000" dirty="0">
                <a:solidFill>
                  <a:schemeClr val="bg1"/>
                </a:solidFill>
                <a:latin typeface="微软雅黑" pitchFamily="34" charset="-122"/>
                <a:ea typeface="微软雅黑" pitchFamily="34" charset="-122"/>
              </a:rPr>
              <a:t>报告依托于中国科学院杰出的文献分析实力，根据科睿唯安</a:t>
            </a:r>
            <a:r>
              <a:rPr lang="en-US" altLang="zh-CN" sz="2000" dirty="0">
                <a:solidFill>
                  <a:schemeClr val="bg1"/>
                </a:solidFill>
                <a:latin typeface="微软雅黑" pitchFamily="34" charset="-122"/>
                <a:ea typeface="微软雅黑" pitchFamily="34" charset="-122"/>
              </a:rPr>
              <a:t>Web of Science</a:t>
            </a:r>
            <a:r>
              <a:rPr lang="zh-CN" altLang="en-US" sz="2000" dirty="0">
                <a:solidFill>
                  <a:schemeClr val="bg1"/>
                </a:solidFill>
                <a:latin typeface="微软雅黑" pitchFamily="34" charset="-122"/>
                <a:ea typeface="微软雅黑" pitchFamily="34" charset="-122"/>
              </a:rPr>
              <a:t>和</a:t>
            </a:r>
            <a:r>
              <a:rPr lang="en-US" altLang="zh-CN" sz="2000" dirty="0">
                <a:solidFill>
                  <a:schemeClr val="bg1"/>
                </a:solidFill>
                <a:latin typeface="微软雅黑" pitchFamily="34" charset="-122"/>
                <a:ea typeface="微软雅黑" pitchFamily="34" charset="-122"/>
              </a:rPr>
              <a:t>Essential Science Indicators </a:t>
            </a:r>
            <a:r>
              <a:rPr lang="zh-CN" altLang="en-US" sz="2000" dirty="0">
                <a:solidFill>
                  <a:schemeClr val="bg1"/>
                </a:solidFill>
                <a:latin typeface="微软雅黑" pitchFamily="34" charset="-122"/>
                <a:ea typeface="微软雅黑" pitchFamily="34" charset="-122"/>
              </a:rPr>
              <a:t>（基础科学指标，简称</a:t>
            </a:r>
            <a:r>
              <a:rPr lang="en-US" altLang="zh-CN" sz="2000" dirty="0">
                <a:solidFill>
                  <a:schemeClr val="bg1"/>
                </a:solidFill>
                <a:latin typeface="微软雅黑" pitchFamily="34" charset="-122"/>
                <a:ea typeface="微软雅黑" pitchFamily="34" charset="-122"/>
              </a:rPr>
              <a:t>ESI</a:t>
            </a:r>
            <a:r>
              <a:rPr lang="zh-CN" altLang="en-US" sz="2000" dirty="0">
                <a:solidFill>
                  <a:schemeClr val="bg1"/>
                </a:solidFill>
                <a:latin typeface="微软雅黑" pitchFamily="34" charset="-122"/>
                <a:ea typeface="微软雅黑" pitchFamily="34" charset="-122"/>
              </a:rPr>
              <a:t>）的高质量数据，遴选出了</a:t>
            </a:r>
            <a:r>
              <a:rPr lang="en-US" altLang="zh-CN" sz="2000" dirty="0">
                <a:solidFill>
                  <a:schemeClr val="bg1"/>
                </a:solidFill>
                <a:latin typeface="微软雅黑" pitchFamily="34" charset="-122"/>
                <a:ea typeface="微软雅黑" pitchFamily="34" charset="-122"/>
              </a:rPr>
              <a:t>2018</a:t>
            </a:r>
            <a:r>
              <a:rPr lang="zh-CN" altLang="en-US" sz="2000" dirty="0">
                <a:solidFill>
                  <a:schemeClr val="bg1"/>
                </a:solidFill>
                <a:latin typeface="微软雅黑" pitchFamily="34" charset="-122"/>
                <a:ea typeface="微软雅黑" pitchFamily="34" charset="-122"/>
              </a:rPr>
              <a:t>年自然科学和社会科学的 </a:t>
            </a:r>
            <a:r>
              <a:rPr lang="en-US" altLang="zh-CN" sz="2000" dirty="0">
                <a:solidFill>
                  <a:schemeClr val="bg1"/>
                </a:solidFill>
                <a:latin typeface="微软雅黑" pitchFamily="34" charset="-122"/>
                <a:ea typeface="微软雅黑" pitchFamily="34" charset="-122"/>
              </a:rPr>
              <a:t>10 </a:t>
            </a:r>
            <a:r>
              <a:rPr lang="zh-CN" altLang="en-US" sz="2000" dirty="0">
                <a:solidFill>
                  <a:schemeClr val="bg1"/>
                </a:solidFill>
                <a:latin typeface="微软雅黑" pitchFamily="34" charset="-122"/>
                <a:ea typeface="微软雅黑" pitchFamily="34" charset="-122"/>
              </a:rPr>
              <a:t>个大学科领域排名最前的 </a:t>
            </a:r>
            <a:r>
              <a:rPr lang="en-US" altLang="zh-CN" sz="2000" dirty="0">
                <a:solidFill>
                  <a:schemeClr val="bg1"/>
                </a:solidFill>
                <a:latin typeface="微软雅黑" pitchFamily="34" charset="-122"/>
                <a:ea typeface="微软雅黑" pitchFamily="34" charset="-122"/>
              </a:rPr>
              <a:t>100 </a:t>
            </a:r>
            <a:r>
              <a:rPr lang="zh-CN" altLang="en-US" sz="2000" dirty="0">
                <a:solidFill>
                  <a:schemeClr val="bg1"/>
                </a:solidFill>
                <a:latin typeface="微软雅黑" pitchFamily="34" charset="-122"/>
                <a:ea typeface="微软雅黑" pitchFamily="34" charset="-122"/>
              </a:rPr>
              <a:t>个热点前沿和 </a:t>
            </a:r>
            <a:r>
              <a:rPr lang="en-US" altLang="zh-CN" sz="2000" dirty="0">
                <a:solidFill>
                  <a:schemeClr val="bg1"/>
                </a:solidFill>
                <a:latin typeface="微软雅黑" pitchFamily="34" charset="-122"/>
                <a:ea typeface="微软雅黑" pitchFamily="34" charset="-122"/>
              </a:rPr>
              <a:t>38 </a:t>
            </a:r>
            <a:r>
              <a:rPr lang="zh-CN" altLang="en-US" sz="2000" dirty="0">
                <a:solidFill>
                  <a:schemeClr val="bg1"/>
                </a:solidFill>
                <a:latin typeface="微软雅黑" pitchFamily="34" charset="-122"/>
                <a:ea typeface="微软雅黑" pitchFamily="34" charset="-122"/>
              </a:rPr>
              <a:t>个新兴前沿。</a:t>
            </a:r>
            <a:endParaRPr lang="en-US" altLang="zh-CN" sz="2000" dirty="0">
              <a:solidFill>
                <a:schemeClr val="bg1"/>
              </a:solidFill>
              <a:latin typeface="微软雅黑" pitchFamily="34" charset="-122"/>
              <a:ea typeface="微软雅黑" pitchFamily="34" charset="-122"/>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4462" y="1497627"/>
            <a:ext cx="3995936" cy="26676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1569156"/>
            <a:ext cx="4258811" cy="2524601"/>
          </a:xfrm>
          <a:prstGeom prst="rect">
            <a:avLst/>
          </a:prstGeom>
        </p:spPr>
      </p:pic>
    </p:spTree>
    <p:extLst>
      <p:ext uri="{BB962C8B-B14F-4D97-AF65-F5344CB8AC3E}">
        <p14:creationId xmlns:p14="http://schemas.microsoft.com/office/powerpoint/2010/main" val="1136544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836712"/>
            <a:ext cx="7828571" cy="4419048"/>
          </a:xfrm>
          <a:prstGeom prst="rect">
            <a:avLst/>
          </a:prstGeom>
        </p:spPr>
      </p:pic>
      <p:sp>
        <p:nvSpPr>
          <p:cNvPr id="5" name="Title 1"/>
          <p:cNvSpPr txBox="1">
            <a:spLocks/>
          </p:cNvSpPr>
          <p:nvPr/>
        </p:nvSpPr>
        <p:spPr bwMode="auto">
          <a:xfrm>
            <a:off x="657714" y="332656"/>
            <a:ext cx="8102600" cy="400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defTabSz="457200" eaLnBrk="1" hangingPunct="1"/>
            <a:r>
              <a:rPr lang="zh-CN" altLang="en-US" b="1" kern="0" dirty="0">
                <a:solidFill>
                  <a:srgbClr val="6817FF"/>
                </a:solidFill>
                <a:latin typeface="Microsoft YaHei" panose="020B0503020204020204" pitchFamily="34" charset="-122"/>
                <a:ea typeface="Microsoft YaHei" panose="020B0503020204020204" pitchFamily="34" charset="-122"/>
                <a:cs typeface="Arial" panose="020B0604020202020204" pitchFamily="34" charset="0"/>
              </a:rPr>
              <a:t>化学与材料科学领域</a:t>
            </a:r>
            <a:r>
              <a:rPr lang="en-US" altLang="zh-CN" b="1" kern="0" dirty="0">
                <a:solidFill>
                  <a:srgbClr val="6817FF"/>
                </a:solidFill>
                <a:latin typeface="Microsoft YaHei" panose="020B0503020204020204" pitchFamily="34" charset="-122"/>
                <a:ea typeface="Microsoft YaHei" panose="020B0503020204020204" pitchFamily="34" charset="-122"/>
                <a:cs typeface="Arial" panose="020B0604020202020204" pitchFamily="34" charset="0"/>
              </a:rPr>
              <a:t>Top10 </a:t>
            </a:r>
            <a:r>
              <a:rPr lang="zh-CN" altLang="en-US" b="1" kern="0" dirty="0">
                <a:solidFill>
                  <a:srgbClr val="6817FF"/>
                </a:solidFill>
                <a:latin typeface="Microsoft YaHei" panose="020B0503020204020204" pitchFamily="34" charset="-122"/>
                <a:ea typeface="Microsoft YaHei" panose="020B0503020204020204" pitchFamily="34" charset="-122"/>
                <a:cs typeface="Arial" panose="020B0604020202020204" pitchFamily="34" charset="0"/>
              </a:rPr>
              <a:t>研究</a:t>
            </a:r>
            <a:r>
              <a:rPr lang="zh-CN" altLang="en-US" b="1" kern="0" dirty="0" smtClean="0">
                <a:solidFill>
                  <a:srgbClr val="6817FF"/>
                </a:solidFill>
                <a:latin typeface="Microsoft YaHei" panose="020B0503020204020204" pitchFamily="34" charset="-122"/>
                <a:ea typeface="Microsoft YaHei" panose="020B0503020204020204" pitchFamily="34" charset="-122"/>
                <a:cs typeface="Arial" panose="020B0604020202020204" pitchFamily="34" charset="0"/>
              </a:rPr>
              <a:t>前沿（</a:t>
            </a:r>
            <a:r>
              <a:rPr lang="en-US" altLang="zh-CN" b="1" kern="0" dirty="0" smtClean="0">
                <a:solidFill>
                  <a:srgbClr val="6817FF"/>
                </a:solidFill>
                <a:latin typeface="Microsoft YaHei" panose="020B0503020204020204" pitchFamily="34" charset="-122"/>
                <a:ea typeface="Microsoft YaHei" panose="020B0503020204020204" pitchFamily="34" charset="-122"/>
                <a:cs typeface="Arial" panose="020B0604020202020204" pitchFamily="34" charset="0"/>
              </a:rPr>
              <a:t>2018</a:t>
            </a:r>
            <a:r>
              <a:rPr lang="zh-CN" altLang="en-US" b="1" kern="0" dirty="0" smtClean="0">
                <a:solidFill>
                  <a:srgbClr val="6817FF"/>
                </a:solidFill>
                <a:latin typeface="Microsoft YaHei" panose="020B0503020204020204" pitchFamily="34" charset="-122"/>
                <a:ea typeface="Microsoft YaHei" panose="020B0503020204020204" pitchFamily="34" charset="-122"/>
                <a:cs typeface="Arial" panose="020B0604020202020204" pitchFamily="34" charset="0"/>
              </a:rPr>
              <a:t>）</a:t>
            </a:r>
            <a:endParaRPr lang="en-US" altLang="zh-CN" b="1" kern="0" dirty="0">
              <a:solidFill>
                <a:srgbClr val="6817FF"/>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 name="Rounded Rectangle 5"/>
          <p:cNvSpPr/>
          <p:nvPr/>
        </p:nvSpPr>
        <p:spPr>
          <a:xfrm>
            <a:off x="1331640" y="3429000"/>
            <a:ext cx="6840760" cy="360040"/>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1716247" y="4213402"/>
            <a:ext cx="5985533" cy="2644598"/>
          </a:xfrm>
          <a:prstGeom prst="rect">
            <a:avLst/>
          </a:prstGeom>
        </p:spPr>
      </p:pic>
    </p:spTree>
    <p:extLst>
      <p:ext uri="{BB962C8B-B14F-4D97-AF65-F5344CB8AC3E}">
        <p14:creationId xmlns:p14="http://schemas.microsoft.com/office/powerpoint/2010/main" val="1219346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20688" y="514350"/>
            <a:ext cx="8102600" cy="400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defTabSz="457200" eaLnBrk="1" hangingPunct="1"/>
            <a:r>
              <a:rPr lang="zh-CN" altLang="en-US" b="1" kern="0" dirty="0">
                <a:solidFill>
                  <a:srgbClr val="6817FF"/>
                </a:solidFill>
                <a:latin typeface="Microsoft YaHei" panose="020B0503020204020204" pitchFamily="34" charset="-122"/>
                <a:ea typeface="Microsoft YaHei" panose="020B0503020204020204" pitchFamily="34" charset="-122"/>
                <a:cs typeface="Arial" panose="020B0604020202020204" pitchFamily="34" charset="0"/>
              </a:rPr>
              <a:t>化学与材料科学领域</a:t>
            </a:r>
            <a:r>
              <a:rPr lang="en-US" altLang="zh-CN" b="1" kern="0" dirty="0">
                <a:solidFill>
                  <a:srgbClr val="6817FF"/>
                </a:solidFill>
                <a:latin typeface="Microsoft YaHei" panose="020B0503020204020204" pitchFamily="34" charset="-122"/>
                <a:ea typeface="Microsoft YaHei" panose="020B0503020204020204" pitchFamily="34" charset="-122"/>
                <a:cs typeface="Arial" panose="020B0604020202020204" pitchFamily="34" charset="0"/>
              </a:rPr>
              <a:t>Top10 </a:t>
            </a:r>
            <a:r>
              <a:rPr lang="zh-CN" altLang="en-US" b="1" kern="0" dirty="0">
                <a:solidFill>
                  <a:srgbClr val="6817FF"/>
                </a:solidFill>
                <a:latin typeface="Microsoft YaHei" panose="020B0503020204020204" pitchFamily="34" charset="-122"/>
                <a:ea typeface="Microsoft YaHei" panose="020B0503020204020204" pitchFamily="34" charset="-122"/>
                <a:cs typeface="Arial" panose="020B0604020202020204" pitchFamily="34" charset="0"/>
              </a:rPr>
              <a:t>研究</a:t>
            </a:r>
            <a:r>
              <a:rPr lang="zh-CN" altLang="en-US" b="1" kern="0" dirty="0" smtClean="0">
                <a:solidFill>
                  <a:srgbClr val="6817FF"/>
                </a:solidFill>
                <a:latin typeface="Microsoft YaHei" panose="020B0503020204020204" pitchFamily="34" charset="-122"/>
                <a:ea typeface="Microsoft YaHei" panose="020B0503020204020204" pitchFamily="34" charset="-122"/>
                <a:cs typeface="Arial" panose="020B0604020202020204" pitchFamily="34" charset="0"/>
              </a:rPr>
              <a:t>前沿（</a:t>
            </a:r>
            <a:r>
              <a:rPr lang="en-US" altLang="zh-CN" b="1" kern="0" dirty="0" smtClean="0">
                <a:solidFill>
                  <a:srgbClr val="6817FF"/>
                </a:solidFill>
                <a:latin typeface="Microsoft YaHei" panose="020B0503020204020204" pitchFamily="34" charset="-122"/>
                <a:ea typeface="Microsoft YaHei" panose="020B0503020204020204" pitchFamily="34" charset="-122"/>
                <a:cs typeface="Arial" panose="020B0604020202020204" pitchFamily="34" charset="0"/>
              </a:rPr>
              <a:t>2017</a:t>
            </a:r>
            <a:r>
              <a:rPr lang="zh-CN" altLang="en-US" b="1" kern="0" dirty="0" smtClean="0">
                <a:solidFill>
                  <a:srgbClr val="6817FF"/>
                </a:solidFill>
                <a:latin typeface="Microsoft YaHei" panose="020B0503020204020204" pitchFamily="34" charset="-122"/>
                <a:ea typeface="Microsoft YaHei" panose="020B0503020204020204" pitchFamily="34" charset="-122"/>
                <a:cs typeface="Arial" panose="020B0604020202020204" pitchFamily="34" charset="0"/>
              </a:rPr>
              <a:t>）</a:t>
            </a:r>
            <a:endParaRPr lang="en-US" altLang="zh-CN" b="1" kern="0" dirty="0">
              <a:solidFill>
                <a:srgbClr val="6817FF"/>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51520" y="1268760"/>
            <a:ext cx="8377575" cy="4906389"/>
          </a:xfrm>
          <a:prstGeom prst="rect">
            <a:avLst/>
          </a:prstGeom>
        </p:spPr>
      </p:pic>
      <p:sp>
        <p:nvSpPr>
          <p:cNvPr id="2" name="Rounded Rectangle 1"/>
          <p:cNvSpPr/>
          <p:nvPr/>
        </p:nvSpPr>
        <p:spPr>
          <a:xfrm>
            <a:off x="395536" y="2639752"/>
            <a:ext cx="7992888" cy="360040"/>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420688" y="3429000"/>
            <a:ext cx="7967736" cy="360040"/>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420688" y="4149080"/>
            <a:ext cx="7967736" cy="360040"/>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矩形标注 7"/>
          <p:cNvSpPr/>
          <p:nvPr/>
        </p:nvSpPr>
        <p:spPr>
          <a:xfrm>
            <a:off x="6228184" y="1209426"/>
            <a:ext cx="1080319" cy="1303809"/>
          </a:xfrm>
          <a:prstGeom prst="wedgeRectCallout">
            <a:avLst>
              <a:gd name="adj1" fmla="val 115294"/>
              <a:gd name="adj2" fmla="val 59449"/>
            </a:avLst>
          </a:pr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lIns="36000" tIns="36000" rIns="36000" bIns="36000" anchor="ctr">
            <a:spAutoFit/>
          </a:bodyPr>
          <a:lstStyle/>
          <a:p>
            <a:pPr eaLnBrk="1" hangingPunct="1">
              <a:defRPr/>
            </a:pPr>
            <a:r>
              <a:rPr lang="en-US" altLang="zh-CN" sz="1600" dirty="0" smtClean="0">
                <a:solidFill>
                  <a:schemeClr val="bg1"/>
                </a:solidFill>
                <a:latin typeface="微软雅黑" pitchFamily="34" charset="-122"/>
                <a:ea typeface="微软雅黑" pitchFamily="34" charset="-122"/>
              </a:rPr>
              <a:t>15</a:t>
            </a:r>
            <a:r>
              <a:rPr lang="zh-CN" altLang="en-US" sz="1600" dirty="0" smtClean="0">
                <a:solidFill>
                  <a:schemeClr val="bg1"/>
                </a:solidFill>
                <a:latin typeface="微软雅黑" pitchFamily="34" charset="-122"/>
                <a:ea typeface="微软雅黑" pitchFamily="34" charset="-122"/>
              </a:rPr>
              <a:t>年的新兴研究前沿，</a:t>
            </a:r>
            <a:r>
              <a:rPr lang="en-US" altLang="zh-CN" sz="1600" dirty="0" smtClean="0">
                <a:solidFill>
                  <a:schemeClr val="bg1"/>
                </a:solidFill>
                <a:latin typeface="微软雅黑" pitchFamily="34" charset="-122"/>
                <a:ea typeface="微软雅黑" pitchFamily="34" charset="-122"/>
              </a:rPr>
              <a:t>16</a:t>
            </a:r>
            <a:r>
              <a:rPr lang="zh-CN" altLang="en-US" sz="1600" dirty="0" smtClean="0">
                <a:solidFill>
                  <a:schemeClr val="bg1"/>
                </a:solidFill>
                <a:latin typeface="微软雅黑" pitchFamily="34" charset="-122"/>
                <a:ea typeface="微软雅黑" pitchFamily="34" charset="-122"/>
              </a:rPr>
              <a:t>年的热点研究前沿</a:t>
            </a:r>
            <a:endParaRPr lang="en-US" altLang="zh-CN" sz="16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877210437"/>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973" y="4072678"/>
            <a:ext cx="9131027" cy="2536400"/>
          </a:xfrm>
          <a:prstGeom prst="rect">
            <a:avLst/>
          </a:prstGeom>
          <a:noFill/>
        </p:spPr>
        <p:txBody>
          <a:bodyPr wrap="square" rtlCol="0">
            <a:spAutoFit/>
          </a:bodyPr>
          <a:lstStyle/>
          <a:p>
            <a:pPr indent="457200">
              <a:lnSpc>
                <a:spcPct val="150000"/>
              </a:lnSpc>
            </a:pPr>
            <a:r>
              <a:rPr lang="zh-CN" altLang="en-US" dirty="0" smtClean="0">
                <a:solidFill>
                  <a:prstClr val="black"/>
                </a:solidFill>
                <a:latin typeface="微软雅黑" panose="020B0503020204020204" pitchFamily="34" charset="-122"/>
                <a:ea typeface="微软雅黑" panose="020B0503020204020204" pitchFamily="34" charset="-122"/>
              </a:rPr>
              <a:t>能源化学应注重发展化石资源的高效绿色利用，以及高效太阳能电池材料设计与制备、器件组装与集成的光电转换过程。应重视生物质选择转化和生物燃料电池等。加强非化石液体燃料、氢能等清洁能源的制备化学、存储材料及其能量高效转化等研究。电化学能源重点关注动力与储能型各类电池及可穿戴与微电子系统储能器件等。应重视发展能量转化与存储材料的研究</a:t>
            </a:r>
            <a:r>
              <a:rPr lang="en-US" altLang="zh-CN" dirty="0" smtClean="0">
                <a:solidFill>
                  <a:prstClr val="black"/>
                </a:solidFill>
                <a:latin typeface="微软雅黑" panose="020B0503020204020204" pitchFamily="34" charset="-122"/>
                <a:ea typeface="微软雅黑" panose="020B0503020204020204" pitchFamily="34" charset="-122"/>
              </a:rPr>
              <a:t>,</a:t>
            </a:r>
            <a:r>
              <a:rPr lang="zh-CN" altLang="en-US" dirty="0" smtClean="0">
                <a:solidFill>
                  <a:prstClr val="black"/>
                </a:solidFill>
                <a:latin typeface="微软雅黑" panose="020B0503020204020204" pitchFamily="34" charset="-122"/>
                <a:ea typeface="微软雅黑" panose="020B0503020204020204" pitchFamily="34" charset="-122"/>
              </a:rPr>
              <a:t>如电解质、电池隔膜</a:t>
            </a:r>
            <a:r>
              <a:rPr lang="en-US" altLang="zh-CN" dirty="0" smtClean="0">
                <a:solidFill>
                  <a:prstClr val="black"/>
                </a:solidFill>
                <a:latin typeface="微软雅黑" panose="020B0503020204020204" pitchFamily="34" charset="-122"/>
                <a:ea typeface="微软雅黑" panose="020B0503020204020204" pitchFamily="34" charset="-122"/>
              </a:rPr>
              <a:t>,</a:t>
            </a:r>
            <a:r>
              <a:rPr lang="zh-CN" altLang="en-US" dirty="0" smtClean="0">
                <a:solidFill>
                  <a:prstClr val="black"/>
                </a:solidFill>
                <a:latin typeface="微软雅黑" panose="020B0503020204020204" pitchFamily="34" charset="-122"/>
                <a:ea typeface="微软雅黑" panose="020B0503020204020204" pitchFamily="34" charset="-122"/>
              </a:rPr>
              <a:t>优化相变能量储存材料、电极材料等。应注重热电、光电、光热等重要新型能源转化过程。</a:t>
            </a:r>
            <a:endParaRPr lang="zh-CN" altLang="en-US" dirty="0">
              <a:solidFill>
                <a:prstClr val="black"/>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8510"/>
            <a:ext cx="9144000" cy="3024168"/>
          </a:xfrm>
          <a:prstGeom prst="rect">
            <a:avLst/>
          </a:prstGeom>
        </p:spPr>
      </p:pic>
      <p:sp>
        <p:nvSpPr>
          <p:cNvPr id="18" name="Title 2"/>
          <p:cNvSpPr>
            <a:spLocks noGrp="1"/>
          </p:cNvSpPr>
          <p:nvPr>
            <p:ph type="title"/>
          </p:nvPr>
        </p:nvSpPr>
        <p:spPr>
          <a:xfrm>
            <a:off x="0" y="539700"/>
            <a:ext cx="9144000" cy="428691"/>
          </a:xfrm>
        </p:spPr>
        <p:txBody>
          <a:bodyPr/>
          <a:lstStyle/>
          <a:p>
            <a:pPr algn="ctr"/>
            <a:r>
              <a:rPr lang="zh-CN" altLang="en-US" sz="2400" dirty="0" smtClean="0">
                <a:latin typeface="微软雅黑" panose="020B0503020204020204" pitchFamily="34" charset="-122"/>
                <a:ea typeface="微软雅黑" panose="020B0503020204020204" pitchFamily="34" charset="-122"/>
              </a:rPr>
              <a:t>国家自然基金委项目指南与</a:t>
            </a:r>
            <a:r>
              <a:rPr lang="en-US" altLang="zh-CN" sz="2400" dirty="0" smtClean="0">
                <a:latin typeface="微软雅黑" panose="020B0503020204020204" pitchFamily="34" charset="-122"/>
                <a:ea typeface="微软雅黑" panose="020B0503020204020204" pitchFamily="34" charset="-122"/>
              </a:rPr>
              <a:t>ESI</a:t>
            </a:r>
            <a:r>
              <a:rPr lang="zh-CN" altLang="en-US" sz="2400" dirty="0" smtClean="0">
                <a:latin typeface="微软雅黑" panose="020B0503020204020204" pitchFamily="34" charset="-122"/>
                <a:ea typeface="微软雅黑" panose="020B0503020204020204" pitchFamily="34" charset="-122"/>
              </a:rPr>
              <a:t>研究前沿</a:t>
            </a:r>
            <a:endParaRPr lang="zh-CN" altLang="en-US" sz="2400" dirty="0">
              <a:latin typeface="微软雅黑" panose="020B0503020204020204" pitchFamily="34" charset="-122"/>
              <a:ea typeface="微软雅黑" panose="020B0503020204020204" pitchFamily="34" charset="-122"/>
            </a:endParaRPr>
          </a:p>
        </p:txBody>
      </p:sp>
      <p:cxnSp>
        <p:nvCxnSpPr>
          <p:cNvPr id="6" name="直接连接符 5"/>
          <p:cNvCxnSpPr/>
          <p:nvPr/>
        </p:nvCxnSpPr>
        <p:spPr bwMode="auto">
          <a:xfrm>
            <a:off x="5508104" y="4509120"/>
            <a:ext cx="3528392"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9" name="直接连接符 18"/>
          <p:cNvCxnSpPr/>
          <p:nvPr/>
        </p:nvCxnSpPr>
        <p:spPr bwMode="auto">
          <a:xfrm flipV="1">
            <a:off x="107504" y="4941168"/>
            <a:ext cx="3528392" cy="12016"/>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976239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rv_Tmpt_Full-Presentation_4x3_002">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wrap="none" lIns="91440" tIns="45720" rIns="91440" bIns="45720">
        <a:spAutoFit/>
      </a:bodyPr>
      <a:lstStyle>
        <a:defPPr algn="ctr">
          <a:defRP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rv_Tmpt_WebofScience_Full-Presentation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Crv_Tmpt_WebofScience_Full-Presentation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rv_Tmpt_WebofScience_Full-Presentation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12227</TotalTime>
  <Words>5381</Words>
  <Application>Microsoft Office PowerPoint</Application>
  <PresentationFormat>On-screen Show (4:3)</PresentationFormat>
  <Paragraphs>644</Paragraphs>
  <Slides>106</Slides>
  <Notes>43</Notes>
  <HiddenSlides>7</HiddenSlides>
  <MMClips>0</MMClips>
  <ScaleCrop>false</ScaleCrop>
  <HeadingPairs>
    <vt:vector size="6" baseType="variant">
      <vt:variant>
        <vt:lpstr>Fonts Used</vt:lpstr>
      </vt:variant>
      <vt:variant>
        <vt:i4>24</vt:i4>
      </vt:variant>
      <vt:variant>
        <vt:lpstr>Theme</vt:lpstr>
      </vt:variant>
      <vt:variant>
        <vt:i4>8</vt:i4>
      </vt:variant>
      <vt:variant>
        <vt:lpstr>Slide Titles</vt:lpstr>
      </vt:variant>
      <vt:variant>
        <vt:i4>106</vt:i4>
      </vt:variant>
    </vt:vector>
  </HeadingPairs>
  <TitlesOfParts>
    <vt:vector size="138" baseType="lpstr">
      <vt:lpstr>Arial Unicode MS</vt:lpstr>
      <vt:lpstr>微軟正黑體</vt:lpstr>
      <vt:lpstr>Microsoft YaHei UI</vt:lpstr>
      <vt:lpstr>Roboto Black</vt:lpstr>
      <vt:lpstr>Roboto Light</vt:lpstr>
      <vt:lpstr>华文新魏</vt:lpstr>
      <vt:lpstr>宋体</vt:lpstr>
      <vt:lpstr>宋体</vt:lpstr>
      <vt:lpstr>Microsoft YaHei</vt:lpstr>
      <vt:lpstr>Microsoft YaHei</vt:lpstr>
      <vt:lpstr>方正黑体简体</vt:lpstr>
      <vt:lpstr>SimHei</vt:lpstr>
      <vt:lpstr>SimHei</vt:lpstr>
      <vt:lpstr>Arial</vt:lpstr>
      <vt:lpstr>Arial</vt:lpstr>
      <vt:lpstr>Arial Black</vt:lpstr>
      <vt:lpstr>Calibri</vt:lpstr>
      <vt:lpstr>Calibri Light</vt:lpstr>
      <vt:lpstr>Courier New</vt:lpstr>
      <vt:lpstr>Microsoft Sans Serif</vt:lpstr>
      <vt:lpstr>Segoe UI</vt:lpstr>
      <vt:lpstr>Segoe UI Light</vt:lpstr>
      <vt:lpstr>Tahoma</vt:lpstr>
      <vt:lpstr>Wingdings</vt:lpstr>
      <vt:lpstr>Crv_Tmpt_Full-Presentation_4x3_002</vt:lpstr>
      <vt:lpstr>4_Crv_Tmpt_WebofScience_Full-Presentation_4x3_001</vt:lpstr>
      <vt:lpstr>5_Crv_Tmpt_WebofScience_Full-Presentation_4x3_001</vt:lpstr>
      <vt:lpstr>3_Crv_Tmpt_WebofScience_Full-Presentation_4x3_001</vt:lpstr>
      <vt:lpstr>6_WOS_福州大学_钯催化_20141016</vt:lpstr>
      <vt:lpstr>WOS_福州大学_钯催化_20141016</vt:lpstr>
      <vt:lpstr>4_WOS_福州大学_钯催化_20141016</vt:lpstr>
      <vt:lpstr>Office Theme</vt:lpstr>
      <vt:lpstr> 科睿唯安产品与解决方案部门     沈喨喨    </vt:lpstr>
      <vt:lpstr>PowerPoint Presentation</vt:lpstr>
      <vt:lpstr>PowerPoint Presentation</vt:lpstr>
      <vt:lpstr>PowerPoint Presentation</vt:lpstr>
      <vt:lpstr>PowerPoint Presentation</vt:lpstr>
      <vt:lpstr>PowerPoint Presentation</vt:lpstr>
      <vt:lpstr>如何访问SCI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科研人员与科学信息的获取和利用</vt:lpstr>
      <vt:lpstr>获取全文的方法</vt:lpstr>
      <vt:lpstr>PowerPoint Presentation</vt:lpstr>
      <vt:lpstr>神奇的懒人小插件：www.kopernio.com 推荐使用火狐firefox、Chrome等浏览器 （请打开弹窗权限）</vt:lpstr>
      <vt:lpstr>Kopernio神奇的全文获取，Amazing!!!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第三方资源的导入 </vt:lpstr>
      <vt:lpstr>PowerPoint Presentation</vt:lpstr>
      <vt:lpstr>PowerPoint Presentation</vt:lpstr>
      <vt:lpstr>小插件：实现word与Endnote® online之间的对接</vt:lpstr>
      <vt:lpstr>小插件： 实现word与Endnote® online之间的对接</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如何统一做格式化处理？</vt:lpstr>
      <vt:lpstr>Endnote® online – 文献的管理和写作工具</vt:lpstr>
      <vt:lpstr>PowerPoint Presentation</vt:lpstr>
      <vt:lpstr>如何选择合适的投稿期刊</vt:lpstr>
      <vt:lpstr>PowerPoint Presentation</vt:lpstr>
      <vt:lpstr>分析来源出版物：历史的经验是宝贵的！</vt:lpstr>
      <vt:lpstr>PowerPoint Presentation</vt:lpstr>
      <vt:lpstr>PowerPoint Presentation</vt:lpstr>
      <vt:lpstr>PowerPoint Presentation</vt:lpstr>
      <vt:lpstr>PowerPoint Presentation</vt:lpstr>
      <vt:lpstr>PowerPoint Presentation</vt:lpstr>
      <vt:lpstr>检索某学科的期刊列表及相关指标</vt:lpstr>
      <vt:lpstr>PowerPoint Presentation</vt:lpstr>
      <vt:lpstr>PowerPoint Presentation</vt:lpstr>
      <vt:lpstr>PowerPoint Presentation</vt:lpstr>
      <vt:lpstr>ENDNOTE匹配功能-找到最合适您投稿的期刊</vt:lpstr>
      <vt:lpstr> </vt:lpstr>
      <vt:lpstr>ENDNOTE匹配功能-找到最合适您投稿的期刊 </vt:lpstr>
      <vt:lpstr>公开认可同行评议工作， Publons助力中国学者融入全球学术共同体</vt:lpstr>
      <vt:lpstr>PowerPoint Presentation</vt:lpstr>
      <vt:lpstr>PowerPoint Presentation</vt:lpstr>
      <vt:lpstr>PowerPoint Presentation</vt:lpstr>
      <vt:lpstr>PowerPoint Presentation</vt:lpstr>
      <vt:lpstr>PowerPoint Presentation</vt:lpstr>
      <vt:lpstr>PowerPoint Presentation</vt:lpstr>
      <vt:lpstr>《2018研究前沿》发布暨研讨会</vt:lpstr>
      <vt:lpstr>PowerPoint Presentation</vt:lpstr>
      <vt:lpstr>PowerPoint Presentation</vt:lpstr>
      <vt:lpstr>国家自然基金委项目指南与ESI研究前沿</vt:lpstr>
      <vt:lpstr>PowerPoint Presentation</vt:lpstr>
      <vt:lpstr>PowerPoint Presentation</vt:lpstr>
      <vt:lpstr>PowerPoint Presentation</vt:lpstr>
      <vt:lpstr>PowerPoint Presentation</vt:lpstr>
      <vt:lpstr>更多工具—— 科睿唯安微信公众号——一站式科研信息解决方案</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July 2018</dc:title>
  <dc:creator>Li, Dorothy (IP&amp;Science)</dc:creator>
  <cp:lastModifiedBy>Shen, Liangliang (IP&amp;Science)</cp:lastModifiedBy>
  <cp:revision>867</cp:revision>
  <dcterms:created xsi:type="dcterms:W3CDTF">2018-08-09T03:37:00Z</dcterms:created>
  <dcterms:modified xsi:type="dcterms:W3CDTF">2019-05-05T03:24:56Z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