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10.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83.jpg" ContentType="image/png"/>
  <Override PartName="/ppt/media/image284.jpg" ContentType="image/png"/>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1" r:id="rId5"/>
    <p:sldMasterId id="2147483691" r:id="rId6"/>
    <p:sldMasterId id="2147483719" r:id="rId7"/>
    <p:sldMasterId id="2147483730" r:id="rId8"/>
    <p:sldMasterId id="2147483739" r:id="rId9"/>
    <p:sldMasterId id="2147483787" r:id="rId10"/>
    <p:sldMasterId id="2147483811" r:id="rId11"/>
    <p:sldMasterId id="2147483825" r:id="rId12"/>
  </p:sldMasterIdLst>
  <p:notesMasterIdLst>
    <p:notesMasterId r:id="rId69"/>
  </p:notesMasterIdLst>
  <p:sldIdLst>
    <p:sldId id="480" r:id="rId13"/>
    <p:sldId id="2101918648" r:id="rId14"/>
    <p:sldId id="684" r:id="rId15"/>
    <p:sldId id="589" r:id="rId16"/>
    <p:sldId id="318" r:id="rId17"/>
    <p:sldId id="490" r:id="rId18"/>
    <p:sldId id="842" r:id="rId19"/>
    <p:sldId id="381" r:id="rId20"/>
    <p:sldId id="843" r:id="rId21"/>
    <p:sldId id="844" r:id="rId22"/>
    <p:sldId id="699" r:id="rId23"/>
    <p:sldId id="652" r:id="rId24"/>
    <p:sldId id="321" r:id="rId25"/>
    <p:sldId id="683" r:id="rId26"/>
    <p:sldId id="711" r:id="rId27"/>
    <p:sldId id="729" r:id="rId28"/>
    <p:sldId id="483" r:id="rId29"/>
    <p:sldId id="2101918611" r:id="rId30"/>
    <p:sldId id="2101918612" r:id="rId31"/>
    <p:sldId id="1264472729" r:id="rId32"/>
    <p:sldId id="2101918645" r:id="rId33"/>
    <p:sldId id="2101918644" r:id="rId34"/>
    <p:sldId id="2101918638" r:id="rId35"/>
    <p:sldId id="2101918639" r:id="rId36"/>
    <p:sldId id="2101918640" r:id="rId37"/>
    <p:sldId id="727" r:id="rId38"/>
    <p:sldId id="338" r:id="rId39"/>
    <p:sldId id="392" r:id="rId40"/>
    <p:sldId id="323" r:id="rId41"/>
    <p:sldId id="2101918647" r:id="rId42"/>
    <p:sldId id="342" r:id="rId43"/>
    <p:sldId id="386" r:id="rId44"/>
    <p:sldId id="344" r:id="rId45"/>
    <p:sldId id="362" r:id="rId46"/>
    <p:sldId id="346" r:id="rId47"/>
    <p:sldId id="366" r:id="rId48"/>
    <p:sldId id="363" r:id="rId49"/>
    <p:sldId id="365" r:id="rId50"/>
    <p:sldId id="1216" r:id="rId51"/>
    <p:sldId id="516" r:id="rId52"/>
    <p:sldId id="1217" r:id="rId53"/>
    <p:sldId id="651" r:id="rId54"/>
    <p:sldId id="542" r:id="rId55"/>
    <p:sldId id="311" r:id="rId56"/>
    <p:sldId id="640" r:id="rId57"/>
    <p:sldId id="343" r:id="rId58"/>
    <p:sldId id="1226" r:id="rId59"/>
    <p:sldId id="1227" r:id="rId60"/>
    <p:sldId id="1228" r:id="rId61"/>
    <p:sldId id="1229" r:id="rId62"/>
    <p:sldId id="1230" r:id="rId63"/>
    <p:sldId id="328" r:id="rId64"/>
    <p:sldId id="1231" r:id="rId65"/>
    <p:sldId id="1232" r:id="rId66"/>
    <p:sldId id="1218" r:id="rId67"/>
    <p:sldId id="477" r:id="rId68"/>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3535"/>
    <a:srgbClr val="FF8200"/>
    <a:srgbClr val="DCDDDF"/>
    <a:srgbClr val="96999E"/>
    <a:srgbClr val="007398"/>
    <a:srgbClr val="F7FBFF"/>
    <a:srgbClr val="DEEBF7"/>
    <a:srgbClr val="C6DBEF"/>
    <a:srgbClr val="9ECAE1"/>
    <a:srgbClr val="6BAE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24" autoAdjust="0"/>
    <p:restoredTop sz="94270" autoAdjust="0"/>
  </p:normalViewPr>
  <p:slideViewPr>
    <p:cSldViewPr snapToGrid="0" snapToObjects="1">
      <p:cViewPr varScale="1">
        <p:scale>
          <a:sx n="68" d="100"/>
          <a:sy n="68" d="100"/>
        </p:scale>
        <p:origin x="732" y="48"/>
      </p:cViewPr>
      <p:guideLst>
        <p:guide orient="horz" pos="2136"/>
        <p:guide pos="2952"/>
      </p:guideLst>
    </p:cSldViewPr>
  </p:slideViewPr>
  <p:notesTextViewPr>
    <p:cViewPr>
      <p:scale>
        <a:sx n="100" d="100"/>
        <a:sy n="100" d="100"/>
      </p:scale>
      <p:origin x="0" y="0"/>
    </p:cViewPr>
  </p:notesTextViewPr>
  <p:sorterViewPr>
    <p:cViewPr>
      <p:scale>
        <a:sx n="140" d="100"/>
        <a:sy n="140" d="100"/>
      </p:scale>
      <p:origin x="0" y="6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oylet\Desktop\DV%20Bubble%202016%20Updated.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i11\Documents\Ps\&#21271;&#20140;&#26519;&#19994;&#22823;&#23398;2018\Scopus-4692-Analyze-Year&#23385;&#28070;&#20179;.csv"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i11\Documents\Ps\&#21271;&#20140;&#26519;&#19994;&#22823;&#23398;2018\Scopus-2130-Analyze-Year&#29579;&#24378;.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ubbleChart>
        <c:varyColors val="0"/>
        <c:dLbls>
          <c:showLegendKey val="0"/>
          <c:showVal val="0"/>
          <c:showCatName val="0"/>
          <c:showSerName val="0"/>
          <c:showPercent val="0"/>
          <c:showBubbleSize val="0"/>
        </c:dLbls>
        <c:bubbleScale val="100"/>
        <c:showNegBubbles val="0"/>
        <c:axId val="127476096"/>
        <c:axId val="127477632"/>
      </c:bubbleChart>
      <c:valAx>
        <c:axId val="127476096"/>
        <c:scaling>
          <c:orientation val="minMax"/>
          <c:max val="4.5"/>
          <c:min val="2"/>
        </c:scaling>
        <c:delete val="1"/>
        <c:axPos val="b"/>
        <c:numFmt formatCode="_(* #,##0.00_);_(* \(#,##0.00\);_(* &quot;-&quot;??_);_(@_)" sourceLinked="1"/>
        <c:majorTickMark val="none"/>
        <c:minorTickMark val="none"/>
        <c:tickLblPos val="nextTo"/>
        <c:crossAx val="127477632"/>
        <c:crosses val="autoZero"/>
        <c:crossBetween val="midCat"/>
      </c:valAx>
      <c:valAx>
        <c:axId val="127477632"/>
        <c:scaling>
          <c:orientation val="minMax"/>
          <c:min val="1.5"/>
        </c:scaling>
        <c:delete val="1"/>
        <c:axPos val="l"/>
        <c:numFmt formatCode="_(* #,##0.00_);_(* \(#,##0.00\);_(* &quot;-&quot;??_);_(@_)" sourceLinked="1"/>
        <c:majorTickMark val="none"/>
        <c:minorTickMark val="none"/>
        <c:tickLblPos val="nextTo"/>
        <c:crossAx val="127476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'Scopus-4692-Analyze-Year孙润仓'!$A$10:$A$67</c:f>
              <c:numCache>
                <c:formatCode>General</c:formatCode>
                <c:ptCount val="58"/>
                <c:pt idx="0">
                  <c:v>2018</c:v>
                </c:pt>
                <c:pt idx="1">
                  <c:v>2017</c:v>
                </c:pt>
                <c:pt idx="2">
                  <c:v>2016</c:v>
                </c:pt>
                <c:pt idx="3">
                  <c:v>2015</c:v>
                </c:pt>
                <c:pt idx="4">
                  <c:v>2014</c:v>
                </c:pt>
                <c:pt idx="5">
                  <c:v>2013</c:v>
                </c:pt>
                <c:pt idx="6">
                  <c:v>2012</c:v>
                </c:pt>
                <c:pt idx="7">
                  <c:v>2011</c:v>
                </c:pt>
                <c:pt idx="8">
                  <c:v>2010</c:v>
                </c:pt>
                <c:pt idx="9">
                  <c:v>2009</c:v>
                </c:pt>
                <c:pt idx="10">
                  <c:v>2008</c:v>
                </c:pt>
                <c:pt idx="11">
                  <c:v>2007</c:v>
                </c:pt>
                <c:pt idx="12">
                  <c:v>2006</c:v>
                </c:pt>
                <c:pt idx="13">
                  <c:v>2005</c:v>
                </c:pt>
                <c:pt idx="14">
                  <c:v>2004</c:v>
                </c:pt>
                <c:pt idx="15">
                  <c:v>2003</c:v>
                </c:pt>
                <c:pt idx="16">
                  <c:v>2002</c:v>
                </c:pt>
                <c:pt idx="17">
                  <c:v>2001</c:v>
                </c:pt>
                <c:pt idx="18">
                  <c:v>2000</c:v>
                </c:pt>
                <c:pt idx="19">
                  <c:v>1999</c:v>
                </c:pt>
                <c:pt idx="20">
                  <c:v>1998</c:v>
                </c:pt>
                <c:pt idx="21">
                  <c:v>1997</c:v>
                </c:pt>
                <c:pt idx="22">
                  <c:v>1996</c:v>
                </c:pt>
                <c:pt idx="23">
                  <c:v>1995</c:v>
                </c:pt>
                <c:pt idx="24">
                  <c:v>1994</c:v>
                </c:pt>
                <c:pt idx="25">
                  <c:v>1993</c:v>
                </c:pt>
                <c:pt idx="26">
                  <c:v>1992</c:v>
                </c:pt>
                <c:pt idx="27">
                  <c:v>1991</c:v>
                </c:pt>
                <c:pt idx="28">
                  <c:v>1990</c:v>
                </c:pt>
                <c:pt idx="29">
                  <c:v>1989</c:v>
                </c:pt>
                <c:pt idx="30">
                  <c:v>1988</c:v>
                </c:pt>
                <c:pt idx="31">
                  <c:v>1987</c:v>
                </c:pt>
                <c:pt idx="32">
                  <c:v>1986</c:v>
                </c:pt>
                <c:pt idx="33">
                  <c:v>1985</c:v>
                </c:pt>
                <c:pt idx="34">
                  <c:v>1984</c:v>
                </c:pt>
                <c:pt idx="35">
                  <c:v>1983</c:v>
                </c:pt>
                <c:pt idx="36">
                  <c:v>1982</c:v>
                </c:pt>
                <c:pt idx="37">
                  <c:v>1981</c:v>
                </c:pt>
                <c:pt idx="38">
                  <c:v>1980</c:v>
                </c:pt>
                <c:pt idx="39">
                  <c:v>1979</c:v>
                </c:pt>
                <c:pt idx="40">
                  <c:v>1978</c:v>
                </c:pt>
                <c:pt idx="41">
                  <c:v>1977</c:v>
                </c:pt>
                <c:pt idx="42">
                  <c:v>1976</c:v>
                </c:pt>
                <c:pt idx="43">
                  <c:v>1975</c:v>
                </c:pt>
                <c:pt idx="44">
                  <c:v>1974</c:v>
                </c:pt>
                <c:pt idx="45">
                  <c:v>1973</c:v>
                </c:pt>
                <c:pt idx="46">
                  <c:v>1972</c:v>
                </c:pt>
                <c:pt idx="47">
                  <c:v>1971</c:v>
                </c:pt>
                <c:pt idx="48">
                  <c:v>1970</c:v>
                </c:pt>
                <c:pt idx="49">
                  <c:v>1969</c:v>
                </c:pt>
                <c:pt idx="50">
                  <c:v>1968</c:v>
                </c:pt>
                <c:pt idx="51">
                  <c:v>1967</c:v>
                </c:pt>
                <c:pt idx="52">
                  <c:v>1966</c:v>
                </c:pt>
                <c:pt idx="53">
                  <c:v>1965</c:v>
                </c:pt>
                <c:pt idx="54">
                  <c:v>1964</c:v>
                </c:pt>
                <c:pt idx="55">
                  <c:v>1963</c:v>
                </c:pt>
                <c:pt idx="56">
                  <c:v>1962</c:v>
                </c:pt>
                <c:pt idx="57">
                  <c:v>1961</c:v>
                </c:pt>
              </c:numCache>
            </c:numRef>
          </c:cat>
          <c:val>
            <c:numRef>
              <c:f>'Scopus-4692-Analyze-Year孙润仓'!$B$10:$B$67</c:f>
              <c:numCache>
                <c:formatCode>General</c:formatCode>
                <c:ptCount val="58"/>
                <c:pt idx="0">
                  <c:v>1</c:v>
                </c:pt>
                <c:pt idx="1">
                  <c:v>48</c:v>
                </c:pt>
                <c:pt idx="2">
                  <c:v>96</c:v>
                </c:pt>
                <c:pt idx="3">
                  <c:v>176</c:v>
                </c:pt>
                <c:pt idx="4">
                  <c:v>250</c:v>
                </c:pt>
                <c:pt idx="5">
                  <c:v>278</c:v>
                </c:pt>
                <c:pt idx="6">
                  <c:v>342</c:v>
                </c:pt>
                <c:pt idx="7">
                  <c:v>382</c:v>
                </c:pt>
                <c:pt idx="8">
                  <c:v>377</c:v>
                </c:pt>
                <c:pt idx="9">
                  <c:v>350</c:v>
                </c:pt>
                <c:pt idx="10">
                  <c:v>309</c:v>
                </c:pt>
                <c:pt idx="11">
                  <c:v>243</c:v>
                </c:pt>
                <c:pt idx="12">
                  <c:v>211</c:v>
                </c:pt>
                <c:pt idx="13">
                  <c:v>192</c:v>
                </c:pt>
                <c:pt idx="14">
                  <c:v>200</c:v>
                </c:pt>
                <c:pt idx="15">
                  <c:v>162</c:v>
                </c:pt>
                <c:pt idx="16">
                  <c:v>160</c:v>
                </c:pt>
                <c:pt idx="17">
                  <c:v>122</c:v>
                </c:pt>
                <c:pt idx="18">
                  <c:v>114</c:v>
                </c:pt>
                <c:pt idx="19">
                  <c:v>103</c:v>
                </c:pt>
                <c:pt idx="20">
                  <c:v>86</c:v>
                </c:pt>
                <c:pt idx="21">
                  <c:v>62</c:v>
                </c:pt>
                <c:pt idx="22">
                  <c:v>64</c:v>
                </c:pt>
                <c:pt idx="23">
                  <c:v>57</c:v>
                </c:pt>
                <c:pt idx="24">
                  <c:v>35</c:v>
                </c:pt>
                <c:pt idx="25">
                  <c:v>26</c:v>
                </c:pt>
                <c:pt idx="26">
                  <c:v>41</c:v>
                </c:pt>
                <c:pt idx="27">
                  <c:v>27</c:v>
                </c:pt>
                <c:pt idx="28">
                  <c:v>20</c:v>
                </c:pt>
                <c:pt idx="29">
                  <c:v>20</c:v>
                </c:pt>
                <c:pt idx="30">
                  <c:v>10</c:v>
                </c:pt>
                <c:pt idx="31">
                  <c:v>22</c:v>
                </c:pt>
                <c:pt idx="32">
                  <c:v>12</c:v>
                </c:pt>
                <c:pt idx="33">
                  <c:v>12</c:v>
                </c:pt>
                <c:pt idx="34">
                  <c:v>12</c:v>
                </c:pt>
                <c:pt idx="35">
                  <c:v>8</c:v>
                </c:pt>
                <c:pt idx="36">
                  <c:v>4</c:v>
                </c:pt>
                <c:pt idx="37">
                  <c:v>6</c:v>
                </c:pt>
                <c:pt idx="38">
                  <c:v>5</c:v>
                </c:pt>
                <c:pt idx="39">
                  <c:v>2</c:v>
                </c:pt>
                <c:pt idx="40">
                  <c:v>3</c:v>
                </c:pt>
                <c:pt idx="41">
                  <c:v>7</c:v>
                </c:pt>
                <c:pt idx="42">
                  <c:v>6</c:v>
                </c:pt>
                <c:pt idx="43">
                  <c:v>2</c:v>
                </c:pt>
                <c:pt idx="44">
                  <c:v>3</c:v>
                </c:pt>
                <c:pt idx="45">
                  <c:v>7</c:v>
                </c:pt>
                <c:pt idx="46">
                  <c:v>4</c:v>
                </c:pt>
                <c:pt idx="47">
                  <c:v>5</c:v>
                </c:pt>
                <c:pt idx="48">
                  <c:v>1</c:v>
                </c:pt>
                <c:pt idx="49">
                  <c:v>1</c:v>
                </c:pt>
                <c:pt idx="50">
                  <c:v>1</c:v>
                </c:pt>
                <c:pt idx="51">
                  <c:v>3</c:v>
                </c:pt>
                <c:pt idx="52">
                  <c:v>0</c:v>
                </c:pt>
                <c:pt idx="53">
                  <c:v>1</c:v>
                </c:pt>
                <c:pt idx="54">
                  <c:v>0</c:v>
                </c:pt>
                <c:pt idx="55">
                  <c:v>0</c:v>
                </c:pt>
                <c:pt idx="56">
                  <c:v>0</c:v>
                </c:pt>
                <c:pt idx="57">
                  <c:v>1</c:v>
                </c:pt>
              </c:numCache>
            </c:numRef>
          </c:val>
          <c:extLst>
            <c:ext xmlns:c16="http://schemas.microsoft.com/office/drawing/2014/chart" uri="{C3380CC4-5D6E-409C-BE32-E72D297353CC}">
              <c16:uniqueId val="{00000000-9D66-46C7-ACB5-DD046AD18D0F}"/>
            </c:ext>
          </c:extLst>
        </c:ser>
        <c:dLbls>
          <c:showLegendKey val="0"/>
          <c:showVal val="0"/>
          <c:showCatName val="0"/>
          <c:showSerName val="0"/>
          <c:showPercent val="0"/>
          <c:showBubbleSize val="0"/>
        </c:dLbls>
        <c:gapWidth val="219"/>
        <c:overlap val="-27"/>
        <c:axId val="856331480"/>
        <c:axId val="856331808"/>
      </c:barChart>
      <c:catAx>
        <c:axId val="85633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56331808"/>
        <c:crosses val="autoZero"/>
        <c:auto val="1"/>
        <c:lblAlgn val="ctr"/>
        <c:lblOffset val="100"/>
        <c:noMultiLvlLbl val="0"/>
      </c:catAx>
      <c:valAx>
        <c:axId val="856331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56331480"/>
        <c:crosses val="autoZero"/>
        <c:crossBetween val="between"/>
      </c:valAx>
      <c:spPr>
        <a:noFill/>
        <a:ln>
          <a:noFill/>
        </a:ln>
        <a:effectLst/>
      </c:spPr>
    </c:plotArea>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'Scopus-2130-Analyze-Year王强'!$A$9:$A$74</c:f>
              <c:numCache>
                <c:formatCode>General</c:formatCode>
                <c:ptCount val="66"/>
                <c:pt idx="0">
                  <c:v>2018</c:v>
                </c:pt>
                <c:pt idx="1">
                  <c:v>2017</c:v>
                </c:pt>
                <c:pt idx="2">
                  <c:v>2016</c:v>
                </c:pt>
                <c:pt idx="3">
                  <c:v>2015</c:v>
                </c:pt>
                <c:pt idx="4">
                  <c:v>2014</c:v>
                </c:pt>
                <c:pt idx="5">
                  <c:v>2013</c:v>
                </c:pt>
                <c:pt idx="6">
                  <c:v>2012</c:v>
                </c:pt>
                <c:pt idx="7">
                  <c:v>2011</c:v>
                </c:pt>
                <c:pt idx="8">
                  <c:v>2010</c:v>
                </c:pt>
                <c:pt idx="9">
                  <c:v>2009</c:v>
                </c:pt>
                <c:pt idx="10">
                  <c:v>2008</c:v>
                </c:pt>
                <c:pt idx="11">
                  <c:v>2007</c:v>
                </c:pt>
                <c:pt idx="12">
                  <c:v>2006</c:v>
                </c:pt>
                <c:pt idx="13">
                  <c:v>2005</c:v>
                </c:pt>
                <c:pt idx="14">
                  <c:v>2004</c:v>
                </c:pt>
                <c:pt idx="15">
                  <c:v>2003</c:v>
                </c:pt>
                <c:pt idx="16">
                  <c:v>2002</c:v>
                </c:pt>
                <c:pt idx="17">
                  <c:v>2001</c:v>
                </c:pt>
                <c:pt idx="18">
                  <c:v>2000</c:v>
                </c:pt>
                <c:pt idx="19">
                  <c:v>1999</c:v>
                </c:pt>
                <c:pt idx="20">
                  <c:v>1998</c:v>
                </c:pt>
                <c:pt idx="21">
                  <c:v>1997</c:v>
                </c:pt>
                <c:pt idx="22">
                  <c:v>1996</c:v>
                </c:pt>
                <c:pt idx="23">
                  <c:v>1995</c:v>
                </c:pt>
                <c:pt idx="24">
                  <c:v>1994</c:v>
                </c:pt>
                <c:pt idx="25">
                  <c:v>1993</c:v>
                </c:pt>
                <c:pt idx="26">
                  <c:v>1992</c:v>
                </c:pt>
                <c:pt idx="27">
                  <c:v>1991</c:v>
                </c:pt>
                <c:pt idx="28">
                  <c:v>1990</c:v>
                </c:pt>
                <c:pt idx="29">
                  <c:v>1989</c:v>
                </c:pt>
                <c:pt idx="30">
                  <c:v>1988</c:v>
                </c:pt>
                <c:pt idx="31">
                  <c:v>1987</c:v>
                </c:pt>
                <c:pt idx="32">
                  <c:v>1986</c:v>
                </c:pt>
                <c:pt idx="33">
                  <c:v>1985</c:v>
                </c:pt>
                <c:pt idx="34">
                  <c:v>1984</c:v>
                </c:pt>
                <c:pt idx="35">
                  <c:v>1983</c:v>
                </c:pt>
                <c:pt idx="36">
                  <c:v>1982</c:v>
                </c:pt>
                <c:pt idx="37">
                  <c:v>1981</c:v>
                </c:pt>
                <c:pt idx="38">
                  <c:v>1980</c:v>
                </c:pt>
                <c:pt idx="39">
                  <c:v>1979</c:v>
                </c:pt>
                <c:pt idx="40">
                  <c:v>1978</c:v>
                </c:pt>
                <c:pt idx="41">
                  <c:v>1977</c:v>
                </c:pt>
                <c:pt idx="42">
                  <c:v>1976</c:v>
                </c:pt>
                <c:pt idx="43">
                  <c:v>1975</c:v>
                </c:pt>
                <c:pt idx="44">
                  <c:v>1974</c:v>
                </c:pt>
                <c:pt idx="45">
                  <c:v>1973</c:v>
                </c:pt>
                <c:pt idx="46">
                  <c:v>1972</c:v>
                </c:pt>
                <c:pt idx="47">
                  <c:v>1971</c:v>
                </c:pt>
                <c:pt idx="48">
                  <c:v>1970</c:v>
                </c:pt>
                <c:pt idx="49">
                  <c:v>1969</c:v>
                </c:pt>
                <c:pt idx="50">
                  <c:v>1968</c:v>
                </c:pt>
                <c:pt idx="51">
                  <c:v>1967</c:v>
                </c:pt>
                <c:pt idx="52">
                  <c:v>1966</c:v>
                </c:pt>
                <c:pt idx="53">
                  <c:v>1965</c:v>
                </c:pt>
                <c:pt idx="54">
                  <c:v>1964</c:v>
                </c:pt>
                <c:pt idx="55">
                  <c:v>1963</c:v>
                </c:pt>
                <c:pt idx="56">
                  <c:v>1962</c:v>
                </c:pt>
                <c:pt idx="57">
                  <c:v>1961</c:v>
                </c:pt>
                <c:pt idx="58">
                  <c:v>1960</c:v>
                </c:pt>
                <c:pt idx="59">
                  <c:v>1959</c:v>
                </c:pt>
                <c:pt idx="60">
                  <c:v>1958</c:v>
                </c:pt>
                <c:pt idx="61">
                  <c:v>1957</c:v>
                </c:pt>
                <c:pt idx="62">
                  <c:v>1956</c:v>
                </c:pt>
                <c:pt idx="63">
                  <c:v>1955</c:v>
                </c:pt>
                <c:pt idx="64">
                  <c:v>1954</c:v>
                </c:pt>
                <c:pt idx="65">
                  <c:v>1953</c:v>
                </c:pt>
              </c:numCache>
            </c:numRef>
          </c:cat>
          <c:val>
            <c:numRef>
              <c:f>'Scopus-2130-Analyze-Year王强'!$B$9:$B$74</c:f>
              <c:numCache>
                <c:formatCode>General</c:formatCode>
                <c:ptCount val="66"/>
                <c:pt idx="0">
                  <c:v>2</c:v>
                </c:pt>
                <c:pt idx="1">
                  <c:v>33</c:v>
                </c:pt>
                <c:pt idx="2">
                  <c:v>59</c:v>
                </c:pt>
                <c:pt idx="3">
                  <c:v>79</c:v>
                </c:pt>
                <c:pt idx="4">
                  <c:v>135</c:v>
                </c:pt>
                <c:pt idx="5">
                  <c:v>136</c:v>
                </c:pt>
                <c:pt idx="6">
                  <c:v>134</c:v>
                </c:pt>
                <c:pt idx="7">
                  <c:v>152</c:v>
                </c:pt>
                <c:pt idx="8">
                  <c:v>148</c:v>
                </c:pt>
                <c:pt idx="9">
                  <c:v>156</c:v>
                </c:pt>
                <c:pt idx="10">
                  <c:v>149</c:v>
                </c:pt>
                <c:pt idx="11">
                  <c:v>144</c:v>
                </c:pt>
                <c:pt idx="12">
                  <c:v>105</c:v>
                </c:pt>
                <c:pt idx="13">
                  <c:v>108</c:v>
                </c:pt>
                <c:pt idx="14">
                  <c:v>96</c:v>
                </c:pt>
                <c:pt idx="15">
                  <c:v>72</c:v>
                </c:pt>
                <c:pt idx="16">
                  <c:v>77</c:v>
                </c:pt>
                <c:pt idx="17">
                  <c:v>60</c:v>
                </c:pt>
                <c:pt idx="18">
                  <c:v>55</c:v>
                </c:pt>
                <c:pt idx="19">
                  <c:v>31</c:v>
                </c:pt>
                <c:pt idx="20">
                  <c:v>24</c:v>
                </c:pt>
                <c:pt idx="21">
                  <c:v>12</c:v>
                </c:pt>
                <c:pt idx="22">
                  <c:v>13</c:v>
                </c:pt>
                <c:pt idx="23">
                  <c:v>20</c:v>
                </c:pt>
                <c:pt idx="24">
                  <c:v>17</c:v>
                </c:pt>
                <c:pt idx="25">
                  <c:v>11</c:v>
                </c:pt>
                <c:pt idx="26">
                  <c:v>11</c:v>
                </c:pt>
                <c:pt idx="27">
                  <c:v>5</c:v>
                </c:pt>
                <c:pt idx="28">
                  <c:v>9</c:v>
                </c:pt>
                <c:pt idx="29">
                  <c:v>10</c:v>
                </c:pt>
                <c:pt idx="30">
                  <c:v>13</c:v>
                </c:pt>
                <c:pt idx="31">
                  <c:v>7</c:v>
                </c:pt>
                <c:pt idx="32">
                  <c:v>8</c:v>
                </c:pt>
                <c:pt idx="33">
                  <c:v>2</c:v>
                </c:pt>
                <c:pt idx="34">
                  <c:v>4</c:v>
                </c:pt>
                <c:pt idx="35">
                  <c:v>4</c:v>
                </c:pt>
                <c:pt idx="36">
                  <c:v>3</c:v>
                </c:pt>
                <c:pt idx="37">
                  <c:v>5</c:v>
                </c:pt>
                <c:pt idx="38">
                  <c:v>2</c:v>
                </c:pt>
                <c:pt idx="39">
                  <c:v>2</c:v>
                </c:pt>
                <c:pt idx="40">
                  <c:v>0</c:v>
                </c:pt>
                <c:pt idx="41">
                  <c:v>5</c:v>
                </c:pt>
                <c:pt idx="42">
                  <c:v>2</c:v>
                </c:pt>
                <c:pt idx="43">
                  <c:v>3</c:v>
                </c:pt>
                <c:pt idx="44">
                  <c:v>0</c:v>
                </c:pt>
                <c:pt idx="45">
                  <c:v>0</c:v>
                </c:pt>
                <c:pt idx="46">
                  <c:v>1</c:v>
                </c:pt>
                <c:pt idx="47">
                  <c:v>1</c:v>
                </c:pt>
                <c:pt idx="48">
                  <c:v>2</c:v>
                </c:pt>
                <c:pt idx="49">
                  <c:v>0</c:v>
                </c:pt>
                <c:pt idx="50">
                  <c:v>1</c:v>
                </c:pt>
                <c:pt idx="51">
                  <c:v>0</c:v>
                </c:pt>
                <c:pt idx="52">
                  <c:v>0</c:v>
                </c:pt>
                <c:pt idx="53">
                  <c:v>0</c:v>
                </c:pt>
                <c:pt idx="54">
                  <c:v>1</c:v>
                </c:pt>
                <c:pt idx="55">
                  <c:v>0</c:v>
                </c:pt>
                <c:pt idx="56">
                  <c:v>0</c:v>
                </c:pt>
                <c:pt idx="57">
                  <c:v>0</c:v>
                </c:pt>
                <c:pt idx="58">
                  <c:v>0</c:v>
                </c:pt>
                <c:pt idx="59">
                  <c:v>0</c:v>
                </c:pt>
                <c:pt idx="60">
                  <c:v>0</c:v>
                </c:pt>
                <c:pt idx="61">
                  <c:v>0</c:v>
                </c:pt>
                <c:pt idx="62">
                  <c:v>0</c:v>
                </c:pt>
                <c:pt idx="63">
                  <c:v>0</c:v>
                </c:pt>
                <c:pt idx="64">
                  <c:v>0</c:v>
                </c:pt>
                <c:pt idx="65">
                  <c:v>1</c:v>
                </c:pt>
              </c:numCache>
            </c:numRef>
          </c:val>
          <c:extLst>
            <c:ext xmlns:c16="http://schemas.microsoft.com/office/drawing/2014/chart" uri="{C3380CC4-5D6E-409C-BE32-E72D297353CC}">
              <c16:uniqueId val="{00000000-B2AC-4EA7-845B-EF211BDC7A3F}"/>
            </c:ext>
          </c:extLst>
        </c:ser>
        <c:dLbls>
          <c:showLegendKey val="0"/>
          <c:showVal val="0"/>
          <c:showCatName val="0"/>
          <c:showSerName val="0"/>
          <c:showPercent val="0"/>
          <c:showBubbleSize val="0"/>
        </c:dLbls>
        <c:gapWidth val="219"/>
        <c:overlap val="-27"/>
        <c:axId val="1162582824"/>
        <c:axId val="1162583152"/>
      </c:barChart>
      <c:catAx>
        <c:axId val="1162582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583152"/>
        <c:crosses val="autoZero"/>
        <c:auto val="1"/>
        <c:lblAlgn val="ctr"/>
        <c:lblOffset val="100"/>
        <c:noMultiLvlLbl val="0"/>
      </c:catAx>
      <c:valAx>
        <c:axId val="1162583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582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48645" y="0"/>
            <a:ext cx="2944283" cy="496570"/>
          </a:xfrm>
          <a:prstGeom prst="rect">
            <a:avLst/>
          </a:prstGeom>
        </p:spPr>
        <p:txBody>
          <a:bodyPr vert="horz" lIns="93177" tIns="46589" rIns="93177" bIns="46589" rtlCol="0"/>
          <a:lstStyle>
            <a:lvl1pPr algn="r">
              <a:defRPr sz="1200"/>
            </a:lvl1pPr>
          </a:lstStyle>
          <a:p>
            <a:fld id="{68792803-2B55-4255-B49F-36758047C6CD}" type="datetimeFigureOut">
              <a:rPr lang="en-US" smtClean="0"/>
              <a:pPr/>
              <a:t>5/6/2019</a:t>
            </a:fld>
            <a:endParaRPr lang="en-US"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657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3177" tIns="46589" rIns="93177" bIns="46589" rtlCol="0" anchor="b"/>
          <a:lstStyle>
            <a:lvl1pPr algn="r">
              <a:defRPr sz="1200"/>
            </a:lvl1pPr>
          </a:lstStyle>
          <a:p>
            <a:fld id="{8BBA3215-12F3-4705-BC1C-BA4F0BBF337B}" type="slidenum">
              <a:rPr lang="en-US" smtClean="0"/>
              <a:pPr/>
              <a:t>‹#›</a:t>
            </a:fld>
            <a:endParaRPr lang="en-US" dirty="0"/>
          </a:p>
        </p:txBody>
      </p:sp>
    </p:spTree>
    <p:extLst>
      <p:ext uri="{BB962C8B-B14F-4D97-AF65-F5344CB8AC3E}">
        <p14:creationId xmlns:p14="http://schemas.microsoft.com/office/powerpoint/2010/main" val="325451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doing momentous things, and we are uniquely positioned to show our customers the ‘art of the possible’.</a:t>
            </a:r>
            <a:br>
              <a:rPr lang="en-US" dirty="0"/>
            </a:br>
            <a:br>
              <a:rPr lang="en-US" dirty="0"/>
            </a:br>
            <a:r>
              <a:rPr lang="en-US" dirty="0"/>
              <a:t>For more than 130 years we have shared their commitment to transforming and advancing science, health and technology. We understand the worlds in which clinicians, educators, and academic and corporate researchers work, the outcomes they want to achieve and the challenges they face in achieving them. (Pictures are some of the Nobel Laureates publishing</a:t>
            </a:r>
            <a:r>
              <a:rPr lang="en-US" baseline="0" dirty="0"/>
              <a:t> in our journals).</a:t>
            </a:r>
            <a:br>
              <a:rPr lang="en-US" dirty="0"/>
            </a:br>
            <a:br>
              <a:rPr lang="en-US" dirty="0"/>
            </a:br>
            <a:r>
              <a:rPr lang="en-US" dirty="0"/>
              <a:t>We have a responsibility to use that understanding to create highly effective solutions that enable our customers to leverage the vast potential of information to advance science, health and technology in ways that they could not do alone, and to anticipate the new ways customers will want to use information in the future. That is what we mean by ‘leading the way’.</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CEE85850-BAD3-4CAF-B5B7-799457C67EAA}" type="slidenum">
              <a:rPr lang="en-GB" smtClean="0"/>
              <a:pPr>
                <a:defRPr/>
              </a:pPr>
              <a:t>3</a:t>
            </a:fld>
            <a:endParaRPr lang="en-GB"/>
          </a:p>
        </p:txBody>
      </p:sp>
    </p:spTree>
    <p:extLst>
      <p:ext uri="{BB962C8B-B14F-4D97-AF65-F5344CB8AC3E}">
        <p14:creationId xmlns:p14="http://schemas.microsoft.com/office/powerpoint/2010/main" val="2541500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1F8ED-CEC2-4A76-85B5-D62B57BD95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16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D89CC-C8FF-43A1-A225-48888DCBEBA1}" type="slidenum">
              <a:rPr lang="en-US" smtClean="0"/>
              <a:t>27</a:t>
            </a:fld>
            <a:endParaRPr lang="en-US"/>
          </a:p>
        </p:txBody>
      </p:sp>
    </p:spTree>
    <p:extLst>
      <p:ext uri="{BB962C8B-B14F-4D97-AF65-F5344CB8AC3E}">
        <p14:creationId xmlns:p14="http://schemas.microsoft.com/office/powerpoint/2010/main" val="55792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36A-9816-405D-8126-3EF2BC1558C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267404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30</a:t>
            </a:fld>
            <a:endParaRPr lang="en-US"/>
          </a:p>
        </p:txBody>
      </p:sp>
    </p:spTree>
    <p:extLst>
      <p:ext uri="{BB962C8B-B14F-4D97-AF65-F5344CB8AC3E}">
        <p14:creationId xmlns:p14="http://schemas.microsoft.com/office/powerpoint/2010/main" val="124382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31</a:t>
            </a:fld>
            <a:endParaRPr lang="en-US"/>
          </a:p>
        </p:txBody>
      </p:sp>
    </p:spTree>
    <p:extLst>
      <p:ext uri="{BB962C8B-B14F-4D97-AF65-F5344CB8AC3E}">
        <p14:creationId xmlns:p14="http://schemas.microsoft.com/office/powerpoint/2010/main" val="100932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32</a:t>
            </a:fld>
            <a:endParaRPr lang="en-US"/>
          </a:p>
        </p:txBody>
      </p:sp>
    </p:spTree>
    <p:extLst>
      <p:ext uri="{BB962C8B-B14F-4D97-AF65-F5344CB8AC3E}">
        <p14:creationId xmlns:p14="http://schemas.microsoft.com/office/powerpoint/2010/main" val="144961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36A-9816-405D-8126-3EF2BC1558C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45488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SD homepage,</a:t>
            </a:r>
            <a:r>
              <a:rPr lang="en-US" baseline="0" dirty="0"/>
              <a:t> click on the right up button, the activate remote access button would appear. </a:t>
            </a:r>
          </a:p>
          <a:p>
            <a:r>
              <a:rPr lang="en-US" baseline="0" dirty="0"/>
              <a:t>Click the activate remote access button.</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13131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714375"/>
            <a:ext cx="4881563" cy="3662363"/>
          </a:xfrm>
        </p:spPr>
      </p:sp>
      <p:sp>
        <p:nvSpPr>
          <p:cNvPr id="3" name="Notes Placeholder 2"/>
          <p:cNvSpPr>
            <a:spLocks noGrp="1"/>
          </p:cNvSpPr>
          <p:nvPr>
            <p:ph type="body" idx="1"/>
          </p:nvPr>
        </p:nvSpPr>
        <p:spPr>
          <a:xfrm>
            <a:off x="664679" y="4658170"/>
            <a:ext cx="5317435" cy="4395866"/>
          </a:xfrm>
        </p:spPr>
        <p:txBody>
          <a:bodyPr/>
          <a:lstStyle/>
          <a:p>
            <a:r>
              <a:rPr lang="en-GB" dirty="0"/>
              <a:t>So building on that idea we created</a:t>
            </a:r>
            <a:r>
              <a:rPr lang="en-GB" baseline="0" dirty="0"/>
              <a:t> a concept prototype that we tested with users </a:t>
            </a:r>
          </a:p>
          <a:p>
            <a:endParaRPr lang="en-GB" baseline="0" dirty="0"/>
          </a:p>
          <a:p>
            <a:r>
              <a:rPr lang="en-GB" baseline="0" dirty="0"/>
              <a:t>The prototype was centred on a common interdisciplinary use case that we had heard regular in user interviews – ‘I want to understand the journal article’ </a:t>
            </a:r>
          </a:p>
          <a:p>
            <a:endParaRPr lang="en-GB" baseline="0" dirty="0"/>
          </a:p>
          <a:p>
            <a:r>
              <a:rPr lang="en-GB" baseline="0" dirty="0"/>
              <a:t>The scenario is that a researcher finds a term in an article that they are unfamiliar with – instead of providing a list of all content that relates to that concept, we signpost the content based on the problem it solves for that specific  user – so latest developments, methods, fundamentals or definitions – this allows the user to more clearly navigate to the most relevant content for them</a:t>
            </a:r>
          </a:p>
          <a:p>
            <a:endParaRPr lang="en-GB" baseline="0" dirty="0"/>
          </a:p>
          <a:p>
            <a:r>
              <a:rPr lang="en-GB" baseline="0" dirty="0"/>
              <a:t>This is the basic principle we are building our solution from – a user-centric view of the content </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t>43</a:t>
            </a:fld>
            <a:endParaRPr lang="en-US" dirty="0">
              <a:solidFill>
                <a:prstClr val="black"/>
              </a:solidFill>
            </a:endParaRPr>
          </a:p>
        </p:txBody>
      </p:sp>
    </p:spTree>
    <p:extLst>
      <p:ext uri="{BB962C8B-B14F-4D97-AF65-F5344CB8AC3E}">
        <p14:creationId xmlns:p14="http://schemas.microsoft.com/office/powerpoint/2010/main" val="328227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55</a:t>
            </a:fld>
            <a:endParaRPr lang="en-US"/>
          </a:p>
        </p:txBody>
      </p:sp>
    </p:spTree>
    <p:extLst>
      <p:ext uri="{BB962C8B-B14F-4D97-AF65-F5344CB8AC3E}">
        <p14:creationId xmlns:p14="http://schemas.microsoft.com/office/powerpoint/2010/main" val="419867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Publisher neutral</a:t>
            </a:r>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4</a:t>
            </a:fld>
            <a:endParaRPr lang="en-US"/>
          </a:p>
        </p:txBody>
      </p:sp>
    </p:spTree>
    <p:extLst>
      <p:ext uri="{BB962C8B-B14F-4D97-AF65-F5344CB8AC3E}">
        <p14:creationId xmlns:p14="http://schemas.microsoft.com/office/powerpoint/2010/main" val="359304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866775" y="738188"/>
            <a:ext cx="4913313" cy="36861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679451" y="4717414"/>
            <a:ext cx="5435599" cy="4469130"/>
          </a:xfrm>
          <a:prstGeom prst="rect">
            <a:avLst/>
          </a:prstGeom>
          <a:noFill/>
          <a:ln>
            <a:noFill/>
          </a:ln>
        </p:spPr>
        <p:txBody>
          <a:bodyPr lIns="92825" tIns="46400" rIns="92825" bIns="464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br>
              <a:rPr lang="en-US" sz="1200" b="0" i="0" u="none" strike="noStrike" kern="1200" cap="none" dirty="0">
                <a:solidFill>
                  <a:schemeClr val="dk1"/>
                </a:solidFill>
                <a:effectLst/>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48645" y="9433105"/>
            <a:ext cx="2944282" cy="496570"/>
          </a:xfrm>
          <a:prstGeom prst="rect">
            <a:avLst/>
          </a:prstGeom>
          <a:noFill/>
          <a:ln>
            <a:noFill/>
          </a:ln>
        </p:spPr>
        <p:txBody>
          <a:bodyPr lIns="92825" tIns="46400" rIns="92825" bIns="46400" anchor="b" anchorCtr="0">
            <a:noAutofit/>
          </a:bodyPr>
          <a:lstStyle/>
          <a:p>
            <a:pPr>
              <a:buSzPct val="25000"/>
            </a:pPr>
            <a:fld id="{00000000-1234-1234-1234-123412341234}" type="slidenum">
              <a:rPr lang="en-US">
                <a:latin typeface="Calibri"/>
                <a:ea typeface="Calibri"/>
                <a:cs typeface="Calibri"/>
                <a:sym typeface="Calibri"/>
              </a:rPr>
              <a:pPr>
                <a:buSzPct val="25000"/>
              </a:pPr>
              <a:t>56</a:t>
            </a:fld>
            <a:endParaRPr lang="en-US">
              <a:latin typeface="Calibri"/>
              <a:ea typeface="Calibri"/>
              <a:cs typeface="Calibri"/>
              <a:sym typeface="Calibri"/>
            </a:endParaRPr>
          </a:p>
        </p:txBody>
      </p:sp>
    </p:spTree>
    <p:extLst>
      <p:ext uri="{BB962C8B-B14F-4D97-AF65-F5344CB8AC3E}">
        <p14:creationId xmlns:p14="http://schemas.microsoft.com/office/powerpoint/2010/main" val="19356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also think about what is going on here in terms of a product hierarchy starting with broad foundations at the bottom represented by Reference Modules or Major Reference Works (MRWs) that presents a comprehensive introduction to established knowledge relating to a subject and an ideal entry point for someone unfamiliar with a topic that quickly need to get up to speed and that provides useful links to further reading.</a:t>
            </a:r>
          </a:p>
          <a:p>
            <a:r>
              <a:rPr lang="en-GB" baseline="0" dirty="0"/>
              <a:t>Moving up the pyramid hierarchy the content becomes gradually more specific and focussed until you get to journals articles that are usually very narrow in focus and provide more detail about more recent findings or theories – often journal represent a number of ‘cutting edge theories’ and approaches on the same subject and can also be seen as ‘work in progress’ or not yet universally established knowledge but essential for new scientific discovery.</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pPr/>
              <a:t>7</a:t>
            </a:fld>
            <a:endParaRPr lang="en-US" dirty="0"/>
          </a:p>
        </p:txBody>
      </p:sp>
    </p:spTree>
    <p:extLst>
      <p:ext uri="{BB962C8B-B14F-4D97-AF65-F5344CB8AC3E}">
        <p14:creationId xmlns:p14="http://schemas.microsoft.com/office/powerpoint/2010/main" val="303287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1236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US" b="0" dirty="0">
                <a:cs typeface="Georgia"/>
              </a:rPr>
              <a:t>We’re going</a:t>
            </a:r>
            <a:r>
              <a:rPr lang="en-US" b="0" baseline="0" dirty="0">
                <a:cs typeface="Georgia"/>
              </a:rPr>
              <a:t> from Book/Product Centric, to User Centric. </a:t>
            </a:r>
          </a:p>
          <a:p>
            <a:pPr defTabSz="921532">
              <a:defRPr/>
            </a:pPr>
            <a:endParaRPr lang="en-US" b="0" baseline="0" dirty="0">
              <a:cs typeface="Georgia"/>
            </a:endParaRPr>
          </a:p>
          <a:p>
            <a:pPr defTabSz="921532">
              <a:defRPr/>
            </a:pPr>
            <a:r>
              <a:rPr lang="en-US" b="0" baseline="0" dirty="0">
                <a:cs typeface="Georgia"/>
              </a:rPr>
              <a:t>As part of this process</a:t>
            </a:r>
            <a:r>
              <a:rPr lang="en-US" b="0" dirty="0">
                <a:cs typeface="Georgia"/>
              </a:rPr>
              <a:t>,</a:t>
            </a:r>
            <a:r>
              <a:rPr lang="en-US" b="0" baseline="0" dirty="0">
                <a:cs typeface="Georgia"/>
              </a:rPr>
              <a:t> we do regularly qualitative market research to better understand how researchers work with content.</a:t>
            </a:r>
          </a:p>
          <a:p>
            <a:pPr defTabSz="921532">
              <a:defRPr/>
            </a:pPr>
            <a:endParaRPr lang="en-US" b="0" baseline="0" dirty="0"/>
          </a:p>
          <a:p>
            <a:pPr defTabSz="921532">
              <a:defRPr/>
            </a:pPr>
            <a:r>
              <a:rPr lang="en-US" b="0" baseline="0" dirty="0"/>
              <a:t>The needs expressed by researchers in these interviews align with the use cases we’ve built for this new initiative:</a:t>
            </a:r>
          </a:p>
          <a:p>
            <a:pPr marL="172787" indent="-172787" defTabSz="921532">
              <a:buFont typeface="Arial" panose="020B0604020202020204" pitchFamily="34" charset="0"/>
              <a:buChar char="•"/>
              <a:defRPr/>
            </a:pPr>
            <a:endParaRPr lang="en-US" b="0" baseline="0" dirty="0"/>
          </a:p>
          <a:p>
            <a:pPr marL="172787" indent="-172787" defTabSz="921532">
              <a:buFont typeface="Arial" panose="020B0604020202020204" pitchFamily="34" charset="0"/>
              <a:buChar char="•"/>
              <a:defRPr/>
            </a:pPr>
            <a:r>
              <a:rPr lang="en-US" sz="1200" dirty="0">
                <a:solidFill>
                  <a:schemeClr val="tx2">
                    <a:lumMod val="75000"/>
                  </a:schemeClr>
                </a:solidFill>
              </a:rPr>
              <a:t>“I need to get up to speed on a new topic in order to understand the article I’m reading” (Upper and lower left)</a:t>
            </a:r>
          </a:p>
          <a:p>
            <a:pPr marL="172787" indent="-172787" defTabSz="921532">
              <a:buFont typeface="Arial" panose="020B0604020202020204" pitchFamily="34" charset="0"/>
              <a:buChar char="•"/>
              <a:defRPr/>
            </a:pPr>
            <a:r>
              <a:rPr lang="en-GB" sz="1200" dirty="0">
                <a:solidFill>
                  <a:schemeClr val="tx2">
                    <a:lumMod val="75000"/>
                  </a:schemeClr>
                </a:solidFill>
                <a:cs typeface="Calibri" panose="020F0502020204030204" pitchFamily="34" charset="0"/>
              </a:rPr>
              <a:t>“Understanding techniques and processes is required to understand and reuse the results in a paper, but this information is very hard to find.” (Upper and lower right)</a:t>
            </a:r>
            <a:endParaRPr lang="en-US" sz="1200" dirty="0">
              <a:solidFill>
                <a:schemeClr val="tx2">
                  <a:lumMod val="75000"/>
                </a:schemeClr>
              </a:solidFill>
              <a:cs typeface="Calibri" panose="020F0502020204030204" pitchFamily="34" charset="0"/>
            </a:endParaRPr>
          </a:p>
          <a:p>
            <a:pPr marL="172787" indent="-172787" defTabSz="921532">
              <a:buFont typeface="Arial" panose="020B0604020202020204" pitchFamily="34" charset="0"/>
              <a:buChar char="•"/>
              <a:defRPr/>
            </a:pPr>
            <a:r>
              <a:rPr lang="en-US" sz="1200" dirty="0">
                <a:solidFill>
                  <a:schemeClr val="tx2">
                    <a:lumMod val="75000"/>
                  </a:schemeClr>
                </a:solidFill>
                <a:cs typeface="Calibri" panose="020F0502020204030204" pitchFamily="34" charset="0"/>
              </a:rPr>
              <a:t>“It is a challenge to quickly get a foundation of relevant, authoritative, knowledge on subjects that are new to me” (Upper and lower left)</a:t>
            </a:r>
          </a:p>
          <a:p>
            <a:pPr defTabSz="921532">
              <a:defRPr/>
            </a:pPr>
            <a:endParaRPr lang="en-US" b="0" dirty="0"/>
          </a:p>
          <a:p>
            <a:r>
              <a:rPr lang="en-US" sz="1200" dirty="0"/>
              <a:t>Yet, with currently available systems, users may be left to fend for themselves in the information ecosystem, visiting different sites, sifting through data to find high-quality, appropriately curated information to learn the answers they need.</a:t>
            </a:r>
          </a:p>
          <a:p>
            <a:endParaRPr lang="en-US" sz="1200" dirty="0"/>
          </a:p>
          <a:p>
            <a:r>
              <a:rPr lang="en-US" dirty="0"/>
              <a:t>As they search, sort,</a:t>
            </a:r>
            <a:r>
              <a:rPr lang="en-US" baseline="0" dirty="0"/>
              <a:t> and self-curate for quality, time is lost, which can slow projects down. Worse – questions can remain unanswered, and projects can be stalled or </a:t>
            </a:r>
            <a:r>
              <a:rPr lang="en-US" baseline="0" dirty="0" err="1"/>
              <a:t>mis</a:t>
            </a:r>
            <a:r>
              <a:rPr lang="en-US" baseline="0" dirty="0"/>
              <a:t>-directed by a lack of information. </a:t>
            </a:r>
          </a:p>
          <a:p>
            <a:endParaRPr lang="en-US" baseline="0" dirty="0"/>
          </a:p>
          <a:p>
            <a:endParaRPr lang="en-US" baseline="0" dirty="0"/>
          </a:p>
          <a:p>
            <a:r>
              <a:rPr lang="en-US" dirty="0"/>
              <a:t>User data confirms what the qualitative research has demonstrated: books form a critical complement to journal</a:t>
            </a:r>
            <a:r>
              <a:rPr lang="en-US" baseline="0" dirty="0"/>
              <a:t> content to ensure researcher success and research growth. Taking a closer look at researchers’ use sessions on ScienceDirect, we see that there is a high-level of co-usage of book and journal content in a given research session. </a:t>
            </a:r>
          </a:p>
          <a:p>
            <a:endParaRPr lang="en-US" baseline="0" dirty="0"/>
          </a:p>
          <a:p>
            <a:pPr defTabSz="921532">
              <a:defRPr/>
            </a:pPr>
            <a:r>
              <a:rPr lang="en-US" b="1" baseline="0" dirty="0"/>
              <a:t>Details of Slide Visuals: </a:t>
            </a:r>
            <a:endParaRPr lang="en-US" baseline="0" dirty="0"/>
          </a:p>
          <a:p>
            <a:endParaRPr lang="en-US" baseline="0" dirty="0"/>
          </a:p>
          <a:p>
            <a:r>
              <a:rPr lang="en-US" sz="1200" b="1" dirty="0"/>
              <a:t>Taking a closer look at all the use sessions on ScienceDirect, we see that there is a high-level of co-usage of book and journal content in a given usage session. </a:t>
            </a:r>
            <a:br>
              <a:rPr lang="en-US" sz="1200" dirty="0"/>
            </a:br>
            <a:br>
              <a:rPr lang="en-US" sz="1200" u="sng" dirty="0"/>
            </a:br>
            <a:r>
              <a:rPr lang="en-US" sz="1200" u="sng" dirty="0"/>
              <a:t>Similar with the co-usage network of an individual book. here in green, you can see book content use, while in red you see journal content use </a:t>
            </a:r>
            <a:r>
              <a:rPr lang="en-US" sz="1200" b="1" u="sng" dirty="0"/>
              <a:t>for given subject areas</a:t>
            </a:r>
            <a:r>
              <a:rPr lang="en-US" sz="1200" u="sng" dirty="0"/>
              <a:t>. The larger the circle, the higher the incidence of co-usage is for that subject area content. </a:t>
            </a:r>
            <a:br>
              <a:rPr lang="en-US" sz="1200" dirty="0"/>
            </a:br>
            <a:br>
              <a:rPr lang="en-US" sz="1200" dirty="0"/>
            </a:br>
            <a:r>
              <a:rPr lang="en-US" sz="1200" dirty="0"/>
              <a:t>The three largest green circles show the three subject areas where books are used most often together with journals. So for Engineering, Agricultural and Biological Sciences, and Medicine and Dentistry Book content, users are simultaneously using journal content at the highest rates.  </a:t>
            </a:r>
            <a:br>
              <a:rPr lang="en-US" sz="1200" dirty="0"/>
            </a:br>
            <a:br>
              <a:rPr lang="en-US" sz="1200" dirty="0"/>
            </a:br>
            <a:r>
              <a:rPr lang="en-US" sz="1200" b="1" u="sng" dirty="0"/>
              <a:t>What we see here is that</a:t>
            </a:r>
            <a:r>
              <a:rPr lang="en-US" sz="1200" b="1" dirty="0"/>
              <a:t> book and journal content are complementary content types, each required for specific researcher needs. </a:t>
            </a:r>
            <a:br>
              <a:rPr lang="en-US" sz="1200" b="1" dirty="0"/>
            </a:br>
            <a:r>
              <a:rPr lang="en-US" sz="1200" b="1" u="sng" dirty="0"/>
              <a:t>You’ll note, as well, that</a:t>
            </a:r>
            <a:r>
              <a:rPr lang="en-US" sz="1200" b="1" dirty="0"/>
              <a:t> this shows the centrality of books within an interdisciplinary research environment. </a:t>
            </a:r>
            <a:br>
              <a:rPr lang="en-US" sz="1200" b="1" dirty="0"/>
            </a:br>
            <a:r>
              <a:rPr lang="en-US" sz="1200" b="1" u="sng" dirty="0"/>
              <a:t>eBooks on ScienceDirect facilitate research that flows</a:t>
            </a:r>
            <a:r>
              <a:rPr lang="en-US" sz="1200" b="1" dirty="0"/>
              <a:t> from one content type to another, and from one subject area to another, in a given usage session.</a:t>
            </a:r>
            <a:r>
              <a:rPr lang="en-US" dirty="0"/>
              <a:t> </a:t>
            </a:r>
          </a:p>
          <a:p>
            <a:endParaRPr lang="en-US" baseline="0" dirty="0"/>
          </a:p>
          <a:p>
            <a:endParaRPr lang="en-US" dirty="0"/>
          </a:p>
        </p:txBody>
      </p:sp>
      <p:sp>
        <p:nvSpPr>
          <p:cNvPr id="4" name="Header Placeholder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392473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13</a:t>
            </a:fld>
            <a:endParaRPr lang="en-US" dirty="0"/>
          </a:p>
        </p:txBody>
      </p:sp>
    </p:spTree>
    <p:extLst>
      <p:ext uri="{BB962C8B-B14F-4D97-AF65-F5344CB8AC3E}">
        <p14:creationId xmlns:p14="http://schemas.microsoft.com/office/powerpoint/2010/main" val="132188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36A-9816-405D-8126-3EF2BC1558C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1865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52BB717-7EFB-4E54-B65F-201F5E4D80B3}" type="slidenum">
              <a:rPr lang="en-US" smtClean="0"/>
              <a:t>15</a:t>
            </a:fld>
            <a:endParaRPr lang="en-US"/>
          </a:p>
        </p:txBody>
      </p:sp>
    </p:spTree>
    <p:extLst>
      <p:ext uri="{BB962C8B-B14F-4D97-AF65-F5344CB8AC3E}">
        <p14:creationId xmlns:p14="http://schemas.microsoft.com/office/powerpoint/2010/main" val="133321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676" y="5031751"/>
            <a:ext cx="5301395" cy="5410106"/>
          </a:xfrm>
        </p:spPr>
        <p:txBody>
          <a:bodyPr>
            <a:noAutofit/>
          </a:bodyPr>
          <a:lstStyle/>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OPTIONAL – For use for audiences less familiar with Elsevier</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defTabSz="462595" eaLnBrk="0" fontAlgn="base" hangingPunct="0">
              <a:spcBef>
                <a:spcPct val="0"/>
              </a:spcBef>
              <a:spcAft>
                <a:spcPct val="0"/>
              </a:spcAft>
              <a:defRPr/>
            </a:pPr>
            <a:r>
              <a:rPr lang="en-US" sz="1400" dirty="0"/>
              <a:t>[Slide goals: introduces Elsevier as a global research collaborative, with ample data resources to build the right research at the right time, in the right place, to serve researcher needs and goals.]</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So who is Elsevier?</a:t>
            </a:r>
            <a:br>
              <a:rPr lang="en-US" sz="1300" dirty="0">
                <a:solidFill>
                  <a:srgbClr val="000000"/>
                </a:solidFill>
                <a:latin typeface="Arial" panose="020B0604020202020204" pitchFamily="34" charset="0"/>
                <a:ea typeface="Arial"/>
                <a:cs typeface="Arial" panose="020B0604020202020204" pitchFamily="34" charset="0"/>
              </a:rPr>
            </a:br>
            <a:endParaRPr lang="en-US" sz="1300" dirty="0">
              <a:solidFill>
                <a:srgbClr val="000000"/>
              </a:solidFill>
              <a:latin typeface="Arial" panose="020B0604020202020204" pitchFamily="34" charset="0"/>
              <a:ea typeface="Arial"/>
              <a:cs typeface="Arial" panose="020B0604020202020204" pitchFamily="34" charset="0"/>
            </a:endParaRPr>
          </a:p>
          <a:p>
            <a:pPr marL="289122" indent="-289122"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We are is a digital information solutions company with roots in publishing world class, peer-reviewed scientific, medical, and technical literature, going back 130 years.</a:t>
            </a:r>
          </a:p>
          <a:p>
            <a:pPr marL="181296" indent="-181296">
              <a:buFont typeface="Arial" panose="020B0604020202020204" pitchFamily="34" charset="0"/>
              <a:buChar char="•"/>
            </a:pPr>
            <a:r>
              <a:rPr lang="en-GB" sz="1300" dirty="0">
                <a:solidFill>
                  <a:srgbClr val="000000"/>
                </a:solidFill>
                <a:latin typeface="Arial" panose="020B0604020202020204" pitchFamily="34" charset="0"/>
                <a:ea typeface="Arial"/>
                <a:cs typeface="Arial" panose="020B0604020202020204" pitchFamily="34" charset="0"/>
              </a:rPr>
              <a:t>Our mission is to</a:t>
            </a:r>
            <a:r>
              <a:rPr lang="en-US" sz="1300" dirty="0">
                <a:solidFill>
                  <a:srgbClr val="000000"/>
                </a:solidFill>
                <a:latin typeface="Arial" panose="020B0604020202020204" pitchFamily="34" charset="0"/>
                <a:cs typeface="Arial" panose="020B0604020202020204" pitchFamily="34" charset="0"/>
              </a:rPr>
              <a:t> lead the way in advancing science, technology and health.</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Our customers are doing momentous things and we have a responsibility to create highly effective solutions that enable our customers to leverage the vast potential of information to advance science, health and technology in ways that they could not do alone.</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We also want to anticipate the new ways customers will want to use information in the future. That is what we mean by ‘leading the way’.</a:t>
            </a:r>
          </a:p>
          <a:p>
            <a:pPr marL="181296"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Our products include: </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Intellectual content—largely in the form of digitized books, journals, and proprietary databases—delivering access to them via the internet and other offline digital channels (examples: journals (Lancet, imprints (Cell, MK), ScienceDirect, Mendeley, Scopus)</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 addition to—and layered over—this content, are technology and analytics (tools and solutions), that allow clients and end-users to do ‘more with’ information: to produce it, interact with it, manipulate it, and share it with greater facility, efficiency, and creativity (examples: </a:t>
            </a:r>
            <a:r>
              <a:rPr lang="en-US" sz="1300" dirty="0" err="1">
                <a:solidFill>
                  <a:srgbClr val="000000"/>
                </a:solidFill>
                <a:latin typeface="Arial" panose="020B0604020202020204" pitchFamily="34" charset="0"/>
                <a:ea typeface="Arial"/>
                <a:cs typeface="Arial" panose="020B0604020202020204" pitchFamily="34" charset="0"/>
              </a:rPr>
              <a:t>ClinicalKey</a:t>
            </a:r>
            <a:r>
              <a:rPr lang="en-US" sz="1300" dirty="0">
                <a:solidFill>
                  <a:srgbClr val="000000"/>
                </a:solidFill>
                <a:latin typeface="Arial" panose="020B0604020202020204" pitchFamily="34" charset="0"/>
                <a:ea typeface="Arial"/>
                <a:cs typeface="Arial" panose="020B0604020202020204" pitchFamily="34" charset="0"/>
              </a:rPr>
              <a:t>, </a:t>
            </a:r>
            <a:r>
              <a:rPr lang="en-US" sz="1300" dirty="0" err="1">
                <a:solidFill>
                  <a:srgbClr val="000000"/>
                </a:solidFill>
                <a:latin typeface="Arial" panose="020B0604020202020204" pitchFamily="34" charset="0"/>
                <a:ea typeface="Arial"/>
                <a:cs typeface="Arial" panose="020B0604020202020204" pitchFamily="34" charset="0"/>
              </a:rPr>
              <a:t>Reaxys</a:t>
            </a:r>
            <a:r>
              <a:rPr lang="en-US" sz="1300" dirty="0">
                <a:solidFill>
                  <a:srgbClr val="000000"/>
                </a:solidFill>
                <a:latin typeface="Arial" panose="020B0604020202020204" pitchFamily="34" charset="0"/>
                <a:ea typeface="Arial"/>
                <a:cs typeface="Arial" panose="020B0604020202020204" pitchFamily="34" charset="0"/>
              </a:rPr>
              <a:t>, SciVal, </a:t>
            </a:r>
            <a:r>
              <a:rPr lang="en-US" sz="1300" dirty="0" err="1">
                <a:solidFill>
                  <a:srgbClr val="000000"/>
                </a:solidFill>
                <a:latin typeface="Arial" panose="020B0604020202020204" pitchFamily="34" charset="0"/>
                <a:ea typeface="Arial"/>
                <a:cs typeface="Arial" panose="020B0604020202020204" pitchFamily="34" charset="0"/>
              </a:rPr>
              <a:t>SimChart</a:t>
            </a:r>
            <a:r>
              <a:rPr lang="en-US" sz="1300" dirty="0">
                <a:solidFill>
                  <a:srgbClr val="000000"/>
                </a:solidFill>
                <a:latin typeface="Arial" panose="020B0604020202020204" pitchFamily="34" charset="0"/>
                <a:ea typeface="Arial"/>
                <a:cs typeface="Arial" panose="020B0604020202020204" pitchFamily="34" charset="0"/>
              </a:rPr>
              <a:t>)</a:t>
            </a:r>
          </a:p>
          <a:p>
            <a:pPr marL="181296" indent="-181296" eaLnBrk="0" fontAlgn="base" hangingPunct="0">
              <a:spcBef>
                <a:spcPct val="0"/>
              </a:spcBef>
              <a:spcAft>
                <a:spcPct val="0"/>
              </a:spcAft>
              <a:buFont typeface="Arial" panose="020B0604020202020204" pitchFamily="34" charset="0"/>
              <a:buChar char="•"/>
            </a:pPr>
            <a:r>
              <a:rPr lang="en-US" sz="1300" dirty="0">
                <a:solidFill>
                  <a:srgbClr val="000000"/>
                </a:solidFill>
                <a:latin typeface="Arial" panose="020B0604020202020204" pitchFamily="34" charset="0"/>
                <a:ea typeface="Arial"/>
                <a:cs typeface="Arial" panose="020B0604020202020204" pitchFamily="34" charset="0"/>
              </a:rPr>
              <a:t>Elsevier empowers knowledge professionals to be more collaborative and competitive, efficient and effective; to perform better, and to create knowledge with impact.</a:t>
            </a:r>
          </a:p>
          <a:p>
            <a:endParaRPr lang="en-US" sz="900" dirty="0">
              <a:latin typeface="Arial"/>
              <a:cs typeface="Arial"/>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pPr/>
              <a:t>17</a:t>
            </a:fld>
            <a:endParaRPr lang="en-US"/>
          </a:p>
        </p:txBody>
      </p:sp>
    </p:spTree>
    <p:extLst>
      <p:ext uri="{BB962C8B-B14F-4D97-AF65-F5344CB8AC3E}">
        <p14:creationId xmlns:p14="http://schemas.microsoft.com/office/powerpoint/2010/main" val="78789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Master" Target="../slideMasters/slideMaster9.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9.jpeg"/><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37.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4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50666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4545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1728080"/>
            <a:ext cx="7772400" cy="900820"/>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Section Title</a:t>
            </a:r>
          </a:p>
        </p:txBody>
      </p:sp>
      <p:sp>
        <p:nvSpPr>
          <p:cNvPr id="6" name="Content Placeholder 5"/>
          <p:cNvSpPr>
            <a:spLocks noGrp="1"/>
          </p:cNvSpPr>
          <p:nvPr>
            <p:ph sz="quarter" idx="16" hasCustomPrompt="1"/>
          </p:nvPr>
        </p:nvSpPr>
        <p:spPr>
          <a:xfrm>
            <a:off x="714374" y="2762250"/>
            <a:ext cx="7781925" cy="1899556"/>
          </a:xfrm>
        </p:spPr>
        <p:txBody>
          <a:bodyPr>
            <a:normAutofit/>
          </a:bodyPr>
          <a:lstStyle>
            <a:lvl1pPr marL="0" indent="0">
              <a:buNone/>
              <a:defRPr sz="2000" b="0" baseline="0">
                <a:solidFill>
                  <a:schemeClr val="bg1"/>
                </a:solidFill>
              </a:defRPr>
            </a:lvl1pPr>
          </a:lstStyle>
          <a:p>
            <a:pPr lvl="0"/>
            <a:r>
              <a:rPr lang="en-US" dirty="0"/>
              <a:t>Add Section title text here</a:t>
            </a:r>
          </a:p>
        </p:txBody>
      </p:sp>
    </p:spTree>
    <p:extLst>
      <p:ext uri="{BB962C8B-B14F-4D97-AF65-F5344CB8AC3E}">
        <p14:creationId xmlns:p14="http://schemas.microsoft.com/office/powerpoint/2010/main" val="3946128858"/>
      </p:ext>
    </p:extLst>
  </p:cSld>
  <p:clrMapOvr>
    <a:masterClrMapping/>
  </p:clrMapOvr>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heels">
    <p:spTree>
      <p:nvGrpSpPr>
        <p:cNvPr id="1" name=""/>
        <p:cNvGrpSpPr/>
        <p:nvPr/>
      </p:nvGrpSpPr>
      <p:grpSpPr>
        <a:xfrm>
          <a:off x="0" y="0"/>
          <a:ext cx="0" cy="0"/>
          <a:chOff x="0" y="0"/>
          <a:chExt cx="0" cy="0"/>
        </a:xfrm>
      </p:grpSpPr>
      <p:sp>
        <p:nvSpPr>
          <p:cNvPr id="35" name="Title 1"/>
          <p:cNvSpPr>
            <a:spLocks noGrp="1"/>
          </p:cNvSpPr>
          <p:nvPr>
            <p:ph type="title"/>
          </p:nvPr>
        </p:nvSpPr>
        <p:spPr>
          <a:xfrm>
            <a:off x="228600" y="299251"/>
            <a:ext cx="8686800" cy="665026"/>
          </a:xfrm>
        </p:spPr>
        <p:txBody>
          <a:bodyPr lIns="0" tIns="0" rIns="0" bIns="0">
            <a:normAutofit/>
          </a:bodyPr>
          <a:lstStyle>
            <a:lvl1pPr>
              <a:defRPr sz="1800"/>
            </a:lvl1pPr>
          </a:lstStyle>
          <a:p>
            <a:r>
              <a:rPr lang="en-US" dirty="0"/>
              <a:t>Click to edit Master title style</a:t>
            </a:r>
          </a:p>
        </p:txBody>
      </p:sp>
      <p:sp>
        <p:nvSpPr>
          <p:cNvPr id="37" name="Slide Number Placeholder 12"/>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8"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pSp>
        <p:nvGrpSpPr>
          <p:cNvPr id="22" name="BackGround"/>
          <p:cNvGrpSpPr/>
          <p:nvPr userDrawn="1"/>
        </p:nvGrpSpPr>
        <p:grpSpPr>
          <a:xfrm>
            <a:off x="295201" y="957701"/>
            <a:ext cx="8557919" cy="5731295"/>
            <a:chOff x="295201" y="957701"/>
            <a:chExt cx="8557919" cy="5731295"/>
          </a:xfrm>
        </p:grpSpPr>
        <p:grpSp>
          <p:nvGrpSpPr>
            <p:cNvPr id="12" name="Circle"/>
            <p:cNvGrpSpPr/>
            <p:nvPr userDrawn="1"/>
          </p:nvGrpSpPr>
          <p:grpSpPr>
            <a:xfrm>
              <a:off x="3068640" y="2043575"/>
              <a:ext cx="3011040" cy="3012796"/>
              <a:chOff x="3068640" y="2043575"/>
              <a:chExt cx="3011040" cy="3012796"/>
            </a:xfrm>
          </p:grpSpPr>
          <p:grpSp>
            <p:nvGrpSpPr>
              <p:cNvPr id="11" name="Group 10"/>
              <p:cNvGrpSpPr/>
              <p:nvPr userDrawn="1"/>
            </p:nvGrpSpPr>
            <p:grpSpPr>
              <a:xfrm>
                <a:off x="3068640" y="2043575"/>
                <a:ext cx="3011040" cy="3012796"/>
                <a:chOff x="3068640" y="2043575"/>
                <a:chExt cx="3011040" cy="3012796"/>
              </a:xfrm>
            </p:grpSpPr>
            <p:sp>
              <p:nvSpPr>
                <p:cNvPr id="14" name="Line 83"/>
                <p:cNvSpPr>
                  <a:spLocks noChangeShapeType="1"/>
                </p:cNvSpPr>
                <p:nvPr userDrawn="1">
                  <p:custDataLst>
                    <p:tags r:id="rId12"/>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endParaRPr lang="en-US" sz="1100"/>
                </a:p>
              </p:txBody>
            </p:sp>
            <p:sp>
              <p:nvSpPr>
                <p:cNvPr id="15" name="Line 84"/>
                <p:cNvSpPr>
                  <a:spLocks noChangeShapeType="1"/>
                </p:cNvSpPr>
                <p:nvPr userDrawn="1">
                  <p:custDataLst>
                    <p:tags r:id="rId13"/>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endParaRPr lang="en-US" sz="1100"/>
                </a:p>
              </p:txBody>
            </p:sp>
            <p:sp>
              <p:nvSpPr>
                <p:cNvPr id="23" name="Arc 57"/>
                <p:cNvSpPr>
                  <a:spLocks/>
                </p:cNvSpPr>
                <p:nvPr userDrawn="1">
                  <p:custDataLst>
                    <p:tags r:id="rId14"/>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endParaRPr lang="en-GB" sz="1100" dirty="0"/>
                </a:p>
              </p:txBody>
            </p:sp>
          </p:grpSp>
          <p:grpSp>
            <p:nvGrpSpPr>
              <p:cNvPr id="10" name="Group 9"/>
              <p:cNvGrpSpPr/>
              <p:nvPr userDrawn="1"/>
            </p:nvGrpSpPr>
            <p:grpSpPr>
              <a:xfrm>
                <a:off x="3779912" y="2515863"/>
                <a:ext cx="1584176" cy="2070441"/>
                <a:chOff x="3779912" y="2515863"/>
                <a:chExt cx="1584176" cy="2070441"/>
              </a:xfrm>
            </p:grpSpPr>
            <p:sp>
              <p:nvSpPr>
                <p:cNvPr id="24" name="Rectangle 3"/>
                <p:cNvSpPr>
                  <a:spLocks noChangeArrowheads="1"/>
                </p:cNvSpPr>
                <p:nvPr userDrawn="1">
                  <p:custDataLst>
                    <p:tags r:id="rId8"/>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algn="l">
                    <a:spcBef>
                      <a:spcPct val="20000"/>
                    </a:spcBef>
                    <a:buClr>
                      <a:srgbClr val="000099"/>
                    </a:buClr>
                    <a:buSzPct val="70000"/>
                    <a:buFont typeface="Wingdings" pitchFamily="2" charset="2"/>
                    <a:buNone/>
                  </a:pPr>
                  <a:r>
                    <a:rPr lang="en-GB" sz="1400" b="1" dirty="0"/>
                    <a:t>Get cited</a:t>
                  </a:r>
                </a:p>
              </p:txBody>
            </p:sp>
            <p:sp>
              <p:nvSpPr>
                <p:cNvPr id="25" name="Rectangle 3"/>
                <p:cNvSpPr>
                  <a:spLocks noChangeArrowheads="1"/>
                </p:cNvSpPr>
                <p:nvPr userDrawn="1">
                  <p:custDataLst>
                    <p:tags r:id="rId9"/>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algn="l">
                    <a:spcBef>
                      <a:spcPct val="20000"/>
                    </a:spcBef>
                    <a:buClr>
                      <a:srgbClr val="000099"/>
                    </a:buClr>
                    <a:buSzPct val="70000"/>
                    <a:buFont typeface="Wingdings" pitchFamily="2" charset="2"/>
                    <a:buNone/>
                  </a:pPr>
                  <a:r>
                    <a:rPr lang="en-GB" sz="1400" b="1" dirty="0"/>
                    <a:t>Publish</a:t>
                  </a:r>
                </a:p>
              </p:txBody>
            </p:sp>
            <p:sp>
              <p:nvSpPr>
                <p:cNvPr id="26" name="Rectangle 3"/>
                <p:cNvSpPr>
                  <a:spLocks noChangeArrowheads="1"/>
                </p:cNvSpPr>
                <p:nvPr userDrawn="1">
                  <p:custDataLst>
                    <p:tags r:id="rId10"/>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a:spcBef>
                      <a:spcPct val="20000"/>
                    </a:spcBef>
                    <a:buClr>
                      <a:srgbClr val="000099"/>
                    </a:buClr>
                    <a:buSzPct val="70000"/>
                    <a:buFont typeface="Wingdings" pitchFamily="2" charset="2"/>
                    <a:buNone/>
                  </a:pPr>
                  <a:r>
                    <a:rPr lang="en-GB" sz="1400" b="1" dirty="0"/>
                    <a:t>Cite</a:t>
                  </a:r>
                </a:p>
              </p:txBody>
            </p:sp>
            <p:sp>
              <p:nvSpPr>
                <p:cNvPr id="28" name="Rectangle 3"/>
                <p:cNvSpPr>
                  <a:spLocks noChangeArrowheads="1"/>
                </p:cNvSpPr>
                <p:nvPr userDrawn="1">
                  <p:custDataLst>
                    <p:tags r:id="rId11"/>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a:spcBef>
                      <a:spcPct val="20000"/>
                    </a:spcBef>
                    <a:buClr>
                      <a:srgbClr val="000099"/>
                    </a:buClr>
                    <a:buSzPct val="70000"/>
                    <a:buFont typeface="Wingdings" pitchFamily="2" charset="2"/>
                    <a:buNone/>
                  </a:pPr>
                  <a:r>
                    <a:rPr lang="en-GB" sz="1400" b="1" dirty="0"/>
                    <a:t>Read</a:t>
                  </a:r>
                </a:p>
              </p:txBody>
            </p:sp>
          </p:grpSp>
        </p:grpSp>
        <p:grpSp>
          <p:nvGrpSpPr>
            <p:cNvPr id="21" name="Frames"/>
            <p:cNvGrpSpPr/>
            <p:nvPr userDrawn="1"/>
          </p:nvGrpSpPr>
          <p:grpSpPr>
            <a:xfrm>
              <a:off x="295201" y="957701"/>
              <a:ext cx="8557919" cy="5184545"/>
              <a:chOff x="295201" y="957701"/>
              <a:chExt cx="8557919" cy="5184545"/>
            </a:xfrm>
          </p:grpSpPr>
          <p:grpSp>
            <p:nvGrpSpPr>
              <p:cNvPr id="13" name="Group 12"/>
              <p:cNvGrpSpPr/>
              <p:nvPr userDrawn="1"/>
            </p:nvGrpSpPr>
            <p:grpSpPr>
              <a:xfrm>
                <a:off x="295201" y="957701"/>
                <a:ext cx="2600640" cy="2526025"/>
                <a:chOff x="295201" y="957701"/>
                <a:chExt cx="2600640" cy="2526025"/>
              </a:xfrm>
            </p:grpSpPr>
            <p:sp>
              <p:nvSpPr>
                <p:cNvPr id="19" name="Rectangle 15"/>
                <p:cNvSpPr>
                  <a:spLocks noChangeArrowheads="1"/>
                </p:cNvSpPr>
                <p:nvPr>
                  <p:custDataLst>
                    <p:tags r:id="rId6"/>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t>Citing Documents</a:t>
                  </a:r>
                </a:p>
                <a:p>
                  <a:pPr algn="l"/>
                  <a:endParaRPr lang="en-GB" sz="1400" b="1" dirty="0"/>
                </a:p>
              </p:txBody>
            </p:sp>
            <p:sp>
              <p:nvSpPr>
                <p:cNvPr id="20" name="Rectangle 16"/>
                <p:cNvSpPr>
                  <a:spLocks noChangeArrowheads="1"/>
                </p:cNvSpPr>
                <p:nvPr userDrawn="1">
                  <p:custDataLst>
                    <p:tags r:id="rId7"/>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a:solidFill>
                        <a:schemeClr val="bg1"/>
                      </a:solidFill>
                    </a:rPr>
                    <a:t>Disseminate</a:t>
                  </a:r>
                </a:p>
              </p:txBody>
            </p:sp>
          </p:grpSp>
          <p:grpSp>
            <p:nvGrpSpPr>
              <p:cNvPr id="17" name="Group 16"/>
              <p:cNvGrpSpPr/>
              <p:nvPr userDrawn="1"/>
            </p:nvGrpSpPr>
            <p:grpSpPr>
              <a:xfrm>
                <a:off x="6252480" y="3616221"/>
                <a:ext cx="2600640" cy="2526025"/>
                <a:chOff x="6252480" y="3616221"/>
                <a:chExt cx="2600640" cy="2526025"/>
              </a:xfrm>
            </p:grpSpPr>
            <p:sp>
              <p:nvSpPr>
                <p:cNvPr id="29" name="Rectangle 13"/>
                <p:cNvSpPr>
                  <a:spLocks noChangeArrowheads="1"/>
                </p:cNvSpPr>
                <p:nvPr userDrawn="1">
                  <p:custDataLst>
                    <p:tags r:id="rId4"/>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a:spcBef>
                      <a:spcPct val="20000"/>
                    </a:spcBef>
                    <a:buClr>
                      <a:srgbClr val="000099"/>
                    </a:buClr>
                    <a:buSzPct val="70000"/>
                    <a:buFont typeface="Wingdings" pitchFamily="2" charset="2"/>
                    <a:buNone/>
                  </a:pPr>
                  <a:r>
                    <a:rPr lang="en-GB" sz="1400" b="1" dirty="0"/>
                    <a:t>Referenced</a:t>
                  </a:r>
                  <a:r>
                    <a:rPr lang="en-GB" sz="1400" b="1" baseline="0" dirty="0"/>
                    <a:t> Documents</a:t>
                  </a:r>
                  <a:endParaRPr lang="en-GB" sz="1400" b="1" dirty="0"/>
                </a:p>
              </p:txBody>
            </p:sp>
            <p:sp>
              <p:nvSpPr>
                <p:cNvPr id="31" name="Rectangle 19"/>
                <p:cNvSpPr>
                  <a:spLocks noChangeArrowheads="1"/>
                </p:cNvSpPr>
                <p:nvPr userDrawn="1">
                  <p:custDataLst>
                    <p:tags r:id="rId5"/>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a:solidFill>
                        <a:schemeClr val="bg1"/>
                      </a:solidFill>
                    </a:rPr>
                    <a:t>Investigate</a:t>
                  </a:r>
                </a:p>
              </p:txBody>
            </p:sp>
          </p:grpSp>
          <p:grpSp>
            <p:nvGrpSpPr>
              <p:cNvPr id="16" name="Group 15"/>
              <p:cNvGrpSpPr/>
              <p:nvPr userDrawn="1"/>
            </p:nvGrpSpPr>
            <p:grpSpPr>
              <a:xfrm>
                <a:off x="295201" y="3616221"/>
                <a:ext cx="2600640" cy="2526024"/>
                <a:chOff x="295201" y="3616221"/>
                <a:chExt cx="2600640" cy="2526024"/>
              </a:xfrm>
            </p:grpSpPr>
            <p:sp>
              <p:nvSpPr>
                <p:cNvPr id="18" name="Rectangle 13"/>
                <p:cNvSpPr>
                  <a:spLocks noChangeArrowheads="1"/>
                </p:cNvSpPr>
                <p:nvPr>
                  <p:custDataLst>
                    <p:tags r:id="rId2"/>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t>Published Documents</a:t>
                  </a:r>
                </a:p>
                <a:p>
                  <a:pPr algn="l"/>
                  <a:endParaRPr lang="en-GB" sz="1400" b="1" dirty="0"/>
                </a:p>
              </p:txBody>
            </p:sp>
            <p:sp>
              <p:nvSpPr>
                <p:cNvPr id="39" name="Rectangle 19"/>
                <p:cNvSpPr>
                  <a:spLocks noChangeArrowheads="1"/>
                </p:cNvSpPr>
                <p:nvPr userDrawn="1">
                  <p:custDataLst>
                    <p:tags r:id="rId3"/>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sz="1800" b="1" dirty="0">
                      <a:solidFill>
                        <a:schemeClr val="bg1"/>
                      </a:solidFill>
                    </a:rPr>
                    <a:t>Certify</a:t>
                  </a:r>
                  <a:endParaRPr lang="en-GB" sz="1400" b="1" dirty="0">
                    <a:solidFill>
                      <a:schemeClr val="bg1"/>
                    </a:solidFill>
                  </a:endParaRPr>
                </a:p>
              </p:txBody>
            </p:sp>
          </p:grpSp>
        </p:grpSp>
        <p:grpSp>
          <p:nvGrpSpPr>
            <p:cNvPr id="9" name="Key"/>
            <p:cNvGrpSpPr/>
            <p:nvPr userDrawn="1"/>
          </p:nvGrpSpPr>
          <p:grpSpPr>
            <a:xfrm>
              <a:off x="304800" y="6324600"/>
              <a:ext cx="3923552" cy="364396"/>
              <a:chOff x="304800" y="6324600"/>
              <a:chExt cx="3923552" cy="364396"/>
            </a:xfrm>
          </p:grpSpPr>
          <p:grpSp>
            <p:nvGrpSpPr>
              <p:cNvPr id="7" name="Group 6"/>
              <p:cNvGrpSpPr/>
              <p:nvPr userDrawn="1"/>
            </p:nvGrpSpPr>
            <p:grpSpPr>
              <a:xfrm>
                <a:off x="304800" y="6324600"/>
                <a:ext cx="972108" cy="307777"/>
                <a:chOff x="304800" y="6324600"/>
                <a:chExt cx="972108" cy="307777"/>
              </a:xfrm>
            </p:grpSpPr>
            <p:sp>
              <p:nvSpPr>
                <p:cNvPr id="80" name="Rectangle 79"/>
                <p:cNvSpPr/>
                <p:nvPr userDrawn="1"/>
              </p:nvSpPr>
              <p:spPr>
                <a:xfrm>
                  <a:off x="304800" y="6385865"/>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1" name="TextBox 80"/>
                <p:cNvSpPr txBox="1"/>
                <p:nvPr userDrawn="1"/>
              </p:nvSpPr>
              <p:spPr>
                <a:xfrm>
                  <a:off x="520824" y="6324600"/>
                  <a:ext cx="756084" cy="307777"/>
                </a:xfrm>
                <a:prstGeom prst="rect">
                  <a:avLst/>
                </a:prstGeom>
                <a:noFill/>
              </p:spPr>
              <p:txBody>
                <a:bodyPr wrap="square" rtlCol="0" anchor="ctr">
                  <a:spAutoFit/>
                </a:bodyPr>
                <a:lstStyle/>
                <a:p>
                  <a:r>
                    <a:rPr lang="en-US" sz="1400" b="1" dirty="0"/>
                    <a:t>Elsevier</a:t>
                  </a:r>
                </a:p>
              </p:txBody>
            </p:sp>
          </p:grpSp>
          <p:grpSp>
            <p:nvGrpSpPr>
              <p:cNvPr id="5" name="Group 4"/>
              <p:cNvGrpSpPr/>
              <p:nvPr userDrawn="1"/>
            </p:nvGrpSpPr>
            <p:grpSpPr>
              <a:xfrm>
                <a:off x="1290299" y="6350731"/>
                <a:ext cx="1035653" cy="307777"/>
                <a:chOff x="1290299" y="6350731"/>
                <a:chExt cx="1035653" cy="307777"/>
              </a:xfrm>
            </p:grpSpPr>
            <p:sp>
              <p:nvSpPr>
                <p:cNvPr id="78" name="Rectangle 77"/>
                <p:cNvSpPr/>
                <p:nvPr userDrawn="1"/>
              </p:nvSpPr>
              <p:spPr>
                <a:xfrm>
                  <a:off x="1290299" y="6385865"/>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9" name="TextBox 78"/>
                <p:cNvSpPr txBox="1"/>
                <p:nvPr userDrawn="1"/>
              </p:nvSpPr>
              <p:spPr>
                <a:xfrm>
                  <a:off x="1506323" y="6350731"/>
                  <a:ext cx="819629" cy="307777"/>
                </a:xfrm>
                <a:prstGeom prst="rect">
                  <a:avLst/>
                </a:prstGeom>
                <a:noFill/>
              </p:spPr>
              <p:txBody>
                <a:bodyPr wrap="square" rtlCol="0" anchor="ctr">
                  <a:spAutoFit/>
                </a:bodyPr>
                <a:lstStyle/>
                <a:p>
                  <a:r>
                    <a:rPr lang="en-US" sz="1400" b="1" dirty="0"/>
                    <a:t>Pub. A</a:t>
                  </a:r>
                </a:p>
              </p:txBody>
            </p:sp>
          </p:grpSp>
          <p:grpSp>
            <p:nvGrpSpPr>
              <p:cNvPr id="4" name="Group 3"/>
              <p:cNvGrpSpPr/>
              <p:nvPr userDrawn="1"/>
            </p:nvGrpSpPr>
            <p:grpSpPr>
              <a:xfrm>
                <a:off x="2314455" y="6350731"/>
                <a:ext cx="1020915" cy="307777"/>
                <a:chOff x="2314455" y="6350731"/>
                <a:chExt cx="1020915" cy="307777"/>
              </a:xfrm>
            </p:grpSpPr>
            <p:sp>
              <p:nvSpPr>
                <p:cNvPr id="76" name="Rectangle 75"/>
                <p:cNvSpPr/>
                <p:nvPr userDrawn="1"/>
              </p:nvSpPr>
              <p:spPr>
                <a:xfrm>
                  <a:off x="2314455" y="6385865"/>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7" name="TextBox 76"/>
                <p:cNvSpPr txBox="1"/>
                <p:nvPr userDrawn="1"/>
              </p:nvSpPr>
              <p:spPr>
                <a:xfrm>
                  <a:off x="2530479" y="6350731"/>
                  <a:ext cx="804891" cy="307777"/>
                </a:xfrm>
                <a:prstGeom prst="rect">
                  <a:avLst/>
                </a:prstGeom>
                <a:noFill/>
              </p:spPr>
              <p:txBody>
                <a:bodyPr wrap="square" rtlCol="0" anchor="ctr">
                  <a:spAutoFit/>
                </a:bodyPr>
                <a:lstStyle/>
                <a:p>
                  <a:r>
                    <a:rPr lang="en-US" sz="1400" b="1" dirty="0"/>
                    <a:t>Pub. B</a:t>
                  </a:r>
                </a:p>
              </p:txBody>
            </p:sp>
          </p:grpSp>
          <p:grpSp>
            <p:nvGrpSpPr>
              <p:cNvPr id="2" name="Group 1"/>
              <p:cNvGrpSpPr/>
              <p:nvPr userDrawn="1"/>
            </p:nvGrpSpPr>
            <p:grpSpPr>
              <a:xfrm>
                <a:off x="3328252" y="6381219"/>
                <a:ext cx="900100" cy="307777"/>
                <a:chOff x="3328252" y="6381219"/>
                <a:chExt cx="900100" cy="307777"/>
              </a:xfrm>
            </p:grpSpPr>
            <p:sp>
              <p:nvSpPr>
                <p:cNvPr id="74" name="Rectangle 73"/>
                <p:cNvSpPr/>
                <p:nvPr userDrawn="1"/>
              </p:nvSpPr>
              <p:spPr>
                <a:xfrm>
                  <a:off x="3328252" y="6416353"/>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5" name="TextBox 74"/>
                <p:cNvSpPr txBox="1"/>
                <p:nvPr userDrawn="1"/>
              </p:nvSpPr>
              <p:spPr>
                <a:xfrm>
                  <a:off x="3544276" y="6381219"/>
                  <a:ext cx="684076" cy="307777"/>
                </a:xfrm>
                <a:prstGeom prst="rect">
                  <a:avLst/>
                </a:prstGeom>
                <a:noFill/>
              </p:spPr>
              <p:txBody>
                <a:bodyPr wrap="square" rtlCol="0" anchor="ctr">
                  <a:spAutoFit/>
                </a:bodyPr>
                <a:lstStyle/>
                <a:p>
                  <a:r>
                    <a:rPr lang="en-US" sz="1400" b="1" dirty="0"/>
                    <a:t>Others</a:t>
                  </a:r>
                </a:p>
              </p:txBody>
            </p:sp>
          </p:grpSp>
        </p:grpSp>
      </p:grpSp>
      <p:sp>
        <p:nvSpPr>
          <p:cNvPr id="36" name="Rectangle 15"/>
          <p:cNvSpPr>
            <a:spLocks noChangeArrowheads="1"/>
          </p:cNvSpPr>
          <p:nvPr userDrawn="1">
            <p:custDataLst>
              <p:tags r:id="rId1"/>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endParaRPr lang="en-GB" sz="1100" b="1" dirty="0"/>
          </a:p>
        </p:txBody>
      </p:sp>
      <p:sp>
        <p:nvSpPr>
          <p:cNvPr id="3" name="text"/>
          <p:cNvSpPr>
            <a:spLocks noGrp="1"/>
          </p:cNvSpPr>
          <p:nvPr userDrawn="1">
            <p:ph type="body" sz="quarter" idx="14" hasCustomPrompt="1"/>
          </p:nvPr>
        </p:nvSpPr>
        <p:spPr>
          <a:xfrm>
            <a:off x="6315075" y="1057275"/>
            <a:ext cx="2447925" cy="2371725"/>
          </a:xfrm>
        </p:spPr>
        <p:txBody>
          <a:bodyPr anchor="ctr">
            <a:normAutofit/>
          </a:bodyPr>
          <a:lstStyle>
            <a:lvl1pPr marL="0" indent="0">
              <a:spcBef>
                <a:spcPts val="1200"/>
              </a:spcBef>
              <a:buNone/>
              <a:defRPr sz="1200" b="0"/>
            </a:lvl1pPr>
          </a:lstStyle>
          <a:p>
            <a:pPr lvl="0"/>
            <a:r>
              <a:rPr lang="en-US" dirty="0"/>
              <a:t>Content</a:t>
            </a:r>
          </a:p>
        </p:txBody>
      </p:sp>
      <p:sp>
        <p:nvSpPr>
          <p:cNvPr id="6" name="refs"/>
          <p:cNvSpPr>
            <a:spLocks noGrp="1"/>
          </p:cNvSpPr>
          <p:nvPr userDrawn="1">
            <p:ph type="pic" sz="quarter" idx="15"/>
          </p:nvPr>
        </p:nvSpPr>
        <p:spPr>
          <a:xfrm>
            <a:off x="6115420" y="4103799"/>
            <a:ext cx="2581275" cy="2210905"/>
          </a:xfrm>
        </p:spPr>
        <p:txBody>
          <a:bodyPr/>
          <a:lstStyle/>
          <a:p>
            <a:endParaRPr lang="en-US"/>
          </a:p>
        </p:txBody>
      </p:sp>
      <p:sp>
        <p:nvSpPr>
          <p:cNvPr id="82" name="pubs"/>
          <p:cNvSpPr>
            <a:spLocks noGrp="1"/>
          </p:cNvSpPr>
          <p:nvPr userDrawn="1">
            <p:ph type="pic" sz="quarter" idx="16"/>
          </p:nvPr>
        </p:nvSpPr>
        <p:spPr>
          <a:xfrm>
            <a:off x="162295" y="4103799"/>
            <a:ext cx="2581275" cy="2210905"/>
          </a:xfrm>
        </p:spPr>
        <p:txBody>
          <a:bodyPr/>
          <a:lstStyle/>
          <a:p>
            <a:endParaRPr lang="en-US"/>
          </a:p>
        </p:txBody>
      </p:sp>
      <p:sp>
        <p:nvSpPr>
          <p:cNvPr id="83" name="citedBy"/>
          <p:cNvSpPr>
            <a:spLocks noGrp="1"/>
          </p:cNvSpPr>
          <p:nvPr userDrawn="1">
            <p:ph type="pic" sz="quarter" idx="17"/>
          </p:nvPr>
        </p:nvSpPr>
        <p:spPr>
          <a:xfrm>
            <a:off x="162295" y="1437904"/>
            <a:ext cx="2581275" cy="2200275"/>
          </a:xfrm>
        </p:spPr>
        <p:txBody>
          <a:bodyPr/>
          <a:lstStyle/>
          <a:p>
            <a:endParaRPr lang="en-US" dirty="0"/>
          </a:p>
        </p:txBody>
      </p:sp>
      <p:sp>
        <p:nvSpPr>
          <p:cNvPr id="8" name="Logo"/>
          <p:cNvSpPr>
            <a:spLocks noGrp="1"/>
          </p:cNvSpPr>
          <p:nvPr userDrawn="1">
            <p:ph type="pic" sz="quarter" idx="18" hasCustomPrompt="1"/>
          </p:nvPr>
        </p:nvSpPr>
        <p:spPr>
          <a:xfrm>
            <a:off x="3848100" y="2809875"/>
            <a:ext cx="1457325" cy="1457325"/>
          </a:xfrm>
          <a:solidFill>
            <a:srgbClr val="FFBA66"/>
          </a:solidFill>
        </p:spPr>
        <p:txBody>
          <a:bodyPr/>
          <a:lstStyle>
            <a:lvl1pPr marL="0" indent="0">
              <a:buNone/>
              <a:defRPr/>
            </a:lvl1pPr>
          </a:lstStyle>
          <a:p>
            <a:r>
              <a:rPr lang="en-US" dirty="0"/>
              <a:t>Put Logo</a:t>
            </a:r>
          </a:p>
        </p:txBody>
      </p:sp>
    </p:spTree>
    <p:extLst>
      <p:ext uri="{BB962C8B-B14F-4D97-AF65-F5344CB8AC3E}">
        <p14:creationId xmlns:p14="http://schemas.microsoft.com/office/powerpoint/2010/main" val="20239515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ap with table">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691350"/>
          </a:xfrm>
        </p:spPr>
        <p:txBody>
          <a:bodyPr lIns="0" tIns="0" rIns="0" bIns="0">
            <a:normAutofit/>
          </a:bodyPr>
          <a:lstStyle>
            <a:lvl1pPr>
              <a:defRPr sz="1800"/>
            </a:lvl1pPr>
          </a:lstStyle>
          <a:p>
            <a:r>
              <a:rPr lang="en-US" dirty="0"/>
              <a:t>Click to edit Master title style</a:t>
            </a:r>
          </a:p>
        </p:txBody>
      </p:sp>
      <p:sp>
        <p:nvSpPr>
          <p:cNvPr id="22"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318250"/>
            <a:ext cx="2620962" cy="42703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sp>
        <p:nvSpPr>
          <p:cNvPr id="9" name="Question"/>
          <p:cNvSpPr>
            <a:spLocks noGrp="1"/>
          </p:cNvSpPr>
          <p:nvPr>
            <p:ph type="body" sz="quarter" idx="19" hasCustomPrompt="1"/>
          </p:nvPr>
        </p:nvSpPr>
        <p:spPr>
          <a:xfrm>
            <a:off x="231775" y="1214438"/>
            <a:ext cx="8686800" cy="477837"/>
          </a:xfrm>
        </p:spPr>
        <p:txBody>
          <a:bodyPr>
            <a:normAutofit/>
          </a:bodyPr>
          <a:lstStyle>
            <a:lvl1pPr marL="0" indent="0" algn="ctr">
              <a:buNone/>
              <a:defRPr sz="1400"/>
            </a:lvl1pPr>
          </a:lstStyle>
          <a:p>
            <a:pPr lvl="0"/>
            <a:r>
              <a:rPr lang="en-US" dirty="0"/>
              <a:t>Question</a:t>
            </a:r>
          </a:p>
        </p:txBody>
      </p:sp>
      <p:sp>
        <p:nvSpPr>
          <p:cNvPr id="5" name="Map"/>
          <p:cNvSpPr>
            <a:spLocks noGrp="1"/>
          </p:cNvSpPr>
          <p:nvPr>
            <p:ph type="pic" sz="quarter" idx="15" hasCustomPrompt="1"/>
          </p:nvPr>
        </p:nvSpPr>
        <p:spPr>
          <a:xfrm>
            <a:off x="0" y="1709738"/>
            <a:ext cx="7018338" cy="4084637"/>
          </a:xfrm>
        </p:spPr>
        <p:txBody>
          <a:bodyPr/>
          <a:lstStyle>
            <a:lvl1pPr marL="0" indent="0">
              <a:buNone/>
              <a:defRPr/>
            </a:lvl1pPr>
          </a:lstStyle>
          <a:p>
            <a:r>
              <a:rPr lang="en-US" dirty="0"/>
              <a:t>Map</a:t>
            </a:r>
          </a:p>
        </p:txBody>
      </p:sp>
      <p:sp>
        <p:nvSpPr>
          <p:cNvPr id="10" name="paragraph"/>
          <p:cNvSpPr>
            <a:spLocks noGrp="1"/>
          </p:cNvSpPr>
          <p:nvPr>
            <p:ph type="body" sz="quarter" idx="20" hasCustomPrompt="1"/>
          </p:nvPr>
        </p:nvSpPr>
        <p:spPr>
          <a:xfrm>
            <a:off x="190832" y="5827381"/>
            <a:ext cx="5855126" cy="921437"/>
          </a:xfrm>
        </p:spPr>
        <p:txBody>
          <a:bodyPr>
            <a:normAutofit/>
          </a:bodyPr>
          <a:lstStyle>
            <a:lvl1pPr marL="0" indent="0" algn="l">
              <a:buNone/>
              <a:defRPr sz="1200" b="0"/>
            </a:lvl1pPr>
          </a:lstStyle>
          <a:p>
            <a:pPr lvl="0"/>
            <a:r>
              <a:rPr lang="en-US" dirty="0"/>
              <a:t>Question</a:t>
            </a:r>
          </a:p>
        </p:txBody>
      </p:sp>
      <p:sp>
        <p:nvSpPr>
          <p:cNvPr id="18" name="Top Countries"/>
          <p:cNvSpPr>
            <a:spLocks noGrp="1"/>
          </p:cNvSpPr>
          <p:nvPr>
            <p:ph type="tbl" sz="quarter" idx="16" hasCustomPrompt="1"/>
          </p:nvPr>
        </p:nvSpPr>
        <p:spPr>
          <a:xfrm>
            <a:off x="7086600" y="1935163"/>
            <a:ext cx="1752600" cy="3551237"/>
          </a:xfrm>
        </p:spPr>
        <p:txBody>
          <a:bodyPr/>
          <a:lstStyle>
            <a:lvl1pPr marL="0" indent="0">
              <a:buNone/>
              <a:defRPr/>
            </a:lvl1pPr>
          </a:lstStyle>
          <a:p>
            <a:r>
              <a:rPr lang="en-US" dirty="0"/>
              <a:t>Table</a:t>
            </a:r>
          </a:p>
        </p:txBody>
      </p:sp>
    </p:spTree>
    <p:extLst>
      <p:ext uri="{BB962C8B-B14F-4D97-AF65-F5344CB8AC3E}">
        <p14:creationId xmlns:p14="http://schemas.microsoft.com/office/powerpoint/2010/main" val="37779080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p with table and facet">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691350"/>
          </a:xfrm>
        </p:spPr>
        <p:txBody>
          <a:bodyPr lIns="0" tIns="0" rIns="0" bIns="0">
            <a:normAutofit/>
          </a:bodyPr>
          <a:lstStyle>
            <a:lvl1pPr>
              <a:defRPr sz="1800"/>
            </a:lvl1pPr>
          </a:lstStyle>
          <a:p>
            <a:r>
              <a:rPr lang="en-US" dirty="0"/>
              <a:t>Click to edit Master title style</a:t>
            </a:r>
          </a:p>
        </p:txBody>
      </p:sp>
      <p:sp>
        <p:nvSpPr>
          <p:cNvPr id="22"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318250"/>
            <a:ext cx="2620962" cy="42703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sp>
        <p:nvSpPr>
          <p:cNvPr id="4" name="Question"/>
          <p:cNvSpPr>
            <a:spLocks noGrp="1"/>
          </p:cNvSpPr>
          <p:nvPr>
            <p:ph type="body" sz="quarter" idx="19" hasCustomPrompt="1"/>
          </p:nvPr>
        </p:nvSpPr>
        <p:spPr>
          <a:xfrm>
            <a:off x="231775" y="1214438"/>
            <a:ext cx="8686800" cy="477837"/>
          </a:xfrm>
        </p:spPr>
        <p:txBody>
          <a:bodyPr>
            <a:normAutofit/>
          </a:bodyPr>
          <a:lstStyle>
            <a:lvl1pPr marL="0" indent="0" algn="ctr">
              <a:buNone/>
              <a:defRPr sz="1400"/>
            </a:lvl1pPr>
          </a:lstStyle>
          <a:p>
            <a:pPr lvl="0"/>
            <a:r>
              <a:rPr lang="en-US" dirty="0"/>
              <a:t>Question</a:t>
            </a:r>
          </a:p>
        </p:txBody>
      </p:sp>
      <p:sp>
        <p:nvSpPr>
          <p:cNvPr id="5" name="Map"/>
          <p:cNvSpPr>
            <a:spLocks noGrp="1"/>
          </p:cNvSpPr>
          <p:nvPr>
            <p:ph type="pic" sz="quarter" idx="15" hasCustomPrompt="1"/>
          </p:nvPr>
        </p:nvSpPr>
        <p:spPr>
          <a:xfrm>
            <a:off x="847724" y="1709738"/>
            <a:ext cx="6170613" cy="4084637"/>
          </a:xfrm>
        </p:spPr>
        <p:txBody>
          <a:bodyPr/>
          <a:lstStyle>
            <a:lvl1pPr marL="0" indent="0">
              <a:buNone/>
              <a:defRPr/>
            </a:lvl1pPr>
          </a:lstStyle>
          <a:p>
            <a:r>
              <a:rPr lang="en-US" dirty="0"/>
              <a:t>Map</a:t>
            </a:r>
          </a:p>
        </p:txBody>
      </p:sp>
      <p:sp>
        <p:nvSpPr>
          <p:cNvPr id="9" name="MapFacet"/>
          <p:cNvSpPr>
            <a:spLocks noGrp="1"/>
          </p:cNvSpPr>
          <p:nvPr>
            <p:ph type="pic" sz="quarter" idx="18" hasCustomPrompt="1"/>
          </p:nvPr>
        </p:nvSpPr>
        <p:spPr>
          <a:xfrm>
            <a:off x="0" y="1709738"/>
            <a:ext cx="1552575" cy="4084637"/>
          </a:xfrm>
        </p:spPr>
        <p:txBody>
          <a:bodyPr/>
          <a:lstStyle>
            <a:lvl1pPr marL="0" indent="0">
              <a:buNone/>
              <a:defRPr/>
            </a:lvl1pPr>
          </a:lstStyle>
          <a:p>
            <a:r>
              <a:rPr lang="en-US" dirty="0"/>
              <a:t>Map</a:t>
            </a:r>
          </a:p>
        </p:txBody>
      </p:sp>
      <p:sp>
        <p:nvSpPr>
          <p:cNvPr id="12" name="paragraph"/>
          <p:cNvSpPr>
            <a:spLocks noGrp="1"/>
          </p:cNvSpPr>
          <p:nvPr>
            <p:ph type="body" sz="quarter" idx="20" hasCustomPrompt="1"/>
          </p:nvPr>
        </p:nvSpPr>
        <p:spPr>
          <a:xfrm>
            <a:off x="190832" y="5827381"/>
            <a:ext cx="5855126" cy="921437"/>
          </a:xfrm>
        </p:spPr>
        <p:txBody>
          <a:bodyPr>
            <a:normAutofit/>
          </a:bodyPr>
          <a:lstStyle>
            <a:lvl1pPr marL="0" indent="0" algn="l">
              <a:buNone/>
              <a:defRPr sz="1200" b="0"/>
            </a:lvl1pPr>
          </a:lstStyle>
          <a:p>
            <a:pPr lvl="0"/>
            <a:r>
              <a:rPr lang="en-US" dirty="0"/>
              <a:t>Question</a:t>
            </a:r>
          </a:p>
        </p:txBody>
      </p:sp>
      <p:sp>
        <p:nvSpPr>
          <p:cNvPr id="18" name="Top Countries"/>
          <p:cNvSpPr>
            <a:spLocks noGrp="1"/>
          </p:cNvSpPr>
          <p:nvPr>
            <p:ph type="tbl" sz="quarter" idx="16" hasCustomPrompt="1"/>
          </p:nvPr>
        </p:nvSpPr>
        <p:spPr>
          <a:xfrm>
            <a:off x="7086600" y="1935163"/>
            <a:ext cx="1752600" cy="3551237"/>
          </a:xfrm>
        </p:spPr>
        <p:txBody>
          <a:bodyPr/>
          <a:lstStyle>
            <a:lvl1pPr marL="0" indent="0">
              <a:buNone/>
              <a:defRPr/>
            </a:lvl1pPr>
          </a:lstStyle>
          <a:p>
            <a:r>
              <a:rPr lang="en-US" dirty="0"/>
              <a:t>Table</a:t>
            </a:r>
          </a:p>
        </p:txBody>
      </p:sp>
    </p:spTree>
    <p:extLst>
      <p:ext uri="{BB962C8B-B14F-4D97-AF65-F5344CB8AC3E}">
        <p14:creationId xmlns:p14="http://schemas.microsoft.com/office/powerpoint/2010/main" val="11020609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ject split">
    <p:spTree>
      <p:nvGrpSpPr>
        <p:cNvPr id="1" name=""/>
        <p:cNvGrpSpPr/>
        <p:nvPr/>
      </p:nvGrpSpPr>
      <p:grpSpPr>
        <a:xfrm>
          <a:off x="0" y="0"/>
          <a:ext cx="0" cy="0"/>
          <a:chOff x="0" y="0"/>
          <a:chExt cx="0" cy="0"/>
        </a:xfrm>
      </p:grpSpPr>
      <p:sp>
        <p:nvSpPr>
          <p:cNvPr id="34" name="Title"/>
          <p:cNvSpPr>
            <a:spLocks noGrp="1"/>
          </p:cNvSpPr>
          <p:nvPr>
            <p:ph type="title"/>
          </p:nvPr>
        </p:nvSpPr>
        <p:spPr>
          <a:xfrm>
            <a:off x="228600" y="381000"/>
            <a:ext cx="8686800" cy="519752"/>
          </a:xfrm>
        </p:spPr>
        <p:txBody>
          <a:bodyPr lIns="0" tIns="0" rIns="0" bIns="0">
            <a:normAutofit/>
          </a:bodyPr>
          <a:lstStyle>
            <a:lvl1pPr>
              <a:defRPr sz="1800"/>
            </a:lvl1pPr>
          </a:lstStyle>
          <a:p>
            <a:r>
              <a:rPr lang="en-US" dirty="0"/>
              <a:t>Click to edit Master title style</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aphicFrame>
        <p:nvGraphicFramePr>
          <p:cNvPr id="8" name="BackGroundTable"/>
          <p:cNvGraphicFramePr>
            <a:graphicFrameLocks noGrp="1"/>
          </p:cNvGraphicFramePr>
          <p:nvPr userDrawn="1">
            <p:extLst/>
          </p:nvPr>
        </p:nvGraphicFramePr>
        <p:xfrm>
          <a:off x="260064" y="1154218"/>
          <a:ext cx="8655336" cy="4969053"/>
        </p:xfrm>
        <a:graphic>
          <a:graphicData uri="http://schemas.openxmlformats.org/drawingml/2006/table">
            <a:tbl>
              <a:tblPr bandRow="1">
                <a:tableStyleId>{073A0DAA-6AF3-43AB-8588-CEC1D06C72B9}</a:tableStyleId>
              </a:tblPr>
              <a:tblGrid>
                <a:gridCol w="518055">
                  <a:extLst>
                    <a:ext uri="{9D8B030D-6E8A-4147-A177-3AD203B41FA5}">
                      <a16:colId xmlns:a16="http://schemas.microsoft.com/office/drawing/2014/main" val="20000"/>
                    </a:ext>
                  </a:extLst>
                </a:gridCol>
                <a:gridCol w="8137281">
                  <a:extLst>
                    <a:ext uri="{9D8B030D-6E8A-4147-A177-3AD203B41FA5}">
                      <a16:colId xmlns:a16="http://schemas.microsoft.com/office/drawing/2014/main" val="20001"/>
                    </a:ext>
                  </a:extLst>
                </a:gridCol>
              </a:tblGrid>
              <a:tr h="184039">
                <a:tc>
                  <a:txBody>
                    <a:bodyPr/>
                    <a:lstStyle/>
                    <a:p>
                      <a:pPr algn="ctr"/>
                      <a:endParaRPr lang="en-US" sz="200" b="1" dirty="0"/>
                    </a:p>
                  </a:txBody>
                  <a:tcPr marL="65912" marR="65912" marT="32956" marB="32956" vert="vert270" anchor="ctr">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0"/>
                  </a:ext>
                </a:extLst>
              </a:tr>
              <a:tr h="184039">
                <a:tc rowSpan="5">
                  <a:txBody>
                    <a:bodyPr/>
                    <a:lstStyle/>
                    <a:p>
                      <a:pPr algn="ctr"/>
                      <a:r>
                        <a:rPr lang="en-US" sz="1600" b="1" dirty="0"/>
                        <a:t>Health Sciences</a:t>
                      </a:r>
                    </a:p>
                  </a:txBody>
                  <a:tcPr marL="65912" marR="65912" marT="32956" marB="32956" vert="vert270" anchor="ctr">
                    <a:lnR w="12700" cap="flat" cmpd="sng" algn="ctr">
                      <a:solidFill>
                        <a:srgbClr val="F0F0E8"/>
                      </a:solidFill>
                      <a:prstDash val="solid"/>
                      <a:round/>
                      <a:headEnd type="none" w="med" len="med"/>
                      <a:tailEnd type="none" w="med" len="med"/>
                    </a:lnR>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1"/>
                  </a:ext>
                </a:extLst>
              </a:tr>
              <a:tr h="184039">
                <a:tc vMerge="1">
                  <a:txBody>
                    <a:bodyPr/>
                    <a:lstStyle/>
                    <a:p>
                      <a:endParaRPr lang="en-US" sz="200" dirty="0"/>
                    </a:p>
                  </a:txBody>
                  <a:tcPr marL="65912" marR="65912" marT="32956" marB="32956">
                    <a:noFill/>
                  </a:tcPr>
                </a:tc>
                <a:tc>
                  <a:txBody>
                    <a:bodyPr/>
                    <a:lstStyle/>
                    <a:p>
                      <a:endParaRPr lang="en-US" sz="20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2"/>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3"/>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4"/>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noFill/>
                  </a:tcPr>
                </a:tc>
                <a:extLst>
                  <a:ext uri="{0D108BD9-81ED-4DB2-BD59-A6C34878D82A}">
                    <a16:rowId xmlns:a16="http://schemas.microsoft.com/office/drawing/2014/main" val="10005"/>
                  </a:ext>
                </a:extLst>
              </a:tr>
              <a:tr h="184039">
                <a:tc rowSpan="5">
                  <a:txBody>
                    <a:bodyPr/>
                    <a:lstStyle/>
                    <a:p>
                      <a:pPr algn="ctr"/>
                      <a:r>
                        <a:rPr lang="en-US" sz="1600" b="1" dirty="0"/>
                        <a:t>Life Sciences</a:t>
                      </a:r>
                    </a:p>
                  </a:txBody>
                  <a:tcPr marL="65912" marR="65912" marT="32956" marB="32956" vert="vert270" anchor="ctr">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06"/>
                  </a:ext>
                </a:extLst>
              </a:tr>
              <a:tr h="184039">
                <a:tc vMerge="1">
                  <a:txBody>
                    <a:bodyPr/>
                    <a:lstStyle/>
                    <a:p>
                      <a:endParaRPr lang="en-US" sz="200" dirty="0"/>
                    </a:p>
                  </a:txBody>
                  <a:tcPr marL="65912" marR="65912" marT="32956" marB="32956">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07"/>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8"/>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9"/>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10"/>
                  </a:ext>
                </a:extLst>
              </a:tr>
              <a:tr h="184039">
                <a:tc rowSpan="10">
                  <a:txBody>
                    <a:bodyPr/>
                    <a:lstStyle/>
                    <a:p>
                      <a:pPr algn="ctr"/>
                      <a:r>
                        <a:rPr lang="en-US" sz="1600" b="1" dirty="0"/>
                        <a:t>Physical Sciences</a:t>
                      </a:r>
                    </a:p>
                  </a:txBody>
                  <a:tcPr marL="65912" marR="65912" marT="32956" marB="32956" vert="vert270" anchor="ctr">
                    <a:lnR w="12700" cap="flat" cmpd="sng" algn="ctr">
                      <a:solidFill>
                        <a:srgbClr val="F0F0E8"/>
                      </a:solidFill>
                      <a:prstDash val="solid"/>
                      <a:round/>
                      <a:headEnd type="none" w="med" len="med"/>
                      <a:tailEnd type="none" w="med" len="med"/>
                    </a:lnR>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1"/>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2"/>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3"/>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4"/>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5"/>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6"/>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7"/>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8"/>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9"/>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noFill/>
                  </a:tcPr>
                </a:tc>
                <a:extLst>
                  <a:ext uri="{0D108BD9-81ED-4DB2-BD59-A6C34878D82A}">
                    <a16:rowId xmlns:a16="http://schemas.microsoft.com/office/drawing/2014/main" val="10020"/>
                  </a:ext>
                </a:extLst>
              </a:tr>
              <a:tr h="184039">
                <a:tc rowSpan="6">
                  <a:txBody>
                    <a:bodyPr/>
                    <a:lstStyle/>
                    <a:p>
                      <a:pPr algn="ctr"/>
                      <a:r>
                        <a:rPr lang="en-US" sz="1600" b="1" dirty="0"/>
                        <a:t>Social Sciences</a:t>
                      </a:r>
                    </a:p>
                  </a:txBody>
                  <a:tcPr marL="65912" marR="65912" marT="32956" marB="32956" vert="vert270" anchor="ctr">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21"/>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2"/>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3"/>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4"/>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5"/>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6"/>
                  </a:ext>
                </a:extLst>
              </a:tr>
            </a:tbl>
          </a:graphicData>
        </a:graphic>
      </p:graphicFrame>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a:t>Elsevier</a:t>
                </a:r>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a:t>Pub. A</a:t>
                </a:r>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a:t>Pub. B</a:t>
                </a:r>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a:t>Others</a:t>
                </a:r>
              </a:p>
            </p:txBody>
          </p:sp>
        </p:grpSp>
      </p:grpSp>
      <p:sp>
        <p:nvSpPr>
          <p:cNvPr id="12" name="Chart 1 Title"/>
          <p:cNvSpPr>
            <a:spLocks noGrp="1"/>
          </p:cNvSpPr>
          <p:nvPr>
            <p:ph sz="quarter" idx="23" hasCustomPrompt="1"/>
          </p:nvPr>
        </p:nvSpPr>
        <p:spPr>
          <a:xfrm>
            <a:off x="2770116" y="965347"/>
            <a:ext cx="2944884" cy="188503"/>
          </a:xfrm>
        </p:spPr>
        <p:txBody>
          <a:bodyPr anchor="b"/>
          <a:lstStyle>
            <a:lvl1pPr marL="0" indent="0" algn="r">
              <a:buNone/>
              <a:defRPr sz="1000"/>
            </a:lvl1pPr>
          </a:lstStyle>
          <a:p>
            <a:pPr lvl="0"/>
            <a:r>
              <a:rPr lang="en-US" dirty="0"/>
              <a:t>Publisher share of </a:t>
            </a:r>
            <a:r>
              <a:rPr lang="en-US" dirty="0" err="1"/>
              <a:t>outwardlinks</a:t>
            </a:r>
            <a:endParaRPr lang="en-US" dirty="0"/>
          </a:p>
        </p:txBody>
      </p:sp>
      <p:sp>
        <p:nvSpPr>
          <p:cNvPr id="4" name="Publisher share by subject"/>
          <p:cNvSpPr>
            <a:spLocks noGrp="1"/>
          </p:cNvSpPr>
          <p:nvPr>
            <p:ph type="pic" sz="quarter" idx="14" hasCustomPrompt="1"/>
          </p:nvPr>
        </p:nvSpPr>
        <p:spPr>
          <a:xfrm>
            <a:off x="773114" y="1158239"/>
            <a:ext cx="5164548" cy="5258587"/>
          </a:xfrm>
        </p:spPr>
        <p:txBody>
          <a:bodyPr/>
          <a:lstStyle>
            <a:lvl1pPr marL="0" indent="0">
              <a:buNone/>
              <a:defRPr/>
            </a:lvl1pPr>
          </a:lstStyle>
          <a:p>
            <a:r>
              <a:rPr lang="en-US" dirty="0"/>
              <a:t>Publisher share by subject</a:t>
            </a:r>
          </a:p>
        </p:txBody>
      </p:sp>
      <p:sp>
        <p:nvSpPr>
          <p:cNvPr id="39" name="Chart 3 Title"/>
          <p:cNvSpPr>
            <a:spLocks noGrp="1"/>
          </p:cNvSpPr>
          <p:nvPr>
            <p:ph sz="quarter" idx="25" hasCustomPrompt="1"/>
          </p:nvPr>
        </p:nvSpPr>
        <p:spPr>
          <a:xfrm>
            <a:off x="6172200" y="965347"/>
            <a:ext cx="2749551" cy="188503"/>
          </a:xfrm>
        </p:spPr>
        <p:txBody>
          <a:bodyPr anchor="b"/>
          <a:lstStyle>
            <a:lvl1pPr marL="0" indent="0" algn="l">
              <a:buNone/>
              <a:defRPr sz="1000"/>
            </a:lvl1pPr>
          </a:lstStyle>
          <a:p>
            <a:pPr lvl="0"/>
            <a:r>
              <a:rPr lang="en-US" dirty="0"/>
              <a:t>Volume of </a:t>
            </a:r>
            <a:r>
              <a:rPr lang="en-US" dirty="0" err="1"/>
              <a:t>outwardlinks</a:t>
            </a:r>
            <a:endParaRPr lang="en-US" dirty="0"/>
          </a:p>
        </p:txBody>
      </p:sp>
      <p:sp>
        <p:nvSpPr>
          <p:cNvPr id="33" name="Count by subject"/>
          <p:cNvSpPr>
            <a:spLocks noGrp="1"/>
          </p:cNvSpPr>
          <p:nvPr>
            <p:ph type="pic" sz="quarter" idx="15" hasCustomPrompt="1"/>
          </p:nvPr>
        </p:nvSpPr>
        <p:spPr>
          <a:xfrm>
            <a:off x="5937662" y="1158240"/>
            <a:ext cx="2971388" cy="5257800"/>
          </a:xfrm>
        </p:spPr>
        <p:txBody>
          <a:bodyPr/>
          <a:lstStyle>
            <a:lvl1pPr marL="0" indent="0">
              <a:buNone/>
              <a:defRPr/>
            </a:lvl1pPr>
          </a:lstStyle>
          <a:p>
            <a:r>
              <a:rPr lang="en-US" dirty="0"/>
              <a:t>Count by subject</a:t>
            </a:r>
          </a:p>
        </p:txBody>
      </p:sp>
    </p:spTree>
    <p:extLst>
      <p:ext uri="{BB962C8B-B14F-4D97-AF65-F5344CB8AC3E}">
        <p14:creationId xmlns:p14="http://schemas.microsoft.com/office/powerpoint/2010/main" val="4274155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ubject split wos">
    <p:spTree>
      <p:nvGrpSpPr>
        <p:cNvPr id="1" name=""/>
        <p:cNvGrpSpPr/>
        <p:nvPr/>
      </p:nvGrpSpPr>
      <p:grpSpPr>
        <a:xfrm>
          <a:off x="0" y="0"/>
          <a:ext cx="0" cy="0"/>
          <a:chOff x="0" y="0"/>
          <a:chExt cx="0" cy="0"/>
        </a:xfrm>
      </p:grpSpPr>
      <p:sp>
        <p:nvSpPr>
          <p:cNvPr id="34" name="Title"/>
          <p:cNvSpPr>
            <a:spLocks noGrp="1"/>
          </p:cNvSpPr>
          <p:nvPr>
            <p:ph type="title"/>
          </p:nvPr>
        </p:nvSpPr>
        <p:spPr>
          <a:xfrm>
            <a:off x="228600" y="381000"/>
            <a:ext cx="8686800" cy="519752"/>
          </a:xfrm>
        </p:spPr>
        <p:txBody>
          <a:bodyPr lIns="0" tIns="0" rIns="0" bIns="0">
            <a:normAutofit/>
          </a:bodyPr>
          <a:lstStyle>
            <a:lvl1pPr>
              <a:defRPr sz="1800"/>
            </a:lvl1pPr>
          </a:lstStyle>
          <a:p>
            <a:r>
              <a:rPr lang="en-US" dirty="0"/>
              <a:t>Click to edit Master title style</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aphicFrame>
        <p:nvGraphicFramePr>
          <p:cNvPr id="8" name="BackGroundTable"/>
          <p:cNvGraphicFramePr>
            <a:graphicFrameLocks noGrp="1"/>
          </p:cNvGraphicFramePr>
          <p:nvPr userDrawn="1">
            <p:extLst/>
          </p:nvPr>
        </p:nvGraphicFramePr>
        <p:xfrm>
          <a:off x="260064" y="1154218"/>
          <a:ext cx="8655336" cy="4969053"/>
        </p:xfrm>
        <a:graphic>
          <a:graphicData uri="http://schemas.openxmlformats.org/drawingml/2006/table">
            <a:tbl>
              <a:tblPr bandRow="1">
                <a:tableStyleId>{073A0DAA-6AF3-43AB-8588-CEC1D06C72B9}</a:tableStyleId>
              </a:tblPr>
              <a:tblGrid>
                <a:gridCol w="518055">
                  <a:extLst>
                    <a:ext uri="{9D8B030D-6E8A-4147-A177-3AD203B41FA5}">
                      <a16:colId xmlns:a16="http://schemas.microsoft.com/office/drawing/2014/main" val="20000"/>
                    </a:ext>
                  </a:extLst>
                </a:gridCol>
                <a:gridCol w="8137281">
                  <a:extLst>
                    <a:ext uri="{9D8B030D-6E8A-4147-A177-3AD203B41FA5}">
                      <a16:colId xmlns:a16="http://schemas.microsoft.com/office/drawing/2014/main" val="20001"/>
                    </a:ext>
                  </a:extLst>
                </a:gridCol>
              </a:tblGrid>
              <a:tr h="184039">
                <a:tc>
                  <a:txBody>
                    <a:bodyPr/>
                    <a:lstStyle/>
                    <a:p>
                      <a:pPr algn="ctr"/>
                      <a:endParaRPr lang="en-US" sz="200" b="1" dirty="0"/>
                    </a:p>
                  </a:txBody>
                  <a:tcPr marL="65912" marR="65912" marT="32956" marB="32956" vert="vert270" anchor="ctr">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0"/>
                  </a:ext>
                </a:extLst>
              </a:tr>
              <a:tr h="184039">
                <a:tc rowSpan="5">
                  <a:txBody>
                    <a:bodyPr/>
                    <a:lstStyle/>
                    <a:p>
                      <a:pPr algn="ctr"/>
                      <a:r>
                        <a:rPr lang="en-US" sz="1600" b="1" dirty="0"/>
                        <a:t>Health Sciences</a:t>
                      </a:r>
                    </a:p>
                  </a:txBody>
                  <a:tcPr marL="65912" marR="65912" marT="32956" marB="32956" vert="vert270" anchor="ctr">
                    <a:lnR w="12700" cap="flat" cmpd="sng" algn="ctr">
                      <a:solidFill>
                        <a:srgbClr val="F0F0E8"/>
                      </a:solidFill>
                      <a:prstDash val="solid"/>
                      <a:round/>
                      <a:headEnd type="none" w="med" len="med"/>
                      <a:tailEnd type="none" w="med" len="med"/>
                    </a:lnR>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1"/>
                  </a:ext>
                </a:extLst>
              </a:tr>
              <a:tr h="184039">
                <a:tc vMerge="1">
                  <a:txBody>
                    <a:bodyPr/>
                    <a:lstStyle/>
                    <a:p>
                      <a:endParaRPr lang="en-US" sz="200" dirty="0"/>
                    </a:p>
                  </a:txBody>
                  <a:tcPr marL="65912" marR="65912" marT="32956" marB="32956">
                    <a:noFill/>
                  </a:tcPr>
                </a:tc>
                <a:tc>
                  <a:txBody>
                    <a:bodyPr/>
                    <a:lstStyle/>
                    <a:p>
                      <a:endParaRPr lang="en-US" sz="20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2"/>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3"/>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04"/>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noFill/>
                  </a:tcPr>
                </a:tc>
                <a:extLst>
                  <a:ext uri="{0D108BD9-81ED-4DB2-BD59-A6C34878D82A}">
                    <a16:rowId xmlns:a16="http://schemas.microsoft.com/office/drawing/2014/main" val="10005"/>
                  </a:ext>
                </a:extLst>
              </a:tr>
              <a:tr h="184039">
                <a:tc rowSpan="5">
                  <a:txBody>
                    <a:bodyPr/>
                    <a:lstStyle/>
                    <a:p>
                      <a:pPr algn="ctr"/>
                      <a:r>
                        <a:rPr lang="en-US" sz="1600" b="1" dirty="0"/>
                        <a:t>Life Sciences</a:t>
                      </a:r>
                    </a:p>
                  </a:txBody>
                  <a:tcPr marL="65912" marR="65912" marT="32956" marB="32956" vert="vert270" anchor="ctr">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06"/>
                  </a:ext>
                </a:extLst>
              </a:tr>
              <a:tr h="184039">
                <a:tc vMerge="1">
                  <a:txBody>
                    <a:bodyPr/>
                    <a:lstStyle/>
                    <a:p>
                      <a:endParaRPr lang="en-US" sz="200" dirty="0"/>
                    </a:p>
                  </a:txBody>
                  <a:tcPr marL="65912" marR="65912" marT="32956" marB="32956">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07"/>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8"/>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09"/>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10"/>
                  </a:ext>
                </a:extLst>
              </a:tr>
              <a:tr h="184039">
                <a:tc rowSpan="10">
                  <a:txBody>
                    <a:bodyPr/>
                    <a:lstStyle/>
                    <a:p>
                      <a:pPr algn="ctr"/>
                      <a:r>
                        <a:rPr lang="en-US" sz="1600" b="1" dirty="0"/>
                        <a:t>Physical Sciences</a:t>
                      </a:r>
                    </a:p>
                  </a:txBody>
                  <a:tcPr marL="65912" marR="65912" marT="32956" marB="32956" vert="vert270" anchor="ctr">
                    <a:lnR w="12700" cap="flat" cmpd="sng" algn="ctr">
                      <a:solidFill>
                        <a:srgbClr val="F0F0E8"/>
                      </a:solidFill>
                      <a:prstDash val="solid"/>
                      <a:round/>
                      <a:headEnd type="none" w="med" len="med"/>
                      <a:tailEnd type="none" w="med" len="med"/>
                    </a:lnR>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1"/>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2"/>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3"/>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4"/>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5"/>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6"/>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7"/>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8"/>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lnB w="12700" cap="flat" cmpd="sng" algn="ctr">
                      <a:solidFill>
                        <a:srgbClr val="F0F0E8"/>
                      </a:solidFill>
                      <a:prstDash val="solid"/>
                      <a:round/>
                      <a:headEnd type="none" w="med" len="med"/>
                      <a:tailEnd type="none" w="med" len="med"/>
                    </a:lnB>
                    <a:noFill/>
                  </a:tcPr>
                </a:tc>
                <a:extLst>
                  <a:ext uri="{0D108BD9-81ED-4DB2-BD59-A6C34878D82A}">
                    <a16:rowId xmlns:a16="http://schemas.microsoft.com/office/drawing/2014/main" val="10019"/>
                  </a:ext>
                </a:extLst>
              </a:tr>
              <a:tr h="184039">
                <a:tc vMerge="1">
                  <a:txBody>
                    <a:bodyPr/>
                    <a:lstStyle/>
                    <a:p>
                      <a:endParaRPr lang="en-US" sz="200" dirty="0"/>
                    </a:p>
                  </a:txBody>
                  <a:tcPr marL="65912" marR="65912" marT="32956" marB="32956">
                    <a:noFill/>
                  </a:tcPr>
                </a:tc>
                <a:tc>
                  <a:txBody>
                    <a:bodyPr/>
                    <a:lstStyle/>
                    <a:p>
                      <a:endParaRPr lang="en-US" sz="200" dirty="0"/>
                    </a:p>
                  </a:txBody>
                  <a:tcPr marL="65912" marR="65912" marT="32956" marB="32956">
                    <a:lnL w="12700" cap="flat" cmpd="sng" algn="ctr">
                      <a:solidFill>
                        <a:srgbClr val="F0F0E8"/>
                      </a:solidFill>
                      <a:prstDash val="solid"/>
                      <a:round/>
                      <a:headEnd type="none" w="med" len="med"/>
                      <a:tailEnd type="none" w="med" len="med"/>
                    </a:lnL>
                    <a:lnT w="12700" cap="flat" cmpd="sng" algn="ctr">
                      <a:solidFill>
                        <a:srgbClr val="F0F0E8"/>
                      </a:solidFill>
                      <a:prstDash val="solid"/>
                      <a:round/>
                      <a:headEnd type="none" w="med" len="med"/>
                      <a:tailEnd type="none" w="med" len="med"/>
                    </a:lnT>
                    <a:noFill/>
                  </a:tcPr>
                </a:tc>
                <a:extLst>
                  <a:ext uri="{0D108BD9-81ED-4DB2-BD59-A6C34878D82A}">
                    <a16:rowId xmlns:a16="http://schemas.microsoft.com/office/drawing/2014/main" val="10020"/>
                  </a:ext>
                </a:extLst>
              </a:tr>
              <a:tr h="184039">
                <a:tc rowSpan="6">
                  <a:txBody>
                    <a:bodyPr/>
                    <a:lstStyle/>
                    <a:p>
                      <a:pPr algn="ctr"/>
                      <a:r>
                        <a:rPr lang="en-US" sz="1600" b="1" dirty="0"/>
                        <a:t>Social Sciences</a:t>
                      </a:r>
                    </a:p>
                  </a:txBody>
                  <a:tcPr marL="65912" marR="65912" marT="32956" marB="32956" vert="vert270" anchor="ctr">
                    <a:solidFill>
                      <a:srgbClr val="F0F0E8"/>
                    </a:solidFill>
                  </a:tcPr>
                </a:tc>
                <a:tc>
                  <a:txBody>
                    <a:bodyPr/>
                    <a:lstStyle/>
                    <a:p>
                      <a:endParaRPr lang="en-US" sz="200"/>
                    </a:p>
                  </a:txBody>
                  <a:tcPr marL="65912" marR="65912" marT="32956" marB="32956">
                    <a:solidFill>
                      <a:srgbClr val="F0F0E8"/>
                    </a:solidFill>
                  </a:tcPr>
                </a:tc>
                <a:extLst>
                  <a:ext uri="{0D108BD9-81ED-4DB2-BD59-A6C34878D82A}">
                    <a16:rowId xmlns:a16="http://schemas.microsoft.com/office/drawing/2014/main" val="10021"/>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2"/>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3"/>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4"/>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5"/>
                  </a:ext>
                </a:extLst>
              </a:tr>
              <a:tr h="184039">
                <a:tc vMerge="1">
                  <a:txBody>
                    <a:bodyPr/>
                    <a:lstStyle/>
                    <a:p>
                      <a:endParaRPr lang="en-US" sz="200" dirty="0"/>
                    </a:p>
                  </a:txBody>
                  <a:tcPr marL="65912" marR="65912" marT="32956" marB="32956">
                    <a:solidFill>
                      <a:srgbClr val="F0F0E8"/>
                    </a:solidFill>
                  </a:tcPr>
                </a:tc>
                <a:tc>
                  <a:txBody>
                    <a:bodyPr/>
                    <a:lstStyle/>
                    <a:p>
                      <a:endParaRPr lang="en-US" sz="200" dirty="0"/>
                    </a:p>
                  </a:txBody>
                  <a:tcPr marL="65912" marR="65912" marT="32956" marB="32956">
                    <a:solidFill>
                      <a:srgbClr val="F0F0E8"/>
                    </a:solidFill>
                  </a:tcPr>
                </a:tc>
                <a:extLst>
                  <a:ext uri="{0D108BD9-81ED-4DB2-BD59-A6C34878D82A}">
                    <a16:rowId xmlns:a16="http://schemas.microsoft.com/office/drawing/2014/main" val="10026"/>
                  </a:ext>
                </a:extLst>
              </a:tr>
            </a:tbl>
          </a:graphicData>
        </a:graphic>
      </p:graphicFrame>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a:t>Elsevier</a:t>
                </a:r>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a:t>Pub. A</a:t>
                </a:r>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a:t>Pub. B</a:t>
                </a:r>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a:t>Others</a:t>
                </a:r>
              </a:p>
            </p:txBody>
          </p:sp>
        </p:grpSp>
      </p:grpSp>
      <p:sp>
        <p:nvSpPr>
          <p:cNvPr id="12" name="Chart 1 Title"/>
          <p:cNvSpPr>
            <a:spLocks noGrp="1"/>
          </p:cNvSpPr>
          <p:nvPr>
            <p:ph sz="quarter" idx="23" hasCustomPrompt="1"/>
          </p:nvPr>
        </p:nvSpPr>
        <p:spPr>
          <a:xfrm>
            <a:off x="2770116" y="972712"/>
            <a:ext cx="2149523" cy="190834"/>
          </a:xfrm>
        </p:spPr>
        <p:txBody>
          <a:bodyPr anchor="b"/>
          <a:lstStyle>
            <a:lvl1pPr marL="0" indent="0" algn="r">
              <a:buNone/>
              <a:defRPr sz="1000"/>
            </a:lvl1pPr>
          </a:lstStyle>
          <a:p>
            <a:pPr lvl="0"/>
            <a:r>
              <a:rPr lang="en-US" dirty="0"/>
              <a:t>Publisher share of </a:t>
            </a:r>
            <a:r>
              <a:rPr lang="en-US" dirty="0" err="1"/>
              <a:t>outwardlinks</a:t>
            </a:r>
            <a:endParaRPr lang="en-US" dirty="0"/>
          </a:p>
        </p:txBody>
      </p:sp>
      <p:sp>
        <p:nvSpPr>
          <p:cNvPr id="4" name="Publisher share by subject"/>
          <p:cNvSpPr>
            <a:spLocks noGrp="1"/>
          </p:cNvSpPr>
          <p:nvPr>
            <p:ph type="pic" sz="quarter" idx="14" hasCustomPrompt="1"/>
          </p:nvPr>
        </p:nvSpPr>
        <p:spPr>
          <a:xfrm>
            <a:off x="773114" y="1158239"/>
            <a:ext cx="4221162" cy="5258587"/>
          </a:xfrm>
        </p:spPr>
        <p:txBody>
          <a:bodyPr/>
          <a:lstStyle>
            <a:lvl1pPr marL="0" indent="0">
              <a:buNone/>
              <a:defRPr/>
            </a:lvl1pPr>
          </a:lstStyle>
          <a:p>
            <a:r>
              <a:rPr lang="en-US" dirty="0"/>
              <a:t>Publisher share by subject</a:t>
            </a:r>
          </a:p>
        </p:txBody>
      </p:sp>
      <p:sp>
        <p:nvSpPr>
          <p:cNvPr id="38" name="Chart 2 Title"/>
          <p:cNvSpPr>
            <a:spLocks noGrp="1"/>
          </p:cNvSpPr>
          <p:nvPr>
            <p:ph sz="quarter" idx="24" hasCustomPrompt="1"/>
          </p:nvPr>
        </p:nvSpPr>
        <p:spPr>
          <a:xfrm>
            <a:off x="4953000" y="972712"/>
            <a:ext cx="1981200" cy="190834"/>
          </a:xfrm>
        </p:spPr>
        <p:txBody>
          <a:bodyPr anchor="b"/>
          <a:lstStyle>
            <a:lvl1pPr marL="0" indent="0" algn="ctr">
              <a:buNone/>
              <a:defRPr sz="1000"/>
            </a:lvl1pPr>
          </a:lstStyle>
          <a:p>
            <a:pPr lvl="0"/>
            <a:r>
              <a:rPr lang="en-US" dirty="0"/>
              <a:t>Scopus edge of </a:t>
            </a:r>
            <a:r>
              <a:rPr lang="en-US" dirty="0" err="1"/>
              <a:t>outwardlinks</a:t>
            </a:r>
            <a:endParaRPr lang="en-US" dirty="0"/>
          </a:p>
        </p:txBody>
      </p:sp>
      <p:sp>
        <p:nvSpPr>
          <p:cNvPr id="37" name="Scopus Advantage"/>
          <p:cNvSpPr>
            <a:spLocks noGrp="1"/>
          </p:cNvSpPr>
          <p:nvPr>
            <p:ph type="pic" sz="quarter" idx="21" hasCustomPrompt="1"/>
          </p:nvPr>
        </p:nvSpPr>
        <p:spPr>
          <a:xfrm>
            <a:off x="4953000" y="1158240"/>
            <a:ext cx="1879600" cy="5257800"/>
          </a:xfrm>
        </p:spPr>
        <p:txBody>
          <a:bodyPr/>
          <a:lstStyle>
            <a:lvl1pPr marL="0" indent="0">
              <a:buNone/>
              <a:defRPr/>
            </a:lvl1pPr>
          </a:lstStyle>
          <a:p>
            <a:r>
              <a:rPr lang="en-US" dirty="0"/>
              <a:t>Scopus Advantage</a:t>
            </a:r>
          </a:p>
        </p:txBody>
      </p:sp>
      <p:sp>
        <p:nvSpPr>
          <p:cNvPr id="39" name="Chart 3 Title"/>
          <p:cNvSpPr>
            <a:spLocks noGrp="1"/>
          </p:cNvSpPr>
          <p:nvPr>
            <p:ph sz="quarter" idx="25" hasCustomPrompt="1"/>
          </p:nvPr>
        </p:nvSpPr>
        <p:spPr>
          <a:xfrm>
            <a:off x="6942113" y="972712"/>
            <a:ext cx="1979638" cy="190834"/>
          </a:xfrm>
        </p:spPr>
        <p:txBody>
          <a:bodyPr anchor="b"/>
          <a:lstStyle>
            <a:lvl1pPr marL="0" indent="0" algn="l">
              <a:buNone/>
              <a:defRPr sz="1000"/>
            </a:lvl1pPr>
          </a:lstStyle>
          <a:p>
            <a:pPr lvl="0"/>
            <a:r>
              <a:rPr lang="en-US" dirty="0"/>
              <a:t>Volume of </a:t>
            </a:r>
            <a:r>
              <a:rPr lang="en-US" dirty="0" err="1"/>
              <a:t>outwardlinks</a:t>
            </a:r>
            <a:endParaRPr lang="en-US" dirty="0"/>
          </a:p>
        </p:txBody>
      </p:sp>
      <p:sp>
        <p:nvSpPr>
          <p:cNvPr id="33" name="Count by subject"/>
          <p:cNvSpPr>
            <a:spLocks noGrp="1"/>
          </p:cNvSpPr>
          <p:nvPr>
            <p:ph type="pic" sz="quarter" idx="15" hasCustomPrompt="1"/>
          </p:nvPr>
        </p:nvSpPr>
        <p:spPr>
          <a:xfrm>
            <a:off x="6781800" y="1158240"/>
            <a:ext cx="2127250" cy="5257800"/>
          </a:xfrm>
        </p:spPr>
        <p:txBody>
          <a:bodyPr/>
          <a:lstStyle>
            <a:lvl1pPr marL="0" indent="0">
              <a:buNone/>
              <a:defRPr/>
            </a:lvl1pPr>
          </a:lstStyle>
          <a:p>
            <a:r>
              <a:rPr lang="en-US" dirty="0"/>
              <a:t>Count by subject</a:t>
            </a:r>
          </a:p>
        </p:txBody>
      </p:sp>
    </p:spTree>
    <p:extLst>
      <p:ext uri="{BB962C8B-B14F-4D97-AF65-F5344CB8AC3E}">
        <p14:creationId xmlns:p14="http://schemas.microsoft.com/office/powerpoint/2010/main" val="2245039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nde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533400"/>
          </a:xfrm>
        </p:spPr>
        <p:txBody>
          <a:bodyPr lIns="0" tIns="0" rIns="0" bIns="0">
            <a:normAutofit/>
          </a:bodyPr>
          <a:lstStyle>
            <a:lvl1pPr>
              <a:defRPr sz="1800"/>
            </a:lvl1pPr>
          </a:lstStyle>
          <a:p>
            <a:r>
              <a:rPr lang="en-US" dirty="0"/>
              <a:t>Click to edit Master title style</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a:t>Elsevier</a:t>
                </a:r>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a:t>Pub. A</a:t>
                </a:r>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a:t>Pub. B</a:t>
                </a:r>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a:t>Others</a:t>
                </a:r>
              </a:p>
            </p:txBody>
          </p:sp>
        </p:grpSp>
      </p:grpSp>
      <p:sp>
        <p:nvSpPr>
          <p:cNvPr id="31" name="Chart 1 Title"/>
          <p:cNvSpPr>
            <a:spLocks noGrp="1"/>
          </p:cNvSpPr>
          <p:nvPr>
            <p:ph sz="quarter" idx="29" hasCustomPrompt="1"/>
          </p:nvPr>
        </p:nvSpPr>
        <p:spPr>
          <a:xfrm>
            <a:off x="766581" y="1056904"/>
            <a:ext cx="2060440" cy="284856"/>
          </a:xfrm>
        </p:spPr>
        <p:txBody>
          <a:bodyPr anchor="b">
            <a:normAutofit/>
          </a:bodyPr>
          <a:lstStyle>
            <a:lvl1pPr marL="0" indent="0" algn="ctr">
              <a:buNone/>
              <a:defRPr sz="1200"/>
            </a:lvl1pPr>
          </a:lstStyle>
          <a:p>
            <a:pPr algn="ctr"/>
            <a:r>
              <a:rPr lang="en-GB" b="1" dirty="0"/>
              <a:t>Referenced articles from</a:t>
            </a:r>
            <a:endParaRPr lang="en-US" b="1" dirty="0"/>
          </a:p>
        </p:txBody>
      </p:sp>
      <p:sp>
        <p:nvSpPr>
          <p:cNvPr id="5" name="Trended Growth 1"/>
          <p:cNvSpPr>
            <a:spLocks noGrp="1"/>
          </p:cNvSpPr>
          <p:nvPr>
            <p:ph type="pic" sz="quarter" idx="19"/>
          </p:nvPr>
        </p:nvSpPr>
        <p:spPr>
          <a:xfrm>
            <a:off x="160020" y="1371600"/>
            <a:ext cx="2667000" cy="2362200"/>
          </a:xfrm>
        </p:spPr>
        <p:txBody>
          <a:bodyPr/>
          <a:lstStyle/>
          <a:p>
            <a:endParaRPr lang="en-US" dirty="0"/>
          </a:p>
        </p:txBody>
      </p:sp>
      <p:sp>
        <p:nvSpPr>
          <p:cNvPr id="63" name="Trended Share 1"/>
          <p:cNvSpPr>
            <a:spLocks noGrp="1"/>
          </p:cNvSpPr>
          <p:nvPr>
            <p:ph type="pic" sz="quarter" idx="20"/>
          </p:nvPr>
        </p:nvSpPr>
        <p:spPr>
          <a:xfrm>
            <a:off x="160020" y="3962400"/>
            <a:ext cx="2667000" cy="2362200"/>
          </a:xfrm>
        </p:spPr>
        <p:txBody>
          <a:bodyPr/>
          <a:lstStyle/>
          <a:p>
            <a:endParaRPr lang="en-US" dirty="0"/>
          </a:p>
        </p:txBody>
      </p:sp>
      <p:sp>
        <p:nvSpPr>
          <p:cNvPr id="62" name="GAGR1"/>
          <p:cNvSpPr>
            <a:spLocks noGrp="1"/>
          </p:cNvSpPr>
          <p:nvPr>
            <p:ph type="body" sz="quarter" idx="18" hasCustomPrompt="1"/>
          </p:nvPr>
        </p:nvSpPr>
        <p:spPr>
          <a:xfrm>
            <a:off x="9144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2" name="Chart 2 Title"/>
          <p:cNvSpPr>
            <a:spLocks noGrp="1"/>
          </p:cNvSpPr>
          <p:nvPr>
            <p:ph sz="quarter" idx="30" hasCustomPrompt="1"/>
          </p:nvPr>
        </p:nvSpPr>
        <p:spPr>
          <a:xfrm>
            <a:off x="3802083" y="1066800"/>
            <a:ext cx="1996737" cy="275112"/>
          </a:xfrm>
        </p:spPr>
        <p:txBody>
          <a:bodyPr anchor="b">
            <a:normAutofit/>
          </a:bodyPr>
          <a:lstStyle>
            <a:lvl1pPr marL="0" indent="0" algn="ctr">
              <a:buNone/>
              <a:defRPr sz="1200"/>
            </a:lvl1pPr>
          </a:lstStyle>
          <a:p>
            <a:pPr algn="ctr"/>
            <a:r>
              <a:rPr lang="en-GB" b="1" dirty="0"/>
              <a:t>Articles published in</a:t>
            </a:r>
          </a:p>
        </p:txBody>
      </p:sp>
      <p:sp>
        <p:nvSpPr>
          <p:cNvPr id="64" name="Trended Growth 2"/>
          <p:cNvSpPr>
            <a:spLocks noGrp="1"/>
          </p:cNvSpPr>
          <p:nvPr>
            <p:ph type="pic" sz="quarter" idx="21"/>
          </p:nvPr>
        </p:nvSpPr>
        <p:spPr>
          <a:xfrm>
            <a:off x="3111348" y="1371600"/>
            <a:ext cx="2667000" cy="2362200"/>
          </a:xfrm>
        </p:spPr>
        <p:txBody>
          <a:bodyPr/>
          <a:lstStyle/>
          <a:p>
            <a:endParaRPr lang="en-US" dirty="0"/>
          </a:p>
        </p:txBody>
      </p:sp>
      <p:sp>
        <p:nvSpPr>
          <p:cNvPr id="65" name="Trended Share 2"/>
          <p:cNvSpPr>
            <a:spLocks noGrp="1"/>
          </p:cNvSpPr>
          <p:nvPr>
            <p:ph type="pic" sz="quarter" idx="22"/>
          </p:nvPr>
        </p:nvSpPr>
        <p:spPr>
          <a:xfrm>
            <a:off x="3111348" y="3962400"/>
            <a:ext cx="2667000" cy="2362200"/>
          </a:xfrm>
        </p:spPr>
        <p:txBody>
          <a:bodyPr/>
          <a:lstStyle/>
          <a:p>
            <a:endParaRPr lang="en-US" dirty="0"/>
          </a:p>
        </p:txBody>
      </p:sp>
      <p:sp>
        <p:nvSpPr>
          <p:cNvPr id="68" name="CAGR2"/>
          <p:cNvSpPr>
            <a:spLocks noGrp="1"/>
          </p:cNvSpPr>
          <p:nvPr>
            <p:ph type="body" sz="quarter" idx="25" hasCustomPrompt="1"/>
          </p:nvPr>
        </p:nvSpPr>
        <p:spPr>
          <a:xfrm>
            <a:off x="3865728"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3" name="Chart 3 Title"/>
          <p:cNvSpPr>
            <a:spLocks noGrp="1"/>
          </p:cNvSpPr>
          <p:nvPr>
            <p:ph sz="quarter" idx="31" hasCustomPrompt="1"/>
          </p:nvPr>
        </p:nvSpPr>
        <p:spPr>
          <a:xfrm>
            <a:off x="6697683" y="1066800"/>
            <a:ext cx="1996737" cy="275112"/>
          </a:xfrm>
        </p:spPr>
        <p:txBody>
          <a:bodyPr anchor="b">
            <a:normAutofit/>
          </a:bodyPr>
          <a:lstStyle>
            <a:lvl1pPr marL="0" indent="0" algn="ctr">
              <a:buNone/>
              <a:defRPr sz="1200"/>
            </a:lvl1pPr>
          </a:lstStyle>
          <a:p>
            <a:pPr algn="ctr"/>
            <a:r>
              <a:rPr lang="en-GB" b="1" dirty="0"/>
              <a:t>Citations received from</a:t>
            </a:r>
          </a:p>
        </p:txBody>
      </p:sp>
      <p:sp>
        <p:nvSpPr>
          <p:cNvPr id="66" name="Trended Growth 3"/>
          <p:cNvSpPr>
            <a:spLocks noGrp="1"/>
          </p:cNvSpPr>
          <p:nvPr>
            <p:ph type="pic" sz="quarter" idx="23"/>
          </p:nvPr>
        </p:nvSpPr>
        <p:spPr>
          <a:xfrm>
            <a:off x="6027420" y="1371600"/>
            <a:ext cx="2667000" cy="2362200"/>
          </a:xfrm>
        </p:spPr>
        <p:txBody>
          <a:bodyPr/>
          <a:lstStyle/>
          <a:p>
            <a:endParaRPr lang="en-US" dirty="0"/>
          </a:p>
        </p:txBody>
      </p:sp>
      <p:sp>
        <p:nvSpPr>
          <p:cNvPr id="67" name="Trended Share 3"/>
          <p:cNvSpPr>
            <a:spLocks noGrp="1"/>
          </p:cNvSpPr>
          <p:nvPr>
            <p:ph type="pic" sz="quarter" idx="24"/>
          </p:nvPr>
        </p:nvSpPr>
        <p:spPr>
          <a:xfrm>
            <a:off x="6027420" y="3962400"/>
            <a:ext cx="2667000" cy="2362200"/>
          </a:xfrm>
        </p:spPr>
        <p:txBody>
          <a:bodyPr/>
          <a:lstStyle/>
          <a:p>
            <a:endParaRPr lang="en-US" dirty="0"/>
          </a:p>
        </p:txBody>
      </p:sp>
      <p:sp>
        <p:nvSpPr>
          <p:cNvPr id="69" name="CAGR3"/>
          <p:cNvSpPr>
            <a:spLocks noGrp="1"/>
          </p:cNvSpPr>
          <p:nvPr>
            <p:ph type="body" sz="quarter" idx="26" hasCustomPrompt="1"/>
          </p:nvPr>
        </p:nvSpPr>
        <p:spPr>
          <a:xfrm>
            <a:off x="67818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Tree>
    <p:extLst>
      <p:ext uri="{BB962C8B-B14F-4D97-AF65-F5344CB8AC3E}">
        <p14:creationId xmlns:p14="http://schemas.microsoft.com/office/powerpoint/2010/main" val="2752989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copus Outwar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762000"/>
          </a:xfrm>
        </p:spPr>
        <p:txBody>
          <a:bodyPr lIns="0" tIns="0" rIns="0" bIns="0">
            <a:normAutofit/>
          </a:bodyPr>
          <a:lstStyle>
            <a:lvl1pPr>
              <a:defRPr sz="1800"/>
            </a:lvl1pPr>
          </a:lstStyle>
          <a:p>
            <a:r>
              <a:rPr lang="en-US" dirty="0"/>
              <a:t>Click to edit Master title style</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pic>
        <p:nvPicPr>
          <p:cNvPr id="36" name="Picture 2" descr="http://cdn.elsevier.com/assets/image/0019/148321/scopus-home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3018" b="11815"/>
          <a:stretch/>
        </p:blipFill>
        <p:spPr bwMode="auto">
          <a:xfrm>
            <a:off x="0" y="5793970"/>
            <a:ext cx="5257800" cy="1064030"/>
          </a:xfrm>
          <a:prstGeom prst="rect">
            <a:avLst/>
          </a:prstGeom>
          <a:noFill/>
          <a:extLst>
            <a:ext uri="{909E8E84-426E-40DD-AFC4-6F175D3DCCD1}">
              <a14:hiddenFill xmlns:a14="http://schemas.microsoft.com/office/drawing/2010/main">
                <a:solidFill>
                  <a:srgbClr val="FFFFFF"/>
                </a:solidFill>
              </a14:hiddenFill>
            </a:ext>
          </a:extLst>
        </p:spPr>
      </p:pic>
      <p:sp>
        <p:nvSpPr>
          <p:cNvPr id="3" name="Sources"/>
          <p:cNvSpPr>
            <a:spLocks noGrp="1"/>
          </p:cNvSpPr>
          <p:nvPr>
            <p:ph type="body" sz="quarter" idx="13" hasCustomPrompt="1"/>
          </p:nvPr>
        </p:nvSpPr>
        <p:spPr>
          <a:xfrm>
            <a:off x="6096000" y="6172200"/>
            <a:ext cx="2819400" cy="685800"/>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sp>
        <p:nvSpPr>
          <p:cNvPr id="5" name="Pie"/>
          <p:cNvSpPr>
            <a:spLocks noGrp="1"/>
          </p:cNvSpPr>
          <p:nvPr>
            <p:ph type="pic" sz="quarter" idx="14" hasCustomPrompt="1"/>
          </p:nvPr>
        </p:nvSpPr>
        <p:spPr>
          <a:xfrm>
            <a:off x="1622425" y="1600200"/>
            <a:ext cx="4176713" cy="4175125"/>
          </a:xfrm>
        </p:spPr>
        <p:txBody>
          <a:bodyPr/>
          <a:lstStyle>
            <a:lvl1pPr marL="0" indent="0">
              <a:buNone/>
              <a:defRPr/>
            </a:lvl1pPr>
          </a:lstStyle>
          <a:p>
            <a:r>
              <a:rPr lang="en-US" dirty="0"/>
              <a:t>Pie</a:t>
            </a:r>
          </a:p>
        </p:txBody>
      </p:sp>
      <p:sp>
        <p:nvSpPr>
          <p:cNvPr id="7" name="Top publisher Country"/>
          <p:cNvSpPr>
            <a:spLocks noGrp="1"/>
          </p:cNvSpPr>
          <p:nvPr>
            <p:ph type="tbl" sz="quarter" idx="15" hasCustomPrompt="1"/>
          </p:nvPr>
        </p:nvSpPr>
        <p:spPr>
          <a:xfrm>
            <a:off x="6248400" y="1272540"/>
            <a:ext cx="2406650" cy="2080895"/>
          </a:xfrm>
        </p:spPr>
        <p:txBody>
          <a:bodyPr/>
          <a:lstStyle>
            <a:lvl1pPr marL="0" indent="0">
              <a:buNone/>
              <a:defRPr/>
            </a:lvl1pPr>
          </a:lstStyle>
          <a:p>
            <a:r>
              <a:rPr lang="en-US" dirty="0"/>
              <a:t>Top publisher Country</a:t>
            </a:r>
          </a:p>
        </p:txBody>
      </p:sp>
      <p:sp>
        <p:nvSpPr>
          <p:cNvPr id="41" name="Top journals"/>
          <p:cNvSpPr>
            <a:spLocks noGrp="1"/>
          </p:cNvSpPr>
          <p:nvPr>
            <p:ph type="tbl" sz="quarter" idx="16" hasCustomPrompt="1"/>
          </p:nvPr>
        </p:nvSpPr>
        <p:spPr>
          <a:xfrm>
            <a:off x="6248400" y="3429000"/>
            <a:ext cx="2406650" cy="2591435"/>
          </a:xfrm>
        </p:spPr>
        <p:txBody>
          <a:bodyPr/>
          <a:lstStyle>
            <a:lvl1pPr marL="0" indent="0">
              <a:buNone/>
              <a:defRPr baseline="0"/>
            </a:lvl1pPr>
          </a:lstStyle>
          <a:p>
            <a:r>
              <a:rPr lang="en-US" dirty="0"/>
              <a:t>Top journals</a:t>
            </a:r>
          </a:p>
        </p:txBody>
      </p:sp>
    </p:spTree>
    <p:extLst>
      <p:ext uri="{BB962C8B-B14F-4D97-AF65-F5344CB8AC3E}">
        <p14:creationId xmlns:p14="http://schemas.microsoft.com/office/powerpoint/2010/main" val="3887107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atent Citations">
    <p:spTree>
      <p:nvGrpSpPr>
        <p:cNvPr id="1" name=""/>
        <p:cNvGrpSpPr/>
        <p:nvPr/>
      </p:nvGrpSpPr>
      <p:grpSpPr>
        <a:xfrm>
          <a:off x="0" y="0"/>
          <a:ext cx="0" cy="0"/>
          <a:chOff x="0" y="0"/>
          <a:chExt cx="0" cy="0"/>
        </a:xfrm>
      </p:grpSpPr>
      <p:grpSp>
        <p:nvGrpSpPr>
          <p:cNvPr id="14" name="Publisher Key"/>
          <p:cNvGrpSpPr/>
          <p:nvPr userDrawn="1"/>
        </p:nvGrpSpPr>
        <p:grpSpPr>
          <a:xfrm>
            <a:off x="354703" y="6322483"/>
            <a:ext cx="3879402" cy="287504"/>
            <a:chOff x="2556660" y="5028565"/>
            <a:chExt cx="4916939" cy="364396"/>
          </a:xfrm>
        </p:grpSpPr>
        <p:grpSp>
          <p:nvGrpSpPr>
            <p:cNvPr id="15" name="Group 51"/>
            <p:cNvGrpSpPr/>
            <p:nvPr userDrawn="1"/>
          </p:nvGrpSpPr>
          <p:grpSpPr>
            <a:xfrm>
              <a:off x="2556660" y="5028565"/>
              <a:ext cx="972108" cy="307777"/>
              <a:chOff x="1368528" y="5028565"/>
              <a:chExt cx="972108" cy="307777"/>
            </a:xfrm>
          </p:grpSpPr>
          <p:sp>
            <p:nvSpPr>
              <p:cNvPr id="26" name="Rectangle 25"/>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7" name="TextBox 26"/>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a:t>Elsevier</a:t>
                </a:r>
              </a:p>
            </p:txBody>
          </p:sp>
        </p:grpSp>
        <p:grpSp>
          <p:nvGrpSpPr>
            <p:cNvPr id="16" name="Group 52"/>
            <p:cNvGrpSpPr/>
            <p:nvPr userDrawn="1"/>
          </p:nvGrpSpPr>
          <p:grpSpPr>
            <a:xfrm>
              <a:off x="3542159" y="5054696"/>
              <a:ext cx="1035653" cy="307777"/>
              <a:chOff x="1237903" y="5054696"/>
              <a:chExt cx="1035653" cy="307777"/>
            </a:xfrm>
          </p:grpSpPr>
          <p:sp>
            <p:nvSpPr>
              <p:cNvPr id="24" name="Rectangle 23"/>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5" name="TextBox 24"/>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a:t>Pub. A</a:t>
                </a:r>
              </a:p>
            </p:txBody>
          </p:sp>
        </p:grpSp>
        <p:grpSp>
          <p:nvGrpSpPr>
            <p:cNvPr id="17" name="Group 55"/>
            <p:cNvGrpSpPr/>
            <p:nvPr userDrawn="1"/>
          </p:nvGrpSpPr>
          <p:grpSpPr>
            <a:xfrm>
              <a:off x="4566315" y="5054696"/>
              <a:ext cx="1020915" cy="307777"/>
              <a:chOff x="1073927" y="5054696"/>
              <a:chExt cx="1020915" cy="307777"/>
            </a:xfrm>
          </p:grpSpPr>
          <p:sp>
            <p:nvSpPr>
              <p:cNvPr id="22" name="Rectangle 21"/>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3" name="TextBox 22"/>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a:t>Pub. B</a:t>
                </a:r>
              </a:p>
            </p:txBody>
          </p:sp>
        </p:grpSp>
        <p:grpSp>
          <p:nvGrpSpPr>
            <p:cNvPr id="18" name="Group 58"/>
            <p:cNvGrpSpPr/>
            <p:nvPr userDrawn="1"/>
          </p:nvGrpSpPr>
          <p:grpSpPr>
            <a:xfrm>
              <a:off x="5580112" y="5085184"/>
              <a:ext cx="1893487" cy="307777"/>
              <a:chOff x="323528" y="5054696"/>
              <a:chExt cx="1893487" cy="307777"/>
            </a:xfrm>
          </p:grpSpPr>
          <p:sp>
            <p:nvSpPr>
              <p:cNvPr id="19" name="Rectangle 18"/>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1" name="TextBox 20"/>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a:t>Others</a:t>
                </a:r>
              </a:p>
            </p:txBody>
          </p:sp>
          <p:sp>
            <p:nvSpPr>
              <p:cNvPr id="28" name="Rectangle 27"/>
              <p:cNvSpPr/>
              <p:nvPr userDrawn="1"/>
            </p:nvSpPr>
            <p:spPr>
              <a:xfrm>
                <a:off x="1316916" y="5089830"/>
                <a:ext cx="216024" cy="21602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9" name="TextBox 28"/>
              <p:cNvSpPr txBox="1"/>
              <p:nvPr userDrawn="1"/>
            </p:nvSpPr>
            <p:spPr>
              <a:xfrm>
                <a:off x="1532940" y="5054696"/>
                <a:ext cx="684075" cy="307777"/>
              </a:xfrm>
              <a:prstGeom prst="rect">
                <a:avLst/>
              </a:prstGeom>
              <a:noFill/>
            </p:spPr>
            <p:txBody>
              <a:bodyPr wrap="none" rtlCol="0" anchor="ctr">
                <a:normAutofit fontScale="85000" lnSpcReduction="20000"/>
              </a:bodyPr>
              <a:lstStyle/>
              <a:p>
                <a:r>
                  <a:rPr lang="en-US" sz="1400" b="1" dirty="0"/>
                  <a:t>Not an article</a:t>
                </a:r>
              </a:p>
            </p:txBody>
          </p:sp>
        </p:grpSp>
      </p:grpSp>
      <p:sp>
        <p:nvSpPr>
          <p:cNvPr id="20" name="Title"/>
          <p:cNvSpPr>
            <a:spLocks noGrp="1"/>
          </p:cNvSpPr>
          <p:nvPr>
            <p:ph type="title" hasCustomPrompt="1"/>
          </p:nvPr>
        </p:nvSpPr>
        <p:spPr>
          <a:xfrm>
            <a:off x="381000" y="381000"/>
            <a:ext cx="8534400" cy="762000"/>
          </a:xfrm>
        </p:spPr>
        <p:txBody>
          <a:bodyPr lIns="0" tIns="0" rIns="0" bIns="0">
            <a:normAutofit/>
          </a:bodyPr>
          <a:lstStyle>
            <a:lvl1pPr>
              <a:defRPr sz="1800" baseline="0"/>
            </a:lvl1pPr>
          </a:lstStyle>
          <a:p>
            <a:r>
              <a:rPr lang="en-US" dirty="0"/>
              <a:t>What impact has your research made in the innovation world?</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096000" y="6172200"/>
            <a:ext cx="2819400" cy="685800"/>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LexisNexis </a:t>
            </a:r>
            <a:r>
              <a:rPr lang="en-GB" sz="1000" b="1" dirty="0" err="1"/>
              <a:t>Univentio</a:t>
            </a:r>
            <a:r>
              <a:rPr lang="en-GB" sz="1000" b="1" dirty="0"/>
              <a:t> and Scopus.</a:t>
            </a:r>
          </a:p>
          <a:p>
            <a:pPr lvl="0"/>
            <a:r>
              <a:rPr lang="en-GB" sz="1000" b="1" dirty="0"/>
              <a:t>Documents published since 1996</a:t>
            </a:r>
            <a:endParaRPr lang="en-US" dirty="0"/>
          </a:p>
        </p:txBody>
      </p:sp>
      <p:sp>
        <p:nvSpPr>
          <p:cNvPr id="11" name="paragraph 1"/>
          <p:cNvSpPr>
            <a:spLocks noGrp="1"/>
          </p:cNvSpPr>
          <p:nvPr>
            <p:ph type="body" sz="quarter" idx="21" hasCustomPrompt="1"/>
          </p:nvPr>
        </p:nvSpPr>
        <p:spPr>
          <a:xfrm>
            <a:off x="382682" y="1161801"/>
            <a:ext cx="8547562" cy="286000"/>
          </a:xfrm>
        </p:spPr>
        <p:txBody>
          <a:bodyPr>
            <a:normAutofit/>
          </a:bodyPr>
          <a:lstStyle>
            <a:lvl1pPr marL="0" indent="0" algn="l">
              <a:buNone/>
              <a:defRPr sz="1400" b="1" baseline="0"/>
            </a:lvl1pPr>
          </a:lstStyle>
          <a:p>
            <a:pPr lvl="0"/>
            <a:r>
              <a:rPr lang="en-US" dirty="0"/>
              <a:t>Since 1996 your researchers contributed with Elsevier to X inventions. </a:t>
            </a:r>
          </a:p>
        </p:txBody>
      </p:sp>
      <p:sp>
        <p:nvSpPr>
          <p:cNvPr id="10" name="paragraph 2"/>
          <p:cNvSpPr>
            <a:spLocks noGrp="1"/>
          </p:cNvSpPr>
          <p:nvPr>
            <p:ph type="body" sz="quarter" idx="20" hasCustomPrompt="1"/>
          </p:nvPr>
        </p:nvSpPr>
        <p:spPr>
          <a:xfrm>
            <a:off x="380999" y="1524000"/>
            <a:ext cx="8537369" cy="609600"/>
          </a:xfrm>
        </p:spPr>
        <p:txBody>
          <a:bodyPr>
            <a:normAutofit/>
          </a:bodyPr>
          <a:lstStyle>
            <a:lvl1pPr marL="0" indent="0" algn="l">
              <a:buNone/>
              <a:defRPr sz="1200" b="0" baseline="0"/>
            </a:lvl1pPr>
          </a:lstStyle>
          <a:p>
            <a:pPr lvl="0"/>
            <a:r>
              <a:rPr lang="en-US" dirty="0"/>
              <a:t>X articles published by #</a:t>
            </a:r>
            <a:r>
              <a:rPr lang="en-US" dirty="0" err="1"/>
              <a:t>acc</a:t>
            </a:r>
            <a:r>
              <a:rPr lang="en-US" dirty="0"/>
              <a:t>  affiliated researchers have been cited in Y unique inventions. </a:t>
            </a:r>
          </a:p>
          <a:p>
            <a:pPr lvl="0"/>
            <a:r>
              <a:rPr lang="en-US" dirty="0"/>
              <a:t>Z% were published with Elsevier</a:t>
            </a:r>
          </a:p>
        </p:txBody>
      </p:sp>
      <p:sp>
        <p:nvSpPr>
          <p:cNvPr id="12" name="Chart Title"/>
          <p:cNvSpPr>
            <a:spLocks noGrp="1"/>
          </p:cNvSpPr>
          <p:nvPr>
            <p:ph sz="quarter" idx="29" hasCustomPrompt="1"/>
          </p:nvPr>
        </p:nvSpPr>
        <p:spPr>
          <a:xfrm>
            <a:off x="425184" y="2286000"/>
            <a:ext cx="2988971" cy="229838"/>
          </a:xfrm>
        </p:spPr>
        <p:txBody>
          <a:bodyPr anchor="b">
            <a:normAutofit/>
          </a:bodyPr>
          <a:lstStyle>
            <a:lvl1pPr marL="0" indent="0" algn="ctr">
              <a:buNone/>
              <a:defRPr sz="1200"/>
            </a:lvl1pPr>
          </a:lstStyle>
          <a:p>
            <a:pPr algn="ctr"/>
            <a:r>
              <a:rPr lang="en-GB" b="1" dirty="0"/>
              <a:t>Cited Articles share by publisher</a:t>
            </a:r>
            <a:endParaRPr lang="en-US" b="1" dirty="0"/>
          </a:p>
        </p:txBody>
      </p:sp>
      <p:sp>
        <p:nvSpPr>
          <p:cNvPr id="5" name="Pie"/>
          <p:cNvSpPr>
            <a:spLocks noGrp="1"/>
          </p:cNvSpPr>
          <p:nvPr>
            <p:ph type="pic" sz="quarter" idx="14" hasCustomPrompt="1"/>
          </p:nvPr>
        </p:nvSpPr>
        <p:spPr>
          <a:xfrm>
            <a:off x="381000" y="2490849"/>
            <a:ext cx="3050969" cy="3049807"/>
          </a:xfrm>
        </p:spPr>
        <p:txBody>
          <a:bodyPr anchor="ctr"/>
          <a:lstStyle>
            <a:lvl1pPr marL="0" indent="0" algn="ctr">
              <a:buNone/>
              <a:defRPr/>
            </a:lvl1pPr>
          </a:lstStyle>
          <a:p>
            <a:r>
              <a:rPr lang="en-US" dirty="0"/>
              <a:t>Pie</a:t>
            </a:r>
          </a:p>
        </p:txBody>
      </p:sp>
      <p:sp>
        <p:nvSpPr>
          <p:cNvPr id="13" name="word Cloud"/>
          <p:cNvSpPr>
            <a:spLocks noGrp="1"/>
          </p:cNvSpPr>
          <p:nvPr>
            <p:ph type="pic" sz="quarter" idx="30" hasCustomPrompt="1"/>
          </p:nvPr>
        </p:nvSpPr>
        <p:spPr>
          <a:xfrm>
            <a:off x="3581400" y="2285999"/>
            <a:ext cx="5182589" cy="3787301"/>
          </a:xfrm>
        </p:spPr>
        <p:txBody>
          <a:bodyPr anchor="ctr"/>
          <a:lstStyle>
            <a:lvl1pPr marL="0" indent="0" algn="ctr">
              <a:buNone/>
              <a:defRPr/>
            </a:lvl1pPr>
          </a:lstStyle>
          <a:p>
            <a:r>
              <a:rPr lang="en-US" dirty="0"/>
              <a:t>Word Cloud</a:t>
            </a:r>
          </a:p>
        </p:txBody>
      </p:sp>
    </p:spTree>
    <p:extLst>
      <p:ext uri="{BB962C8B-B14F-4D97-AF65-F5344CB8AC3E}">
        <p14:creationId xmlns:p14="http://schemas.microsoft.com/office/powerpoint/2010/main" val="3289736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636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83985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t>06/05/2019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t>‹#›</a:t>
            </a:fld>
            <a:endParaRPr lang="en-GB"/>
          </a:p>
        </p:txBody>
      </p:sp>
    </p:spTree>
    <p:extLst>
      <p:ext uri="{BB962C8B-B14F-4D97-AF65-F5344CB8AC3E}">
        <p14:creationId xmlns:p14="http://schemas.microsoft.com/office/powerpoint/2010/main" val="21561945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38654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5836461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C23C4-6FD5-FA4A-9756-E0D9CA27D94A}"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608119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424688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4948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45986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val="31553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162683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404732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8730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val="19116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062231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372113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3818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14062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sp>
        <p:nvSpPr>
          <p:cNvPr id="3" name="Picture Placeholder 2"/>
          <p:cNvSpPr>
            <a:spLocks noGrp="1"/>
          </p:cNvSpPr>
          <p:nvPr>
            <p:ph type="pic" sz="quarter" idx="14"/>
          </p:nvPr>
        </p:nvSpPr>
        <p:spPr>
          <a:xfrm>
            <a:off x="0" y="0"/>
            <a:ext cx="4565650" cy="6858000"/>
          </a:xfrm>
          <a:prstGeom prst="rect">
            <a:avLst/>
          </a:prstGeom>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133758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185210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pPr fontAlgn="base">
                <a:spcBef>
                  <a:spcPct val="0"/>
                </a:spcBef>
                <a:spcAft>
                  <a:spcPct val="0"/>
                </a:spcAft>
                <a:defRPr/>
              </a:p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199065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32610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6465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26308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22913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44852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419752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083509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900" b="0">
                <a:solidFill>
                  <a:srgbClr val="75787B"/>
                </a:solidFill>
                <a:latin typeface="Arial" panose="020B0604020202020204" pitchFamily="34" charset="0"/>
                <a:ea typeface="Arial"/>
                <a:cs typeface="Arial" panose="020B0604020202020204" pitchFamily="34" charset="0"/>
              </a:defRPr>
            </a:lvl1pPr>
            <a:lvl2pPr>
              <a:defRPr sz="97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82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788">
                <a:latin typeface="Lucida Sans Unicode" panose="020B0602030504020204" pitchFamily="34" charset="0"/>
                <a:ea typeface="Verdana" panose="020B0604030504040204" pitchFamily="34" charset="0"/>
                <a:cs typeface="Lucida Sans Unicode" panose="020B0602030504020204" pitchFamily="34" charset="0"/>
              </a:defRPr>
            </a:lvl4pPr>
            <a:lvl5pPr>
              <a:defRPr sz="788">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350" baseline="0">
                <a:solidFill>
                  <a:srgbClr val="007398"/>
                </a:solidFill>
                <a:latin typeface="Arial" panose="020B0604020202020204" pitchFamily="34" charset="0"/>
                <a:cs typeface="Arial" panose="020B0604020202020204" pitchFamily="34" charset="0"/>
              </a:defRPr>
            </a:lvl1pPr>
          </a:lstStyle>
          <a:p>
            <a:pPr lvl="0"/>
            <a:r>
              <a:rPr lang="en-US" dirty="0"/>
              <a:t>Title of Slide</a:t>
            </a:r>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9787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530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135497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4216762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05355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a:ln/>
        </p:spPr>
        <p:txBody>
          <a:bodyPr/>
          <a:lstStyle>
            <a:lvl1pPr>
              <a:defRPr/>
            </a:lvl1pPr>
          </a:lstStyle>
          <a:p>
            <a:pPr>
              <a:defRPr/>
            </a:pPr>
            <a:fld id="{6842DBCB-5B90-404D-B900-050ED4DE61EB}" type="slidenum">
              <a:rPr lang="en-GB" altLang="en-US">
                <a:solidFill>
                  <a:srgbClr val="FF8200"/>
                </a:solidFill>
              </a:rPr>
              <a:pPr>
                <a:defRPr/>
              </a:pPr>
              <a:t>‹#›</a:t>
            </a:fld>
            <a:endParaRPr lang="en-GB" altLang="en-US">
              <a:solidFill>
                <a:srgbClr val="FF8200"/>
              </a:solidFill>
            </a:endParaRPr>
          </a:p>
        </p:txBody>
      </p:sp>
    </p:spTree>
    <p:extLst>
      <p:ext uri="{BB962C8B-B14F-4D97-AF65-F5344CB8AC3E}">
        <p14:creationId xmlns:p14="http://schemas.microsoft.com/office/powerpoint/2010/main" val="830530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t>06/05/2019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t>‹#›</a:t>
            </a:fld>
            <a:endParaRPr lang="en-GB"/>
          </a:p>
        </p:txBody>
      </p:sp>
    </p:spTree>
    <p:extLst>
      <p:ext uri="{BB962C8B-B14F-4D97-AF65-F5344CB8AC3E}">
        <p14:creationId xmlns:p14="http://schemas.microsoft.com/office/powerpoint/2010/main" val="287047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404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01806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Main 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3261" y="1315960"/>
            <a:ext cx="8238318" cy="4898146"/>
          </a:xfrm>
          <a:prstGeom prst="rect">
            <a:avLst/>
          </a:prstGeom>
        </p:spPr>
        <p:txBody>
          <a:bodyPr/>
          <a:lstStyle>
            <a:lvl1pPr marL="127397" indent="-127397">
              <a:defRPr sz="1500">
                <a:solidFill>
                  <a:srgbClr val="53565A"/>
                </a:solidFill>
                <a:latin typeface="Arial"/>
                <a:cs typeface="Arial"/>
              </a:defRPr>
            </a:lvl1pPr>
            <a:lvl2pPr>
              <a:defRPr sz="1350">
                <a:solidFill>
                  <a:srgbClr val="53565A"/>
                </a:solidFill>
                <a:latin typeface="Arial"/>
                <a:cs typeface="Arial"/>
              </a:defRPr>
            </a:lvl2pPr>
            <a:lvl3pPr>
              <a:defRPr sz="1200">
                <a:solidFill>
                  <a:srgbClr val="53565A"/>
                </a:solidFill>
                <a:latin typeface="Arial"/>
                <a:cs typeface="Aria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332316" y="489305"/>
            <a:ext cx="8238319" cy="418645"/>
          </a:xfrm>
          <a:prstGeom prst="rect">
            <a:avLst/>
          </a:prstGeom>
        </p:spPr>
        <p:txBody>
          <a:bodyPr vert="horz" lIns="0" tIns="45720" rIns="91440" bIns="45720" rtlCol="0" anchor="ctr">
            <a:noAutofit/>
          </a:bodyPr>
          <a:lstStyle>
            <a:lvl1pPr>
              <a:defRPr b="1"/>
            </a:lvl1pPr>
          </a:lstStyle>
          <a:p>
            <a:r>
              <a:rPr lang="en-US" dirty="0"/>
              <a:t>Title of Slide</a:t>
            </a:r>
          </a:p>
        </p:txBody>
      </p:sp>
      <p:sp>
        <p:nvSpPr>
          <p:cNvPr id="8" name="Slide Number Placeholder 5"/>
          <p:cNvSpPr>
            <a:spLocks noGrp="1"/>
          </p:cNvSpPr>
          <p:nvPr>
            <p:ph type="sldNum" sz="quarter" idx="4"/>
          </p:nvPr>
        </p:nvSpPr>
        <p:spPr>
          <a:xfrm>
            <a:off x="7010400" y="2"/>
            <a:ext cx="2133600" cy="365125"/>
          </a:xfrm>
          <a:prstGeom prst="rect">
            <a:avLst/>
          </a:prstGeom>
        </p:spPr>
        <p:txBody>
          <a:bodyPr vert="horz" lIns="91440" tIns="45720" rIns="91440" bIns="45720" rtlCol="0" anchor="ctr"/>
          <a:lstStyle>
            <a:lvl1pPr algn="r">
              <a:defRPr sz="600">
                <a:solidFill>
                  <a:schemeClr val="bg1"/>
                </a:solidFill>
              </a:defRPr>
            </a:lvl1pPr>
          </a:lstStyle>
          <a:p>
            <a:fld id="{95232550-A55F-F348-B153-BED272821C1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3926937"/>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8474077"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525">
                <a:solidFill>
                  <a:prstClr val="white"/>
                </a:solidFill>
              </a:rPr>
              <a:t>   |   </a:t>
            </a:r>
            <a:fld id="{839A9DFF-A543-419C-9BEF-1DE98E7837DB}" type="slidenum">
              <a:rPr lang="en-US" sz="525" smtClean="0">
                <a:solidFill>
                  <a:prstClr val="white"/>
                </a:solidFill>
              </a:rPr>
              <a:pPr fontAlgn="base">
                <a:spcBef>
                  <a:spcPct val="0"/>
                </a:spcBef>
                <a:spcAft>
                  <a:spcPct val="0"/>
                </a:spcAft>
                <a:defRPr/>
              </a:pPr>
              <a:t>‹#›</a:t>
            </a:fld>
            <a:endParaRPr lang="en-US" sz="525"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1500">
                <a:solidFill>
                  <a:srgbClr val="53565A"/>
                </a:solidFill>
                <a:latin typeface="Arial"/>
                <a:cs typeface="Arial"/>
              </a:defRPr>
            </a:lvl1pPr>
            <a:lvl2pPr>
              <a:defRPr sz="1350">
                <a:solidFill>
                  <a:srgbClr val="53565A"/>
                </a:solidFill>
                <a:latin typeface="Arial"/>
                <a:cs typeface="Arial"/>
              </a:defRPr>
            </a:lvl2pPr>
            <a:lvl3pPr>
              <a:defRPr sz="1200">
                <a:solidFill>
                  <a:srgbClr val="53565A"/>
                </a:solidFill>
                <a:latin typeface="Arial"/>
                <a:cs typeface="Aria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1" y="705208"/>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2"/>
            <a:ext cx="1008830" cy="130555"/>
          </a:xfrm>
          <a:prstGeom prst="rect">
            <a:avLst/>
          </a:prstGeom>
        </p:spPr>
      </p:pic>
    </p:spTree>
    <p:extLst>
      <p:ext uri="{BB962C8B-B14F-4D97-AF65-F5344CB8AC3E}">
        <p14:creationId xmlns:p14="http://schemas.microsoft.com/office/powerpoint/2010/main" val="363094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1" y="1589"/>
          <a:ext cx="1587" cy="1588"/>
        </p:xfrm>
        <a:graphic>
          <a:graphicData uri="http://schemas.openxmlformats.org/presentationml/2006/ole">
            <mc:AlternateContent xmlns:mc="http://schemas.openxmlformats.org/markup-compatibility/2006">
              <mc:Choice xmlns:v="urn:schemas-microsoft-com:vml" Requires="v">
                <p:oleObj spid="_x0000_s512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91" y="1589"/>
                        <a:ext cx="1587" cy="1588"/>
                      </a:xfrm>
                      <a:prstGeom prst="rect">
                        <a:avLst/>
                      </a:prstGeom>
                    </p:spPr>
                  </p:pic>
                </p:oleObj>
              </mc:Fallback>
            </mc:AlternateContent>
          </a:graphicData>
        </a:graphic>
      </p:graphicFrame>
      <p:sp>
        <p:nvSpPr>
          <p:cNvPr id="14" name="Text Placeholder 13"/>
          <p:cNvSpPr>
            <a:spLocks noGrp="1"/>
          </p:cNvSpPr>
          <p:nvPr>
            <p:ph type="body" sz="quarter" idx="10" hasCustomPrompt="1"/>
          </p:nvPr>
        </p:nvSpPr>
        <p:spPr>
          <a:xfrm>
            <a:off x="457200" y="256032"/>
            <a:ext cx="8229600" cy="594360"/>
          </a:xfrm>
          <a:prstGeom prst="rect">
            <a:avLst/>
          </a:prstGeom>
        </p:spPr>
        <p:txBody>
          <a:bodyPr lIns="0">
            <a:noAutofit/>
          </a:bodyPr>
          <a:lstStyle>
            <a:lvl1pPr marL="0" indent="0">
              <a:buNone/>
              <a:defRPr sz="1500" b="1" baseline="0">
                <a:solidFill>
                  <a:schemeClr val="bg2">
                    <a:lumMod val="50000"/>
                  </a:schemeClr>
                </a:solidFill>
                <a:latin typeface="Arial" panose="020B0604020202020204" pitchFamily="34" charset="0"/>
                <a:cs typeface="Arial" panose="020B0604020202020204" pitchFamily="34" charset="0"/>
              </a:defRPr>
            </a:lvl1pPr>
          </a:lstStyle>
          <a:p>
            <a:pPr lvl="0"/>
            <a:r>
              <a:rPr lang="en-US" dirty="0"/>
              <a:t>Title of Slide</a:t>
            </a:r>
          </a:p>
        </p:txBody>
      </p:sp>
    </p:spTree>
    <p:extLst>
      <p:ext uri="{BB962C8B-B14F-4D97-AF65-F5344CB8AC3E}">
        <p14:creationId xmlns:p14="http://schemas.microsoft.com/office/powerpoint/2010/main" val="223400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a:t>Click to add date</a:t>
            </a:r>
          </a:p>
        </p:txBody>
      </p:sp>
    </p:spTree>
    <p:extLst>
      <p:ext uri="{BB962C8B-B14F-4D97-AF65-F5344CB8AC3E}">
        <p14:creationId xmlns:p14="http://schemas.microsoft.com/office/powerpoint/2010/main" val="31925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a:t>Click to edit Master title style</a:t>
            </a:r>
          </a:p>
        </p:txBody>
      </p:sp>
    </p:spTree>
    <p:extLst>
      <p:ext uri="{BB962C8B-B14F-4D97-AF65-F5344CB8AC3E}">
        <p14:creationId xmlns:p14="http://schemas.microsoft.com/office/powerpoint/2010/main" val="39798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25242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73057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400383" y="1390900"/>
            <a:ext cx="2743616" cy="4597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a:t>Click to edit title</a:t>
            </a:r>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a:t>Click to add summary</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1156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393949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20709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488558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Tree>
    <p:extLst>
      <p:ext uri="{BB962C8B-B14F-4D97-AF65-F5344CB8AC3E}">
        <p14:creationId xmlns:p14="http://schemas.microsoft.com/office/powerpoint/2010/main" val="32248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2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811961"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Tree>
    <p:extLst>
      <p:ext uri="{BB962C8B-B14F-4D97-AF65-F5344CB8AC3E}">
        <p14:creationId xmlns:p14="http://schemas.microsoft.com/office/powerpoint/2010/main" val="35265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5031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7951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174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3414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120547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36047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1148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0686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491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676627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919428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583337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51100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500279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257179" y="4709826"/>
            <a:ext cx="5483225" cy="527051"/>
          </a:xfrm>
          <a:prstGeom prst="rect">
            <a:avLst/>
          </a:prstGeom>
        </p:spPr>
        <p:txBody>
          <a:bodyPr>
            <a:normAutofit/>
          </a:bodyPr>
          <a:lstStyle>
            <a:lvl1pPr marL="0" indent="0">
              <a:buNone/>
              <a:defRPr sz="2000"/>
            </a:lvl1pPr>
          </a:lstStyle>
          <a:p>
            <a:pPr lvl="0"/>
            <a:endParaRPr lang="en-GB" dirty="0"/>
          </a:p>
        </p:txBody>
      </p:sp>
      <p:sp>
        <p:nvSpPr>
          <p:cNvPr id="13" name="Rectangle 12"/>
          <p:cNvSpPr/>
          <p:nvPr/>
        </p:nvSpPr>
        <p:spPr>
          <a:xfrm>
            <a:off x="-18440" y="2661234"/>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Title 1"/>
          <p:cNvSpPr>
            <a:spLocks noGrp="1"/>
          </p:cNvSpPr>
          <p:nvPr>
            <p:ph type="ctrTitle"/>
          </p:nvPr>
        </p:nvSpPr>
        <p:spPr>
          <a:xfrm>
            <a:off x="257176" y="2781303"/>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Rectangle 1"/>
          <p:cNvSpPr/>
          <p:nvPr/>
        </p:nvSpPr>
        <p:spPr>
          <a:xfrm>
            <a:off x="0" y="-8312"/>
            <a:ext cx="9144000" cy="556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0" name="Text Placeholder 9"/>
          <p:cNvSpPr>
            <a:spLocks noGrp="1"/>
          </p:cNvSpPr>
          <p:nvPr>
            <p:ph type="body" sz="quarter" idx="18" hasCustomPrompt="1"/>
          </p:nvPr>
        </p:nvSpPr>
        <p:spPr>
          <a:xfrm>
            <a:off x="257179" y="5303346"/>
            <a:ext cx="3508375" cy="440748"/>
          </a:xfrm>
          <a:prstGeom prst="rect">
            <a:avLst/>
          </a:prstGeom>
        </p:spPr>
        <p:txBody>
          <a:bodyPr/>
          <a:lstStyle>
            <a:lvl1pPr marL="0" indent="0">
              <a:buNone/>
              <a:defRPr sz="1400" b="0"/>
            </a:lvl1pPr>
          </a:lstStyle>
          <a:p>
            <a:pPr lvl="0"/>
            <a:r>
              <a:rPr lang="en-US" dirty="0"/>
              <a:t>Click to add date</a:t>
            </a:r>
          </a:p>
        </p:txBody>
      </p:sp>
      <p:sp>
        <p:nvSpPr>
          <p:cNvPr id="24" name="Rectangle 23"/>
          <p:cNvSpPr/>
          <p:nvPr userDrawn="1"/>
        </p:nvSpPr>
        <p:spPr>
          <a:xfrm>
            <a:off x="-18440" y="2661234"/>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3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880" y="1723455"/>
            <a:ext cx="1638120" cy="3375519"/>
          </a:xfrm>
          <a:prstGeom prst="rect">
            <a:avLst/>
          </a:prstGeom>
        </p:spPr>
      </p:pic>
      <p:pic>
        <p:nvPicPr>
          <p:cNvPr id="44"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9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2" y="705205"/>
            <a:ext cx="8238319" cy="418645"/>
          </a:xfrm>
        </p:spPr>
        <p:txBody>
          <a:bodyPr/>
          <a:lstStyle/>
          <a:p>
            <a:r>
              <a:rPr lang="en-US" dirty="0"/>
              <a:t>Click to edit Master title style</a:t>
            </a:r>
          </a:p>
        </p:txBody>
      </p:sp>
    </p:spTree>
    <p:extLst>
      <p:ext uri="{BB962C8B-B14F-4D97-AF65-F5344CB8AC3E}">
        <p14:creationId xmlns:p14="http://schemas.microsoft.com/office/powerpoint/2010/main" val="15286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4" y="1500110"/>
            <a:ext cx="8238319"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18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457200" y="1241716"/>
            <a:ext cx="8238318" cy="350591"/>
          </a:xfrm>
        </p:spPr>
        <p:txBody>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7"/>
            <a:ext cx="8238320" cy="370435"/>
          </a:xfrm>
        </p:spPr>
        <p:txBody>
          <a:bodyPr>
            <a:normAutofit/>
          </a:bodyPr>
          <a:lstStyle>
            <a:lvl1pPr marL="0" indent="0">
              <a:buNone/>
              <a:defRPr sz="1300">
                <a:solidFill>
                  <a:srgbClr val="53565A"/>
                </a:solidFill>
              </a:defRPr>
            </a:lvl1pPr>
            <a:lvl2pPr marL="457189"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1"/>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393034"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415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1" y="1500110"/>
            <a:ext cx="6274469"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883880" y="1618329"/>
            <a:ext cx="2260121" cy="465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44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8416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ircles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1" y="1500110"/>
            <a:ext cx="6352827"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901134" y="1671201"/>
            <a:ext cx="2242868" cy="462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9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quares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0" y="1500110"/>
            <a:ext cx="6630070"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19514" y="1520507"/>
            <a:ext cx="1724486" cy="488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9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07801"/>
            <a:ext cx="9144000" cy="4748784"/>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406" y="2107390"/>
            <a:ext cx="6858595" cy="4749196"/>
          </a:xfrm>
          <a:prstGeom prst="rect">
            <a:avLst/>
          </a:prstGeom>
        </p:spPr>
      </p:pic>
      <p:sp>
        <p:nvSpPr>
          <p:cNvPr id="3" name="Rectangle 2"/>
          <p:cNvSpPr/>
          <p:nvPr/>
        </p:nvSpPr>
        <p:spPr>
          <a:xfrm>
            <a:off x="5950424" y="2861675"/>
            <a:ext cx="2746157" cy="2312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Picture Placeholder 8"/>
          <p:cNvSpPr>
            <a:spLocks noGrp="1"/>
          </p:cNvSpPr>
          <p:nvPr>
            <p:ph type="pic" sz="quarter" idx="17" hasCustomPrompt="1"/>
          </p:nvPr>
        </p:nvSpPr>
        <p:spPr>
          <a:xfrm>
            <a:off x="5977721" y="2856401"/>
            <a:ext cx="2691748" cy="2317945"/>
          </a:xfrm>
          <a:prstGeom prst="rect">
            <a:avLst/>
          </a:prstGeom>
          <a:ln>
            <a:solidFill>
              <a:schemeClr val="tx1"/>
            </a:solidFill>
          </a:ln>
        </p:spPr>
        <p:txBody>
          <a:bodyPr/>
          <a:lstStyle>
            <a:lvl1pPr>
              <a:defRPr/>
            </a:lvl1pPr>
          </a:lstStyle>
          <a:p>
            <a:r>
              <a:rPr lang="en-GB" dirty="0"/>
              <a:t>Screenshot</a:t>
            </a:r>
          </a:p>
        </p:txBody>
      </p:sp>
      <p:sp>
        <p:nvSpPr>
          <p:cNvPr id="12" name="Title Placeholder 1"/>
          <p:cNvSpPr>
            <a:spLocks noGrp="1"/>
          </p:cNvSpPr>
          <p:nvPr>
            <p:ph type="title"/>
          </p:nvPr>
        </p:nvSpPr>
        <p:spPr>
          <a:xfrm>
            <a:off x="457203" y="705205"/>
            <a:ext cx="8269613"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6" name="Content Placeholder 1"/>
          <p:cNvSpPr>
            <a:spLocks noGrp="1"/>
          </p:cNvSpPr>
          <p:nvPr>
            <p:ph idx="1"/>
          </p:nvPr>
        </p:nvSpPr>
        <p:spPr>
          <a:xfrm>
            <a:off x="393031" y="1500110"/>
            <a:ext cx="4888653" cy="4898147"/>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788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
        <p:nvSpPr>
          <p:cNvPr id="7" name="Picture Placeholder 6"/>
          <p:cNvSpPr>
            <a:spLocks noGrp="1"/>
          </p:cNvSpPr>
          <p:nvPr>
            <p:ph type="pic" sz="quarter" idx="11"/>
          </p:nvPr>
        </p:nvSpPr>
        <p:spPr>
          <a:xfrm>
            <a:off x="101601" y="1494887"/>
            <a:ext cx="2806700" cy="2209800"/>
          </a:xfrm>
          <a:prstGeom prst="rect">
            <a:avLst/>
          </a:prstGeom>
        </p:spPr>
        <p:txBody>
          <a:bodyPr/>
          <a:lstStyle/>
          <a:p>
            <a:r>
              <a:rPr lang="en-US"/>
              <a:t>Click icon to add picture</a:t>
            </a:r>
            <a:endParaRPr lang="en-GB"/>
          </a:p>
        </p:txBody>
      </p:sp>
      <p:sp>
        <p:nvSpPr>
          <p:cNvPr id="10" name="Picture Placeholder 6"/>
          <p:cNvSpPr>
            <a:spLocks noGrp="1"/>
          </p:cNvSpPr>
          <p:nvPr>
            <p:ph type="pic" sz="quarter" idx="12"/>
          </p:nvPr>
        </p:nvSpPr>
        <p:spPr>
          <a:xfrm>
            <a:off x="6076950" y="1494887"/>
            <a:ext cx="2806700" cy="2209800"/>
          </a:xfrm>
          <a:prstGeom prst="rect">
            <a:avLst/>
          </a:prstGeom>
        </p:spPr>
        <p:txBody>
          <a:bodyPr/>
          <a:lstStyle/>
          <a:p>
            <a:r>
              <a:rPr lang="en-US"/>
              <a:t>Click icon to add picture</a:t>
            </a:r>
            <a:endParaRPr lang="en-GB"/>
          </a:p>
        </p:txBody>
      </p:sp>
      <p:sp>
        <p:nvSpPr>
          <p:cNvPr id="11" name="Picture Placeholder 6"/>
          <p:cNvSpPr>
            <a:spLocks noGrp="1"/>
          </p:cNvSpPr>
          <p:nvPr>
            <p:ph type="pic" sz="quarter" idx="13"/>
          </p:nvPr>
        </p:nvSpPr>
        <p:spPr>
          <a:xfrm>
            <a:off x="3089275" y="1494887"/>
            <a:ext cx="2806700" cy="2209800"/>
          </a:xfrm>
          <a:prstGeom prst="rect">
            <a:avLst/>
          </a:prstGeom>
        </p:spPr>
        <p:txBody>
          <a:bodyPr/>
          <a:lstStyle/>
          <a:p>
            <a:r>
              <a:rPr lang="en-US"/>
              <a:t>Click icon to add picture</a:t>
            </a:r>
            <a:endParaRPr lang="en-GB"/>
          </a:p>
        </p:txBody>
      </p:sp>
      <p:sp>
        <p:nvSpPr>
          <p:cNvPr id="9" name="Picture Placeholder 8"/>
          <p:cNvSpPr>
            <a:spLocks noGrp="1"/>
          </p:cNvSpPr>
          <p:nvPr>
            <p:ph type="pic" sz="quarter" idx="14"/>
          </p:nvPr>
        </p:nvSpPr>
        <p:spPr>
          <a:xfrm>
            <a:off x="126208" y="3872966"/>
            <a:ext cx="2782092" cy="2235737"/>
          </a:xfrm>
          <a:prstGeom prst="rect">
            <a:avLst/>
          </a:prstGeom>
        </p:spPr>
        <p:txBody>
          <a:bodyPr/>
          <a:lstStyle/>
          <a:p>
            <a:r>
              <a:rPr lang="en-US"/>
              <a:t>Click icon to add picture</a:t>
            </a:r>
            <a:endParaRPr lang="en-GB"/>
          </a:p>
        </p:txBody>
      </p:sp>
      <p:sp>
        <p:nvSpPr>
          <p:cNvPr id="14" name="Picture Placeholder 8"/>
          <p:cNvSpPr>
            <a:spLocks noGrp="1"/>
          </p:cNvSpPr>
          <p:nvPr>
            <p:ph type="pic" sz="quarter" idx="15"/>
          </p:nvPr>
        </p:nvSpPr>
        <p:spPr>
          <a:xfrm>
            <a:off x="3113883" y="3890425"/>
            <a:ext cx="2782092" cy="2235737"/>
          </a:xfrm>
          <a:prstGeom prst="rect">
            <a:avLst/>
          </a:prstGeom>
        </p:spPr>
        <p:txBody>
          <a:bodyPr/>
          <a:lstStyle/>
          <a:p>
            <a:r>
              <a:rPr lang="en-US"/>
              <a:t>Click icon to add picture</a:t>
            </a:r>
            <a:endParaRPr lang="en-GB"/>
          </a:p>
        </p:txBody>
      </p:sp>
      <p:sp>
        <p:nvSpPr>
          <p:cNvPr id="16" name="Picture Placeholder 8"/>
          <p:cNvSpPr>
            <a:spLocks noGrp="1"/>
          </p:cNvSpPr>
          <p:nvPr>
            <p:ph type="pic" sz="quarter" idx="16"/>
          </p:nvPr>
        </p:nvSpPr>
        <p:spPr>
          <a:xfrm>
            <a:off x="6076950" y="3890423"/>
            <a:ext cx="2782092" cy="2235737"/>
          </a:xfrm>
          <a:prstGeom prst="rect">
            <a:avLst/>
          </a:prstGeom>
        </p:spPr>
        <p:txBody>
          <a:bodyPr/>
          <a:lstStyle/>
          <a:p>
            <a:r>
              <a:rPr lang="en-US"/>
              <a:t>Click icon to add picture</a:t>
            </a:r>
            <a:endParaRPr lang="en-GB"/>
          </a:p>
        </p:txBody>
      </p:sp>
      <p:sp>
        <p:nvSpPr>
          <p:cNvPr id="12" name="Text Placeholder 22"/>
          <p:cNvSpPr>
            <a:spLocks noGrp="1"/>
          </p:cNvSpPr>
          <p:nvPr>
            <p:ph type="body" sz="quarter" idx="17"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13"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Tree>
    <p:extLst>
      <p:ext uri="{BB962C8B-B14F-4D97-AF65-F5344CB8AC3E}">
        <p14:creationId xmlns:p14="http://schemas.microsoft.com/office/powerpoint/2010/main" val="3323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slide to righ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3444" y="1508126"/>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r>
              <a:rPr lang="en-US"/>
              <a:t>Click icon to add picture</a:t>
            </a:r>
            <a:endParaRPr lang="en-GB" dirty="0"/>
          </a:p>
        </p:txBody>
      </p:sp>
      <p:sp>
        <p:nvSpPr>
          <p:cNvPr id="6"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Content Placeholder 1"/>
          <p:cNvSpPr>
            <a:spLocks noGrp="1"/>
          </p:cNvSpPr>
          <p:nvPr>
            <p:ph idx="1"/>
          </p:nvPr>
        </p:nvSpPr>
        <p:spPr>
          <a:xfrm>
            <a:off x="393032" y="1500110"/>
            <a:ext cx="4012006" cy="4898147"/>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4" y="1508126"/>
            <a:ext cx="4251321" cy="4890132"/>
          </a:xfrm>
          <a:prstGeom prst="rect">
            <a:avLst/>
          </a:prstGeom>
        </p:spPr>
      </p:pic>
    </p:spTree>
    <p:extLst>
      <p:ext uri="{BB962C8B-B14F-4D97-AF65-F5344CB8AC3E}">
        <p14:creationId xmlns:p14="http://schemas.microsoft.com/office/powerpoint/2010/main" val="16620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 Picture Content Slide (grey)">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
        <p:nvSpPr>
          <p:cNvPr id="6" name="Picture Placeholder 5"/>
          <p:cNvSpPr>
            <a:spLocks noGrp="1"/>
          </p:cNvSpPr>
          <p:nvPr>
            <p:ph type="pic" sz="quarter" idx="11"/>
          </p:nvPr>
        </p:nvSpPr>
        <p:spPr>
          <a:xfrm>
            <a:off x="139700" y="1435102"/>
            <a:ext cx="8839200" cy="4457700"/>
          </a:xfrm>
          <a:prstGeom prst="rect">
            <a:avLst/>
          </a:prstGeom>
        </p:spPr>
        <p:txBody>
          <a:bodyPr/>
          <a:lstStyle/>
          <a:p>
            <a:r>
              <a:rPr lang="en-US"/>
              <a:t>Click icon to add picture</a:t>
            </a:r>
            <a:endParaRPr lang="en-GB" dirty="0"/>
          </a:p>
        </p:txBody>
      </p:sp>
      <p:sp>
        <p:nvSpPr>
          <p:cNvPr id="5"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7"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Tree>
    <p:extLst>
      <p:ext uri="{BB962C8B-B14F-4D97-AF65-F5344CB8AC3E}">
        <p14:creationId xmlns:p14="http://schemas.microsoft.com/office/powerpoint/2010/main" val="83149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1" y="1494887"/>
            <a:ext cx="2806700" cy="2209800"/>
          </a:xfrm>
          <a:prstGeom prst="rect">
            <a:avLst/>
          </a:prstGeom>
        </p:spPr>
        <p:txBody>
          <a:bodyPr/>
          <a:lstStyle/>
          <a:p>
            <a:r>
              <a:rPr lang="en-US"/>
              <a:t>Click icon to add picture</a:t>
            </a:r>
            <a:endParaRPr lang="en-GB"/>
          </a:p>
        </p:txBody>
      </p:sp>
      <p:sp>
        <p:nvSpPr>
          <p:cNvPr id="10" name="Picture Placeholder 6"/>
          <p:cNvSpPr>
            <a:spLocks noGrp="1"/>
          </p:cNvSpPr>
          <p:nvPr>
            <p:ph type="pic" sz="quarter" idx="12"/>
          </p:nvPr>
        </p:nvSpPr>
        <p:spPr>
          <a:xfrm>
            <a:off x="6076950" y="1494887"/>
            <a:ext cx="2806700" cy="2209800"/>
          </a:xfrm>
          <a:prstGeom prst="rect">
            <a:avLst/>
          </a:prstGeom>
        </p:spPr>
        <p:txBody>
          <a:bodyPr/>
          <a:lstStyle/>
          <a:p>
            <a:r>
              <a:rPr lang="en-US"/>
              <a:t>Click icon to add picture</a:t>
            </a:r>
            <a:endParaRPr lang="en-GB"/>
          </a:p>
        </p:txBody>
      </p:sp>
      <p:sp>
        <p:nvSpPr>
          <p:cNvPr id="11" name="Picture Placeholder 6"/>
          <p:cNvSpPr>
            <a:spLocks noGrp="1"/>
          </p:cNvSpPr>
          <p:nvPr>
            <p:ph type="pic" sz="quarter" idx="13"/>
          </p:nvPr>
        </p:nvSpPr>
        <p:spPr>
          <a:xfrm>
            <a:off x="3089275" y="1494887"/>
            <a:ext cx="2806700" cy="2209800"/>
          </a:xfrm>
          <a:prstGeom prst="rect">
            <a:avLst/>
          </a:prstGeom>
        </p:spPr>
        <p:txBody>
          <a:bodyPr/>
          <a:lstStyle/>
          <a:p>
            <a:r>
              <a:rPr lang="en-US"/>
              <a:t>Click icon to add picture</a:t>
            </a:r>
            <a:endParaRPr lang="en-GB"/>
          </a:p>
        </p:txBody>
      </p:sp>
      <p:sp>
        <p:nvSpPr>
          <p:cNvPr id="9" name="Picture Placeholder 8"/>
          <p:cNvSpPr>
            <a:spLocks noGrp="1"/>
          </p:cNvSpPr>
          <p:nvPr>
            <p:ph type="pic" sz="quarter" idx="14"/>
          </p:nvPr>
        </p:nvSpPr>
        <p:spPr>
          <a:xfrm>
            <a:off x="126208" y="3872966"/>
            <a:ext cx="2782092" cy="2235737"/>
          </a:xfrm>
          <a:prstGeom prst="rect">
            <a:avLst/>
          </a:prstGeom>
        </p:spPr>
        <p:txBody>
          <a:bodyPr/>
          <a:lstStyle/>
          <a:p>
            <a:r>
              <a:rPr lang="en-US"/>
              <a:t>Click icon to add picture</a:t>
            </a:r>
            <a:endParaRPr lang="en-GB"/>
          </a:p>
        </p:txBody>
      </p:sp>
      <p:sp>
        <p:nvSpPr>
          <p:cNvPr id="14" name="Picture Placeholder 8"/>
          <p:cNvSpPr>
            <a:spLocks noGrp="1"/>
          </p:cNvSpPr>
          <p:nvPr>
            <p:ph type="pic" sz="quarter" idx="15"/>
          </p:nvPr>
        </p:nvSpPr>
        <p:spPr>
          <a:xfrm>
            <a:off x="3113883" y="3890425"/>
            <a:ext cx="2782092" cy="2235737"/>
          </a:xfrm>
          <a:prstGeom prst="rect">
            <a:avLst/>
          </a:prstGeom>
        </p:spPr>
        <p:txBody>
          <a:bodyPr/>
          <a:lstStyle/>
          <a:p>
            <a:r>
              <a:rPr lang="en-US"/>
              <a:t>Click icon to add picture</a:t>
            </a:r>
            <a:endParaRPr lang="en-GB"/>
          </a:p>
        </p:txBody>
      </p:sp>
      <p:sp>
        <p:nvSpPr>
          <p:cNvPr id="16" name="Picture Placeholder 8"/>
          <p:cNvSpPr>
            <a:spLocks noGrp="1"/>
          </p:cNvSpPr>
          <p:nvPr>
            <p:ph type="pic" sz="quarter" idx="16"/>
          </p:nvPr>
        </p:nvSpPr>
        <p:spPr>
          <a:xfrm>
            <a:off x="6076950" y="3890423"/>
            <a:ext cx="2782092" cy="2235737"/>
          </a:xfrm>
          <a:prstGeom prst="rect">
            <a:avLst/>
          </a:prstGeom>
        </p:spPr>
        <p:txBody>
          <a:bodyPr/>
          <a:lstStyle/>
          <a:p>
            <a:r>
              <a:rPr lang="en-US"/>
              <a:t>Click icon to add picture</a:t>
            </a:r>
            <a:endParaRPr lang="en-GB"/>
          </a:p>
        </p:txBody>
      </p:sp>
      <p:sp>
        <p:nvSpPr>
          <p:cNvPr id="12" name="Text Placeholder 22"/>
          <p:cNvSpPr>
            <a:spLocks noGrp="1"/>
          </p:cNvSpPr>
          <p:nvPr>
            <p:ph type="body" sz="quarter" idx="17"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13"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10026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393032" y="1500110"/>
            <a:ext cx="4012006"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4"/>
          <p:cNvSpPr>
            <a:spLocks noGrp="1"/>
          </p:cNvSpPr>
          <p:nvPr>
            <p:ph idx="11"/>
          </p:nvPr>
        </p:nvSpPr>
        <p:spPr>
          <a:xfrm>
            <a:off x="4698221" y="1500110"/>
            <a:ext cx="4028595"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Placeholder 1"/>
          <p:cNvSpPr>
            <a:spLocks noGrp="1"/>
          </p:cNvSpPr>
          <p:nvPr>
            <p:ph type="title"/>
          </p:nvPr>
        </p:nvSpPr>
        <p:spPr>
          <a:xfrm>
            <a:off x="457203" y="705205"/>
            <a:ext cx="8269613"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6"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322474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93031" y="5683666"/>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Picture Placeholder 2"/>
          <p:cNvSpPr>
            <a:spLocks noGrp="1"/>
          </p:cNvSpPr>
          <p:nvPr>
            <p:ph type="pic" idx="1" hasCustomPrompt="1"/>
          </p:nvPr>
        </p:nvSpPr>
        <p:spPr>
          <a:xfrm>
            <a:off x="393031" y="1500114"/>
            <a:ext cx="8238320" cy="3878033"/>
          </a:xfrm>
          <a:prstGeom prst="rect">
            <a:avLst/>
          </a:prstGeom>
        </p:spPr>
        <p:txBody>
          <a:bodyPr>
            <a:normAutofit/>
          </a:bodyPr>
          <a:lstStyle>
            <a:lvl1pPr marL="0" indent="0" algn="ctr">
              <a:buNone/>
              <a:defRPr sz="2400">
                <a:solidFill>
                  <a:schemeClr val="tx1"/>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Place Picture here</a:t>
            </a:r>
          </a:p>
        </p:txBody>
      </p:sp>
      <p:sp>
        <p:nvSpPr>
          <p:cNvPr id="8"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7"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3704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2"/>
            <a:ext cx="9144000" cy="56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1" b="366"/>
          <a:stretch/>
        </p:blipFill>
        <p:spPr>
          <a:xfrm>
            <a:off x="1" y="-8313"/>
            <a:ext cx="5168659" cy="6866313"/>
          </a:xfrm>
          <a:prstGeom prst="rect">
            <a:avLst/>
          </a:prstGeom>
        </p:spPr>
      </p:pic>
      <p:sp>
        <p:nvSpPr>
          <p:cNvPr id="8" name="Rectangle 7"/>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5"/>
            <a:ext cx="1714500" cy="1714500"/>
          </a:xfrm>
          <a:prstGeom prst="rect">
            <a:avLst/>
          </a:prstGeom>
        </p:spPr>
      </p:pic>
      <p:sp>
        <p:nvSpPr>
          <p:cNvPr id="12"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pic>
        <p:nvPicPr>
          <p:cNvPr id="16"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59184" y="2655710"/>
            <a:ext cx="1284817" cy="1713089"/>
          </a:xfrm>
          <a:prstGeom prst="rect">
            <a:avLst/>
          </a:prstGeom>
        </p:spPr>
      </p:pic>
      <p:pic>
        <p:nvPicPr>
          <p:cNvPr id="13"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1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465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p:cNvSpPr/>
          <p:nvPr/>
        </p:nvSpPr>
        <p:spPr>
          <a:xfrm>
            <a:off x="0" y="-8312"/>
            <a:ext cx="9144000" cy="541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b="2411"/>
          <a:stretch/>
        </p:blipFill>
        <p:spPr>
          <a:xfrm>
            <a:off x="0" y="-8312"/>
            <a:ext cx="5276974" cy="6866312"/>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5" name="Rectangle 14"/>
          <p:cNvSpPr/>
          <p:nvPr userDrawn="1"/>
        </p:nvSpPr>
        <p:spPr>
          <a:xfrm>
            <a:off x="-17462" y="2658535"/>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20" name="Picture 19"/>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849658" y="2643013"/>
            <a:ext cx="1294341" cy="1725788"/>
          </a:xfrm>
          <a:prstGeom prst="rect">
            <a:avLst/>
          </a:prstGeom>
        </p:spPr>
      </p:pic>
      <p:pic>
        <p:nvPicPr>
          <p:cNvPr id="12"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24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6" name="Rectangle 5"/>
          <p:cNvSpPr/>
          <p:nvPr/>
        </p:nvSpPr>
        <p:spPr>
          <a:xfrm>
            <a:off x="0" y="-8312"/>
            <a:ext cx="9144000" cy="65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b="3357"/>
          <a:stretch/>
        </p:blipFill>
        <p:spPr>
          <a:xfrm>
            <a:off x="0" y="-12189"/>
            <a:ext cx="5331640" cy="6870189"/>
          </a:xfrm>
          <a:prstGeom prst="rect">
            <a:avLst/>
          </a:prstGeom>
        </p:spPr>
      </p:pic>
      <p:sp>
        <p:nvSpPr>
          <p:cNvPr id="7" name="Rectangle 6"/>
          <p:cNvSpPr/>
          <p:nvPr/>
        </p:nvSpPr>
        <p:spPr>
          <a:xfrm>
            <a:off x="1" y="2659667"/>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3293" y="2658537"/>
            <a:ext cx="1715633" cy="1715633"/>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1" y="2659667"/>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94190" y="2658537"/>
            <a:ext cx="1284732" cy="1712976"/>
          </a:xfrm>
          <a:prstGeom prst="rect">
            <a:avLst/>
          </a:prstGeom>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7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6" name="Rectangle 5"/>
          <p:cNvSpPr/>
          <p:nvPr userDrawn="1"/>
        </p:nvSpPr>
        <p:spPr>
          <a:xfrm>
            <a:off x="0" y="-8313"/>
            <a:ext cx="9144000" cy="689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5091"/>
          <a:stretch/>
        </p:blipFill>
        <p:spPr>
          <a:xfrm>
            <a:off x="0" y="-8315"/>
            <a:ext cx="5426015" cy="6866316"/>
          </a:xfrm>
          <a:prstGeom prst="rect">
            <a:avLst/>
          </a:prstGeom>
        </p:spPr>
      </p:pic>
      <p:sp>
        <p:nvSpPr>
          <p:cNvPr id="8" name="Rectangle 7"/>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3" y="2658533"/>
            <a:ext cx="1714501" cy="1714501"/>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8701" y="2658533"/>
            <a:ext cx="1285880" cy="1714507"/>
          </a:xfrm>
          <a:prstGeom prst="rect">
            <a:avLst/>
          </a:prstGeom>
        </p:spPr>
      </p:pic>
      <p:pic>
        <p:nvPicPr>
          <p:cNvPr id="17"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6" name="Rectangle 5"/>
          <p:cNvSpPr/>
          <p:nvPr/>
        </p:nvSpPr>
        <p:spPr>
          <a:xfrm>
            <a:off x="0" y="-8313"/>
            <a:ext cx="9144000" cy="58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13"/>
            <a:ext cx="5501853" cy="6866313"/>
          </a:xfrm>
          <a:prstGeom prst="rect">
            <a:avLst/>
          </a:prstGeom>
        </p:spPr>
      </p:pic>
      <p:sp>
        <p:nvSpPr>
          <p:cNvPr id="9" name="Rectangle 8"/>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0" y="2658535"/>
            <a:ext cx="1714500" cy="1714500"/>
          </a:xfrm>
          <a:prstGeom prst="rect">
            <a:avLst/>
          </a:prstGeom>
        </p:spPr>
      </p:pic>
      <p:sp>
        <p:nvSpPr>
          <p:cNvPr id="12"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71609" y="2658535"/>
            <a:ext cx="1373799" cy="1714501"/>
          </a:xfrm>
          <a:prstGeom prst="rect">
            <a:avLst/>
          </a:prstGeom>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08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13" name="Rectangle 12"/>
          <p:cNvSpPr/>
          <p:nvPr userDrawn="1"/>
        </p:nvSpPr>
        <p:spPr>
          <a:xfrm>
            <a:off x="0" y="2659502"/>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6" name="Rectangle 5"/>
          <p:cNvSpPr/>
          <p:nvPr/>
        </p:nvSpPr>
        <p:spPr>
          <a:xfrm>
            <a:off x="0" y="-8313"/>
            <a:ext cx="9144000" cy="58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5"/>
            <a:ext cx="5152644" cy="6870192"/>
          </a:xfrm>
          <a:prstGeom prst="rect">
            <a:avLst/>
          </a:prstGeom>
        </p:spPr>
      </p:pic>
      <p:sp>
        <p:nvSpPr>
          <p:cNvPr id="11" name="Rectangle 10"/>
          <p:cNvSpPr/>
          <p:nvPr/>
        </p:nvSpPr>
        <p:spPr>
          <a:xfrm>
            <a:off x="0" y="2659502"/>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2486" b="12486"/>
          <a:stretch/>
        </p:blipFill>
        <p:spPr>
          <a:xfrm>
            <a:off x="7448400" y="2660402"/>
            <a:ext cx="1712976" cy="1713601"/>
          </a:xfrm>
          <a:prstGeom prst="rect">
            <a:avLst/>
          </a:prstGeom>
        </p:spPr>
      </p:pic>
      <p:sp>
        <p:nvSpPr>
          <p:cNvPr id="10"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1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2"/>
            <a:ext cx="9144000" cy="5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20" name="TextBox 21"/>
          <p:cNvSpPr txBox="1">
            <a:spLocks noChangeArrowheads="1"/>
          </p:cNvSpPr>
          <p:nvPr/>
        </p:nvSpPr>
        <p:spPr bwMode="auto">
          <a:xfrm>
            <a:off x="300039" y="6321428"/>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189" eaLnBrk="1" hangingPunct="1"/>
            <a:r>
              <a:rPr lang="en-US" sz="1400" dirty="0">
                <a:solidFill>
                  <a:srgbClr val="FF8200"/>
                </a:solidFill>
                <a:latin typeface="NexusSansOT" pitchFamily="-104" charset="0"/>
              </a:rPr>
              <a:t>www.elsevier.com/rd-solutions</a:t>
            </a:r>
            <a:endParaRPr lang="en-US" sz="1400" dirty="0">
              <a:solidFill>
                <a:srgbClr val="53565A"/>
              </a:solidFill>
              <a:latin typeface="NexusSansOT" pitchFamily="-104" charset="0"/>
            </a:endParaRPr>
          </a:p>
        </p:txBody>
      </p:sp>
      <p:sp>
        <p:nvSpPr>
          <p:cNvPr id="10" name="Rectangle 9"/>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
        <p:nvSpPr>
          <p:cNvPr id="17" name="Rectangle 16"/>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9562" y="1306607"/>
            <a:ext cx="1454438" cy="4244789"/>
          </a:xfrm>
          <a:prstGeom prst="rect">
            <a:avLst/>
          </a:prstGeom>
        </p:spPr>
      </p:pic>
      <p:sp>
        <p:nvSpPr>
          <p:cNvPr id="22" name="Rectangle 21"/>
          <p:cNvSpPr/>
          <p:nvPr userDrawn="1"/>
        </p:nvSpPr>
        <p:spPr>
          <a:xfrm>
            <a:off x="7689850" y="1253068"/>
            <a:ext cx="1454150" cy="4384179"/>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800">
              <a:solidFill>
                <a:prstClr val="white"/>
              </a:solidFill>
            </a:endParaRPr>
          </a:p>
        </p:txBody>
      </p:sp>
      <p:pic>
        <p:nvPicPr>
          <p:cNvPr id="2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98959" y="2089509"/>
            <a:ext cx="2165169" cy="3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04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1" y="705205"/>
            <a:ext cx="8238319" cy="418645"/>
          </a:xfrm>
        </p:spPr>
        <p:txBody>
          <a:bodyPr/>
          <a:lstStyle/>
          <a:p>
            <a:r>
              <a:rPr lang="en-US" dirty="0"/>
              <a:t>Click to edit Master title style</a:t>
            </a:r>
          </a:p>
        </p:txBody>
      </p:sp>
      <p:sp>
        <p:nvSpPr>
          <p:cNvPr id="4" name="Text Placeholder 22"/>
          <p:cNvSpPr>
            <a:spLocks noGrp="1"/>
          </p:cNvSpPr>
          <p:nvPr>
            <p:ph type="body" sz="quarter" idx="16" hasCustomPrompt="1"/>
          </p:nvPr>
        </p:nvSpPr>
        <p:spPr>
          <a:xfrm>
            <a:off x="198600" y="6511448"/>
            <a:ext cx="6672263" cy="227013"/>
          </a:xfrm>
        </p:spPr>
        <p:txBody>
          <a:bodyPr>
            <a:noAutofit/>
          </a:bodyPr>
          <a:lstStyle>
            <a:lvl1pPr>
              <a:buNone/>
              <a:defRPr sz="675"/>
            </a:lvl1pPr>
            <a:lvl2pPr>
              <a:buNone/>
              <a:defRPr sz="825"/>
            </a:lvl2pPr>
            <a:lvl3pPr>
              <a:buNone/>
              <a:defRPr sz="825"/>
            </a:lvl3pPr>
            <a:lvl4pPr>
              <a:buNone/>
              <a:defRPr sz="825"/>
            </a:lvl4pPr>
            <a:lvl5pPr>
              <a:buNone/>
              <a:defRPr sz="825"/>
            </a:lvl5pPr>
          </a:lstStyle>
          <a:p>
            <a:pPr lvl="0"/>
            <a:r>
              <a:rPr lang="en-US" dirty="0"/>
              <a:t>Sources &amp; Notes:</a:t>
            </a:r>
          </a:p>
        </p:txBody>
      </p:sp>
    </p:spTree>
    <p:extLst>
      <p:ext uri="{BB962C8B-B14F-4D97-AF65-F5344CB8AC3E}">
        <p14:creationId xmlns:p14="http://schemas.microsoft.com/office/powerpoint/2010/main" val="4007985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002801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pic>
        <p:nvPicPr>
          <p:cNvPr id="18" name="Picture 17" descr="Elsevier_Tree_Logo_2C.png">
            <a:extLst>
              <a:ext uri="{FF2B5EF4-FFF2-40B4-BE49-F238E27FC236}">
                <a16:creationId xmlns:a16="http://schemas.microsoft.com/office/drawing/2014/main" id="{6FBE46C0-6610-ED4A-A9A7-90AE7A477D3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123385" y="610316"/>
            <a:ext cx="591990" cy="91503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 t="16848" r="-1" b="15737"/>
          <a:stretch/>
        </p:blipFill>
        <p:spPr>
          <a:xfrm>
            <a:off x="0" y="2080592"/>
            <a:ext cx="9144000" cy="4777409"/>
          </a:xfrm>
          <a:prstGeom prst="rect">
            <a:avLst/>
          </a:prstGeom>
        </p:spPr>
      </p:pic>
    </p:spTree>
    <p:extLst>
      <p:ext uri="{BB962C8B-B14F-4D97-AF65-F5344CB8AC3E}">
        <p14:creationId xmlns:p14="http://schemas.microsoft.com/office/powerpoint/2010/main" val="376259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82668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2783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093288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CC23C4-6FD5-FA4A-9756-E0D9CA27D94A}"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8070038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CC23C4-6FD5-FA4A-9756-E0D9CA27D94A}"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8483597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CC23C4-6FD5-FA4A-9756-E0D9CA27D94A}"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945297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C23C4-6FD5-FA4A-9756-E0D9CA27D94A}"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2979914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3435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6759448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024613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22361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Cover Slide Title</a:t>
            </a:r>
            <a:br>
              <a:rPr lang="en-US" dirty="0"/>
            </a:br>
            <a:r>
              <a:rPr lang="en-US" dirty="0"/>
              <a:t>Second Line If Necessary</a:t>
            </a:r>
          </a:p>
        </p:txBody>
      </p:sp>
      <p:sp>
        <p:nvSpPr>
          <p:cNvPr id="9" name="Text Placeholder 8"/>
          <p:cNvSpPr>
            <a:spLocks noGrp="1"/>
          </p:cNvSpPr>
          <p:nvPr>
            <p:ph type="body" sz="quarter" idx="13" hasCustomPrompt="1"/>
          </p:nvPr>
        </p:nvSpPr>
        <p:spPr>
          <a:xfrm>
            <a:off x="252411" y="3665542"/>
            <a:ext cx="7777163"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SUBTITLE OF PRESENTATION</a:t>
            </a:r>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a:t>Click to Insert Logo</a:t>
            </a:r>
            <a:br>
              <a:rPr lang="en-US" dirty="0"/>
            </a:br>
            <a:r>
              <a:rPr lang="en-US" dirty="0"/>
              <a:t>(Adjust as needed)</a:t>
            </a:r>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a:t>FirstName</a:t>
            </a:r>
            <a:r>
              <a:rPr lang="en-US" dirty="0"/>
              <a:t> </a:t>
            </a:r>
            <a:r>
              <a:rPr lang="en-US" dirty="0" err="1"/>
              <a:t>LastName</a:t>
            </a:r>
            <a:endParaRPr lang="en-US" dirty="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a:solidFill>
                  <a:srgbClr val="75787B"/>
                </a:solidFill>
                <a:latin typeface="Arial" panose="020B0604020202020204" pitchFamily="34" charset="0"/>
                <a:cs typeface="Arial" panose="020B0604020202020204" pitchFamily="34" charset="0"/>
              </a:rPr>
              <a:t>Presented By</a:t>
            </a: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a:solidFill>
                  <a:srgbClr val="75787B"/>
                </a:solidFill>
                <a:latin typeface="Arial" panose="020B0604020202020204" pitchFamily="34" charset="0"/>
                <a:cs typeface="Arial" panose="020B0604020202020204" pitchFamily="34" charset="0"/>
              </a:rPr>
              <a:t>Date</a:t>
            </a:r>
          </a:p>
        </p:txBody>
      </p:sp>
      <p:sp>
        <p:nvSpPr>
          <p:cNvPr id="5" name="Text Placeholder 4"/>
          <p:cNvSpPr>
            <a:spLocks noGrp="1"/>
          </p:cNvSpPr>
          <p:nvPr>
            <p:ph type="body" sz="quarter" idx="17" hasCustomPrompt="1"/>
          </p:nvPr>
        </p:nvSpPr>
        <p:spPr>
          <a:xfrm>
            <a:off x="4132263" y="1163782"/>
            <a:ext cx="3859831" cy="2054081"/>
          </a:xfrm>
          <a:solidFill>
            <a:srgbClr val="FFFF00"/>
          </a:solidFill>
          <a:ln w="38100">
            <a:solidFill>
              <a:srgbClr val="FF0000"/>
            </a:solidFill>
          </a:ln>
        </p:spPr>
        <p:txBody>
          <a:bodyPr lIns="91440" tIns="91440" rIns="91440" bIns="91440"/>
          <a:lstStyle>
            <a:lvl1pPr marL="12700" marR="12700" indent="0" algn="l">
              <a:spcBef>
                <a:spcPts val="100"/>
              </a:spcBef>
              <a:spcAft>
                <a:spcPts val="100"/>
              </a:spcAft>
              <a:buNone/>
              <a:defRPr sz="1400" b="0">
                <a:solidFill>
                  <a:srgbClr val="FF0000"/>
                </a:solidFill>
              </a:defRPr>
            </a:lvl1pPr>
          </a:lstStyle>
          <a:p>
            <a:pPr marL="12700" marR="12700" indent="0" algn="l">
              <a:spcBef>
                <a:spcPts val="100"/>
              </a:spcBef>
              <a:spcAft>
                <a:spcPts val="100"/>
              </a:spcAft>
              <a:buNone/>
            </a:pPr>
            <a:r>
              <a:rPr lang="en-US" sz="1600" b="1" dirty="0">
                <a:solidFill>
                  <a:srgbClr val="FF0000"/>
                </a:solidFill>
                <a:highlight>
                  <a:srgbClr val="FFFF00"/>
                </a:highlight>
                <a:latin typeface="Helvetica"/>
                <a:ea typeface="Helvetica"/>
                <a:cs typeface="Helvetica"/>
              </a:rPr>
              <a:t>Please don't send this presentation to your customer.</a:t>
            </a:r>
          </a:p>
          <a:p>
            <a:pPr marL="12700" marR="12700" indent="0" algn="l">
              <a:spcBef>
                <a:spcPts val="100"/>
              </a:spcBef>
              <a:spcAft>
                <a:spcPts val="100"/>
              </a:spcAft>
              <a:buNone/>
            </a:pPr>
            <a:r>
              <a:rPr lang="en-US" sz="1600" dirty="0">
                <a:solidFill>
                  <a:srgbClr val="FF0000"/>
                </a:solidFill>
                <a:highlight>
                  <a:srgbClr val="FFFF00"/>
                </a:highlight>
                <a:latin typeface="Helvetica"/>
                <a:ea typeface="Helvetica"/>
                <a:cs typeface="Helvetica"/>
              </a:rPr>
              <a:t>Use slides wisely after you have established your customer's needs and only use the information that is needed to make your point.</a:t>
            </a:r>
          </a:p>
          <a:p>
            <a:pPr marL="12700" marR="12700" indent="0" algn="l">
              <a:spcBef>
                <a:spcPts val="100"/>
              </a:spcBef>
              <a:spcAft>
                <a:spcPts val="100"/>
              </a:spcAft>
              <a:buNone/>
            </a:pPr>
            <a:endParaRPr lang="en-US" sz="1200" i="1" dirty="0">
              <a:solidFill>
                <a:srgbClr val="FF0000"/>
              </a:solidFill>
              <a:highlight>
                <a:srgbClr val="FFFF00"/>
              </a:highlight>
              <a:latin typeface="Helvetica"/>
              <a:ea typeface="Helvetica"/>
              <a:cs typeface="Helvetica"/>
            </a:endParaRPr>
          </a:p>
          <a:p>
            <a:pPr marL="12700" marR="12700" indent="0" algn="l">
              <a:spcBef>
                <a:spcPts val="100"/>
              </a:spcBef>
              <a:spcAft>
                <a:spcPts val="100"/>
              </a:spcAft>
              <a:buNone/>
            </a:pPr>
            <a:r>
              <a:rPr lang="en-US" sz="1200" i="1" dirty="0">
                <a:solidFill>
                  <a:srgbClr val="FF0000"/>
                </a:solidFill>
                <a:highlight>
                  <a:srgbClr val="FFFF00"/>
                </a:highlight>
                <a:latin typeface="Helvetica"/>
                <a:ea typeface="Helvetica"/>
                <a:cs typeface="Helvetica"/>
              </a:rPr>
              <a:t>The sales enablement team</a:t>
            </a:r>
          </a:p>
        </p:txBody>
      </p:sp>
    </p:spTree>
    <p:extLst>
      <p:ext uri="{BB962C8B-B14F-4D97-AF65-F5344CB8AC3E}">
        <p14:creationId xmlns:p14="http://schemas.microsoft.com/office/powerpoint/2010/main" val="1264070842"/>
      </p:ext>
    </p:extLst>
  </p:cSld>
  <p:clrMapOvr>
    <a:masterClrMapping/>
  </p:clrMapOvr>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image" Target="../media/image1.jpe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7.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46.png"/><Relationship Id="rId2" Type="http://schemas.openxmlformats.org/officeDocument/2006/relationships/slideLayout" Target="../slideLayouts/slideLayout100.xml"/><Relationship Id="rId16" Type="http://schemas.openxmlformats.org/officeDocument/2006/relationships/theme" Target="../theme/theme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3736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77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9"/>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2086481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9" r:id="rId6"/>
    <p:sldLayoutId id="2147483772" r:id="rId7"/>
    <p:sldLayoutId id="2147483775" r:id="rId8"/>
    <p:sldLayoutId id="2147483776" r:id="rId9"/>
    <p:sldLayoutId id="2147483777" r:id="rId10"/>
    <p:sldLayoutId id="2147483780" r:id="rId11"/>
    <p:sldLayoutId id="2147483781" r:id="rId12"/>
    <p:sldLayoutId id="2147483783" r:id="rId13"/>
    <p:sldLayoutId id="2147483784" r:id="rId14"/>
    <p:sldLayoutId id="2147483824" r:id="rId15"/>
    <p:sldLayoutId id="2147483844" r:id="rId16"/>
    <p:sldLayoutId id="21474838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640"/>
            <a:ext cx="9144000" cy="347472"/>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
        <p:nvSpPr>
          <p:cNvPr id="7"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34416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640"/>
            <a:ext cx="9144000" cy="347472"/>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36903542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1585374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header.jpg"/>
          <p:cNvPicPr>
            <a:picLocks noChangeAspect="1"/>
          </p:cNvPicPr>
          <p:nvPr userDrawn="1"/>
        </p:nvPicPr>
        <p:blipFill>
          <a:blip r:embed="rId25"/>
          <a:stretch>
            <a:fillRect/>
          </a:stretch>
        </p:blipFill>
        <p:spPr>
          <a:xfrm>
            <a:off x="0" y="1"/>
            <a:ext cx="9144000" cy="500861"/>
          </a:xfrm>
          <a:prstGeom prst="rect">
            <a:avLst/>
          </a:prstGeom>
        </p:spPr>
      </p:pic>
      <p:sp>
        <p:nvSpPr>
          <p:cNvPr id="13"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393031" y="1500110"/>
            <a:ext cx="8238318" cy="48981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p:cNvSpPr txBox="1"/>
          <p:nvPr userDrawn="1"/>
        </p:nvSpPr>
        <p:spPr>
          <a:xfrm>
            <a:off x="8316276" y="114733"/>
            <a:ext cx="592667" cy="200055"/>
          </a:xfrm>
          <a:prstGeom prst="rect">
            <a:avLst/>
          </a:prstGeom>
          <a:noFill/>
        </p:spPr>
        <p:txBody>
          <a:bodyPr wrap="square" rtlCol="0">
            <a:spAutoFit/>
          </a:bodyPr>
          <a:lstStyle/>
          <a:p>
            <a:pPr algn="r" defTabSz="457189"/>
            <a:r>
              <a:rPr lang="en-US" sz="700" b="1" dirty="0">
                <a:solidFill>
                  <a:prstClr val="white"/>
                </a:solidFill>
                <a:cs typeface="Arial" pitchFamily="34" charset="0"/>
              </a:rPr>
              <a:t>|     </a:t>
            </a:r>
            <a:fld id="{0458CB15-4049-3E44-A91F-E9E0F94EC727}" type="slidenum">
              <a:rPr lang="en-US" sz="700" b="1">
                <a:solidFill>
                  <a:prstClr val="white"/>
                </a:solidFill>
                <a:cs typeface="Arial" pitchFamily="34" charset="0"/>
              </a:rPr>
              <a:pPr algn="r" defTabSz="457189"/>
              <a:t>‹#›</a:t>
            </a:fld>
            <a:endParaRPr lang="en-US" sz="700" b="1" dirty="0" err="1">
              <a:solidFill>
                <a:prstClr val="white"/>
              </a:solidFill>
              <a:cs typeface="Arial" pitchFamily="34" charset="0"/>
            </a:endParaRPr>
          </a:p>
        </p:txBody>
      </p:sp>
    </p:spTree>
    <p:extLst>
      <p:ext uri="{BB962C8B-B14F-4D97-AF65-F5344CB8AC3E}">
        <p14:creationId xmlns:p14="http://schemas.microsoft.com/office/powerpoint/2010/main" val="94778440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spcBef>
          <a:spcPct val="0"/>
        </a:spcBef>
        <a:buNone/>
        <a:defRPr sz="2400" b="1" i="0" kern="1200">
          <a:solidFill>
            <a:schemeClr val="accent1"/>
          </a:solidFill>
          <a:latin typeface="Arial Bold"/>
          <a:ea typeface="+mj-ea"/>
          <a:cs typeface="Arial Bold"/>
        </a:defRPr>
      </a:lvl1pPr>
    </p:titleStyle>
    <p:bodyStyle>
      <a:lvl1pPr marL="342892" indent="-256025" algn="l" defTabSz="457189" rtl="0" eaLnBrk="1" latinLnBrk="0" hangingPunct="1">
        <a:spcBef>
          <a:spcPct val="20000"/>
        </a:spcBef>
        <a:buFont typeface="Arial"/>
        <a:buChar char="•"/>
        <a:defRPr sz="2000" kern="1200">
          <a:solidFill>
            <a:srgbClr val="53565A"/>
          </a:solidFill>
          <a:latin typeface="Arial"/>
          <a:ea typeface="+mn-ea"/>
          <a:cs typeface="Arial"/>
        </a:defRPr>
      </a:lvl1pPr>
      <a:lvl2pPr marL="742931" indent="-285743" algn="l" defTabSz="457189"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2972" indent="-228594" algn="l" defTabSz="457189"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160"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348"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537"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726"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8915"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103"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7564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CC23C4-6FD5-FA4A-9756-E0D9CA27D94A}" type="datetimeFigureOut">
              <a:rPr lang="en-US" smtClean="0"/>
              <a:t>5/6/2019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38C440-F2C8-8D46-8B0A-6AD495993FD5}" type="slidenum">
              <a:rPr lang="en-US" smtClean="0"/>
              <a:t>‹#›</a:t>
            </a:fld>
            <a:endParaRPr lang="en-US"/>
          </a:p>
        </p:txBody>
      </p:sp>
      <p:sp>
        <p:nvSpPr>
          <p:cNvPr id="7" name="Rectangle 6">
            <a:extLst>
              <a:ext uri="{FF2B5EF4-FFF2-40B4-BE49-F238E27FC236}">
                <a16:creationId xmlns:a16="http://schemas.microsoft.com/office/drawing/2014/main" id="{7BCA79B0-C9DF-264A-8BE4-AD5B3790B756}"/>
              </a:ext>
            </a:extLst>
          </p:cNvPr>
          <p:cNvSpPr/>
          <p:nvPr userDrawn="1"/>
        </p:nvSpPr>
        <p:spPr>
          <a:xfrm>
            <a:off x="0" y="0"/>
            <a:ext cx="9144000" cy="375646"/>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2"/>
              </a:solidFill>
            </a:endParaRPr>
          </a:p>
        </p:txBody>
      </p:sp>
      <p:pic>
        <p:nvPicPr>
          <p:cNvPr id="8" name="Picture 7" descr="header.jpg">
            <a:extLst>
              <a:ext uri="{FF2B5EF4-FFF2-40B4-BE49-F238E27FC236}">
                <a16:creationId xmlns:a16="http://schemas.microsoft.com/office/drawing/2014/main" id="{366C4D1A-A754-6F42-A192-8A3711C62457}"/>
              </a:ext>
            </a:extLst>
          </p:cNvPr>
          <p:cNvPicPr>
            <a:picLocks noChangeAspect="1"/>
          </p:cNvPicPr>
          <p:nvPr userDrawn="1"/>
        </p:nvPicPr>
        <p:blipFill>
          <a:blip r:embed="rId13"/>
          <a:stretch>
            <a:fillRect/>
          </a:stretch>
        </p:blipFill>
        <p:spPr>
          <a:xfrm>
            <a:off x="0" y="0"/>
            <a:ext cx="6858000" cy="375646"/>
          </a:xfrm>
          <a:prstGeom prst="rect">
            <a:avLst/>
          </a:prstGeom>
        </p:spPr>
      </p:pic>
      <p:sp>
        <p:nvSpPr>
          <p:cNvPr id="10" name="Slide Number Placeholder 7">
            <a:extLst>
              <a:ext uri="{FF2B5EF4-FFF2-40B4-BE49-F238E27FC236}">
                <a16:creationId xmlns:a16="http://schemas.microsoft.com/office/drawing/2014/main" id="{E5144523-1027-2144-A714-66611C17154F}"/>
              </a:ext>
            </a:extLst>
          </p:cNvPr>
          <p:cNvSpPr txBox="1">
            <a:spLocks/>
          </p:cNvSpPr>
          <p:nvPr userDrawn="1"/>
        </p:nvSpPr>
        <p:spPr>
          <a:xfrm>
            <a:off x="8387628" y="13365"/>
            <a:ext cx="587784" cy="354522"/>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prstClr val="white"/>
                </a:solidFill>
              </a:rPr>
              <a:t> | </a:t>
            </a:r>
            <a:fld id="{DA15E891-66B8-4B28-AB8F-05A4B1DE573C}" type="slidenum">
              <a:rPr lang="en-US" sz="600" smtClean="0">
                <a:solidFill>
                  <a:prstClr val="white"/>
                </a:solidFill>
              </a:rPr>
              <a:pPr/>
              <a:t>‹#›</a:t>
            </a:fld>
            <a:endParaRPr lang="en-US" sz="600" dirty="0">
              <a:solidFill>
                <a:prstClr val="white"/>
              </a:solidFill>
            </a:endParaRPr>
          </a:p>
        </p:txBody>
      </p:sp>
    </p:spTree>
    <p:extLst>
      <p:ext uri="{BB962C8B-B14F-4D97-AF65-F5344CB8AC3E}">
        <p14:creationId xmlns:p14="http://schemas.microsoft.com/office/powerpoint/2010/main" val="246647229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4016" y="920300"/>
            <a:ext cx="7453992" cy="418645"/>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 y="0"/>
            <a:ext cx="9143244" cy="347443"/>
          </a:xfrm>
          <a:prstGeom prst="rect">
            <a:avLst/>
          </a:prstGeom>
        </p:spPr>
      </p:pic>
      <p:sp>
        <p:nvSpPr>
          <p:cNvPr id="8" name="Slide Number Placeholder 7"/>
          <p:cNvSpPr>
            <a:spLocks noGrp="1"/>
          </p:cNvSpPr>
          <p:nvPr>
            <p:ph type="sldNum" sz="quarter" idx="4"/>
          </p:nvPr>
        </p:nvSpPr>
        <p:spPr>
          <a:xfrm>
            <a:off x="8548008" y="60333"/>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
        <p:nvSpPr>
          <p:cNvPr id="9" name="Text Placeholder 8"/>
          <p:cNvSpPr>
            <a:spLocks noGrp="1"/>
          </p:cNvSpPr>
          <p:nvPr>
            <p:ph type="body" idx="1"/>
          </p:nvPr>
        </p:nvSpPr>
        <p:spPr>
          <a:xfrm>
            <a:off x="1094016" y="1776639"/>
            <a:ext cx="7453992" cy="4351338"/>
          </a:xfrm>
          <a:prstGeom prst="rect">
            <a:avLst/>
          </a:prstGeom>
        </p:spPr>
        <p:txBody>
          <a:bodyPr vert="horz" wrap="square" lIns="0" tIns="0" rIns="0" bIns="0" rtlCol="0">
            <a:normAutofit/>
          </a:bodyPr>
          <a:lstStyle/>
          <a:p>
            <a:pPr lvl="0"/>
            <a:r>
              <a:rPr lang="en-US" dirty="0"/>
              <a:t>Click to edit Master text styles</a:t>
            </a:r>
          </a:p>
          <a:p>
            <a:pPr lvl="1"/>
            <a:r>
              <a:rPr lang="en-US" dirty="0"/>
              <a:t>2</a:t>
            </a:r>
          </a:p>
          <a:p>
            <a:pPr lvl="2"/>
            <a:r>
              <a:rPr lang="en-US" dirty="0"/>
              <a:t>3</a:t>
            </a:r>
          </a:p>
          <a:p>
            <a:pPr lvl="3"/>
            <a:r>
              <a:rPr lang="en-US" dirty="0"/>
              <a:t>4</a:t>
            </a:r>
          </a:p>
          <a:p>
            <a:pPr lvl="4"/>
            <a:r>
              <a:rPr lang="en-US" dirty="0"/>
              <a:t>5</a:t>
            </a:r>
          </a:p>
          <a:p>
            <a:pPr lvl="5"/>
            <a:r>
              <a:rPr lang="en-US" dirty="0"/>
              <a:t>6</a:t>
            </a:r>
          </a:p>
          <a:p>
            <a:pPr lvl="6"/>
            <a:r>
              <a:rPr lang="en-US" dirty="0"/>
              <a:t>7</a:t>
            </a:r>
          </a:p>
          <a:p>
            <a:pPr lvl="7"/>
            <a:r>
              <a:rPr lang="en-US" dirty="0"/>
              <a:t>8</a:t>
            </a:r>
          </a:p>
          <a:p>
            <a:pPr lvl="8"/>
            <a:r>
              <a:rPr lang="en-US" dirty="0"/>
              <a:t>9</a:t>
            </a:r>
          </a:p>
          <a:p>
            <a:pPr lvl="8"/>
            <a:endParaRPr lang="en-US" dirty="0"/>
          </a:p>
        </p:txBody>
      </p:sp>
      <p:sp>
        <p:nvSpPr>
          <p:cNvPr id="11" name="TextBox 10"/>
          <p:cNvSpPr txBox="1"/>
          <p:nvPr/>
        </p:nvSpPr>
        <p:spPr>
          <a:xfrm>
            <a:off x="8531679" y="147388"/>
            <a:ext cx="269421" cy="200055"/>
          </a:xfrm>
          <a:prstGeom prst="rect">
            <a:avLst/>
          </a:prstGeom>
          <a:noFill/>
        </p:spPr>
        <p:txBody>
          <a:bodyPr wrap="square" rtlCol="0">
            <a:spAutoFit/>
          </a:bodyPr>
          <a:lstStyle/>
          <a:p>
            <a:r>
              <a:rPr lang="en-US" sz="700" baseline="0" dirty="0">
                <a:solidFill>
                  <a:schemeClr val="bg1"/>
                </a:solidFill>
                <a:latin typeface="Lucida Sans Unicode" panose="020B0602030504020204" pitchFamily="34" charset="0"/>
                <a:cs typeface="Lucida Sans Unicode" panose="020B0602030504020204" pitchFamily="34" charset="0"/>
              </a:rPr>
              <a:t> |</a:t>
            </a:r>
            <a:endParaRPr lang="en-US" sz="700" dirty="0">
              <a:solidFill>
                <a:schemeClr val="bg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87185449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8" r:id="rId12"/>
    <p:sldLayoutId id="2147483839" r:id="rId13"/>
    <p:sldLayoutId id="2147483841" r:id="rId14"/>
    <p:sldLayoutId id="2147483843" r:id="rId15"/>
  </p:sldLayoutIdLst>
  <p:hf hdr="0" ftr="0"/>
  <p:txStyles>
    <p:title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lnSpc>
          <a:spcPct val="90000"/>
        </a:lnSpc>
        <a:spcBef>
          <a:spcPts val="0"/>
        </a:spcBef>
        <a:spcAft>
          <a:spcPts val="0"/>
        </a:spcAft>
        <a:buFont typeface="Wingdings" panose="05000000000000000000" pitchFamily="2" charset="2"/>
        <a:buChar char="Ø"/>
        <a:defRPr sz="1800" b="1" kern="1200" baseline="0">
          <a:solidFill>
            <a:srgbClr val="75787B"/>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90000"/>
        </a:lnSpc>
        <a:spcBef>
          <a:spcPts val="0"/>
        </a:spcBef>
        <a:spcAft>
          <a:spcPts val="0"/>
        </a:spcAft>
        <a:buFont typeface="Courier New" panose="02070309020205020404" pitchFamily="49" charset="0"/>
        <a:buChar char="o"/>
        <a:defRPr sz="1400" kern="1200">
          <a:solidFill>
            <a:srgbClr val="75787B"/>
          </a:solidFill>
          <a:latin typeface="Arial" panose="020B0604020202020204" pitchFamily="34" charset="0"/>
          <a:ea typeface="+mn-ea"/>
          <a:cs typeface="Arial" panose="020B0604020202020204" pitchFamily="34" charset="0"/>
        </a:defRPr>
      </a:lvl2pPr>
      <a:lvl3pPr marL="548640" indent="-182880" algn="l" defTabSz="914400" rtl="0" eaLnBrk="1" latinLnBrk="0" hangingPunct="1">
        <a:lnSpc>
          <a:spcPct val="90000"/>
        </a:lnSpc>
        <a:spcBef>
          <a:spcPts val="0"/>
        </a:spcBef>
        <a:spcAft>
          <a:spcPts val="0"/>
        </a:spcAft>
        <a:buFont typeface="Arial" panose="020B0604020202020204" pitchFamily="34" charset="0"/>
        <a:buChar char="•"/>
        <a:defRPr sz="1200" kern="1200">
          <a:solidFill>
            <a:srgbClr val="75787B"/>
          </a:solidFill>
          <a:latin typeface="Arial" panose="020B0604020202020204" pitchFamily="34" charset="0"/>
          <a:ea typeface="+mn-ea"/>
          <a:cs typeface="Arial" panose="020B0604020202020204" pitchFamily="34" charset="0"/>
        </a:defRPr>
      </a:lvl3pPr>
      <a:lvl4pPr marL="720090" indent="-171450" algn="l" defTabSz="914400" rtl="0" eaLnBrk="1" latinLnBrk="0" hangingPunct="1">
        <a:lnSpc>
          <a:spcPct val="90000"/>
        </a:lnSpc>
        <a:spcBef>
          <a:spcPts val="0"/>
        </a:spcBef>
        <a:spcAft>
          <a:spcPts val="0"/>
        </a:spcAft>
        <a:buFont typeface="Arial" panose="020B0604020202020204" pitchFamily="34" charset="0"/>
        <a:buChar char="•"/>
        <a:defRPr sz="1000" kern="1200" baseline="0">
          <a:solidFill>
            <a:schemeClr val="tx1"/>
          </a:solidFill>
          <a:latin typeface="+mn-lt"/>
          <a:ea typeface="+mn-ea"/>
          <a:cs typeface="+mn-cs"/>
        </a:defRPr>
      </a:lvl4pPr>
      <a:lvl5pPr marL="731520" indent="0" algn="l" defTabSz="914400" rtl="0" eaLnBrk="1" latinLnBrk="0" hangingPunct="1">
        <a:lnSpc>
          <a:spcPct val="90000"/>
        </a:lnSpc>
        <a:spcBef>
          <a:spcPts val="0"/>
        </a:spcBef>
        <a:spcAft>
          <a:spcPts val="0"/>
        </a:spcAft>
        <a:buFontTx/>
        <a:buNone/>
        <a:defRPr sz="800" kern="1200" baseline="0">
          <a:solidFill>
            <a:schemeClr val="tx1"/>
          </a:solidFill>
          <a:latin typeface="+mn-lt"/>
          <a:ea typeface="+mn-ea"/>
          <a:cs typeface="+mn-cs"/>
        </a:defRPr>
      </a:lvl5pPr>
      <a:lvl6pPr marL="749808" indent="0" algn="l" defTabSz="914400" rtl="0" eaLnBrk="1" latinLnBrk="0" hangingPunct="1">
        <a:lnSpc>
          <a:spcPct val="90000"/>
        </a:lnSpc>
        <a:spcBef>
          <a:spcPts val="0"/>
        </a:spcBef>
        <a:spcAft>
          <a:spcPts val="0"/>
        </a:spcAft>
        <a:buFontTx/>
        <a:buNone/>
        <a:defRPr sz="800" kern="1200">
          <a:solidFill>
            <a:schemeClr val="tx1"/>
          </a:solidFill>
          <a:latin typeface="+mn-lt"/>
          <a:ea typeface="+mn-ea"/>
          <a:cs typeface="+mn-cs"/>
        </a:defRPr>
      </a:lvl6pPr>
      <a:lvl7pPr marL="768096" indent="0" algn="l" defTabSz="914400" rtl="0" eaLnBrk="1" latinLnBrk="0" hangingPunct="1">
        <a:lnSpc>
          <a:spcPct val="90000"/>
        </a:lnSpc>
        <a:spcBef>
          <a:spcPts val="0"/>
        </a:spcBef>
        <a:spcAft>
          <a:spcPts val="0"/>
        </a:spcAft>
        <a:buFontTx/>
        <a:buNone/>
        <a:defRPr sz="800" kern="1200">
          <a:solidFill>
            <a:schemeClr val="tx1"/>
          </a:solidFill>
          <a:latin typeface="+mn-lt"/>
          <a:ea typeface="+mn-ea"/>
          <a:cs typeface="+mn-cs"/>
        </a:defRPr>
      </a:lvl7pPr>
      <a:lvl8pPr marL="786384" indent="0" algn="l" defTabSz="914400" rtl="0" eaLnBrk="1" latinLnBrk="0" hangingPunct="1">
        <a:lnSpc>
          <a:spcPct val="90000"/>
        </a:lnSpc>
        <a:spcBef>
          <a:spcPts val="0"/>
        </a:spcBef>
        <a:spcAft>
          <a:spcPts val="0"/>
        </a:spcAft>
        <a:buFontTx/>
        <a:buNone/>
        <a:defRPr sz="800" kern="1200">
          <a:solidFill>
            <a:schemeClr val="tx1"/>
          </a:solidFill>
          <a:latin typeface="+mn-lt"/>
          <a:ea typeface="+mn-ea"/>
          <a:cs typeface="+mn-cs"/>
        </a:defRPr>
      </a:lvl8pPr>
      <a:lvl9pPr marL="804672" indent="0" algn="l" defTabSz="914400" rtl="0" eaLnBrk="1" latinLnBrk="0" hangingPunct="1">
        <a:lnSpc>
          <a:spcPct val="90000"/>
        </a:lnSpc>
        <a:spcBef>
          <a:spcPts val="0"/>
        </a:spcBef>
        <a:spcAft>
          <a:spcPts val="0"/>
        </a:spcAft>
        <a:buFontTx/>
        <a:buNone/>
        <a:defRPr sz="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3" Type="http://schemas.openxmlformats.org/officeDocument/2006/relationships/tags" Target="../tags/tag46.xml"/><Relationship Id="rId21" Type="http://schemas.openxmlformats.org/officeDocument/2006/relationships/tags" Target="../tags/tag64.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slideLayout" Target="../slideLayouts/slideLayout39.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tags" Target="../tags/tag63.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tags" Target="../tags/tag67.xml"/><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tags" Target="../tags/tag66.xml"/><Relationship Id="rId10" Type="http://schemas.openxmlformats.org/officeDocument/2006/relationships/tags" Target="../tags/tag53.xml"/><Relationship Id="rId19" Type="http://schemas.openxmlformats.org/officeDocument/2006/relationships/tags" Target="../tags/tag6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s>
</file>

<file path=ppt/slides/_rels/slide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3" Type="http://schemas.openxmlformats.org/officeDocument/2006/relationships/image" Target="../media/image110.gif"/><Relationship Id="rId18" Type="http://schemas.openxmlformats.org/officeDocument/2006/relationships/image" Target="../media/image115.gif"/><Relationship Id="rId26" Type="http://schemas.openxmlformats.org/officeDocument/2006/relationships/image" Target="../media/image123.gif"/><Relationship Id="rId39" Type="http://schemas.openxmlformats.org/officeDocument/2006/relationships/image" Target="../media/image136.gif"/><Relationship Id="rId21" Type="http://schemas.openxmlformats.org/officeDocument/2006/relationships/image" Target="../media/image118.gif"/><Relationship Id="rId34" Type="http://schemas.openxmlformats.org/officeDocument/2006/relationships/image" Target="../media/image131.gif"/><Relationship Id="rId42" Type="http://schemas.openxmlformats.org/officeDocument/2006/relationships/image" Target="../media/image139.gif"/><Relationship Id="rId47" Type="http://schemas.openxmlformats.org/officeDocument/2006/relationships/image" Target="../media/image144.gif"/><Relationship Id="rId50" Type="http://schemas.openxmlformats.org/officeDocument/2006/relationships/image" Target="../media/image147.gif"/><Relationship Id="rId55" Type="http://schemas.openxmlformats.org/officeDocument/2006/relationships/image" Target="../media/image152.gif"/><Relationship Id="rId63" Type="http://schemas.openxmlformats.org/officeDocument/2006/relationships/image" Target="../media/image160.gif"/><Relationship Id="rId7" Type="http://schemas.openxmlformats.org/officeDocument/2006/relationships/image" Target="../media/image104.gif"/><Relationship Id="rId2" Type="http://schemas.openxmlformats.org/officeDocument/2006/relationships/notesSlide" Target="../notesSlides/notesSlide6.xml"/><Relationship Id="rId16" Type="http://schemas.openxmlformats.org/officeDocument/2006/relationships/image" Target="../media/image113.gif"/><Relationship Id="rId20" Type="http://schemas.openxmlformats.org/officeDocument/2006/relationships/image" Target="../media/image117.gif"/><Relationship Id="rId29" Type="http://schemas.openxmlformats.org/officeDocument/2006/relationships/image" Target="../media/image126.gif"/><Relationship Id="rId41" Type="http://schemas.openxmlformats.org/officeDocument/2006/relationships/image" Target="../media/image138.gif"/><Relationship Id="rId54" Type="http://schemas.openxmlformats.org/officeDocument/2006/relationships/image" Target="../media/image151.gif"/><Relationship Id="rId62" Type="http://schemas.openxmlformats.org/officeDocument/2006/relationships/image" Target="../media/image159.gif"/><Relationship Id="rId1" Type="http://schemas.openxmlformats.org/officeDocument/2006/relationships/slideLayout" Target="../slideLayouts/slideLayout41.xml"/><Relationship Id="rId6" Type="http://schemas.openxmlformats.org/officeDocument/2006/relationships/image" Target="../media/image103.gif"/><Relationship Id="rId11" Type="http://schemas.openxmlformats.org/officeDocument/2006/relationships/image" Target="../media/image108.gif"/><Relationship Id="rId24" Type="http://schemas.openxmlformats.org/officeDocument/2006/relationships/image" Target="../media/image121.gif"/><Relationship Id="rId32" Type="http://schemas.openxmlformats.org/officeDocument/2006/relationships/image" Target="../media/image129.gif"/><Relationship Id="rId37" Type="http://schemas.openxmlformats.org/officeDocument/2006/relationships/image" Target="../media/image134.gif"/><Relationship Id="rId40" Type="http://schemas.openxmlformats.org/officeDocument/2006/relationships/image" Target="../media/image137.gif"/><Relationship Id="rId45" Type="http://schemas.openxmlformats.org/officeDocument/2006/relationships/image" Target="../media/image142.gif"/><Relationship Id="rId53" Type="http://schemas.openxmlformats.org/officeDocument/2006/relationships/image" Target="../media/image150.gif"/><Relationship Id="rId58" Type="http://schemas.openxmlformats.org/officeDocument/2006/relationships/image" Target="../media/image155.gif"/><Relationship Id="rId5" Type="http://schemas.openxmlformats.org/officeDocument/2006/relationships/image" Target="../media/image102.gif"/><Relationship Id="rId15" Type="http://schemas.openxmlformats.org/officeDocument/2006/relationships/image" Target="../media/image112.gif"/><Relationship Id="rId23" Type="http://schemas.openxmlformats.org/officeDocument/2006/relationships/image" Target="../media/image120.gif"/><Relationship Id="rId28" Type="http://schemas.openxmlformats.org/officeDocument/2006/relationships/image" Target="../media/image125.gif"/><Relationship Id="rId36" Type="http://schemas.openxmlformats.org/officeDocument/2006/relationships/image" Target="../media/image133.gif"/><Relationship Id="rId49" Type="http://schemas.openxmlformats.org/officeDocument/2006/relationships/image" Target="../media/image146.gif"/><Relationship Id="rId57" Type="http://schemas.openxmlformats.org/officeDocument/2006/relationships/image" Target="../media/image154.gif"/><Relationship Id="rId61" Type="http://schemas.openxmlformats.org/officeDocument/2006/relationships/image" Target="../media/image158.gif"/><Relationship Id="rId10" Type="http://schemas.openxmlformats.org/officeDocument/2006/relationships/image" Target="../media/image107.gif"/><Relationship Id="rId19" Type="http://schemas.openxmlformats.org/officeDocument/2006/relationships/image" Target="../media/image116.gif"/><Relationship Id="rId31" Type="http://schemas.openxmlformats.org/officeDocument/2006/relationships/image" Target="../media/image128.gif"/><Relationship Id="rId44" Type="http://schemas.openxmlformats.org/officeDocument/2006/relationships/image" Target="../media/image141.gif"/><Relationship Id="rId52" Type="http://schemas.openxmlformats.org/officeDocument/2006/relationships/image" Target="../media/image149.gif"/><Relationship Id="rId60" Type="http://schemas.openxmlformats.org/officeDocument/2006/relationships/image" Target="../media/image157.gif"/><Relationship Id="rId4" Type="http://schemas.openxmlformats.org/officeDocument/2006/relationships/image" Target="../media/image101.gif"/><Relationship Id="rId9" Type="http://schemas.openxmlformats.org/officeDocument/2006/relationships/image" Target="../media/image106.gif"/><Relationship Id="rId14" Type="http://schemas.openxmlformats.org/officeDocument/2006/relationships/image" Target="../media/image111.gif"/><Relationship Id="rId22" Type="http://schemas.openxmlformats.org/officeDocument/2006/relationships/image" Target="../media/image119.gif"/><Relationship Id="rId27" Type="http://schemas.openxmlformats.org/officeDocument/2006/relationships/image" Target="../media/image124.gif"/><Relationship Id="rId30" Type="http://schemas.openxmlformats.org/officeDocument/2006/relationships/image" Target="../media/image127.gif"/><Relationship Id="rId35" Type="http://schemas.openxmlformats.org/officeDocument/2006/relationships/image" Target="../media/image132.gif"/><Relationship Id="rId43" Type="http://schemas.openxmlformats.org/officeDocument/2006/relationships/image" Target="../media/image140.gif"/><Relationship Id="rId48" Type="http://schemas.openxmlformats.org/officeDocument/2006/relationships/image" Target="../media/image145.gif"/><Relationship Id="rId56" Type="http://schemas.openxmlformats.org/officeDocument/2006/relationships/image" Target="../media/image153.gif"/><Relationship Id="rId64" Type="http://schemas.openxmlformats.org/officeDocument/2006/relationships/image" Target="../media/image161.gif"/><Relationship Id="rId8" Type="http://schemas.openxmlformats.org/officeDocument/2006/relationships/image" Target="../media/image105.gif"/><Relationship Id="rId51" Type="http://schemas.openxmlformats.org/officeDocument/2006/relationships/image" Target="../media/image148.gif"/><Relationship Id="rId3" Type="http://schemas.openxmlformats.org/officeDocument/2006/relationships/image" Target="../media/image100.gif"/><Relationship Id="rId12" Type="http://schemas.openxmlformats.org/officeDocument/2006/relationships/image" Target="../media/image109.gif"/><Relationship Id="rId17" Type="http://schemas.openxmlformats.org/officeDocument/2006/relationships/image" Target="../media/image114.gif"/><Relationship Id="rId25" Type="http://schemas.openxmlformats.org/officeDocument/2006/relationships/image" Target="../media/image122.gif"/><Relationship Id="rId33" Type="http://schemas.openxmlformats.org/officeDocument/2006/relationships/image" Target="../media/image130.gif"/><Relationship Id="rId38" Type="http://schemas.openxmlformats.org/officeDocument/2006/relationships/image" Target="../media/image135.gif"/><Relationship Id="rId46" Type="http://schemas.openxmlformats.org/officeDocument/2006/relationships/image" Target="../media/image143.gif"/><Relationship Id="rId59" Type="http://schemas.openxmlformats.org/officeDocument/2006/relationships/image" Target="../media/image156.gif"/></Relationships>
</file>

<file path=ppt/slides/_rels/slide14.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gif"/><Relationship Id="rId18" Type="http://schemas.openxmlformats.org/officeDocument/2006/relationships/image" Target="../media/image177.jpeg"/><Relationship Id="rId26" Type="http://schemas.openxmlformats.org/officeDocument/2006/relationships/image" Target="../media/image185.png"/><Relationship Id="rId3" Type="http://schemas.openxmlformats.org/officeDocument/2006/relationships/image" Target="../media/image162.jpeg"/><Relationship Id="rId21" Type="http://schemas.openxmlformats.org/officeDocument/2006/relationships/image" Target="../media/image180.gif"/><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jpeg"/><Relationship Id="rId25" Type="http://schemas.openxmlformats.org/officeDocument/2006/relationships/image" Target="../media/image184.gif"/><Relationship Id="rId2" Type="http://schemas.openxmlformats.org/officeDocument/2006/relationships/notesSlide" Target="../notesSlides/notesSlide7.xml"/><Relationship Id="rId16" Type="http://schemas.openxmlformats.org/officeDocument/2006/relationships/image" Target="../media/image175.jpeg"/><Relationship Id="rId20" Type="http://schemas.openxmlformats.org/officeDocument/2006/relationships/image" Target="../media/image179.gif"/><Relationship Id="rId29" Type="http://schemas.openxmlformats.org/officeDocument/2006/relationships/image" Target="../media/image188.png"/><Relationship Id="rId1" Type="http://schemas.openxmlformats.org/officeDocument/2006/relationships/slideLayout" Target="../slideLayouts/slideLayout39.xml"/><Relationship Id="rId6" Type="http://schemas.openxmlformats.org/officeDocument/2006/relationships/image" Target="../media/image165.jpeg"/><Relationship Id="rId11" Type="http://schemas.openxmlformats.org/officeDocument/2006/relationships/image" Target="../media/image170.jpeg"/><Relationship Id="rId24" Type="http://schemas.openxmlformats.org/officeDocument/2006/relationships/image" Target="../media/image183.jpeg"/><Relationship Id="rId5" Type="http://schemas.openxmlformats.org/officeDocument/2006/relationships/image" Target="../media/image164.jpeg"/><Relationship Id="rId15" Type="http://schemas.openxmlformats.org/officeDocument/2006/relationships/image" Target="../media/image174.jpeg"/><Relationship Id="rId23" Type="http://schemas.openxmlformats.org/officeDocument/2006/relationships/image" Target="../media/image182.gif"/><Relationship Id="rId28" Type="http://schemas.openxmlformats.org/officeDocument/2006/relationships/image" Target="../media/image187.png"/><Relationship Id="rId10" Type="http://schemas.openxmlformats.org/officeDocument/2006/relationships/image" Target="../media/image169.jpeg"/><Relationship Id="rId19" Type="http://schemas.openxmlformats.org/officeDocument/2006/relationships/image" Target="../media/image178.jpeg"/><Relationship Id="rId4" Type="http://schemas.openxmlformats.org/officeDocument/2006/relationships/image" Target="../media/image163.jpeg"/><Relationship Id="rId9" Type="http://schemas.openxmlformats.org/officeDocument/2006/relationships/image" Target="../media/image168.jpeg"/><Relationship Id="rId14" Type="http://schemas.openxmlformats.org/officeDocument/2006/relationships/image" Target="../media/image173.jpeg"/><Relationship Id="rId22" Type="http://schemas.openxmlformats.org/officeDocument/2006/relationships/image" Target="../media/image181.gif"/><Relationship Id="rId27" Type="http://schemas.openxmlformats.org/officeDocument/2006/relationships/image" Target="../media/image186.png"/></Relationships>
</file>

<file path=ppt/slides/_rels/slide15.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8" Type="http://schemas.openxmlformats.org/officeDocument/2006/relationships/image" Target="../media/image195.jpeg"/><Relationship Id="rId13" Type="http://schemas.microsoft.com/office/2007/relationships/hdphoto" Target="../media/hdphoto1.wdp"/><Relationship Id="rId18" Type="http://schemas.openxmlformats.org/officeDocument/2006/relationships/image" Target="../media/image204.jpeg"/><Relationship Id="rId3" Type="http://schemas.openxmlformats.org/officeDocument/2006/relationships/image" Target="../media/image190.gif"/><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3.jpeg"/><Relationship Id="rId2" Type="http://schemas.openxmlformats.org/officeDocument/2006/relationships/notesSlide" Target="../notesSlides/notesSlide9.xml"/><Relationship Id="rId16" Type="http://schemas.openxmlformats.org/officeDocument/2006/relationships/image" Target="../media/image202.png"/><Relationship Id="rId1" Type="http://schemas.openxmlformats.org/officeDocument/2006/relationships/slideLayout" Target="../slideLayouts/slideLayout32.xml"/><Relationship Id="rId6" Type="http://schemas.openxmlformats.org/officeDocument/2006/relationships/image" Target="../media/image193.jpeg"/><Relationship Id="rId11" Type="http://schemas.openxmlformats.org/officeDocument/2006/relationships/image" Target="../media/image198.jpg"/><Relationship Id="rId5" Type="http://schemas.openxmlformats.org/officeDocument/2006/relationships/image" Target="../media/image192.jpg"/><Relationship Id="rId15" Type="http://schemas.openxmlformats.org/officeDocument/2006/relationships/image" Target="../media/image201.png"/><Relationship Id="rId10" Type="http://schemas.openxmlformats.org/officeDocument/2006/relationships/image" Target="../media/image197.jpg"/><Relationship Id="rId19" Type="http://schemas.openxmlformats.org/officeDocument/2006/relationships/image" Target="../media/image205.jpg"/><Relationship Id="rId4" Type="http://schemas.openxmlformats.org/officeDocument/2006/relationships/image" Target="../media/image191.png"/><Relationship Id="rId9" Type="http://schemas.openxmlformats.org/officeDocument/2006/relationships/image" Target="../media/image196.jpg"/><Relationship Id="rId14" Type="http://schemas.openxmlformats.org/officeDocument/2006/relationships/image" Target="../media/image200.png"/></Relationships>
</file>

<file path=ppt/slides/_rels/slide1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101.xml"/><Relationship Id="rId5" Type="http://schemas.openxmlformats.org/officeDocument/2006/relationships/image" Target="../media/image213.png"/><Relationship Id="rId4" Type="http://schemas.openxmlformats.org/officeDocument/2006/relationships/image" Target="../media/image212.png"/></Relationships>
</file>

<file path=ppt/slides/_rels/slide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03.xml"/><Relationship Id="rId4" Type="http://schemas.openxmlformats.org/officeDocument/2006/relationships/image" Target="../media/image216.png"/></Relationships>
</file>

<file path=ppt/slides/_rels/slide2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g"/><Relationship Id="rId1" Type="http://schemas.openxmlformats.org/officeDocument/2006/relationships/slideLayout" Target="../slideLayouts/slideLayout103.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2.jpg"/><Relationship Id="rId7" Type="http://schemas.openxmlformats.org/officeDocument/2006/relationships/image" Target="../media/image225.png"/><Relationship Id="rId2" Type="http://schemas.openxmlformats.org/officeDocument/2006/relationships/notesSlide" Target="../notesSlides/notesSlide10.xml"/><Relationship Id="rId1" Type="http://schemas.openxmlformats.org/officeDocument/2006/relationships/slideLayout" Target="../slideLayouts/slideLayout103.xml"/><Relationship Id="rId6" Type="http://schemas.openxmlformats.org/officeDocument/2006/relationships/image" Target="../media/image224.png"/><Relationship Id="rId5" Type="http://schemas.openxmlformats.org/officeDocument/2006/relationships/chart" Target="../charts/chart3.xml"/><Relationship Id="rId4" Type="http://schemas.openxmlformats.org/officeDocument/2006/relationships/image" Target="../media/image223.png"/></Relationships>
</file>

<file path=ppt/slides/_rels/slide2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10.xml"/><Relationship Id="rId5" Type="http://schemas.openxmlformats.org/officeDocument/2006/relationships/hyperlink" Target="http://www.es-partnership.org/" TargetMode="External"/><Relationship Id="rId4" Type="http://schemas.openxmlformats.org/officeDocument/2006/relationships/image" Target="../media/image229.png"/></Relationships>
</file>

<file path=ppt/slides/_rels/slide2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1.xml"/><Relationship Id="rId1" Type="http://schemas.openxmlformats.org/officeDocument/2006/relationships/slideLayout" Target="../slideLayouts/slideLayout111.xml"/><Relationship Id="rId4" Type="http://schemas.openxmlformats.org/officeDocument/2006/relationships/image" Target="../media/image231.png"/></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gif"/><Relationship Id="rId18" Type="http://schemas.openxmlformats.org/officeDocument/2006/relationships/image" Target="../media/image177.jpeg"/><Relationship Id="rId26" Type="http://schemas.openxmlformats.org/officeDocument/2006/relationships/image" Target="../media/image232.jpeg"/><Relationship Id="rId3" Type="http://schemas.openxmlformats.org/officeDocument/2006/relationships/image" Target="../media/image162.jpeg"/><Relationship Id="rId21" Type="http://schemas.openxmlformats.org/officeDocument/2006/relationships/image" Target="../media/image180.gif"/><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jpeg"/><Relationship Id="rId25" Type="http://schemas.openxmlformats.org/officeDocument/2006/relationships/image" Target="../media/image184.gif"/><Relationship Id="rId2" Type="http://schemas.openxmlformats.org/officeDocument/2006/relationships/notesSlide" Target="../notesSlides/notesSlide12.xml"/><Relationship Id="rId16" Type="http://schemas.openxmlformats.org/officeDocument/2006/relationships/image" Target="../media/image175.jpeg"/><Relationship Id="rId20" Type="http://schemas.openxmlformats.org/officeDocument/2006/relationships/image" Target="../media/image179.gif"/><Relationship Id="rId1" Type="http://schemas.openxmlformats.org/officeDocument/2006/relationships/slideLayout" Target="../slideLayouts/slideLayout112.xml"/><Relationship Id="rId6" Type="http://schemas.openxmlformats.org/officeDocument/2006/relationships/image" Target="../media/image165.jpeg"/><Relationship Id="rId11" Type="http://schemas.openxmlformats.org/officeDocument/2006/relationships/image" Target="../media/image170.jpeg"/><Relationship Id="rId24" Type="http://schemas.openxmlformats.org/officeDocument/2006/relationships/image" Target="../media/image183.jpeg"/><Relationship Id="rId5" Type="http://schemas.openxmlformats.org/officeDocument/2006/relationships/image" Target="../media/image164.jpeg"/><Relationship Id="rId15" Type="http://schemas.openxmlformats.org/officeDocument/2006/relationships/image" Target="../media/image174.jpeg"/><Relationship Id="rId23" Type="http://schemas.openxmlformats.org/officeDocument/2006/relationships/image" Target="../media/image182.gif"/><Relationship Id="rId28" Type="http://schemas.openxmlformats.org/officeDocument/2006/relationships/image" Target="../media/image234.png"/><Relationship Id="rId10" Type="http://schemas.openxmlformats.org/officeDocument/2006/relationships/image" Target="../media/image169.jpeg"/><Relationship Id="rId19" Type="http://schemas.openxmlformats.org/officeDocument/2006/relationships/image" Target="../media/image178.jpeg"/><Relationship Id="rId4" Type="http://schemas.openxmlformats.org/officeDocument/2006/relationships/image" Target="../media/image163.jpeg"/><Relationship Id="rId9" Type="http://schemas.openxmlformats.org/officeDocument/2006/relationships/image" Target="../media/image168.jpeg"/><Relationship Id="rId14" Type="http://schemas.openxmlformats.org/officeDocument/2006/relationships/image" Target="../media/image173.jpeg"/><Relationship Id="rId22" Type="http://schemas.openxmlformats.org/officeDocument/2006/relationships/image" Target="../media/image181.gif"/><Relationship Id="rId27" Type="http://schemas.openxmlformats.org/officeDocument/2006/relationships/image" Target="../media/image233.pn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18" Type="http://schemas.openxmlformats.org/officeDocument/2006/relationships/image" Target="../media/image60.jpeg"/><Relationship Id="rId26" Type="http://schemas.openxmlformats.org/officeDocument/2006/relationships/image" Target="../media/image68.png"/><Relationship Id="rId3" Type="http://schemas.openxmlformats.org/officeDocument/2006/relationships/slideLayout" Target="../slideLayouts/slideLayout34.xml"/><Relationship Id="rId21" Type="http://schemas.openxmlformats.org/officeDocument/2006/relationships/image" Target="../media/image63.jpeg"/><Relationship Id="rId7" Type="http://schemas.openxmlformats.org/officeDocument/2006/relationships/image" Target="../media/image52.jpeg"/><Relationship Id="rId12" Type="http://schemas.openxmlformats.org/officeDocument/2006/relationships/hyperlink" Target="http://www.sciencedirect.com/science?_ob=RedirectURL&amp;_method=gejLink&amp;_linkType=general&amp;_cdi=5289&amp;_issn=00404020&amp;_targetURL=http://www.elsevier.com/locate/issn/00404020&amp;_acct=C000000593&amp;_version=1&amp;_userid=8303832&amp;md5=19f9c8cce07ec6f654e09aab2d62e64e" TargetMode="External"/><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tags" Target="../tags/tag16.xml"/><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vmlDrawing" Target="../drawings/vmlDrawing2.vml"/><Relationship Id="rId6" Type="http://schemas.openxmlformats.org/officeDocument/2006/relationships/image" Target="../media/image51.emf"/><Relationship Id="rId11" Type="http://schemas.openxmlformats.org/officeDocument/2006/relationships/image" Target="../media/image55.jpeg"/><Relationship Id="rId24" Type="http://schemas.openxmlformats.org/officeDocument/2006/relationships/image" Target="../media/image66.png"/><Relationship Id="rId5" Type="http://schemas.openxmlformats.org/officeDocument/2006/relationships/oleObject" Target="../embeddings/oleObject2.bin"/><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4.png"/><Relationship Id="rId19" Type="http://schemas.openxmlformats.org/officeDocument/2006/relationships/image" Target="../media/image61.jpeg"/><Relationship Id="rId4" Type="http://schemas.openxmlformats.org/officeDocument/2006/relationships/notesSlide" Target="../notesSlides/notesSlide1.xml"/><Relationship Id="rId9" Type="http://schemas.openxmlformats.org/officeDocument/2006/relationships/hyperlink" Target="http://www.sciencedirect.com/science?_ob=RedirectURL&amp;_method=gejLink&amp;_linkType=general&amp;_cdi=7051&amp;_issn=00928674&amp;_targetURL=http://www.cell.com&amp;_acct=C000000593&amp;_version=1&amp;_userid=8303832&amp;md5=da1c1a99039c471feb2bd41cedb43f74" TargetMode="External"/><Relationship Id="rId14" Type="http://schemas.openxmlformats.org/officeDocument/2006/relationships/hyperlink" Target="http://www.sciencedirect.com/science?_ob=RedirectURL&amp;_method=gejLink&amp;_linkType=general&amp;_cdi=4886&amp;_issn=01406736&amp;_targetURL=http://www.elsevier.com/locate/issn/01406736&amp;_acct=C000000593&amp;_version=1&amp;_userid=8303832&amp;md5=0411951930bf2cbc1608bedcc4ae17bc" TargetMode="External"/><Relationship Id="rId22" Type="http://schemas.openxmlformats.org/officeDocument/2006/relationships/image" Target="../media/image64.jpeg"/><Relationship Id="rId27"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xml"/><Relationship Id="rId1" Type="http://schemas.openxmlformats.org/officeDocument/2006/relationships/slideLayout" Target="../slideLayouts/slideLayout113.xml"/><Relationship Id="rId5" Type="http://schemas.openxmlformats.org/officeDocument/2006/relationships/image" Target="../media/image237.png"/><Relationship Id="rId4" Type="http://schemas.openxmlformats.org/officeDocument/2006/relationships/image" Target="../media/image236.png"/></Relationships>
</file>

<file path=ppt/slides/_rels/slide3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4.xml"/><Relationship Id="rId1" Type="http://schemas.openxmlformats.org/officeDocument/2006/relationships/slideLayout" Target="../slideLayouts/slideLayout113.xml"/><Relationship Id="rId4" Type="http://schemas.openxmlformats.org/officeDocument/2006/relationships/image" Target="../media/image239.png"/></Relationships>
</file>

<file path=ppt/slides/_rels/slide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5.xml"/><Relationship Id="rId1" Type="http://schemas.openxmlformats.org/officeDocument/2006/relationships/slideLayout" Target="../slideLayouts/slideLayout113.xml"/><Relationship Id="rId4" Type="http://schemas.openxmlformats.org/officeDocument/2006/relationships/image" Target="../media/image240.png"/></Relationships>
</file>

<file path=ppt/slides/_rels/slide3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13.xml"/><Relationship Id="rId4" Type="http://schemas.openxmlformats.org/officeDocument/2006/relationships/image" Target="../media/image243.png"/></Relationships>
</file>

<file path=ppt/slides/_rels/slide34.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gif"/><Relationship Id="rId18" Type="http://schemas.openxmlformats.org/officeDocument/2006/relationships/image" Target="../media/image177.jpeg"/><Relationship Id="rId26" Type="http://schemas.openxmlformats.org/officeDocument/2006/relationships/image" Target="../media/image232.jpeg"/><Relationship Id="rId3" Type="http://schemas.openxmlformats.org/officeDocument/2006/relationships/image" Target="../media/image162.jpeg"/><Relationship Id="rId21" Type="http://schemas.openxmlformats.org/officeDocument/2006/relationships/image" Target="../media/image180.gif"/><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jpeg"/><Relationship Id="rId25" Type="http://schemas.openxmlformats.org/officeDocument/2006/relationships/image" Target="../media/image184.gif"/><Relationship Id="rId2" Type="http://schemas.openxmlformats.org/officeDocument/2006/relationships/notesSlide" Target="../notesSlides/notesSlide16.xml"/><Relationship Id="rId16" Type="http://schemas.openxmlformats.org/officeDocument/2006/relationships/image" Target="../media/image175.jpeg"/><Relationship Id="rId20" Type="http://schemas.openxmlformats.org/officeDocument/2006/relationships/image" Target="../media/image179.gif"/><Relationship Id="rId1" Type="http://schemas.openxmlformats.org/officeDocument/2006/relationships/slideLayout" Target="../slideLayouts/slideLayout112.xml"/><Relationship Id="rId6" Type="http://schemas.openxmlformats.org/officeDocument/2006/relationships/image" Target="../media/image165.jpeg"/><Relationship Id="rId11" Type="http://schemas.openxmlformats.org/officeDocument/2006/relationships/image" Target="../media/image170.jpeg"/><Relationship Id="rId24" Type="http://schemas.openxmlformats.org/officeDocument/2006/relationships/image" Target="../media/image183.jpeg"/><Relationship Id="rId5" Type="http://schemas.openxmlformats.org/officeDocument/2006/relationships/image" Target="../media/image164.jpeg"/><Relationship Id="rId15" Type="http://schemas.openxmlformats.org/officeDocument/2006/relationships/image" Target="../media/image174.jpeg"/><Relationship Id="rId23" Type="http://schemas.openxmlformats.org/officeDocument/2006/relationships/image" Target="../media/image182.gif"/><Relationship Id="rId28" Type="http://schemas.openxmlformats.org/officeDocument/2006/relationships/image" Target="../media/image234.png"/><Relationship Id="rId10" Type="http://schemas.openxmlformats.org/officeDocument/2006/relationships/image" Target="../media/image169.jpeg"/><Relationship Id="rId19" Type="http://schemas.openxmlformats.org/officeDocument/2006/relationships/image" Target="../media/image178.jpeg"/><Relationship Id="rId4" Type="http://schemas.openxmlformats.org/officeDocument/2006/relationships/image" Target="../media/image163.jpeg"/><Relationship Id="rId9" Type="http://schemas.openxmlformats.org/officeDocument/2006/relationships/image" Target="../media/image168.jpeg"/><Relationship Id="rId14" Type="http://schemas.openxmlformats.org/officeDocument/2006/relationships/image" Target="../media/image173.jpeg"/><Relationship Id="rId22" Type="http://schemas.openxmlformats.org/officeDocument/2006/relationships/image" Target="../media/image181.gif"/><Relationship Id="rId27" Type="http://schemas.openxmlformats.org/officeDocument/2006/relationships/image" Target="../media/image233.png"/></Relationships>
</file>

<file path=ppt/slides/_rels/slide3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4.pn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tmp"/><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hyperlink" Target="https://www.elsevier.com/solutions/scopus/content"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71.png"/><Relationship Id="rId4" Type="http://schemas.openxmlformats.org/officeDocument/2006/relationships/image" Target="../media/image70.png"/></Relationships>
</file>

<file path=ppt/slides/_rels/slide4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7.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4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39.xml"/><Relationship Id="rId4" Type="http://schemas.openxmlformats.org/officeDocument/2006/relationships/image" Target="../media/image262.png"/></Relationships>
</file>

<file path=ppt/slides/_rels/slide4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39.xml"/><Relationship Id="rId4" Type="http://schemas.openxmlformats.org/officeDocument/2006/relationships/hyperlink" Target="http://www.mendeley.com/group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image" Target="../media/image265.png"/><Relationship Id="rId1" Type="http://schemas.openxmlformats.org/officeDocument/2006/relationships/slideLayout" Target="../slideLayouts/slideLayout40.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 Id="rId9" Type="http://schemas.openxmlformats.org/officeDocument/2006/relationships/image" Target="../media/image272.png"/></Relationships>
</file>

<file path=ppt/slides/_rels/slide4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hyperlink" Target="http://www.mendeley.com/groups/" TargetMode="External"/><Relationship Id="rId1" Type="http://schemas.openxmlformats.org/officeDocument/2006/relationships/slideLayout" Target="../slideLayouts/slideLayout39.xml"/><Relationship Id="rId4" Type="http://schemas.openxmlformats.org/officeDocument/2006/relationships/image" Target="../media/image278.png"/></Relationships>
</file>

<file path=ppt/slides/_rels/slide52.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280.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282.tmp"/><Relationship Id="rId2" Type="http://schemas.openxmlformats.org/officeDocument/2006/relationships/image" Target="../media/image281.tmp"/><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28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39.xml"/><Relationship Id="rId5" Type="http://schemas.openxmlformats.org/officeDocument/2006/relationships/image" Target="../media/image76.emf"/><Relationship Id="rId4" Type="http://schemas.openxmlformats.org/officeDocument/2006/relationships/image" Target="../media/image75.emf"/></Relationships>
</file>

<file path=ppt/slides/_rels/slide7.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notesSlide" Target="../notesSlides/notesSlide3.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slideLayout" Target="../slideLayouts/slideLayout42.xml"/><Relationship Id="rId21" Type="http://schemas.openxmlformats.org/officeDocument/2006/relationships/image" Target="../media/image90.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chart" Target="../charts/chart1.xml"/><Relationship Id="rId25" Type="http://schemas.openxmlformats.org/officeDocument/2006/relationships/image" Target="../media/image94.png"/><Relationship Id="rId2" Type="http://schemas.openxmlformats.org/officeDocument/2006/relationships/tags" Target="../tags/tag43.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vmlDrawing" Target="../drawings/vmlDrawing3.vml"/><Relationship Id="rId6" Type="http://schemas.openxmlformats.org/officeDocument/2006/relationships/image" Target="../media/image51.emf"/><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oleObject" Target="../embeddings/oleObject3.bin"/><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0.png"/><Relationship Id="rId19" Type="http://schemas.openxmlformats.org/officeDocument/2006/relationships/image" Target="../media/image88.png"/><Relationship Id="rId4" Type="http://schemas.openxmlformats.org/officeDocument/2006/relationships/notesSlide" Target="../notesSlides/notesSlide4.xml"/><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4595062" y="2117116"/>
            <a:ext cx="4453404" cy="1664799"/>
          </a:xfrm>
        </p:spPr>
        <p:txBody>
          <a:bodyPr/>
          <a:lstStyle/>
          <a:p>
            <a:pPr algn="ctr">
              <a:lnSpc>
                <a:spcPct val="100000"/>
              </a:lnSpc>
            </a:pPr>
            <a:r>
              <a:rPr lang="zh-CN" altLang="en-US" sz="2800" dirty="0"/>
              <a:t>运用科研工具开拓视野，展示科研能力，发表高水平科研成果</a:t>
            </a:r>
            <a:endParaRPr lang="en-US" sz="2800" dirty="0"/>
          </a:p>
        </p:txBody>
      </p:sp>
      <p:sp>
        <p:nvSpPr>
          <p:cNvPr id="17" name="Text Placeholder 16"/>
          <p:cNvSpPr>
            <a:spLocks noGrp="1"/>
          </p:cNvSpPr>
          <p:nvPr>
            <p:ph type="body" sz="quarter" idx="11"/>
          </p:nvPr>
        </p:nvSpPr>
        <p:spPr/>
        <p:txBody>
          <a:bodyPr/>
          <a:lstStyle/>
          <a:p>
            <a:r>
              <a:rPr lang="en-US" dirty="0"/>
              <a:t>2019 May</a:t>
            </a:r>
          </a:p>
        </p:txBody>
      </p:sp>
      <p:sp>
        <p:nvSpPr>
          <p:cNvPr id="8" name="Subtitle 4"/>
          <p:cNvSpPr>
            <a:spLocks noGrp="1"/>
          </p:cNvSpPr>
          <p:nvPr>
            <p:ph type="subTitle" idx="1"/>
          </p:nvPr>
        </p:nvSpPr>
        <p:spPr>
          <a:xfrm>
            <a:off x="4822825" y="4447693"/>
            <a:ext cx="4225350" cy="1284154"/>
          </a:xfrm>
          <a:prstGeom prst="rect">
            <a:avLst/>
          </a:prstGeom>
        </p:spPr>
        <p:txBody>
          <a:bodyPr/>
          <a:lstStyle>
            <a:lvl1pPr marL="0" indent="0" algn="l" defTabSz="457200" rtl="0" eaLnBrk="1" latinLnBrk="0" hangingPunct="1">
              <a:spcBef>
                <a:spcPct val="20000"/>
              </a:spcBef>
              <a:buFont typeface="Arial"/>
              <a:buNone/>
              <a:defRPr sz="1600" kern="1200">
                <a:solidFill>
                  <a:srgbClr val="53565A"/>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zh-CN" altLang="en-US" sz="1200" dirty="0"/>
              <a:t>李梦瑶</a:t>
            </a:r>
            <a:endParaRPr lang="en-US" altLang="zh-CN" sz="1200" dirty="0"/>
          </a:p>
          <a:p>
            <a:r>
              <a:rPr lang="en-US" altLang="zh-CN" sz="1200" dirty="0"/>
              <a:t>Mengyao Li</a:t>
            </a:r>
          </a:p>
          <a:p>
            <a:r>
              <a:rPr lang="en-US" altLang="zh-CN" sz="1200" dirty="0"/>
              <a:t>Customer Consultant</a:t>
            </a:r>
          </a:p>
          <a:p>
            <a:r>
              <a:rPr lang="en-US" altLang="zh-CN" sz="1200" dirty="0"/>
              <a:t>m.li@elsevier.com</a:t>
            </a:r>
          </a:p>
          <a:p>
            <a:endParaRPr lang="en-US" altLang="zh-CN" sz="1200" dirty="0"/>
          </a:p>
          <a:p>
            <a:r>
              <a:rPr lang="zh-CN" altLang="en-US" dirty="0"/>
              <a:t>励德爱思唯尔信息技术（北京）有限公司</a:t>
            </a:r>
            <a:endParaRPr lang="en-US" altLang="zh-CN" dirty="0"/>
          </a:p>
          <a:p>
            <a:r>
              <a:rPr lang="en-US" altLang="zh-CN" sz="1200" dirty="0"/>
              <a:t>Reed Elsevier Information Technology (Beijing) Co., Ltd</a:t>
            </a:r>
          </a:p>
        </p:txBody>
      </p:sp>
    </p:spTree>
    <p:extLst>
      <p:ext uri="{BB962C8B-B14F-4D97-AF65-F5344CB8AC3E}">
        <p14:creationId xmlns:p14="http://schemas.microsoft.com/office/powerpoint/2010/main" val="4697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71" y="1352380"/>
            <a:ext cx="6507959" cy="335636"/>
          </a:xfrm>
        </p:spPr>
        <p:txBody>
          <a:bodyPr>
            <a:noAutofit/>
          </a:bodyPr>
          <a:lstStyle/>
          <a:p>
            <a:r>
              <a:rPr lang="zh-CN" altLang="en-US" sz="1800" dirty="0">
                <a:latin typeface="微软雅黑" panose="020B0503020204020204" pitchFamily="34" charset="-122"/>
                <a:ea typeface="微软雅黑" panose="020B0503020204020204" pitchFamily="34" charset="-122"/>
              </a:rPr>
              <a:t>图书内容与期刊文章的共同使用</a:t>
            </a:r>
            <a:endParaRPr lang="en-US" sz="1800" dirty="0">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3"/>
          <a:stretch>
            <a:fillRect/>
          </a:stretch>
        </p:blipFill>
        <p:spPr>
          <a:xfrm>
            <a:off x="1088529" y="1692002"/>
            <a:ext cx="6756848" cy="4209993"/>
          </a:xfrm>
          <a:prstGeom prst="rect">
            <a:avLst/>
          </a:prstGeom>
        </p:spPr>
      </p:pic>
    </p:spTree>
    <p:extLst>
      <p:ext uri="{BB962C8B-B14F-4D97-AF65-F5344CB8AC3E}">
        <p14:creationId xmlns:p14="http://schemas.microsoft.com/office/powerpoint/2010/main" val="3148116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818949" y="2497102"/>
            <a:ext cx="7265815" cy="2691125"/>
            <a:chOff x="2000664" y="2464767"/>
            <a:chExt cx="8107711" cy="3588166"/>
          </a:xfrm>
        </p:grpSpPr>
        <p:sp>
          <p:nvSpPr>
            <p:cNvPr id="34" name="Rectangle 33"/>
            <p:cNvSpPr/>
            <p:nvPr/>
          </p:nvSpPr>
          <p:spPr>
            <a:xfrm>
              <a:off x="2000664" y="3912566"/>
              <a:ext cx="540936" cy="2140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5" name="Rectangle 34"/>
            <p:cNvSpPr/>
            <p:nvPr/>
          </p:nvSpPr>
          <p:spPr>
            <a:xfrm>
              <a:off x="2688553" y="3855416"/>
              <a:ext cx="540936" cy="2197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6" name="Rectangle 35"/>
            <p:cNvSpPr/>
            <p:nvPr/>
          </p:nvSpPr>
          <p:spPr>
            <a:xfrm>
              <a:off x="3376442" y="3712541"/>
              <a:ext cx="540936" cy="234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7" name="Rectangle 36"/>
            <p:cNvSpPr/>
            <p:nvPr/>
          </p:nvSpPr>
          <p:spPr>
            <a:xfrm>
              <a:off x="4064331" y="3633167"/>
              <a:ext cx="540936" cy="2419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8" name="Rectangle 37"/>
            <p:cNvSpPr/>
            <p:nvPr/>
          </p:nvSpPr>
          <p:spPr>
            <a:xfrm>
              <a:off x="4752220" y="3617291"/>
              <a:ext cx="540936" cy="2435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9" name="Rectangle 38"/>
            <p:cNvSpPr/>
            <p:nvPr/>
          </p:nvSpPr>
          <p:spPr>
            <a:xfrm>
              <a:off x="5440109" y="3417266"/>
              <a:ext cx="540936" cy="2635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0" name="Rectangle 39"/>
            <p:cNvSpPr/>
            <p:nvPr/>
          </p:nvSpPr>
          <p:spPr>
            <a:xfrm>
              <a:off x="6127998" y="3283916"/>
              <a:ext cx="540936" cy="2769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1" name="Rectangle 40"/>
            <p:cNvSpPr/>
            <p:nvPr/>
          </p:nvSpPr>
          <p:spPr>
            <a:xfrm>
              <a:off x="6815887" y="3061666"/>
              <a:ext cx="540936" cy="2991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2" name="Rectangle 41"/>
            <p:cNvSpPr/>
            <p:nvPr/>
          </p:nvSpPr>
          <p:spPr>
            <a:xfrm>
              <a:off x="7503776" y="2921966"/>
              <a:ext cx="540936" cy="313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3" name="Rectangle 42"/>
            <p:cNvSpPr/>
            <p:nvPr/>
          </p:nvSpPr>
          <p:spPr>
            <a:xfrm>
              <a:off x="8191665" y="2760042"/>
              <a:ext cx="540936" cy="32928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4" name="Rectangle 43"/>
            <p:cNvSpPr/>
            <p:nvPr/>
          </p:nvSpPr>
          <p:spPr>
            <a:xfrm>
              <a:off x="8879554" y="2588591"/>
              <a:ext cx="540936" cy="3464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5" name="Rectangle 44"/>
            <p:cNvSpPr/>
            <p:nvPr/>
          </p:nvSpPr>
          <p:spPr>
            <a:xfrm>
              <a:off x="9567439" y="2464767"/>
              <a:ext cx="540936" cy="35881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grpSp>
      <p:sp>
        <p:nvSpPr>
          <p:cNvPr id="4" name="Title 3"/>
          <p:cNvSpPr>
            <a:spLocks noGrp="1"/>
          </p:cNvSpPr>
          <p:nvPr>
            <p:ph type="title"/>
          </p:nvPr>
        </p:nvSpPr>
        <p:spPr>
          <a:xfrm>
            <a:off x="171898" y="653053"/>
            <a:ext cx="6857999" cy="628130"/>
          </a:xfrm>
        </p:spPr>
        <p:txBody>
          <a:bodyPr vert="horz" lIns="91440" tIns="45720" rIns="91440" bIns="45720" rtlCol="0" anchor="ctr">
            <a:noAutofit/>
          </a:bodyPr>
          <a:lstStyle/>
          <a:p>
            <a:r>
              <a:rPr lang="nl-NL" dirty="0"/>
              <a:t>ScienceDirect</a:t>
            </a:r>
            <a:r>
              <a:rPr lang="zh-CN" altLang="en-US" dirty="0"/>
              <a:t>的期刊内容不断增长</a:t>
            </a:r>
            <a:endParaRPr lang="en-US" dirty="0"/>
          </a:p>
        </p:txBody>
      </p:sp>
      <p:sp>
        <p:nvSpPr>
          <p:cNvPr id="5" name="TextBox 4">
            <a:extLst/>
          </p:cNvPr>
          <p:cNvSpPr txBox="1"/>
          <p:nvPr/>
        </p:nvSpPr>
        <p:spPr>
          <a:xfrm>
            <a:off x="191847" y="1946443"/>
            <a:ext cx="2714205" cy="300082"/>
          </a:xfrm>
          <a:prstGeom prst="rect">
            <a:avLst/>
          </a:prstGeom>
          <a:noFill/>
        </p:spPr>
        <p:txBody>
          <a:bodyPr wrap="none" rtlCol="0">
            <a:spAutoFit/>
          </a:bodyPr>
          <a:lstStyle/>
          <a:p>
            <a:pPr defTabSz="685800">
              <a:defRPr/>
            </a:pPr>
            <a:r>
              <a:rPr lang="en-GB" sz="1350" kern="0" dirty="0">
                <a:solidFill>
                  <a:srgbClr val="53565A"/>
                </a:solidFill>
                <a:latin typeface="Arial" charset="0"/>
                <a:ea typeface="Arial" charset="0"/>
                <a:cs typeface="Arial" charset="0"/>
              </a:rPr>
              <a:t>Elsevier Published Articles (‘000)</a:t>
            </a:r>
          </a:p>
        </p:txBody>
      </p:sp>
      <p:sp>
        <p:nvSpPr>
          <p:cNvPr id="8" name="Text Placeholder 8"/>
          <p:cNvSpPr>
            <a:spLocks noGrp="1"/>
          </p:cNvSpPr>
          <p:nvPr>
            <p:custDataLst>
              <p:tags r:id="rId1"/>
            </p:custDataLst>
          </p:nvPr>
        </p:nvSpPr>
        <p:spPr bwMode="gray">
          <a:xfrm>
            <a:off x="5219644" y="3045256"/>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61BA196C-29A3-44C0-9736-4AC2FFBCD3EF}" type="datetime'''''''''''''''3''''''''6''''''''''''''5'''''''''''''''''''''">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365</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9" name="Text Placeholder 8"/>
          <p:cNvSpPr>
            <a:spLocks noGrp="1"/>
          </p:cNvSpPr>
          <p:nvPr>
            <p:custDataLst>
              <p:tags r:id="rId2"/>
            </p:custDataLst>
          </p:nvPr>
        </p:nvSpPr>
        <p:spPr bwMode="gray">
          <a:xfrm>
            <a:off x="6449890" y="2830944"/>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1734E8CD-13B7-4C13-A47B-9732ECCEF1FA}" type="datetime'4''''''''''''0''''''''''''''''0'''''">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400</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0" name="Text Placeholder 8"/>
          <p:cNvSpPr>
            <a:spLocks noGrp="1"/>
          </p:cNvSpPr>
          <p:nvPr>
            <p:custDataLst>
              <p:tags r:id="rId3"/>
            </p:custDataLst>
          </p:nvPr>
        </p:nvSpPr>
        <p:spPr bwMode="auto">
          <a:xfrm>
            <a:off x="6953687"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9D459CCA-1E83-4229-8428-83B09D4253D6}" type="datetime'''2''0''''''''''''''''16'''''''''''''''''''">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2016</a:t>
            </a:fld>
            <a:endParaRPr lang="en-US" sz="900" b="0" dirty="0">
              <a:latin typeface="Arial" charset="0"/>
              <a:ea typeface="Arial" charset="0"/>
              <a:cs typeface="Arial" charset="0"/>
              <a:sym typeface="+mn-lt"/>
            </a:endParaRPr>
          </a:p>
        </p:txBody>
      </p:sp>
      <p:sp>
        <p:nvSpPr>
          <p:cNvPr id="11" name="Text Placeholder 8"/>
          <p:cNvSpPr>
            <a:spLocks noGrp="1"/>
          </p:cNvSpPr>
          <p:nvPr>
            <p:custDataLst>
              <p:tags r:id="rId4"/>
            </p:custDataLst>
          </p:nvPr>
        </p:nvSpPr>
        <p:spPr bwMode="gray">
          <a:xfrm>
            <a:off x="4604521" y="3223850"/>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9370AB04-17CE-4126-B880-082471E1B128}" type="datetime'''''''''''''''''''''''''''''''''''''3''''''3''''''''6'''''''''">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336</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2" name="Text Placeholder 8"/>
          <p:cNvSpPr>
            <a:spLocks noGrp="1"/>
          </p:cNvSpPr>
          <p:nvPr>
            <p:custDataLst>
              <p:tags r:id="rId5"/>
            </p:custDataLst>
          </p:nvPr>
        </p:nvSpPr>
        <p:spPr bwMode="gray">
          <a:xfrm>
            <a:off x="3989398" y="3316719"/>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0BBD2F74-BA73-4E23-81A8-35437775AE2E}" type="datetime'''''''''32''''''''''''''''''''''1'''''''''''''''''''''">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321</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3" name="Text Placeholder 8"/>
          <p:cNvSpPr>
            <a:spLocks noGrp="1"/>
          </p:cNvSpPr>
          <p:nvPr>
            <p:custDataLst>
              <p:tags r:id="rId6"/>
            </p:custDataLst>
          </p:nvPr>
        </p:nvSpPr>
        <p:spPr bwMode="gray">
          <a:xfrm>
            <a:off x="7680139" y="260948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4755834C-6541-44EA-9068-643A91E5CE3B}" type="datetime'''''''''''''''''''''''''''''''''''''4''''''''3''''''6'''''''">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436</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4" name="Text Placeholder 8"/>
          <p:cNvSpPr>
            <a:spLocks noGrp="1"/>
          </p:cNvSpPr>
          <p:nvPr>
            <p:custDataLst>
              <p:tags r:id="rId7"/>
            </p:custDataLst>
          </p:nvPr>
        </p:nvSpPr>
        <p:spPr bwMode="auto">
          <a:xfrm>
            <a:off x="6339568"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B343BC3A-37AA-405D-BF95-282BFD328D99}" type="datetime'''''''''''''''''''''20''''''''''''1''''''''''''''''''''5'''''">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2015</a:t>
            </a:fld>
            <a:endParaRPr lang="en-US" sz="900" b="0" dirty="0">
              <a:latin typeface="Arial" charset="0"/>
              <a:ea typeface="Arial" charset="0"/>
              <a:cs typeface="Arial" charset="0"/>
              <a:sym typeface="+mn-lt"/>
            </a:endParaRPr>
          </a:p>
        </p:txBody>
      </p:sp>
      <p:sp>
        <p:nvSpPr>
          <p:cNvPr id="15" name="Text Placeholder 8"/>
          <p:cNvSpPr>
            <a:spLocks noGrp="1"/>
          </p:cNvSpPr>
          <p:nvPr>
            <p:custDataLst>
              <p:tags r:id="rId8"/>
            </p:custDataLst>
          </p:nvPr>
        </p:nvSpPr>
        <p:spPr bwMode="gray">
          <a:xfrm>
            <a:off x="2144029" y="3545319"/>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79629CF6-AC59-44F5-9300-A25D4952980B}" type="datetime'''''''''''''''2''''84'''''''''''''''''">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284</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6" name="Text Placeholder 8"/>
          <p:cNvSpPr>
            <a:spLocks noGrp="1"/>
          </p:cNvSpPr>
          <p:nvPr>
            <p:custDataLst>
              <p:tags r:id="rId9"/>
            </p:custDataLst>
          </p:nvPr>
        </p:nvSpPr>
        <p:spPr bwMode="auto">
          <a:xfrm>
            <a:off x="5725448"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B60D3559-8CD3-4CA1-84A6-780655100E2A}" type="datetime'2''''''0''''''''''''''''''''''''''''''''''''14'''''''''">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2014</a:t>
            </a:fld>
            <a:endParaRPr lang="en-US" sz="900" b="0" dirty="0">
              <a:latin typeface="Arial" charset="0"/>
              <a:ea typeface="Arial" charset="0"/>
              <a:cs typeface="Arial" charset="0"/>
              <a:sym typeface="+mn-lt"/>
            </a:endParaRPr>
          </a:p>
        </p:txBody>
      </p:sp>
      <p:sp>
        <p:nvSpPr>
          <p:cNvPr id="17" name="Text Placeholder 8"/>
          <p:cNvSpPr>
            <a:spLocks noGrp="1"/>
          </p:cNvSpPr>
          <p:nvPr>
            <p:custDataLst>
              <p:tags r:id="rId10"/>
            </p:custDataLst>
          </p:nvPr>
        </p:nvSpPr>
        <p:spPr bwMode="gray">
          <a:xfrm>
            <a:off x="7065013" y="2709500"/>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A3BEFBE0-F7F1-4649-B5A4-1A8FA2896D25}" type="datetime'''''''''4''''''''''''1''''''''''9'''''''''''''''''''''''''''''">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419</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8" name="Text Placeholder 8"/>
          <p:cNvSpPr>
            <a:spLocks noGrp="1"/>
          </p:cNvSpPr>
          <p:nvPr>
            <p:custDataLst>
              <p:tags r:id="rId11"/>
            </p:custDataLst>
          </p:nvPr>
        </p:nvSpPr>
        <p:spPr bwMode="auto">
          <a:xfrm>
            <a:off x="511132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0E61BFE3-C4B9-446B-A0C1-9ED58BF23593}" type="datetime'''''''''''''''''''''2''''''0''''''''''1''''''''''''''3'''''''">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2013</a:t>
            </a:fld>
            <a:endParaRPr lang="en-US" sz="900" b="0" dirty="0">
              <a:latin typeface="Arial" charset="0"/>
              <a:ea typeface="Arial" charset="0"/>
              <a:cs typeface="Arial" charset="0"/>
              <a:sym typeface="+mn-lt"/>
            </a:endParaRPr>
          </a:p>
        </p:txBody>
      </p:sp>
      <p:sp>
        <p:nvSpPr>
          <p:cNvPr id="19" name="Text Placeholder 8"/>
          <p:cNvSpPr>
            <a:spLocks noGrp="1"/>
          </p:cNvSpPr>
          <p:nvPr>
            <p:custDataLst>
              <p:tags r:id="rId12"/>
            </p:custDataLst>
          </p:nvPr>
        </p:nvSpPr>
        <p:spPr bwMode="auto">
          <a:xfrm>
            <a:off x="3883090"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EC412FC5-2579-4AA7-BEB7-CEB7B423A69F}" type="datetime'''2''''0''''''''''''''''''''''''1''''''''''''''1'''">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2011</a:t>
            </a:fld>
            <a:endParaRPr lang="en-US" sz="900" b="0" dirty="0">
              <a:latin typeface="Arial" charset="0"/>
              <a:ea typeface="Arial" charset="0"/>
              <a:cs typeface="Arial" charset="0"/>
              <a:sym typeface="+mn-lt"/>
            </a:endParaRPr>
          </a:p>
        </p:txBody>
      </p:sp>
      <p:sp>
        <p:nvSpPr>
          <p:cNvPr id="20" name="Text Placeholder 8"/>
          <p:cNvSpPr>
            <a:spLocks noGrp="1"/>
          </p:cNvSpPr>
          <p:nvPr>
            <p:custDataLst>
              <p:tags r:id="rId13"/>
            </p:custDataLst>
          </p:nvPr>
        </p:nvSpPr>
        <p:spPr bwMode="auto">
          <a:xfrm>
            <a:off x="756780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65D0EA77-278E-4B98-89DA-B69F7AEDE693}" type="datetime'''''''''''''''''''''''''''''''''''2017'''''''''''''''''">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2017</a:t>
            </a:fld>
            <a:endParaRPr lang="en-US" sz="900" b="0" dirty="0">
              <a:latin typeface="Arial" charset="0"/>
              <a:ea typeface="Arial" charset="0"/>
              <a:cs typeface="Arial" charset="0"/>
              <a:sym typeface="+mn-lt"/>
            </a:endParaRPr>
          </a:p>
        </p:txBody>
      </p:sp>
      <p:sp>
        <p:nvSpPr>
          <p:cNvPr id="21" name="Text Placeholder 8"/>
          <p:cNvSpPr>
            <a:spLocks noGrp="1"/>
          </p:cNvSpPr>
          <p:nvPr>
            <p:custDataLst>
              <p:tags r:id="rId14"/>
            </p:custDataLst>
          </p:nvPr>
        </p:nvSpPr>
        <p:spPr bwMode="auto">
          <a:xfrm>
            <a:off x="449720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658EC843-C26C-4E4B-90A3-B46ED0E23ABA}" type="datetime'''''''''''2''''''0''''''''''''''1''''''2'''''''''">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2012</a:t>
            </a:fld>
            <a:endParaRPr lang="en-US" sz="900" b="0" dirty="0">
              <a:latin typeface="Arial" charset="0"/>
              <a:ea typeface="Arial" charset="0"/>
              <a:cs typeface="Arial" charset="0"/>
              <a:sym typeface="+mn-lt"/>
            </a:endParaRPr>
          </a:p>
        </p:txBody>
      </p:sp>
      <p:sp>
        <p:nvSpPr>
          <p:cNvPr id="22" name="Text Placeholder 8"/>
          <p:cNvSpPr>
            <a:spLocks noGrp="1"/>
          </p:cNvSpPr>
          <p:nvPr>
            <p:custDataLst>
              <p:tags r:id="rId15"/>
            </p:custDataLst>
          </p:nvPr>
        </p:nvSpPr>
        <p:spPr bwMode="gray">
          <a:xfrm>
            <a:off x="5834767" y="295238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5EC83EC1-1B09-44B2-994F-AC844F19C81B}" type="datetime'''''''''3''''''''''''''8''''''''''''''''0'">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380</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3" name="Text Placeholder 8"/>
          <p:cNvSpPr>
            <a:spLocks noGrp="1"/>
          </p:cNvSpPr>
          <p:nvPr>
            <p:custDataLst>
              <p:tags r:id="rId16"/>
            </p:custDataLst>
          </p:nvPr>
        </p:nvSpPr>
        <p:spPr bwMode="auto">
          <a:xfrm>
            <a:off x="2654851"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401B5BDD-BAD8-4B33-8AD0-2D8B31EEA3EE}" type="datetime'''''''''''''''''''''''''''''2''''''''''''0''''''''''''''09'''">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2009</a:t>
            </a:fld>
            <a:endParaRPr lang="en-US" sz="900" b="0" dirty="0">
              <a:latin typeface="Arial" charset="0"/>
              <a:ea typeface="Arial" charset="0"/>
              <a:cs typeface="Arial" charset="0"/>
              <a:sym typeface="+mn-lt"/>
            </a:endParaRPr>
          </a:p>
        </p:txBody>
      </p:sp>
      <p:sp>
        <p:nvSpPr>
          <p:cNvPr id="24" name="Text Placeholder 8"/>
          <p:cNvSpPr>
            <a:spLocks noGrp="1"/>
          </p:cNvSpPr>
          <p:nvPr>
            <p:custDataLst>
              <p:tags r:id="rId17"/>
            </p:custDataLst>
          </p:nvPr>
        </p:nvSpPr>
        <p:spPr bwMode="auto">
          <a:xfrm>
            <a:off x="2040731"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724AB501-6802-465A-B42F-79BBE7F6E6D5}" type="datetime'''''''''''''''''''''''''''2''''''''008'''''''''''">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2008</a:t>
            </a:fld>
            <a:endParaRPr lang="en-US" sz="900" b="0" dirty="0">
              <a:latin typeface="Arial" charset="0"/>
              <a:ea typeface="Arial" charset="0"/>
              <a:cs typeface="Arial" charset="0"/>
              <a:sym typeface="+mn-lt"/>
            </a:endParaRPr>
          </a:p>
        </p:txBody>
      </p:sp>
      <p:sp>
        <p:nvSpPr>
          <p:cNvPr id="25" name="Text Placeholder 8"/>
          <p:cNvSpPr>
            <a:spLocks noGrp="1"/>
          </p:cNvSpPr>
          <p:nvPr>
            <p:custDataLst>
              <p:tags r:id="rId18"/>
            </p:custDataLst>
          </p:nvPr>
        </p:nvSpPr>
        <p:spPr bwMode="gray">
          <a:xfrm>
            <a:off x="2759152" y="3481025"/>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8AE5FE6F-4F8E-4168-80CB-538848F10A97}" type="datetime'''''''''''''''''2''''''''''''''''''9''''''''''''''''5'''">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295</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6" name="Text Placeholder 8"/>
          <p:cNvSpPr>
            <a:spLocks noGrp="1"/>
          </p:cNvSpPr>
          <p:nvPr>
            <p:custDataLst>
              <p:tags r:id="rId19"/>
            </p:custDataLst>
          </p:nvPr>
        </p:nvSpPr>
        <p:spPr bwMode="gray">
          <a:xfrm>
            <a:off x="3374275" y="346673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9CF0B1C3-B38F-4078-89D5-F9345F1D0F48}" type="datetime'''''''''2''''''''''''9''7'''''''''''''''''''''''''''''">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297</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7" name="Text Placeholder 8"/>
          <p:cNvSpPr>
            <a:spLocks noGrp="1"/>
          </p:cNvSpPr>
          <p:nvPr>
            <p:custDataLst>
              <p:tags r:id="rId20"/>
            </p:custDataLst>
          </p:nvPr>
        </p:nvSpPr>
        <p:spPr bwMode="auto">
          <a:xfrm>
            <a:off x="3268970"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886DBCDA-2CBA-435D-A189-2B7188FBCF05}" type="datetime'''''''''''''''''''''2''''0''''''''''''''''''''''10'">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2010</a:t>
            </a:fld>
            <a:endParaRPr lang="en-US" sz="900" b="0" dirty="0">
              <a:latin typeface="Arial" charset="0"/>
              <a:ea typeface="Arial" charset="0"/>
              <a:cs typeface="Arial" charset="0"/>
              <a:sym typeface="+mn-lt"/>
            </a:endParaRPr>
          </a:p>
        </p:txBody>
      </p:sp>
      <p:sp>
        <p:nvSpPr>
          <p:cNvPr id="28" name="Text Placeholder 8"/>
          <p:cNvSpPr>
            <a:spLocks noGrp="1"/>
          </p:cNvSpPr>
          <p:nvPr>
            <p:custDataLst>
              <p:tags r:id="rId21"/>
            </p:custDataLst>
          </p:nvPr>
        </p:nvSpPr>
        <p:spPr bwMode="gray">
          <a:xfrm>
            <a:off x="1528906" y="3652475"/>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64A9A9E5-D091-4AD3-A6F7-E891E3813B5F}" type="datetime'2''''6''''''''''''''''''''''''''''''''''''''''''7'''''''">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267</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9" name="Text Placeholder 8"/>
          <p:cNvSpPr>
            <a:spLocks noGrp="1"/>
          </p:cNvSpPr>
          <p:nvPr>
            <p:custDataLst>
              <p:tags r:id="rId22"/>
            </p:custDataLst>
          </p:nvPr>
        </p:nvSpPr>
        <p:spPr bwMode="auto">
          <a:xfrm>
            <a:off x="1426612"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C23B57AB-CCE2-4095-8B01-7830E4F2466C}" type="datetime'''''''''''2''''0''''''''''''0''''''''7'''''''''''''">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2007</a:t>
            </a:fld>
            <a:endParaRPr lang="en-US" sz="900" b="0" dirty="0">
              <a:latin typeface="Arial" charset="0"/>
              <a:ea typeface="Arial" charset="0"/>
              <a:cs typeface="Arial" charset="0"/>
              <a:sym typeface="+mn-lt"/>
            </a:endParaRPr>
          </a:p>
        </p:txBody>
      </p:sp>
      <p:sp>
        <p:nvSpPr>
          <p:cNvPr id="30" name="Text Placeholder 8"/>
          <p:cNvSpPr>
            <a:spLocks noGrp="1"/>
          </p:cNvSpPr>
          <p:nvPr>
            <p:custDataLst>
              <p:tags r:id="rId23"/>
            </p:custDataLst>
          </p:nvPr>
        </p:nvSpPr>
        <p:spPr bwMode="gray">
          <a:xfrm>
            <a:off x="913783" y="3702481"/>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7EB2AA93-5D70-41A2-9959-63786180E871}" type="datetime'''''2''''''''''5''''8'''''''''''''''''''">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258</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31" name="Text Placeholder 8"/>
          <p:cNvSpPr>
            <a:spLocks noGrp="1"/>
          </p:cNvSpPr>
          <p:nvPr>
            <p:custDataLst>
              <p:tags r:id="rId24"/>
            </p:custDataLst>
          </p:nvPr>
        </p:nvSpPr>
        <p:spPr bwMode="auto">
          <a:xfrm>
            <a:off x="812492"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0CA8693D-D1D3-4D6C-8E35-3FD45C244F41}" type="datetime'''''''''''''''2''''''''''''''''''''''00''''''6'">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2006</a:t>
            </a:fld>
            <a:endParaRPr lang="en-US" sz="900" b="0" dirty="0">
              <a:latin typeface="Arial" charset="0"/>
              <a:ea typeface="Arial" charset="0"/>
              <a:cs typeface="Arial" charset="0"/>
              <a:sym typeface="+mn-lt"/>
            </a:endParaRPr>
          </a:p>
        </p:txBody>
      </p:sp>
      <p:sp>
        <p:nvSpPr>
          <p:cNvPr id="33" name="Rectangle 32">
            <a:extLst>
              <a:ext uri="{FF2B5EF4-FFF2-40B4-BE49-F238E27FC236}">
                <a16:creationId xmlns:a16="http://schemas.microsoft.com/office/drawing/2014/main" id="{87169E0D-5F71-1148-9840-28E844CB15D9}"/>
              </a:ext>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spcAft>
                <a:spcPts val="450"/>
              </a:spcAft>
              <a:defRPr/>
            </a:pPr>
            <a:endParaRPr lang="en-US" b="1" dirty="0">
              <a:solidFill>
                <a:srgbClr val="FF8200"/>
              </a:solidFill>
              <a:latin typeface="Arial" panose="020B0604020202020204" pitchFamily="34" charset="0"/>
              <a:cs typeface="Arial" panose="020B0604020202020204" pitchFamily="34" charset="0"/>
            </a:endParaRPr>
          </a:p>
        </p:txBody>
      </p:sp>
      <p:grpSp>
        <p:nvGrpSpPr>
          <p:cNvPr id="57" name="Group 56"/>
          <p:cNvGrpSpPr/>
          <p:nvPr/>
        </p:nvGrpSpPr>
        <p:grpSpPr>
          <a:xfrm>
            <a:off x="390859" y="3620656"/>
            <a:ext cx="7884528" cy="1292228"/>
            <a:chOff x="521145" y="3684540"/>
            <a:chExt cx="10512704" cy="1722971"/>
          </a:xfrm>
        </p:grpSpPr>
        <p:grpSp>
          <p:nvGrpSpPr>
            <p:cNvPr id="54" name="Group 53"/>
            <p:cNvGrpSpPr/>
            <p:nvPr/>
          </p:nvGrpSpPr>
          <p:grpSpPr>
            <a:xfrm rot="171080">
              <a:off x="521145" y="3684540"/>
              <a:ext cx="10512704" cy="1722971"/>
              <a:chOff x="521489" y="2390637"/>
              <a:chExt cx="10512704" cy="1722971"/>
            </a:xfrm>
          </p:grpSpPr>
          <p:grpSp>
            <p:nvGrpSpPr>
              <p:cNvPr id="53" name="Group 52"/>
              <p:cNvGrpSpPr/>
              <p:nvPr/>
            </p:nvGrpSpPr>
            <p:grpSpPr>
              <a:xfrm>
                <a:off x="738816" y="2390637"/>
                <a:ext cx="10295377" cy="631962"/>
                <a:chOff x="738815" y="2381113"/>
                <a:chExt cx="10295377" cy="631962"/>
              </a:xfrm>
            </p:grpSpPr>
            <p:sp>
              <p:nvSpPr>
                <p:cNvPr id="50" name="Right Arrow 49"/>
                <p:cNvSpPr/>
                <p:nvPr/>
              </p:nvSpPr>
              <p:spPr>
                <a:xfrm rot="21000388">
                  <a:off x="738815" y="2381113"/>
                  <a:ext cx="10295377" cy="631962"/>
                </a:xfrm>
                <a:prstGeom prst="rightArrow">
                  <a:avLst>
                    <a:gd name="adj1" fmla="val 50000"/>
                    <a:gd name="adj2" fmla="val 74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52" name="TextBox 51"/>
                <p:cNvSpPr txBox="1"/>
                <p:nvPr/>
              </p:nvSpPr>
              <p:spPr>
                <a:xfrm rot="21011458">
                  <a:off x="4834683" y="2451865"/>
                  <a:ext cx="2603576" cy="400110"/>
                </a:xfrm>
                <a:prstGeom prst="rect">
                  <a:avLst/>
                </a:prstGeom>
                <a:noFill/>
              </p:spPr>
              <p:txBody>
                <a:bodyPr wrap="square" rtlCol="0">
                  <a:spAutoFit/>
                </a:bodyPr>
                <a:lstStyle/>
                <a:p>
                  <a:pPr algn="ctr" defTabSz="685800">
                    <a:defRPr/>
                  </a:pPr>
                  <a:r>
                    <a:rPr lang="en-US" sz="1350" b="1" dirty="0">
                      <a:solidFill>
                        <a:srgbClr val="FFFFFF"/>
                      </a:solidFill>
                      <a:latin typeface="Arial" charset="0"/>
                      <a:ea typeface="Arial" charset="0"/>
                      <a:cs typeface="Arial" charset="0"/>
                    </a:rPr>
                    <a:t>+5% CAGR</a:t>
                  </a:r>
                </a:p>
              </p:txBody>
            </p:sp>
          </p:grpSp>
          <p:sp>
            <p:nvSpPr>
              <p:cNvPr id="51" name="Rectangle 50"/>
              <p:cNvSpPr/>
              <p:nvPr/>
            </p:nvSpPr>
            <p:spPr>
              <a:xfrm rot="21428920">
                <a:off x="521489" y="3168538"/>
                <a:ext cx="348452" cy="94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56" name="Triangle 55"/>
            <p:cNvSpPr/>
            <p:nvPr/>
          </p:nvSpPr>
          <p:spPr>
            <a:xfrm rot="16200000">
              <a:off x="856543" y="4767851"/>
              <a:ext cx="235390" cy="235389"/>
            </a:xfrm>
            <a:prstGeom prst="triangle">
              <a:avLst>
                <a:gd name="adj" fmla="val 8845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Tree>
    <p:extLst>
      <p:ext uri="{BB962C8B-B14F-4D97-AF65-F5344CB8AC3E}">
        <p14:creationId xmlns:p14="http://schemas.microsoft.com/office/powerpoint/2010/main" val="161248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1" decel="50000" fill="hold" nodeType="click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1000" fill="hold"/>
                                        <p:tgtEl>
                                          <p:spTgt spid="57"/>
                                        </p:tgtEl>
                                        <p:attrNameLst>
                                          <p:attrName>ppt_x</p:attrName>
                                        </p:attrNameLst>
                                      </p:cBhvr>
                                      <p:tavLst>
                                        <p:tav tm="0">
                                          <p:val>
                                            <p:strVal val="#ppt_x"/>
                                          </p:val>
                                        </p:tav>
                                        <p:tav tm="100000">
                                          <p:val>
                                            <p:strVal val="#ppt_x"/>
                                          </p:val>
                                        </p:tav>
                                      </p:tavLst>
                                    </p:anim>
                                    <p:anim calcmode="lin" valueType="num">
                                      <p:cBhvr additive="base">
                                        <p:cTn id="88"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990725" y="1481339"/>
            <a:ext cx="6992842" cy="4598485"/>
          </a:xfrm>
        </p:spPr>
        <p:txBody>
          <a:bodyPr numCol="2">
            <a:normAutofit fontScale="92500" lnSpcReduction="20000"/>
          </a:bodyPr>
          <a:lstStyle/>
          <a:p>
            <a:pPr marL="86868" indent="0">
              <a:buNone/>
            </a:pPr>
            <a:r>
              <a:rPr lang="zh-CN" altLang="en-US" sz="2100" dirty="0">
                <a:solidFill>
                  <a:srgbClr val="C00000"/>
                </a:solidFill>
              </a:rPr>
              <a:t>物理科学与工程</a:t>
            </a:r>
            <a:endParaRPr lang="en-US" altLang="zh-CN" sz="2100" dirty="0">
              <a:solidFill>
                <a:srgbClr val="C00000"/>
              </a:solidFill>
            </a:endParaRPr>
          </a:p>
          <a:p>
            <a:pPr lvl="1"/>
            <a:r>
              <a:rPr lang="zh-CN" altLang="en-US" dirty="0"/>
              <a:t>化学工程学</a:t>
            </a:r>
            <a:r>
              <a:rPr lang="en-US" altLang="zh-CN" dirty="0"/>
              <a:t>(139)</a:t>
            </a:r>
          </a:p>
          <a:p>
            <a:pPr lvl="1"/>
            <a:r>
              <a:rPr lang="zh-CN" altLang="en-US" dirty="0"/>
              <a:t>化学</a:t>
            </a:r>
            <a:r>
              <a:rPr lang="en-US" altLang="zh-CN" dirty="0"/>
              <a:t>(176)</a:t>
            </a:r>
          </a:p>
          <a:p>
            <a:pPr lvl="1"/>
            <a:r>
              <a:rPr lang="zh-CN" altLang="en-US" dirty="0"/>
              <a:t>计算机科学</a:t>
            </a:r>
            <a:r>
              <a:rPr lang="en-US" altLang="zh-CN" dirty="0"/>
              <a:t>(195)</a:t>
            </a:r>
          </a:p>
          <a:p>
            <a:pPr lvl="1"/>
            <a:r>
              <a:rPr lang="zh-CN" altLang="en-US" dirty="0"/>
              <a:t>地球和行星学</a:t>
            </a:r>
            <a:r>
              <a:rPr lang="en-US" altLang="zh-CN" dirty="0"/>
              <a:t>(161)</a:t>
            </a:r>
          </a:p>
          <a:p>
            <a:pPr lvl="1"/>
            <a:r>
              <a:rPr lang="zh-CN" altLang="en-US" dirty="0"/>
              <a:t>能源和动力</a:t>
            </a:r>
            <a:r>
              <a:rPr lang="en-US" altLang="zh-CN" dirty="0"/>
              <a:t>(98)</a:t>
            </a:r>
          </a:p>
          <a:p>
            <a:pPr lvl="1"/>
            <a:r>
              <a:rPr lang="zh-CN" altLang="en-US" dirty="0"/>
              <a:t>工程与技术</a:t>
            </a:r>
            <a:r>
              <a:rPr lang="en-US" altLang="zh-CN" dirty="0"/>
              <a:t>(324)</a:t>
            </a:r>
          </a:p>
          <a:p>
            <a:pPr lvl="1"/>
            <a:r>
              <a:rPr lang="zh-CN" altLang="en-US" dirty="0"/>
              <a:t>材料科学</a:t>
            </a:r>
            <a:r>
              <a:rPr lang="en-US" altLang="zh-CN" dirty="0"/>
              <a:t>(217)</a:t>
            </a:r>
          </a:p>
          <a:p>
            <a:pPr lvl="1"/>
            <a:r>
              <a:rPr lang="zh-CN" altLang="en-US" dirty="0"/>
              <a:t>数学</a:t>
            </a:r>
            <a:r>
              <a:rPr lang="en-US" altLang="zh-CN" dirty="0"/>
              <a:t>(126)</a:t>
            </a:r>
          </a:p>
          <a:p>
            <a:pPr lvl="1"/>
            <a:r>
              <a:rPr lang="zh-CN" altLang="en-US" dirty="0"/>
              <a:t>物理学和天文学</a:t>
            </a:r>
            <a:r>
              <a:rPr lang="en-US" altLang="zh-CN" dirty="0"/>
              <a:t>(175)</a:t>
            </a:r>
          </a:p>
          <a:p>
            <a:pPr marL="86868" indent="0">
              <a:buNone/>
            </a:pPr>
            <a:r>
              <a:rPr lang="zh-CN" altLang="en-US" sz="2100" dirty="0">
                <a:solidFill>
                  <a:srgbClr val="C00000"/>
                </a:solidFill>
              </a:rPr>
              <a:t>生命科学</a:t>
            </a:r>
            <a:endParaRPr lang="en-US" altLang="zh-CN" sz="2100" dirty="0">
              <a:solidFill>
                <a:srgbClr val="C00000"/>
              </a:solidFill>
            </a:endParaRPr>
          </a:p>
          <a:p>
            <a:pPr lvl="1"/>
            <a:r>
              <a:rPr lang="zh-CN" altLang="en-US" dirty="0"/>
              <a:t>农业和生物学</a:t>
            </a:r>
            <a:r>
              <a:rPr lang="en-US" altLang="zh-CN" dirty="0"/>
              <a:t>(288)</a:t>
            </a:r>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(433)</a:t>
            </a:r>
          </a:p>
          <a:p>
            <a:pPr lvl="1"/>
            <a:r>
              <a:rPr lang="zh-CN" altLang="en-US" dirty="0"/>
              <a:t>环境科学</a:t>
            </a:r>
            <a:r>
              <a:rPr lang="en-US" altLang="zh-CN" dirty="0"/>
              <a:t>(189)</a:t>
            </a:r>
          </a:p>
          <a:p>
            <a:pPr lvl="1"/>
            <a:r>
              <a:rPr lang="zh-CN" altLang="en-US" dirty="0"/>
              <a:t>免疫学和微生物学</a:t>
            </a:r>
            <a:r>
              <a:rPr lang="en-US" altLang="zh-CN" dirty="0"/>
              <a:t>(182)</a:t>
            </a:r>
          </a:p>
          <a:p>
            <a:pPr lvl="1"/>
            <a:r>
              <a:rPr lang="zh-CN" altLang="en-US" dirty="0"/>
              <a:t>神经科学</a:t>
            </a:r>
            <a:r>
              <a:rPr lang="en-US" altLang="zh-CN" dirty="0"/>
              <a:t>(189)</a:t>
            </a:r>
          </a:p>
          <a:p>
            <a:pPr marL="86868" indent="0">
              <a:buNone/>
            </a:pPr>
            <a:r>
              <a:rPr lang="zh-CN" altLang="en-US" sz="2100" dirty="0">
                <a:solidFill>
                  <a:srgbClr val="C00000"/>
                </a:solidFill>
              </a:rPr>
              <a:t>健康科学</a:t>
            </a:r>
            <a:endParaRPr lang="en-US" altLang="zh-CN" sz="2100" dirty="0">
              <a:solidFill>
                <a:srgbClr val="C00000"/>
              </a:solidFill>
            </a:endParaRPr>
          </a:p>
          <a:p>
            <a:pPr lvl="1"/>
            <a:r>
              <a:rPr lang="zh-CN" altLang="en-US" dirty="0"/>
              <a:t>医科和牙科</a:t>
            </a:r>
            <a:r>
              <a:rPr lang="en-US" altLang="zh-CN" dirty="0"/>
              <a:t>(1,395)</a:t>
            </a:r>
          </a:p>
          <a:p>
            <a:pPr lvl="1"/>
            <a:r>
              <a:rPr lang="zh-CN" altLang="en-US" dirty="0"/>
              <a:t>护理与卫生保健</a:t>
            </a:r>
            <a:r>
              <a:rPr lang="en-US" altLang="zh-CN" dirty="0"/>
              <a:t>(204)</a:t>
            </a:r>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(164)</a:t>
            </a:r>
          </a:p>
          <a:p>
            <a:pPr lvl="1"/>
            <a:r>
              <a:rPr lang="zh-CN" altLang="en-US" dirty="0"/>
              <a:t>兽医学 </a:t>
            </a:r>
            <a:r>
              <a:rPr lang="en-US" altLang="zh-CN" dirty="0"/>
              <a:t>(70)</a:t>
            </a:r>
          </a:p>
          <a:p>
            <a:pPr marL="86868" indent="0">
              <a:buNone/>
            </a:pPr>
            <a:r>
              <a:rPr lang="zh-CN" altLang="en-US" sz="2100" dirty="0">
                <a:solidFill>
                  <a:srgbClr val="C00000"/>
                </a:solidFill>
              </a:rPr>
              <a:t>社会科学及人文</a:t>
            </a:r>
            <a:endParaRPr lang="en-US" altLang="zh-CN" sz="2100" dirty="0">
              <a:solidFill>
                <a:srgbClr val="C00000"/>
              </a:solidFill>
            </a:endParaRPr>
          </a:p>
          <a:p>
            <a:pPr lvl="1"/>
            <a:r>
              <a:rPr lang="zh-CN" altLang="en-US" dirty="0"/>
              <a:t>艺术与人文</a:t>
            </a:r>
            <a:r>
              <a:rPr lang="en-US" altLang="zh-CN" dirty="0"/>
              <a:t>(58)</a:t>
            </a:r>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(142)</a:t>
            </a:r>
          </a:p>
          <a:p>
            <a:pPr lvl="1"/>
            <a:r>
              <a:rPr lang="zh-CN" altLang="en-US" dirty="0"/>
              <a:t>决策科学</a:t>
            </a:r>
            <a:r>
              <a:rPr lang="en-US" altLang="zh-CN" dirty="0"/>
              <a:t>(77)</a:t>
            </a:r>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(130)</a:t>
            </a:r>
          </a:p>
          <a:p>
            <a:pPr lvl="1"/>
            <a:r>
              <a:rPr lang="zh-CN" altLang="en-US" dirty="0"/>
              <a:t>心理学</a:t>
            </a:r>
            <a:r>
              <a:rPr lang="en-US" altLang="zh-CN" dirty="0"/>
              <a:t>(174)</a:t>
            </a:r>
          </a:p>
          <a:p>
            <a:pPr lvl="1"/>
            <a:r>
              <a:rPr lang="zh-CN" altLang="en-US" dirty="0"/>
              <a:t>社会科学</a:t>
            </a:r>
            <a:r>
              <a:rPr lang="en-US" altLang="zh-CN" dirty="0"/>
              <a:t>(318)</a:t>
            </a:r>
          </a:p>
          <a:p>
            <a:pPr lvl="1"/>
            <a:endParaRPr lang="en-US" altLang="zh-CN" dirty="0"/>
          </a:p>
          <a:p>
            <a:pPr lvl="1"/>
            <a:endParaRPr lang="en-US" altLang="zh-CN" dirty="0"/>
          </a:p>
        </p:txBody>
      </p:sp>
      <p:sp>
        <p:nvSpPr>
          <p:cNvPr id="7" name="Title 6"/>
          <p:cNvSpPr>
            <a:spLocks noGrp="1"/>
          </p:cNvSpPr>
          <p:nvPr>
            <p:ph type="title"/>
          </p:nvPr>
        </p:nvSpPr>
        <p:spPr/>
        <p:txBody>
          <a:bodyPr/>
          <a:lstStyle/>
          <a:p>
            <a:r>
              <a:rPr lang="zh-CN" altLang="en-US" dirty="0">
                <a:solidFill>
                  <a:schemeClr val="tx2"/>
                </a:solidFill>
              </a:rPr>
              <a:t>全学科全文数据库 </a:t>
            </a:r>
            <a:r>
              <a:rPr lang="en-US" sz="3200" dirty="0">
                <a:solidFill>
                  <a:schemeClr val="tx2"/>
                </a:solidFill>
              </a:rPr>
              <a:t>ScienceDirect</a:t>
            </a:r>
            <a:endParaRPr lang="en-US" dirty="0">
              <a:solidFill>
                <a:schemeClr val="tx2"/>
              </a:solidFill>
            </a:endParaRPr>
          </a:p>
        </p:txBody>
      </p:sp>
      <p:pic>
        <p:nvPicPr>
          <p:cNvPr id="2" name="Picture 1"/>
          <p:cNvPicPr>
            <a:picLocks noChangeAspect="1"/>
          </p:cNvPicPr>
          <p:nvPr/>
        </p:nvPicPr>
        <p:blipFill>
          <a:blip r:embed="rId2"/>
          <a:stretch>
            <a:fillRect/>
          </a:stretch>
        </p:blipFill>
        <p:spPr>
          <a:xfrm>
            <a:off x="173421" y="1478838"/>
            <a:ext cx="1990725" cy="1819275"/>
          </a:xfrm>
          <a:prstGeom prst="rect">
            <a:avLst/>
          </a:prstGeom>
        </p:spPr>
      </p:pic>
    </p:spTree>
    <p:extLst>
      <p:ext uri="{BB962C8B-B14F-4D97-AF65-F5344CB8AC3E}">
        <p14:creationId xmlns:p14="http://schemas.microsoft.com/office/powerpoint/2010/main" val="95283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03"/>
          <p:cNvSpPr txBox="1"/>
          <p:nvPr/>
        </p:nvSpPr>
        <p:spPr>
          <a:xfrm>
            <a:off x="754268" y="5555769"/>
            <a:ext cx="3713088" cy="325706"/>
          </a:xfrm>
          <a:prstGeom prst="rect">
            <a:avLst/>
          </a:prstGeom>
          <a:noFill/>
        </p:spPr>
        <p:txBody>
          <a:bodyPr wrap="square" lIns="68550" tIns="34278" rIns="68550" bIns="34278" rtlCol="0">
            <a:spAutoFit/>
          </a:bodyPr>
          <a:lstStyle/>
          <a:p>
            <a:pPr fontAlgn="base">
              <a:spcBef>
                <a:spcPct val="0"/>
              </a:spcBef>
              <a:spcAft>
                <a:spcPct val="0"/>
              </a:spcAft>
            </a:pPr>
            <a:r>
              <a:rPr lang="en-US" altLang="ja-JP" sz="750" dirty="0">
                <a:latin typeface="Arial" panose="020B0604020202020204" pitchFamily="34" charset="0"/>
                <a:cs typeface="Arial" panose="020B0604020202020204" pitchFamily="34" charset="0"/>
              </a:rPr>
              <a:t>* Includes one book series </a:t>
            </a:r>
            <a:r>
              <a:rPr lang="en-US" altLang="ja-JP" sz="750" i="1" dirty="0">
                <a:latin typeface="Arial" panose="020B0604020202020204" pitchFamily="34" charset="0"/>
                <a:cs typeface="Arial" panose="020B0604020202020204" pitchFamily="34" charset="0"/>
              </a:rPr>
              <a:t>Advances in Organometallic Chemistry</a:t>
            </a:r>
            <a:endParaRPr kumimoji="1" lang="en-US" altLang="ja-JP" sz="750" dirty="0">
              <a:latin typeface="Arial" panose="020B0604020202020204" pitchFamily="34" charset="0"/>
              <a:cs typeface="Arial" panose="020B0604020202020204" pitchFamily="34" charset="0"/>
            </a:endParaRPr>
          </a:p>
          <a:p>
            <a:pPr fontAlgn="base">
              <a:spcBef>
                <a:spcPts val="150"/>
              </a:spcBef>
              <a:spcAft>
                <a:spcPct val="0"/>
              </a:spcAft>
            </a:pPr>
            <a:r>
              <a:rPr kumimoji="1" lang="en-US" altLang="ja-JP" sz="750" dirty="0">
                <a:latin typeface="Arial" panose="020B0604020202020204" pitchFamily="34" charset="0"/>
                <a:cs typeface="Arial" panose="020B0604020202020204" pitchFamily="34" charset="0"/>
              </a:rPr>
              <a:t>Source: Thomson Reuters Journal Citation Reports 2015</a:t>
            </a:r>
            <a:endParaRPr kumimoji="1" lang="ja-JP" altLang="en-US" sz="750" dirty="0">
              <a:latin typeface="Arial" panose="020B0604020202020204" pitchFamily="34" charset="0"/>
              <a:cs typeface="Arial" panose="020B0604020202020204" pitchFamily="34" charset="0"/>
            </a:endParaRPr>
          </a:p>
        </p:txBody>
      </p:sp>
      <p:grpSp>
        <p:nvGrpSpPr>
          <p:cNvPr id="4" name="Group 3"/>
          <p:cNvGrpSpPr/>
          <p:nvPr/>
        </p:nvGrpSpPr>
        <p:grpSpPr>
          <a:xfrm>
            <a:off x="6698221" y="5044147"/>
            <a:ext cx="2342204" cy="337661"/>
            <a:chOff x="5768969" y="5428936"/>
            <a:chExt cx="4161683" cy="790648"/>
          </a:xfrm>
          <a:solidFill>
            <a:schemeClr val="tx2"/>
          </a:solidFill>
        </p:grpSpPr>
        <p:sp>
          <p:nvSpPr>
            <p:cNvPr id="3" name="Rectangular Callout 2"/>
            <p:cNvSpPr/>
            <p:nvPr/>
          </p:nvSpPr>
          <p:spPr>
            <a:xfrm flipH="1" flipV="1">
              <a:off x="5768969" y="5428936"/>
              <a:ext cx="3985442" cy="790648"/>
            </a:xfrm>
            <a:prstGeom prst="wedgeRectCallout">
              <a:avLst>
                <a:gd name="adj1" fmla="val 25565"/>
                <a:gd name="adj2" fmla="val 1078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5874397" y="5572686"/>
              <a:ext cx="4056255" cy="594555"/>
            </a:xfrm>
            <a:prstGeom prst="rect">
              <a:avLst/>
            </a:prstGeom>
            <a:noFill/>
          </p:spPr>
          <p:txBody>
            <a:bodyPr wrap="square" rtlCol="0">
              <a:spAutoFit/>
            </a:bodyPr>
            <a:lstStyle/>
            <a:p>
              <a:r>
                <a:rPr lang="en-US" altLang="ja-JP" sz="1050" b="1" dirty="0">
                  <a:solidFill>
                    <a:schemeClr val="bg1"/>
                  </a:solidFill>
                  <a:latin typeface="Arial" panose="020B0604020202020204" pitchFamily="34" charset="0"/>
                  <a:cs typeface="Arial" panose="020B0604020202020204" pitchFamily="34" charset="0"/>
                </a:rPr>
                <a:t>No.1 in 75 categories out of 235 </a:t>
              </a:r>
            </a:p>
          </p:txBody>
        </p:sp>
      </p:grpSp>
      <p:pic>
        <p:nvPicPr>
          <p:cNvPr id="79" name="図 4"/>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815909" y="2221628"/>
            <a:ext cx="406259" cy="541679"/>
          </a:xfrm>
          <a:prstGeom prst="rect">
            <a:avLst/>
          </a:prstGeom>
          <a:ln w="3175">
            <a:solidFill>
              <a:schemeClr val="bg1">
                <a:lumMod val="75000"/>
              </a:schemeClr>
            </a:solidFill>
          </a:ln>
        </p:spPr>
      </p:pic>
      <p:pic>
        <p:nvPicPr>
          <p:cNvPr id="80" name="図 6"/>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815371" y="3499366"/>
            <a:ext cx="406259" cy="541679"/>
          </a:xfrm>
          <a:prstGeom prst="rect">
            <a:avLst/>
          </a:prstGeom>
          <a:ln w="3175">
            <a:solidFill>
              <a:schemeClr val="bg1">
                <a:lumMod val="75000"/>
              </a:schemeClr>
            </a:solidFill>
          </a:ln>
        </p:spPr>
      </p:pic>
      <p:pic>
        <p:nvPicPr>
          <p:cNvPr id="81" name="図 7"/>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815370" y="4112355"/>
            <a:ext cx="406259" cy="541679"/>
          </a:xfrm>
          <a:prstGeom prst="rect">
            <a:avLst/>
          </a:prstGeom>
          <a:ln w="3175">
            <a:solidFill>
              <a:schemeClr val="bg1">
                <a:lumMod val="75000"/>
              </a:schemeClr>
            </a:solidFill>
          </a:ln>
        </p:spPr>
      </p:pic>
      <p:pic>
        <p:nvPicPr>
          <p:cNvPr id="82" name="図 8"/>
          <p:cNvPicPr>
            <a:picLocks/>
          </p:cNvPicPr>
          <p:nvPr/>
        </p:nvPicPr>
        <p:blipFill>
          <a:blip r:embed="rId6" cstate="email">
            <a:extLst>
              <a:ext uri="{28A0092B-C50C-407E-A947-70E740481C1C}">
                <a14:useLocalDpi xmlns:a14="http://schemas.microsoft.com/office/drawing/2010/main" val="0"/>
              </a:ext>
            </a:extLst>
          </a:blip>
          <a:stretch>
            <a:fillRect/>
          </a:stretch>
        </p:blipFill>
        <p:spPr>
          <a:xfrm>
            <a:off x="815909" y="4751224"/>
            <a:ext cx="406259" cy="541679"/>
          </a:xfrm>
          <a:prstGeom prst="rect">
            <a:avLst/>
          </a:prstGeom>
          <a:ln w="3175">
            <a:solidFill>
              <a:schemeClr val="bg1">
                <a:lumMod val="75000"/>
              </a:schemeClr>
            </a:solidFill>
          </a:ln>
        </p:spPr>
      </p:pic>
      <p:pic>
        <p:nvPicPr>
          <p:cNvPr id="83" name="図 9"/>
          <p:cNvPicPr>
            <a:picLocks/>
          </p:cNvPicPr>
          <p:nvPr/>
        </p:nvPicPr>
        <p:blipFill>
          <a:blip r:embed="rId7" cstate="email">
            <a:extLst>
              <a:ext uri="{28A0092B-C50C-407E-A947-70E740481C1C}">
                <a14:useLocalDpi xmlns:a14="http://schemas.microsoft.com/office/drawing/2010/main" val="0"/>
              </a:ext>
            </a:extLst>
          </a:blip>
          <a:stretch>
            <a:fillRect/>
          </a:stretch>
        </p:blipFill>
        <p:spPr>
          <a:xfrm>
            <a:off x="5607052" y="4736635"/>
            <a:ext cx="406259" cy="541679"/>
          </a:xfrm>
          <a:prstGeom prst="rect">
            <a:avLst/>
          </a:prstGeom>
          <a:ln w="3175">
            <a:solidFill>
              <a:schemeClr val="bg1">
                <a:lumMod val="75000"/>
              </a:schemeClr>
            </a:solidFill>
          </a:ln>
        </p:spPr>
      </p:pic>
      <p:pic>
        <p:nvPicPr>
          <p:cNvPr id="84" name="図 10"/>
          <p:cNvPicPr>
            <a:picLocks/>
          </p:cNvPicPr>
          <p:nvPr/>
        </p:nvPicPr>
        <p:blipFill>
          <a:blip r:embed="rId8" cstate="email">
            <a:extLst>
              <a:ext uri="{28A0092B-C50C-407E-A947-70E740481C1C}">
                <a14:useLocalDpi xmlns:a14="http://schemas.microsoft.com/office/drawing/2010/main" val="0"/>
              </a:ext>
            </a:extLst>
          </a:blip>
          <a:stretch>
            <a:fillRect/>
          </a:stretch>
        </p:blipFill>
        <p:spPr>
          <a:xfrm>
            <a:off x="6198889" y="4719619"/>
            <a:ext cx="406259" cy="541679"/>
          </a:xfrm>
          <a:prstGeom prst="rect">
            <a:avLst/>
          </a:prstGeom>
          <a:ln w="3175">
            <a:solidFill>
              <a:schemeClr val="bg1">
                <a:lumMod val="75000"/>
              </a:schemeClr>
            </a:solidFill>
          </a:ln>
        </p:spPr>
      </p:pic>
      <p:pic>
        <p:nvPicPr>
          <p:cNvPr id="85" name="図 11"/>
          <p:cNvPicPr>
            <a:picLocks/>
          </p:cNvPicPr>
          <p:nvPr/>
        </p:nvPicPr>
        <p:blipFill>
          <a:blip r:embed="rId9" cstate="email">
            <a:extLst>
              <a:ext uri="{28A0092B-C50C-407E-A947-70E740481C1C}">
                <a14:useLocalDpi xmlns:a14="http://schemas.microsoft.com/office/drawing/2010/main" val="0"/>
              </a:ext>
            </a:extLst>
          </a:blip>
          <a:stretch>
            <a:fillRect/>
          </a:stretch>
        </p:blipFill>
        <p:spPr>
          <a:xfrm>
            <a:off x="7976912" y="4112355"/>
            <a:ext cx="406259" cy="541679"/>
          </a:xfrm>
          <a:prstGeom prst="rect">
            <a:avLst/>
          </a:prstGeom>
          <a:ln w="3175">
            <a:solidFill>
              <a:schemeClr val="bg1">
                <a:lumMod val="75000"/>
              </a:schemeClr>
            </a:solidFill>
          </a:ln>
        </p:spPr>
      </p:pic>
      <p:pic>
        <p:nvPicPr>
          <p:cNvPr id="86" name="図 12"/>
          <p:cNvPicPr>
            <a:picLocks/>
          </p:cNvPicPr>
          <p:nvPr/>
        </p:nvPicPr>
        <p:blipFill>
          <a:blip r:embed="rId10" cstate="email">
            <a:extLst>
              <a:ext uri="{28A0092B-C50C-407E-A947-70E740481C1C}">
                <a14:useLocalDpi xmlns:a14="http://schemas.microsoft.com/office/drawing/2010/main" val="0"/>
              </a:ext>
            </a:extLst>
          </a:blip>
          <a:stretch>
            <a:fillRect/>
          </a:stretch>
        </p:blipFill>
        <p:spPr>
          <a:xfrm>
            <a:off x="7997786" y="3491080"/>
            <a:ext cx="406259" cy="541679"/>
          </a:xfrm>
          <a:prstGeom prst="rect">
            <a:avLst/>
          </a:prstGeom>
          <a:ln w="3175">
            <a:solidFill>
              <a:schemeClr val="bg1">
                <a:lumMod val="75000"/>
              </a:schemeClr>
            </a:solidFill>
          </a:ln>
        </p:spPr>
      </p:pic>
      <p:pic>
        <p:nvPicPr>
          <p:cNvPr id="87" name="図 13"/>
          <p:cNvPicPr>
            <a:picLocks/>
          </p:cNvPicPr>
          <p:nvPr/>
        </p:nvPicPr>
        <p:blipFill>
          <a:blip r:embed="rId11" cstate="email">
            <a:extLst>
              <a:ext uri="{28A0092B-C50C-407E-A947-70E740481C1C}">
                <a14:useLocalDpi xmlns:a14="http://schemas.microsoft.com/office/drawing/2010/main" val="0"/>
              </a:ext>
            </a:extLst>
          </a:blip>
          <a:stretch>
            <a:fillRect/>
          </a:stretch>
        </p:blipFill>
        <p:spPr>
          <a:xfrm>
            <a:off x="7997787" y="2850379"/>
            <a:ext cx="406259" cy="541679"/>
          </a:xfrm>
          <a:prstGeom prst="rect">
            <a:avLst/>
          </a:prstGeom>
          <a:ln w="3175">
            <a:solidFill>
              <a:schemeClr val="bg1">
                <a:lumMod val="75000"/>
              </a:schemeClr>
            </a:solidFill>
          </a:ln>
        </p:spPr>
      </p:pic>
      <p:pic>
        <p:nvPicPr>
          <p:cNvPr id="88" name="図 14"/>
          <p:cNvPicPr>
            <a:picLocks/>
          </p:cNvPicPr>
          <p:nvPr/>
        </p:nvPicPr>
        <p:blipFill>
          <a:blip r:embed="rId12" cstate="email">
            <a:extLst>
              <a:ext uri="{28A0092B-C50C-407E-A947-70E740481C1C}">
                <a14:useLocalDpi xmlns:a14="http://schemas.microsoft.com/office/drawing/2010/main" val="0"/>
              </a:ext>
            </a:extLst>
          </a:blip>
          <a:stretch>
            <a:fillRect/>
          </a:stretch>
        </p:blipFill>
        <p:spPr>
          <a:xfrm>
            <a:off x="7981909" y="2209679"/>
            <a:ext cx="406259" cy="541679"/>
          </a:xfrm>
          <a:prstGeom prst="rect">
            <a:avLst/>
          </a:prstGeom>
          <a:ln w="3175">
            <a:solidFill>
              <a:schemeClr val="bg1">
                <a:lumMod val="75000"/>
              </a:schemeClr>
            </a:solidFill>
          </a:ln>
        </p:spPr>
      </p:pic>
      <p:pic>
        <p:nvPicPr>
          <p:cNvPr id="89" name="図 15"/>
          <p:cNvPicPr>
            <a:picLocks/>
          </p:cNvPicPr>
          <p:nvPr/>
        </p:nvPicPr>
        <p:blipFill>
          <a:blip r:embed="rId13" cstate="email">
            <a:extLst>
              <a:ext uri="{28A0092B-C50C-407E-A947-70E740481C1C}">
                <a14:useLocalDpi xmlns:a14="http://schemas.microsoft.com/office/drawing/2010/main" val="0"/>
              </a:ext>
            </a:extLst>
          </a:blip>
          <a:stretch>
            <a:fillRect/>
          </a:stretch>
        </p:blipFill>
        <p:spPr>
          <a:xfrm>
            <a:off x="1421317" y="2225101"/>
            <a:ext cx="406259" cy="541679"/>
          </a:xfrm>
          <a:prstGeom prst="rect">
            <a:avLst/>
          </a:prstGeom>
          <a:ln w="3175">
            <a:solidFill>
              <a:schemeClr val="bg1">
                <a:lumMod val="75000"/>
              </a:schemeClr>
            </a:solidFill>
          </a:ln>
        </p:spPr>
      </p:pic>
      <p:pic>
        <p:nvPicPr>
          <p:cNvPr id="90" name="図 16"/>
          <p:cNvPicPr>
            <a:picLocks/>
          </p:cNvPicPr>
          <p:nvPr/>
        </p:nvPicPr>
        <p:blipFill>
          <a:blip r:embed="rId14" cstate="email">
            <a:extLst>
              <a:ext uri="{28A0092B-C50C-407E-A947-70E740481C1C}">
                <a14:useLocalDpi xmlns:a14="http://schemas.microsoft.com/office/drawing/2010/main" val="0"/>
              </a:ext>
            </a:extLst>
          </a:blip>
          <a:stretch>
            <a:fillRect/>
          </a:stretch>
        </p:blipFill>
        <p:spPr>
          <a:xfrm>
            <a:off x="2012765" y="2221629"/>
            <a:ext cx="406259" cy="541679"/>
          </a:xfrm>
          <a:prstGeom prst="rect">
            <a:avLst/>
          </a:prstGeom>
          <a:ln w="3175">
            <a:solidFill>
              <a:schemeClr val="bg1">
                <a:lumMod val="75000"/>
              </a:schemeClr>
            </a:solidFill>
          </a:ln>
        </p:spPr>
      </p:pic>
      <p:pic>
        <p:nvPicPr>
          <p:cNvPr id="91" name="図 19"/>
          <p:cNvPicPr>
            <a:picLocks/>
          </p:cNvPicPr>
          <p:nvPr/>
        </p:nvPicPr>
        <p:blipFill>
          <a:blip r:embed="rId15" cstate="email">
            <a:extLst>
              <a:ext uri="{28A0092B-C50C-407E-A947-70E740481C1C}">
                <a14:useLocalDpi xmlns:a14="http://schemas.microsoft.com/office/drawing/2010/main" val="0"/>
              </a:ext>
            </a:extLst>
          </a:blip>
          <a:stretch>
            <a:fillRect/>
          </a:stretch>
        </p:blipFill>
        <p:spPr>
          <a:xfrm>
            <a:off x="2610922" y="2225196"/>
            <a:ext cx="406259" cy="541679"/>
          </a:xfrm>
          <a:prstGeom prst="rect">
            <a:avLst/>
          </a:prstGeom>
          <a:ln w="3175">
            <a:solidFill>
              <a:schemeClr val="bg1">
                <a:lumMod val="75000"/>
              </a:schemeClr>
            </a:solidFill>
          </a:ln>
        </p:spPr>
      </p:pic>
      <p:pic>
        <p:nvPicPr>
          <p:cNvPr id="92" name="図 20"/>
          <p:cNvPicPr>
            <a:picLocks/>
          </p:cNvPicPr>
          <p:nvPr/>
        </p:nvPicPr>
        <p:blipFill>
          <a:blip r:embed="rId16" cstate="email">
            <a:extLst>
              <a:ext uri="{28A0092B-C50C-407E-A947-70E740481C1C}">
                <a14:useLocalDpi xmlns:a14="http://schemas.microsoft.com/office/drawing/2010/main" val="0"/>
              </a:ext>
            </a:extLst>
          </a:blip>
          <a:stretch>
            <a:fillRect/>
          </a:stretch>
        </p:blipFill>
        <p:spPr>
          <a:xfrm>
            <a:off x="3208151" y="2225101"/>
            <a:ext cx="406259" cy="541679"/>
          </a:xfrm>
          <a:prstGeom prst="rect">
            <a:avLst/>
          </a:prstGeom>
          <a:ln w="3175">
            <a:solidFill>
              <a:schemeClr val="bg1">
                <a:lumMod val="75000"/>
              </a:schemeClr>
            </a:solidFill>
          </a:ln>
        </p:spPr>
      </p:pic>
      <p:pic>
        <p:nvPicPr>
          <p:cNvPr id="93" name="図 21"/>
          <p:cNvPicPr>
            <a:picLocks/>
          </p:cNvPicPr>
          <p:nvPr/>
        </p:nvPicPr>
        <p:blipFill>
          <a:blip r:embed="rId17" cstate="email">
            <a:extLst>
              <a:ext uri="{28A0092B-C50C-407E-A947-70E740481C1C}">
                <a14:useLocalDpi xmlns:a14="http://schemas.microsoft.com/office/drawing/2010/main" val="0"/>
              </a:ext>
            </a:extLst>
          </a:blip>
          <a:stretch>
            <a:fillRect/>
          </a:stretch>
        </p:blipFill>
        <p:spPr>
          <a:xfrm>
            <a:off x="3804692" y="2225196"/>
            <a:ext cx="406259" cy="541679"/>
          </a:xfrm>
          <a:prstGeom prst="rect">
            <a:avLst/>
          </a:prstGeom>
          <a:ln w="3175">
            <a:solidFill>
              <a:schemeClr val="bg1">
                <a:lumMod val="75000"/>
              </a:schemeClr>
            </a:solidFill>
          </a:ln>
        </p:spPr>
      </p:pic>
      <p:pic>
        <p:nvPicPr>
          <p:cNvPr id="94" name="図 22"/>
          <p:cNvPicPr>
            <a:picLocks/>
          </p:cNvPicPr>
          <p:nvPr/>
        </p:nvPicPr>
        <p:blipFill>
          <a:blip r:embed="rId18" cstate="email">
            <a:extLst>
              <a:ext uri="{28A0092B-C50C-407E-A947-70E740481C1C}">
                <a14:useLocalDpi xmlns:a14="http://schemas.microsoft.com/office/drawing/2010/main" val="0"/>
              </a:ext>
            </a:extLst>
          </a:blip>
          <a:stretch>
            <a:fillRect/>
          </a:stretch>
        </p:blipFill>
        <p:spPr>
          <a:xfrm>
            <a:off x="4403320" y="2223768"/>
            <a:ext cx="406259" cy="541679"/>
          </a:xfrm>
          <a:prstGeom prst="rect">
            <a:avLst/>
          </a:prstGeom>
          <a:ln w="3175">
            <a:solidFill>
              <a:schemeClr val="bg1">
                <a:lumMod val="75000"/>
              </a:schemeClr>
            </a:solidFill>
          </a:ln>
        </p:spPr>
      </p:pic>
      <p:pic>
        <p:nvPicPr>
          <p:cNvPr id="95" name="図 23"/>
          <p:cNvPicPr>
            <a:picLocks/>
          </p:cNvPicPr>
          <p:nvPr/>
        </p:nvPicPr>
        <p:blipFill>
          <a:blip r:embed="rId19" cstate="email">
            <a:extLst>
              <a:ext uri="{28A0092B-C50C-407E-A947-70E740481C1C}">
                <a14:useLocalDpi xmlns:a14="http://schemas.microsoft.com/office/drawing/2010/main" val="0"/>
              </a:ext>
            </a:extLst>
          </a:blip>
          <a:stretch>
            <a:fillRect/>
          </a:stretch>
        </p:blipFill>
        <p:spPr>
          <a:xfrm>
            <a:off x="4999906" y="2225442"/>
            <a:ext cx="406259" cy="541679"/>
          </a:xfrm>
          <a:prstGeom prst="rect">
            <a:avLst/>
          </a:prstGeom>
          <a:ln w="3175">
            <a:solidFill>
              <a:schemeClr val="bg1">
                <a:lumMod val="75000"/>
              </a:schemeClr>
            </a:solidFill>
          </a:ln>
        </p:spPr>
      </p:pic>
      <p:pic>
        <p:nvPicPr>
          <p:cNvPr id="96" name="図 24"/>
          <p:cNvPicPr>
            <a:picLocks/>
          </p:cNvPicPr>
          <p:nvPr/>
        </p:nvPicPr>
        <p:blipFill>
          <a:blip r:embed="rId20" cstate="email">
            <a:extLst>
              <a:ext uri="{28A0092B-C50C-407E-A947-70E740481C1C}">
                <a14:useLocalDpi xmlns:a14="http://schemas.microsoft.com/office/drawing/2010/main" val="0"/>
              </a:ext>
            </a:extLst>
          </a:blip>
          <a:stretch>
            <a:fillRect/>
          </a:stretch>
        </p:blipFill>
        <p:spPr>
          <a:xfrm>
            <a:off x="5600176" y="2221629"/>
            <a:ext cx="406259" cy="541679"/>
          </a:xfrm>
          <a:prstGeom prst="rect">
            <a:avLst/>
          </a:prstGeom>
          <a:ln w="3175">
            <a:solidFill>
              <a:schemeClr val="bg1">
                <a:lumMod val="75000"/>
              </a:schemeClr>
            </a:solidFill>
          </a:ln>
        </p:spPr>
      </p:pic>
      <p:pic>
        <p:nvPicPr>
          <p:cNvPr id="97" name="図 25"/>
          <p:cNvPicPr>
            <a:picLocks/>
          </p:cNvPicPr>
          <p:nvPr/>
        </p:nvPicPr>
        <p:blipFill>
          <a:blip r:embed="rId21" cstate="email">
            <a:extLst>
              <a:ext uri="{28A0092B-C50C-407E-A947-70E740481C1C}">
                <a14:useLocalDpi xmlns:a14="http://schemas.microsoft.com/office/drawing/2010/main" val="0"/>
              </a:ext>
            </a:extLst>
          </a:blip>
          <a:stretch>
            <a:fillRect/>
          </a:stretch>
        </p:blipFill>
        <p:spPr>
          <a:xfrm>
            <a:off x="6194467" y="2221629"/>
            <a:ext cx="406259" cy="541679"/>
          </a:xfrm>
          <a:prstGeom prst="rect">
            <a:avLst/>
          </a:prstGeom>
          <a:ln w="3175">
            <a:solidFill>
              <a:schemeClr val="bg1">
                <a:lumMod val="75000"/>
              </a:schemeClr>
            </a:solidFill>
          </a:ln>
        </p:spPr>
      </p:pic>
      <p:pic>
        <p:nvPicPr>
          <p:cNvPr id="98" name="図 26"/>
          <p:cNvPicPr>
            <a:picLocks/>
          </p:cNvPicPr>
          <p:nvPr/>
        </p:nvPicPr>
        <p:blipFill>
          <a:blip r:embed="rId22" cstate="email">
            <a:extLst>
              <a:ext uri="{28A0092B-C50C-407E-A947-70E740481C1C}">
                <a14:useLocalDpi xmlns:a14="http://schemas.microsoft.com/office/drawing/2010/main" val="0"/>
              </a:ext>
            </a:extLst>
          </a:blip>
          <a:stretch>
            <a:fillRect/>
          </a:stretch>
        </p:blipFill>
        <p:spPr>
          <a:xfrm>
            <a:off x="6793017" y="2221629"/>
            <a:ext cx="406259" cy="541679"/>
          </a:xfrm>
          <a:prstGeom prst="rect">
            <a:avLst/>
          </a:prstGeom>
          <a:ln w="3175">
            <a:solidFill>
              <a:schemeClr val="bg1">
                <a:lumMod val="75000"/>
              </a:schemeClr>
            </a:solidFill>
          </a:ln>
        </p:spPr>
      </p:pic>
      <p:pic>
        <p:nvPicPr>
          <p:cNvPr id="99" name="図 27"/>
          <p:cNvPicPr>
            <a:picLocks/>
          </p:cNvPicPr>
          <p:nvPr/>
        </p:nvPicPr>
        <p:blipFill>
          <a:blip r:embed="rId23" cstate="email">
            <a:extLst>
              <a:ext uri="{28A0092B-C50C-407E-A947-70E740481C1C}">
                <a14:useLocalDpi xmlns:a14="http://schemas.microsoft.com/office/drawing/2010/main" val="0"/>
              </a:ext>
            </a:extLst>
          </a:blip>
          <a:stretch>
            <a:fillRect/>
          </a:stretch>
        </p:blipFill>
        <p:spPr>
          <a:xfrm>
            <a:off x="7389579" y="2221629"/>
            <a:ext cx="406259" cy="541679"/>
          </a:xfrm>
          <a:prstGeom prst="rect">
            <a:avLst/>
          </a:prstGeom>
          <a:ln w="3175">
            <a:solidFill>
              <a:schemeClr val="bg1">
                <a:lumMod val="75000"/>
              </a:schemeClr>
            </a:solidFill>
          </a:ln>
        </p:spPr>
      </p:pic>
      <p:pic>
        <p:nvPicPr>
          <p:cNvPr id="100" name="図 28"/>
          <p:cNvPicPr>
            <a:picLocks/>
          </p:cNvPicPr>
          <p:nvPr/>
        </p:nvPicPr>
        <p:blipFill>
          <a:blip r:embed="rId24" cstate="email">
            <a:extLst>
              <a:ext uri="{28A0092B-C50C-407E-A947-70E740481C1C}">
                <a14:useLocalDpi xmlns:a14="http://schemas.microsoft.com/office/drawing/2010/main" val="0"/>
              </a:ext>
            </a:extLst>
          </a:blip>
          <a:stretch>
            <a:fillRect/>
          </a:stretch>
        </p:blipFill>
        <p:spPr>
          <a:xfrm>
            <a:off x="1421317" y="2852984"/>
            <a:ext cx="406259" cy="541679"/>
          </a:xfrm>
          <a:prstGeom prst="rect">
            <a:avLst/>
          </a:prstGeom>
          <a:ln w="3175">
            <a:solidFill>
              <a:schemeClr val="bg1">
                <a:lumMod val="75000"/>
              </a:schemeClr>
            </a:solidFill>
          </a:ln>
        </p:spPr>
      </p:pic>
      <p:pic>
        <p:nvPicPr>
          <p:cNvPr id="101" name="図 29"/>
          <p:cNvPicPr>
            <a:picLocks/>
          </p:cNvPicPr>
          <p:nvPr/>
        </p:nvPicPr>
        <p:blipFill>
          <a:blip r:embed="rId25" cstate="email">
            <a:extLst>
              <a:ext uri="{28A0092B-C50C-407E-A947-70E740481C1C}">
                <a14:useLocalDpi xmlns:a14="http://schemas.microsoft.com/office/drawing/2010/main" val="0"/>
              </a:ext>
            </a:extLst>
          </a:blip>
          <a:stretch>
            <a:fillRect/>
          </a:stretch>
        </p:blipFill>
        <p:spPr>
          <a:xfrm>
            <a:off x="2012932" y="2850380"/>
            <a:ext cx="406259" cy="541679"/>
          </a:xfrm>
          <a:prstGeom prst="rect">
            <a:avLst/>
          </a:prstGeom>
          <a:ln w="3175">
            <a:solidFill>
              <a:schemeClr val="bg1">
                <a:lumMod val="75000"/>
              </a:schemeClr>
            </a:solidFill>
          </a:ln>
        </p:spPr>
      </p:pic>
      <p:pic>
        <p:nvPicPr>
          <p:cNvPr id="102" name="図 30"/>
          <p:cNvPicPr>
            <a:picLocks/>
          </p:cNvPicPr>
          <p:nvPr/>
        </p:nvPicPr>
        <p:blipFill>
          <a:blip r:embed="rId26" cstate="email">
            <a:extLst>
              <a:ext uri="{28A0092B-C50C-407E-A947-70E740481C1C}">
                <a14:useLocalDpi xmlns:a14="http://schemas.microsoft.com/office/drawing/2010/main" val="0"/>
              </a:ext>
            </a:extLst>
          </a:blip>
          <a:stretch>
            <a:fillRect/>
          </a:stretch>
        </p:blipFill>
        <p:spPr>
          <a:xfrm>
            <a:off x="2614232" y="2853055"/>
            <a:ext cx="406259" cy="541679"/>
          </a:xfrm>
          <a:prstGeom prst="rect">
            <a:avLst/>
          </a:prstGeom>
          <a:ln w="3175">
            <a:solidFill>
              <a:schemeClr val="bg1">
                <a:lumMod val="75000"/>
              </a:schemeClr>
            </a:solidFill>
          </a:ln>
        </p:spPr>
      </p:pic>
      <p:pic>
        <p:nvPicPr>
          <p:cNvPr id="103" name="図 95"/>
          <p:cNvPicPr>
            <a:picLocks/>
          </p:cNvPicPr>
          <p:nvPr/>
        </p:nvPicPr>
        <p:blipFill>
          <a:blip r:embed="rId27" cstate="email">
            <a:extLst>
              <a:ext uri="{28A0092B-C50C-407E-A947-70E740481C1C}">
                <a14:useLocalDpi xmlns:a14="http://schemas.microsoft.com/office/drawing/2010/main" val="0"/>
              </a:ext>
            </a:extLst>
          </a:blip>
          <a:stretch>
            <a:fillRect/>
          </a:stretch>
        </p:blipFill>
        <p:spPr>
          <a:xfrm>
            <a:off x="3207716" y="2852984"/>
            <a:ext cx="406259" cy="541679"/>
          </a:xfrm>
          <a:prstGeom prst="rect">
            <a:avLst/>
          </a:prstGeom>
          <a:ln w="3175">
            <a:solidFill>
              <a:schemeClr val="bg1">
                <a:lumMod val="75000"/>
              </a:schemeClr>
            </a:solidFill>
          </a:ln>
        </p:spPr>
      </p:pic>
      <p:pic>
        <p:nvPicPr>
          <p:cNvPr id="104" name="図 96"/>
          <p:cNvPicPr>
            <a:picLocks/>
          </p:cNvPicPr>
          <p:nvPr/>
        </p:nvPicPr>
        <p:blipFill>
          <a:blip r:embed="rId28" cstate="email">
            <a:extLst>
              <a:ext uri="{28A0092B-C50C-407E-A947-70E740481C1C}">
                <a14:useLocalDpi xmlns:a14="http://schemas.microsoft.com/office/drawing/2010/main" val="0"/>
              </a:ext>
            </a:extLst>
          </a:blip>
          <a:stretch>
            <a:fillRect/>
          </a:stretch>
        </p:blipFill>
        <p:spPr>
          <a:xfrm>
            <a:off x="3803886" y="2853055"/>
            <a:ext cx="406259" cy="541679"/>
          </a:xfrm>
          <a:prstGeom prst="rect">
            <a:avLst/>
          </a:prstGeom>
          <a:ln w="3175">
            <a:solidFill>
              <a:schemeClr val="bg1">
                <a:lumMod val="75000"/>
              </a:schemeClr>
            </a:solidFill>
          </a:ln>
        </p:spPr>
      </p:pic>
      <p:pic>
        <p:nvPicPr>
          <p:cNvPr id="105" name="図 97"/>
          <p:cNvPicPr>
            <a:picLocks/>
          </p:cNvPicPr>
          <p:nvPr/>
        </p:nvPicPr>
        <p:blipFill>
          <a:blip r:embed="rId29" cstate="email">
            <a:extLst>
              <a:ext uri="{28A0092B-C50C-407E-A947-70E740481C1C}">
                <a14:useLocalDpi xmlns:a14="http://schemas.microsoft.com/office/drawing/2010/main" val="0"/>
              </a:ext>
            </a:extLst>
          </a:blip>
          <a:stretch>
            <a:fillRect/>
          </a:stretch>
        </p:blipFill>
        <p:spPr>
          <a:xfrm>
            <a:off x="4402165" y="2851985"/>
            <a:ext cx="406259" cy="541679"/>
          </a:xfrm>
          <a:prstGeom prst="rect">
            <a:avLst/>
          </a:prstGeom>
          <a:ln w="3175">
            <a:solidFill>
              <a:schemeClr val="bg1">
                <a:lumMod val="75000"/>
              </a:schemeClr>
            </a:solidFill>
          </a:ln>
        </p:spPr>
      </p:pic>
      <p:pic>
        <p:nvPicPr>
          <p:cNvPr id="106" name="図 98"/>
          <p:cNvPicPr>
            <a:picLocks/>
          </p:cNvPicPr>
          <p:nvPr/>
        </p:nvPicPr>
        <p:blipFill>
          <a:blip r:embed="rId30" cstate="email">
            <a:extLst>
              <a:ext uri="{28A0092B-C50C-407E-A947-70E740481C1C}">
                <a14:useLocalDpi xmlns:a14="http://schemas.microsoft.com/office/drawing/2010/main" val="0"/>
              </a:ext>
            </a:extLst>
          </a:blip>
          <a:stretch>
            <a:fillRect/>
          </a:stretch>
        </p:blipFill>
        <p:spPr>
          <a:xfrm>
            <a:off x="5001447" y="2853240"/>
            <a:ext cx="406259" cy="541679"/>
          </a:xfrm>
          <a:prstGeom prst="rect">
            <a:avLst/>
          </a:prstGeom>
          <a:ln w="3175">
            <a:solidFill>
              <a:schemeClr val="bg1">
                <a:lumMod val="75000"/>
              </a:schemeClr>
            </a:solidFill>
          </a:ln>
        </p:spPr>
      </p:pic>
      <p:pic>
        <p:nvPicPr>
          <p:cNvPr id="107" name="図 111"/>
          <p:cNvPicPr>
            <a:picLocks/>
          </p:cNvPicPr>
          <p:nvPr/>
        </p:nvPicPr>
        <p:blipFill>
          <a:blip r:embed="rId31" cstate="email">
            <a:extLst>
              <a:ext uri="{28A0092B-C50C-407E-A947-70E740481C1C}">
                <a14:useLocalDpi xmlns:a14="http://schemas.microsoft.com/office/drawing/2010/main" val="0"/>
              </a:ext>
            </a:extLst>
          </a:blip>
          <a:stretch>
            <a:fillRect/>
          </a:stretch>
        </p:blipFill>
        <p:spPr>
          <a:xfrm>
            <a:off x="5597099" y="2850380"/>
            <a:ext cx="406259" cy="541679"/>
          </a:xfrm>
          <a:prstGeom prst="rect">
            <a:avLst/>
          </a:prstGeom>
          <a:ln w="3175">
            <a:solidFill>
              <a:schemeClr val="bg1">
                <a:lumMod val="75000"/>
              </a:schemeClr>
            </a:solidFill>
          </a:ln>
        </p:spPr>
      </p:pic>
      <p:pic>
        <p:nvPicPr>
          <p:cNvPr id="108" name="図 112"/>
          <p:cNvPicPr>
            <a:picLocks/>
          </p:cNvPicPr>
          <p:nvPr/>
        </p:nvPicPr>
        <p:blipFill>
          <a:blip r:embed="rId32" cstate="email">
            <a:extLst>
              <a:ext uri="{28A0092B-C50C-407E-A947-70E740481C1C}">
                <a14:useLocalDpi xmlns:a14="http://schemas.microsoft.com/office/drawing/2010/main" val="0"/>
              </a:ext>
            </a:extLst>
          </a:blip>
          <a:stretch>
            <a:fillRect/>
          </a:stretch>
        </p:blipFill>
        <p:spPr>
          <a:xfrm>
            <a:off x="6196182" y="2850380"/>
            <a:ext cx="406259" cy="541679"/>
          </a:xfrm>
          <a:prstGeom prst="rect">
            <a:avLst/>
          </a:prstGeom>
          <a:ln w="3175">
            <a:solidFill>
              <a:schemeClr val="bg1">
                <a:lumMod val="75000"/>
              </a:schemeClr>
            </a:solidFill>
          </a:ln>
        </p:spPr>
      </p:pic>
      <p:pic>
        <p:nvPicPr>
          <p:cNvPr id="109" name="図 113"/>
          <p:cNvPicPr>
            <a:picLocks/>
          </p:cNvPicPr>
          <p:nvPr/>
        </p:nvPicPr>
        <p:blipFill>
          <a:blip r:embed="rId33" cstate="email">
            <a:extLst>
              <a:ext uri="{28A0092B-C50C-407E-A947-70E740481C1C}">
                <a14:useLocalDpi xmlns:a14="http://schemas.microsoft.com/office/drawing/2010/main" val="0"/>
              </a:ext>
            </a:extLst>
          </a:blip>
          <a:stretch>
            <a:fillRect/>
          </a:stretch>
        </p:blipFill>
        <p:spPr>
          <a:xfrm>
            <a:off x="6793900" y="2850380"/>
            <a:ext cx="406259" cy="541679"/>
          </a:xfrm>
          <a:prstGeom prst="rect">
            <a:avLst/>
          </a:prstGeom>
          <a:ln w="3175">
            <a:solidFill>
              <a:schemeClr val="bg1">
                <a:lumMod val="75000"/>
              </a:schemeClr>
            </a:solidFill>
          </a:ln>
        </p:spPr>
      </p:pic>
      <p:pic>
        <p:nvPicPr>
          <p:cNvPr id="110" name="図 114"/>
          <p:cNvPicPr>
            <a:picLocks/>
          </p:cNvPicPr>
          <p:nvPr/>
        </p:nvPicPr>
        <p:blipFill>
          <a:blip r:embed="rId34" cstate="email">
            <a:extLst>
              <a:ext uri="{28A0092B-C50C-407E-A947-70E740481C1C}">
                <a14:useLocalDpi xmlns:a14="http://schemas.microsoft.com/office/drawing/2010/main" val="0"/>
              </a:ext>
            </a:extLst>
          </a:blip>
          <a:stretch>
            <a:fillRect/>
          </a:stretch>
        </p:blipFill>
        <p:spPr>
          <a:xfrm>
            <a:off x="7388524" y="2850380"/>
            <a:ext cx="406259" cy="541679"/>
          </a:xfrm>
          <a:prstGeom prst="rect">
            <a:avLst/>
          </a:prstGeom>
          <a:ln w="3175">
            <a:solidFill>
              <a:schemeClr val="bg1">
                <a:lumMod val="75000"/>
              </a:schemeClr>
            </a:solidFill>
          </a:ln>
        </p:spPr>
      </p:pic>
      <p:pic>
        <p:nvPicPr>
          <p:cNvPr id="111" name="図 115"/>
          <p:cNvPicPr>
            <a:picLocks/>
          </p:cNvPicPr>
          <p:nvPr/>
        </p:nvPicPr>
        <p:blipFill>
          <a:blip r:embed="rId35" cstate="email">
            <a:extLst>
              <a:ext uri="{28A0092B-C50C-407E-A947-70E740481C1C}">
                <a14:useLocalDpi xmlns:a14="http://schemas.microsoft.com/office/drawing/2010/main" val="0"/>
              </a:ext>
            </a:extLst>
          </a:blip>
          <a:stretch>
            <a:fillRect/>
          </a:stretch>
        </p:blipFill>
        <p:spPr>
          <a:xfrm>
            <a:off x="1421317" y="3480868"/>
            <a:ext cx="406259" cy="541679"/>
          </a:xfrm>
          <a:prstGeom prst="rect">
            <a:avLst/>
          </a:prstGeom>
          <a:ln w="3175">
            <a:solidFill>
              <a:schemeClr val="bg1">
                <a:lumMod val="75000"/>
              </a:schemeClr>
            </a:solidFill>
          </a:ln>
        </p:spPr>
      </p:pic>
      <p:pic>
        <p:nvPicPr>
          <p:cNvPr id="112" name="図 116"/>
          <p:cNvPicPr>
            <a:picLocks/>
          </p:cNvPicPr>
          <p:nvPr/>
        </p:nvPicPr>
        <p:blipFill>
          <a:blip r:embed="rId36" cstate="email">
            <a:extLst>
              <a:ext uri="{28A0092B-C50C-407E-A947-70E740481C1C}">
                <a14:useLocalDpi xmlns:a14="http://schemas.microsoft.com/office/drawing/2010/main" val="0"/>
              </a:ext>
            </a:extLst>
          </a:blip>
          <a:stretch>
            <a:fillRect/>
          </a:stretch>
        </p:blipFill>
        <p:spPr>
          <a:xfrm>
            <a:off x="2013184" y="3479131"/>
            <a:ext cx="406259" cy="541679"/>
          </a:xfrm>
          <a:prstGeom prst="rect">
            <a:avLst/>
          </a:prstGeom>
          <a:ln w="3175">
            <a:solidFill>
              <a:schemeClr val="bg1">
                <a:lumMod val="75000"/>
              </a:schemeClr>
            </a:solidFill>
          </a:ln>
        </p:spPr>
      </p:pic>
      <p:pic>
        <p:nvPicPr>
          <p:cNvPr id="113" name="図 117"/>
          <p:cNvPicPr>
            <a:picLocks/>
          </p:cNvPicPr>
          <p:nvPr/>
        </p:nvPicPr>
        <p:blipFill>
          <a:blip r:embed="rId37" cstate="email">
            <a:extLst>
              <a:ext uri="{28A0092B-C50C-407E-A947-70E740481C1C}">
                <a14:useLocalDpi xmlns:a14="http://schemas.microsoft.com/office/drawing/2010/main" val="0"/>
              </a:ext>
            </a:extLst>
          </a:blip>
          <a:stretch>
            <a:fillRect/>
          </a:stretch>
        </p:blipFill>
        <p:spPr>
          <a:xfrm>
            <a:off x="2610950" y="3480915"/>
            <a:ext cx="406259" cy="541679"/>
          </a:xfrm>
          <a:prstGeom prst="rect">
            <a:avLst/>
          </a:prstGeom>
          <a:ln w="3175">
            <a:solidFill>
              <a:schemeClr val="bg1">
                <a:lumMod val="75000"/>
              </a:schemeClr>
            </a:solidFill>
          </a:ln>
        </p:spPr>
      </p:pic>
      <p:pic>
        <p:nvPicPr>
          <p:cNvPr id="114" name="図 118"/>
          <p:cNvPicPr>
            <a:picLocks/>
          </p:cNvPicPr>
          <p:nvPr/>
        </p:nvPicPr>
        <p:blipFill>
          <a:blip r:embed="rId38" cstate="email">
            <a:extLst>
              <a:ext uri="{28A0092B-C50C-407E-A947-70E740481C1C}">
                <a14:useLocalDpi xmlns:a14="http://schemas.microsoft.com/office/drawing/2010/main" val="0"/>
              </a:ext>
            </a:extLst>
          </a:blip>
          <a:stretch>
            <a:fillRect/>
          </a:stretch>
        </p:blipFill>
        <p:spPr>
          <a:xfrm>
            <a:off x="3208776" y="3480868"/>
            <a:ext cx="406259" cy="541679"/>
          </a:xfrm>
          <a:prstGeom prst="rect">
            <a:avLst/>
          </a:prstGeom>
          <a:ln w="3175">
            <a:solidFill>
              <a:schemeClr val="bg1">
                <a:lumMod val="75000"/>
              </a:schemeClr>
            </a:solidFill>
          </a:ln>
        </p:spPr>
      </p:pic>
      <p:pic>
        <p:nvPicPr>
          <p:cNvPr id="115" name="図 119"/>
          <p:cNvPicPr>
            <a:picLocks/>
          </p:cNvPicPr>
          <p:nvPr/>
        </p:nvPicPr>
        <p:blipFill>
          <a:blip r:embed="rId39" cstate="email">
            <a:extLst>
              <a:ext uri="{28A0092B-C50C-407E-A947-70E740481C1C}">
                <a14:useLocalDpi xmlns:a14="http://schemas.microsoft.com/office/drawing/2010/main" val="0"/>
              </a:ext>
            </a:extLst>
          </a:blip>
          <a:stretch>
            <a:fillRect/>
          </a:stretch>
        </p:blipFill>
        <p:spPr>
          <a:xfrm>
            <a:off x="3805068" y="3480915"/>
            <a:ext cx="406259" cy="541679"/>
          </a:xfrm>
          <a:prstGeom prst="rect">
            <a:avLst/>
          </a:prstGeom>
          <a:ln w="3175">
            <a:solidFill>
              <a:schemeClr val="bg1">
                <a:lumMod val="75000"/>
              </a:schemeClr>
            </a:solidFill>
          </a:ln>
        </p:spPr>
      </p:pic>
      <p:pic>
        <p:nvPicPr>
          <p:cNvPr id="116" name="図 120"/>
          <p:cNvPicPr>
            <a:picLocks/>
          </p:cNvPicPr>
          <p:nvPr/>
        </p:nvPicPr>
        <p:blipFill>
          <a:blip r:embed="rId40" cstate="email">
            <a:extLst>
              <a:ext uri="{28A0092B-C50C-407E-A947-70E740481C1C}">
                <a14:useLocalDpi xmlns:a14="http://schemas.microsoft.com/office/drawing/2010/main" val="0"/>
              </a:ext>
            </a:extLst>
          </a:blip>
          <a:stretch>
            <a:fillRect/>
          </a:stretch>
        </p:blipFill>
        <p:spPr>
          <a:xfrm>
            <a:off x="4402966" y="3480202"/>
            <a:ext cx="406259" cy="541679"/>
          </a:xfrm>
          <a:prstGeom prst="rect">
            <a:avLst/>
          </a:prstGeom>
          <a:ln w="3175">
            <a:solidFill>
              <a:schemeClr val="bg1">
                <a:lumMod val="75000"/>
              </a:schemeClr>
            </a:solidFill>
          </a:ln>
        </p:spPr>
      </p:pic>
      <p:pic>
        <p:nvPicPr>
          <p:cNvPr id="117" name="図 121"/>
          <p:cNvPicPr>
            <a:picLocks/>
          </p:cNvPicPr>
          <p:nvPr/>
        </p:nvPicPr>
        <p:blipFill>
          <a:blip r:embed="rId41" cstate="email">
            <a:extLst>
              <a:ext uri="{28A0092B-C50C-407E-A947-70E740481C1C}">
                <a14:useLocalDpi xmlns:a14="http://schemas.microsoft.com/office/drawing/2010/main" val="0"/>
              </a:ext>
            </a:extLst>
          </a:blip>
          <a:stretch>
            <a:fillRect/>
          </a:stretch>
        </p:blipFill>
        <p:spPr>
          <a:xfrm>
            <a:off x="4999444" y="3481038"/>
            <a:ext cx="406259" cy="541679"/>
          </a:xfrm>
          <a:prstGeom prst="rect">
            <a:avLst/>
          </a:prstGeom>
          <a:ln w="3175">
            <a:solidFill>
              <a:schemeClr val="bg1">
                <a:lumMod val="75000"/>
              </a:schemeClr>
            </a:solidFill>
          </a:ln>
        </p:spPr>
      </p:pic>
      <p:pic>
        <p:nvPicPr>
          <p:cNvPr id="118" name="図 122"/>
          <p:cNvPicPr>
            <a:picLocks/>
          </p:cNvPicPr>
          <p:nvPr/>
        </p:nvPicPr>
        <p:blipFill>
          <a:blip r:embed="rId42" cstate="email">
            <a:extLst>
              <a:ext uri="{28A0092B-C50C-407E-A947-70E740481C1C}">
                <a14:useLocalDpi xmlns:a14="http://schemas.microsoft.com/office/drawing/2010/main" val="0"/>
              </a:ext>
            </a:extLst>
          </a:blip>
          <a:stretch>
            <a:fillRect/>
          </a:stretch>
        </p:blipFill>
        <p:spPr>
          <a:xfrm>
            <a:off x="5597083" y="3479131"/>
            <a:ext cx="406259" cy="541679"/>
          </a:xfrm>
          <a:prstGeom prst="rect">
            <a:avLst/>
          </a:prstGeom>
          <a:ln w="3175">
            <a:solidFill>
              <a:schemeClr val="bg1">
                <a:lumMod val="75000"/>
              </a:schemeClr>
            </a:solidFill>
          </a:ln>
        </p:spPr>
      </p:pic>
      <p:pic>
        <p:nvPicPr>
          <p:cNvPr id="119" name="図 123"/>
          <p:cNvPicPr>
            <a:picLocks/>
          </p:cNvPicPr>
          <p:nvPr/>
        </p:nvPicPr>
        <p:blipFill>
          <a:blip r:embed="rId43" cstate="email">
            <a:extLst>
              <a:ext uri="{28A0092B-C50C-407E-A947-70E740481C1C}">
                <a14:useLocalDpi xmlns:a14="http://schemas.microsoft.com/office/drawing/2010/main" val="0"/>
              </a:ext>
            </a:extLst>
          </a:blip>
          <a:stretch>
            <a:fillRect/>
          </a:stretch>
        </p:blipFill>
        <p:spPr>
          <a:xfrm>
            <a:off x="6194346" y="3479131"/>
            <a:ext cx="406259" cy="541679"/>
          </a:xfrm>
          <a:prstGeom prst="rect">
            <a:avLst/>
          </a:prstGeom>
          <a:ln w="3175">
            <a:solidFill>
              <a:schemeClr val="bg1">
                <a:lumMod val="75000"/>
              </a:schemeClr>
            </a:solidFill>
          </a:ln>
        </p:spPr>
      </p:pic>
      <p:pic>
        <p:nvPicPr>
          <p:cNvPr id="120" name="図 124"/>
          <p:cNvPicPr>
            <a:picLocks/>
          </p:cNvPicPr>
          <p:nvPr/>
        </p:nvPicPr>
        <p:blipFill>
          <a:blip r:embed="rId44" cstate="email">
            <a:extLst>
              <a:ext uri="{28A0092B-C50C-407E-A947-70E740481C1C}">
                <a14:useLocalDpi xmlns:a14="http://schemas.microsoft.com/office/drawing/2010/main" val="0"/>
              </a:ext>
            </a:extLst>
          </a:blip>
          <a:stretch>
            <a:fillRect/>
          </a:stretch>
        </p:blipFill>
        <p:spPr>
          <a:xfrm>
            <a:off x="6792094" y="3479131"/>
            <a:ext cx="406259" cy="541679"/>
          </a:xfrm>
          <a:prstGeom prst="rect">
            <a:avLst/>
          </a:prstGeom>
          <a:ln w="3175">
            <a:solidFill>
              <a:schemeClr val="bg1">
                <a:lumMod val="75000"/>
              </a:schemeClr>
            </a:solidFill>
          </a:ln>
        </p:spPr>
      </p:pic>
      <p:pic>
        <p:nvPicPr>
          <p:cNvPr id="121" name="図 125"/>
          <p:cNvPicPr>
            <a:picLocks/>
          </p:cNvPicPr>
          <p:nvPr/>
        </p:nvPicPr>
        <p:blipFill>
          <a:blip r:embed="rId45" cstate="email">
            <a:extLst>
              <a:ext uri="{28A0092B-C50C-407E-A947-70E740481C1C}">
                <a14:useLocalDpi xmlns:a14="http://schemas.microsoft.com/office/drawing/2010/main" val="0"/>
              </a:ext>
            </a:extLst>
          </a:blip>
          <a:stretch>
            <a:fillRect/>
          </a:stretch>
        </p:blipFill>
        <p:spPr>
          <a:xfrm>
            <a:off x="7389293" y="3479131"/>
            <a:ext cx="406259" cy="541679"/>
          </a:xfrm>
          <a:prstGeom prst="rect">
            <a:avLst/>
          </a:prstGeom>
          <a:ln w="3175">
            <a:solidFill>
              <a:schemeClr val="bg1">
                <a:lumMod val="75000"/>
              </a:schemeClr>
            </a:solidFill>
          </a:ln>
        </p:spPr>
      </p:pic>
      <p:pic>
        <p:nvPicPr>
          <p:cNvPr id="122" name="図 126"/>
          <p:cNvPicPr>
            <a:picLocks/>
          </p:cNvPicPr>
          <p:nvPr/>
        </p:nvPicPr>
        <p:blipFill>
          <a:blip r:embed="rId46" cstate="email">
            <a:extLst>
              <a:ext uri="{28A0092B-C50C-407E-A947-70E740481C1C}">
                <a14:useLocalDpi xmlns:a14="http://schemas.microsoft.com/office/drawing/2010/main" val="0"/>
              </a:ext>
            </a:extLst>
          </a:blip>
          <a:stretch>
            <a:fillRect/>
          </a:stretch>
        </p:blipFill>
        <p:spPr>
          <a:xfrm>
            <a:off x="1421317" y="4107883"/>
            <a:ext cx="406259" cy="541679"/>
          </a:xfrm>
          <a:prstGeom prst="rect">
            <a:avLst/>
          </a:prstGeom>
          <a:ln w="3175">
            <a:solidFill>
              <a:schemeClr val="bg1">
                <a:lumMod val="75000"/>
              </a:schemeClr>
            </a:solidFill>
          </a:ln>
        </p:spPr>
      </p:pic>
      <p:pic>
        <p:nvPicPr>
          <p:cNvPr id="123" name="図 31"/>
          <p:cNvPicPr>
            <a:picLocks/>
          </p:cNvPicPr>
          <p:nvPr/>
        </p:nvPicPr>
        <p:blipFill>
          <a:blip r:embed="rId47" cstate="email">
            <a:extLst>
              <a:ext uri="{28A0092B-C50C-407E-A947-70E740481C1C}">
                <a14:useLocalDpi xmlns:a14="http://schemas.microsoft.com/office/drawing/2010/main" val="0"/>
              </a:ext>
            </a:extLst>
          </a:blip>
          <a:stretch>
            <a:fillRect/>
          </a:stretch>
        </p:blipFill>
        <p:spPr>
          <a:xfrm>
            <a:off x="2012449" y="4107883"/>
            <a:ext cx="406259" cy="541679"/>
          </a:xfrm>
          <a:prstGeom prst="rect">
            <a:avLst/>
          </a:prstGeom>
          <a:ln w="3175">
            <a:solidFill>
              <a:schemeClr val="bg1">
                <a:lumMod val="75000"/>
              </a:schemeClr>
            </a:solidFill>
          </a:ln>
        </p:spPr>
      </p:pic>
      <p:pic>
        <p:nvPicPr>
          <p:cNvPr id="124" name="図 32"/>
          <p:cNvPicPr>
            <a:picLocks/>
          </p:cNvPicPr>
          <p:nvPr/>
        </p:nvPicPr>
        <p:blipFill>
          <a:blip r:embed="rId48" cstate="email">
            <a:extLst>
              <a:ext uri="{28A0092B-C50C-407E-A947-70E740481C1C}">
                <a14:useLocalDpi xmlns:a14="http://schemas.microsoft.com/office/drawing/2010/main" val="0"/>
              </a:ext>
            </a:extLst>
          </a:blip>
          <a:stretch>
            <a:fillRect/>
          </a:stretch>
        </p:blipFill>
        <p:spPr>
          <a:xfrm>
            <a:off x="2610812" y="4107883"/>
            <a:ext cx="406259" cy="541679"/>
          </a:xfrm>
          <a:prstGeom prst="rect">
            <a:avLst/>
          </a:prstGeom>
          <a:ln w="3175">
            <a:solidFill>
              <a:schemeClr val="bg1">
                <a:lumMod val="75000"/>
              </a:schemeClr>
            </a:solidFill>
          </a:ln>
        </p:spPr>
      </p:pic>
      <p:pic>
        <p:nvPicPr>
          <p:cNvPr id="125" name="図 33"/>
          <p:cNvPicPr>
            <a:picLocks/>
          </p:cNvPicPr>
          <p:nvPr/>
        </p:nvPicPr>
        <p:blipFill>
          <a:blip r:embed="rId49" cstate="email">
            <a:extLst>
              <a:ext uri="{28A0092B-C50C-407E-A947-70E740481C1C}">
                <a14:useLocalDpi xmlns:a14="http://schemas.microsoft.com/office/drawing/2010/main" val="0"/>
              </a:ext>
            </a:extLst>
          </a:blip>
          <a:stretch>
            <a:fillRect/>
          </a:stretch>
        </p:blipFill>
        <p:spPr>
          <a:xfrm>
            <a:off x="3207997" y="4107883"/>
            <a:ext cx="406259" cy="541679"/>
          </a:xfrm>
          <a:prstGeom prst="rect">
            <a:avLst/>
          </a:prstGeom>
          <a:ln w="3175">
            <a:solidFill>
              <a:schemeClr val="bg1">
                <a:lumMod val="75000"/>
              </a:schemeClr>
            </a:solidFill>
          </a:ln>
        </p:spPr>
      </p:pic>
      <p:pic>
        <p:nvPicPr>
          <p:cNvPr id="126" name="図 34"/>
          <p:cNvPicPr>
            <a:picLocks/>
          </p:cNvPicPr>
          <p:nvPr/>
        </p:nvPicPr>
        <p:blipFill>
          <a:blip r:embed="rId50" cstate="email">
            <a:extLst>
              <a:ext uri="{28A0092B-C50C-407E-A947-70E740481C1C}">
                <a14:useLocalDpi xmlns:a14="http://schemas.microsoft.com/office/drawing/2010/main" val="0"/>
              </a:ext>
            </a:extLst>
          </a:blip>
          <a:stretch>
            <a:fillRect/>
          </a:stretch>
        </p:blipFill>
        <p:spPr>
          <a:xfrm>
            <a:off x="3803995" y="4107883"/>
            <a:ext cx="406259" cy="541679"/>
          </a:xfrm>
          <a:prstGeom prst="rect">
            <a:avLst/>
          </a:prstGeom>
          <a:ln w="3175">
            <a:solidFill>
              <a:schemeClr val="bg1">
                <a:lumMod val="75000"/>
              </a:schemeClr>
            </a:solidFill>
          </a:ln>
        </p:spPr>
      </p:pic>
      <p:pic>
        <p:nvPicPr>
          <p:cNvPr id="127" name="図 35"/>
          <p:cNvPicPr>
            <a:picLocks/>
          </p:cNvPicPr>
          <p:nvPr/>
        </p:nvPicPr>
        <p:blipFill>
          <a:blip r:embed="rId51" cstate="email">
            <a:extLst>
              <a:ext uri="{28A0092B-C50C-407E-A947-70E740481C1C}">
                <a14:useLocalDpi xmlns:a14="http://schemas.microsoft.com/office/drawing/2010/main" val="0"/>
              </a:ext>
            </a:extLst>
          </a:blip>
          <a:stretch>
            <a:fillRect/>
          </a:stretch>
        </p:blipFill>
        <p:spPr>
          <a:xfrm>
            <a:off x="4402167" y="4107883"/>
            <a:ext cx="406259" cy="541679"/>
          </a:xfrm>
          <a:prstGeom prst="rect">
            <a:avLst/>
          </a:prstGeom>
          <a:ln w="3175">
            <a:solidFill>
              <a:schemeClr val="bg1">
                <a:lumMod val="75000"/>
              </a:schemeClr>
            </a:solidFill>
          </a:ln>
        </p:spPr>
      </p:pic>
      <p:pic>
        <p:nvPicPr>
          <p:cNvPr id="128" name="図 36"/>
          <p:cNvPicPr>
            <a:picLocks/>
          </p:cNvPicPr>
          <p:nvPr/>
        </p:nvPicPr>
        <p:blipFill>
          <a:blip r:embed="rId52" cstate="email">
            <a:extLst>
              <a:ext uri="{28A0092B-C50C-407E-A947-70E740481C1C}">
                <a14:useLocalDpi xmlns:a14="http://schemas.microsoft.com/office/drawing/2010/main" val="0"/>
              </a:ext>
            </a:extLst>
          </a:blip>
          <a:stretch>
            <a:fillRect/>
          </a:stretch>
        </p:blipFill>
        <p:spPr>
          <a:xfrm>
            <a:off x="4999438" y="4107883"/>
            <a:ext cx="406259" cy="541679"/>
          </a:xfrm>
          <a:prstGeom prst="rect">
            <a:avLst/>
          </a:prstGeom>
          <a:ln w="3175">
            <a:solidFill>
              <a:schemeClr val="bg1">
                <a:lumMod val="75000"/>
              </a:schemeClr>
            </a:solidFill>
          </a:ln>
        </p:spPr>
      </p:pic>
      <p:pic>
        <p:nvPicPr>
          <p:cNvPr id="129" name="図 37"/>
          <p:cNvPicPr>
            <a:picLocks/>
          </p:cNvPicPr>
          <p:nvPr/>
        </p:nvPicPr>
        <p:blipFill>
          <a:blip r:embed="rId53" cstate="email">
            <a:extLst>
              <a:ext uri="{28A0092B-C50C-407E-A947-70E740481C1C}">
                <a14:useLocalDpi xmlns:a14="http://schemas.microsoft.com/office/drawing/2010/main" val="0"/>
              </a:ext>
            </a:extLst>
          </a:blip>
          <a:stretch>
            <a:fillRect/>
          </a:stretch>
        </p:blipFill>
        <p:spPr>
          <a:xfrm>
            <a:off x="5597077" y="4107883"/>
            <a:ext cx="406259" cy="541679"/>
          </a:xfrm>
          <a:prstGeom prst="rect">
            <a:avLst/>
          </a:prstGeom>
          <a:ln w="3175">
            <a:solidFill>
              <a:schemeClr val="bg1">
                <a:lumMod val="75000"/>
              </a:schemeClr>
            </a:solidFill>
          </a:ln>
        </p:spPr>
      </p:pic>
      <p:pic>
        <p:nvPicPr>
          <p:cNvPr id="130" name="図 38"/>
          <p:cNvPicPr>
            <a:picLocks/>
          </p:cNvPicPr>
          <p:nvPr/>
        </p:nvPicPr>
        <p:blipFill>
          <a:blip r:embed="rId54" cstate="email">
            <a:extLst>
              <a:ext uri="{28A0092B-C50C-407E-A947-70E740481C1C}">
                <a14:useLocalDpi xmlns:a14="http://schemas.microsoft.com/office/drawing/2010/main" val="0"/>
              </a:ext>
            </a:extLst>
          </a:blip>
          <a:stretch>
            <a:fillRect/>
          </a:stretch>
        </p:blipFill>
        <p:spPr>
          <a:xfrm>
            <a:off x="6193426" y="4107883"/>
            <a:ext cx="406259" cy="541679"/>
          </a:xfrm>
          <a:prstGeom prst="rect">
            <a:avLst/>
          </a:prstGeom>
          <a:ln w="3175">
            <a:solidFill>
              <a:schemeClr val="bg1">
                <a:lumMod val="75000"/>
              </a:schemeClr>
            </a:solidFill>
          </a:ln>
        </p:spPr>
      </p:pic>
      <p:pic>
        <p:nvPicPr>
          <p:cNvPr id="131" name="図 39"/>
          <p:cNvPicPr>
            <a:picLocks/>
          </p:cNvPicPr>
          <p:nvPr/>
        </p:nvPicPr>
        <p:blipFill>
          <a:blip r:embed="rId55" cstate="email">
            <a:extLst>
              <a:ext uri="{28A0092B-C50C-407E-A947-70E740481C1C}">
                <a14:useLocalDpi xmlns:a14="http://schemas.microsoft.com/office/drawing/2010/main" val="0"/>
              </a:ext>
            </a:extLst>
          </a:blip>
          <a:stretch>
            <a:fillRect/>
          </a:stretch>
        </p:blipFill>
        <p:spPr>
          <a:xfrm>
            <a:off x="6792508" y="4107883"/>
            <a:ext cx="406259" cy="541679"/>
          </a:xfrm>
          <a:prstGeom prst="rect">
            <a:avLst/>
          </a:prstGeom>
          <a:ln w="3175">
            <a:solidFill>
              <a:schemeClr val="bg1">
                <a:lumMod val="75000"/>
              </a:schemeClr>
            </a:solidFill>
          </a:ln>
        </p:spPr>
      </p:pic>
      <p:pic>
        <p:nvPicPr>
          <p:cNvPr id="132" name="図 40"/>
          <p:cNvPicPr>
            <a:picLocks/>
          </p:cNvPicPr>
          <p:nvPr/>
        </p:nvPicPr>
        <p:blipFill>
          <a:blip r:embed="rId56" cstate="email">
            <a:extLst>
              <a:ext uri="{28A0092B-C50C-407E-A947-70E740481C1C}">
                <a14:useLocalDpi xmlns:a14="http://schemas.microsoft.com/office/drawing/2010/main" val="0"/>
              </a:ext>
            </a:extLst>
          </a:blip>
          <a:stretch>
            <a:fillRect/>
          </a:stretch>
        </p:blipFill>
        <p:spPr>
          <a:xfrm>
            <a:off x="7388263" y="4107883"/>
            <a:ext cx="406259" cy="541679"/>
          </a:xfrm>
          <a:prstGeom prst="rect">
            <a:avLst/>
          </a:prstGeom>
          <a:ln w="3175">
            <a:solidFill>
              <a:schemeClr val="bg1">
                <a:lumMod val="75000"/>
              </a:schemeClr>
            </a:solidFill>
          </a:ln>
        </p:spPr>
      </p:pic>
      <p:pic>
        <p:nvPicPr>
          <p:cNvPr id="133" name="図 41"/>
          <p:cNvPicPr>
            <a:picLocks/>
          </p:cNvPicPr>
          <p:nvPr/>
        </p:nvPicPr>
        <p:blipFill>
          <a:blip r:embed="rId57" cstate="email">
            <a:extLst>
              <a:ext uri="{28A0092B-C50C-407E-A947-70E740481C1C}">
                <a14:useLocalDpi xmlns:a14="http://schemas.microsoft.com/office/drawing/2010/main" val="0"/>
              </a:ext>
            </a:extLst>
          </a:blip>
          <a:stretch>
            <a:fillRect/>
          </a:stretch>
        </p:blipFill>
        <p:spPr>
          <a:xfrm>
            <a:off x="1421317" y="4736635"/>
            <a:ext cx="406259" cy="541679"/>
          </a:xfrm>
          <a:prstGeom prst="rect">
            <a:avLst/>
          </a:prstGeom>
          <a:ln w="3175">
            <a:solidFill>
              <a:schemeClr val="bg1">
                <a:lumMod val="75000"/>
              </a:schemeClr>
            </a:solidFill>
          </a:ln>
        </p:spPr>
      </p:pic>
      <p:pic>
        <p:nvPicPr>
          <p:cNvPr id="134" name="図 42"/>
          <p:cNvPicPr>
            <a:picLocks/>
          </p:cNvPicPr>
          <p:nvPr/>
        </p:nvPicPr>
        <p:blipFill>
          <a:blip r:embed="rId58" cstate="email">
            <a:extLst>
              <a:ext uri="{28A0092B-C50C-407E-A947-70E740481C1C}">
                <a14:useLocalDpi xmlns:a14="http://schemas.microsoft.com/office/drawing/2010/main" val="0"/>
              </a:ext>
            </a:extLst>
          </a:blip>
          <a:stretch>
            <a:fillRect/>
          </a:stretch>
        </p:blipFill>
        <p:spPr>
          <a:xfrm>
            <a:off x="2012978" y="4736635"/>
            <a:ext cx="406259" cy="541679"/>
          </a:xfrm>
          <a:prstGeom prst="rect">
            <a:avLst/>
          </a:prstGeom>
          <a:ln w="3175">
            <a:solidFill>
              <a:schemeClr val="bg1">
                <a:lumMod val="75000"/>
              </a:schemeClr>
            </a:solidFill>
          </a:ln>
        </p:spPr>
      </p:pic>
      <p:pic>
        <p:nvPicPr>
          <p:cNvPr id="135" name="図 43"/>
          <p:cNvPicPr>
            <a:picLocks/>
          </p:cNvPicPr>
          <p:nvPr/>
        </p:nvPicPr>
        <p:blipFill>
          <a:blip r:embed="rId59" cstate="email">
            <a:extLst>
              <a:ext uri="{28A0092B-C50C-407E-A947-70E740481C1C}">
                <a14:useLocalDpi xmlns:a14="http://schemas.microsoft.com/office/drawing/2010/main" val="0"/>
              </a:ext>
            </a:extLst>
          </a:blip>
          <a:stretch>
            <a:fillRect/>
          </a:stretch>
        </p:blipFill>
        <p:spPr>
          <a:xfrm>
            <a:off x="2611985" y="4736635"/>
            <a:ext cx="406259" cy="541679"/>
          </a:xfrm>
          <a:prstGeom prst="rect">
            <a:avLst/>
          </a:prstGeom>
          <a:ln w="3175">
            <a:solidFill>
              <a:schemeClr val="bg1">
                <a:lumMod val="75000"/>
              </a:schemeClr>
            </a:solidFill>
          </a:ln>
        </p:spPr>
      </p:pic>
      <p:pic>
        <p:nvPicPr>
          <p:cNvPr id="136" name="図 48"/>
          <p:cNvPicPr>
            <a:picLocks/>
          </p:cNvPicPr>
          <p:nvPr/>
        </p:nvPicPr>
        <p:blipFill>
          <a:blip r:embed="rId60" cstate="email">
            <a:extLst>
              <a:ext uri="{28A0092B-C50C-407E-A947-70E740481C1C}">
                <a14:useLocalDpi xmlns:a14="http://schemas.microsoft.com/office/drawing/2010/main" val="0"/>
              </a:ext>
            </a:extLst>
          </a:blip>
          <a:stretch>
            <a:fillRect/>
          </a:stretch>
        </p:blipFill>
        <p:spPr>
          <a:xfrm>
            <a:off x="3207523" y="4736635"/>
            <a:ext cx="406259" cy="541679"/>
          </a:xfrm>
          <a:prstGeom prst="rect">
            <a:avLst/>
          </a:prstGeom>
          <a:ln w="3175">
            <a:solidFill>
              <a:schemeClr val="bg1">
                <a:lumMod val="75000"/>
              </a:schemeClr>
            </a:solidFill>
          </a:ln>
        </p:spPr>
      </p:pic>
      <p:pic>
        <p:nvPicPr>
          <p:cNvPr id="137" name="図 49"/>
          <p:cNvPicPr>
            <a:picLocks/>
          </p:cNvPicPr>
          <p:nvPr/>
        </p:nvPicPr>
        <p:blipFill>
          <a:blip r:embed="rId61" cstate="email">
            <a:extLst>
              <a:ext uri="{28A0092B-C50C-407E-A947-70E740481C1C}">
                <a14:useLocalDpi xmlns:a14="http://schemas.microsoft.com/office/drawing/2010/main" val="0"/>
              </a:ext>
            </a:extLst>
          </a:blip>
          <a:stretch>
            <a:fillRect/>
          </a:stretch>
        </p:blipFill>
        <p:spPr>
          <a:xfrm>
            <a:off x="3805011" y="4736635"/>
            <a:ext cx="406259" cy="541679"/>
          </a:xfrm>
          <a:prstGeom prst="rect">
            <a:avLst/>
          </a:prstGeom>
          <a:ln w="3175">
            <a:solidFill>
              <a:schemeClr val="bg1">
                <a:lumMod val="75000"/>
              </a:schemeClr>
            </a:solidFill>
          </a:ln>
        </p:spPr>
      </p:pic>
      <p:pic>
        <p:nvPicPr>
          <p:cNvPr id="138" name="図 50"/>
          <p:cNvPicPr>
            <a:picLocks/>
          </p:cNvPicPr>
          <p:nvPr/>
        </p:nvPicPr>
        <p:blipFill>
          <a:blip r:embed="rId62" cstate="email">
            <a:extLst>
              <a:ext uri="{28A0092B-C50C-407E-A947-70E740481C1C}">
                <a14:useLocalDpi xmlns:a14="http://schemas.microsoft.com/office/drawing/2010/main" val="0"/>
              </a:ext>
            </a:extLst>
          </a:blip>
          <a:stretch>
            <a:fillRect/>
          </a:stretch>
        </p:blipFill>
        <p:spPr>
          <a:xfrm>
            <a:off x="4402975" y="4736635"/>
            <a:ext cx="406259" cy="541679"/>
          </a:xfrm>
          <a:prstGeom prst="rect">
            <a:avLst/>
          </a:prstGeom>
          <a:ln w="3175">
            <a:solidFill>
              <a:schemeClr val="bg1">
                <a:lumMod val="75000"/>
              </a:schemeClr>
            </a:solidFill>
          </a:ln>
        </p:spPr>
      </p:pic>
      <p:pic>
        <p:nvPicPr>
          <p:cNvPr id="139" name="図 51"/>
          <p:cNvPicPr>
            <a:picLocks/>
          </p:cNvPicPr>
          <p:nvPr/>
        </p:nvPicPr>
        <p:blipFill>
          <a:blip r:embed="rId63" cstate="email">
            <a:extLst>
              <a:ext uri="{28A0092B-C50C-407E-A947-70E740481C1C}">
                <a14:useLocalDpi xmlns:a14="http://schemas.microsoft.com/office/drawing/2010/main" val="0"/>
              </a:ext>
            </a:extLst>
          </a:blip>
          <a:stretch>
            <a:fillRect/>
          </a:stretch>
        </p:blipFill>
        <p:spPr>
          <a:xfrm>
            <a:off x="4999951" y="4736635"/>
            <a:ext cx="406259" cy="541679"/>
          </a:xfrm>
          <a:prstGeom prst="rect">
            <a:avLst/>
          </a:prstGeom>
          <a:ln w="3175">
            <a:solidFill>
              <a:schemeClr val="bg1">
                <a:lumMod val="75000"/>
              </a:schemeClr>
            </a:solidFill>
          </a:ln>
        </p:spPr>
      </p:pic>
      <p:pic>
        <p:nvPicPr>
          <p:cNvPr id="140" name="図 2"/>
          <p:cNvPicPr>
            <a:picLocks/>
          </p:cNvPicPr>
          <p:nvPr/>
        </p:nvPicPr>
        <p:blipFill>
          <a:blip r:embed="rId64" cstate="email">
            <a:extLst>
              <a:ext uri="{28A0092B-C50C-407E-A947-70E740481C1C}">
                <a14:useLocalDpi xmlns:a14="http://schemas.microsoft.com/office/drawing/2010/main" val="0"/>
              </a:ext>
            </a:extLst>
          </a:blip>
          <a:stretch>
            <a:fillRect/>
          </a:stretch>
        </p:blipFill>
        <p:spPr>
          <a:xfrm>
            <a:off x="815371" y="2860497"/>
            <a:ext cx="406259" cy="541679"/>
          </a:xfrm>
          <a:prstGeom prst="rect">
            <a:avLst/>
          </a:prstGeom>
          <a:ln w="6350">
            <a:solidFill>
              <a:schemeClr val="bg1">
                <a:lumMod val="75000"/>
              </a:schemeClr>
            </a:solidFill>
          </a:ln>
        </p:spPr>
      </p:pic>
      <p:sp>
        <p:nvSpPr>
          <p:cNvPr id="5" name="TextBox 4"/>
          <p:cNvSpPr txBox="1"/>
          <p:nvPr/>
        </p:nvSpPr>
        <p:spPr>
          <a:xfrm>
            <a:off x="3431659" y="-606056"/>
            <a:ext cx="184731" cy="300082"/>
          </a:xfrm>
          <a:prstGeom prst="rect">
            <a:avLst/>
          </a:prstGeom>
          <a:noFill/>
        </p:spPr>
        <p:txBody>
          <a:bodyPr wrap="none" rtlCol="0">
            <a:spAutoFit/>
          </a:bodyPr>
          <a:lstStyle/>
          <a:p>
            <a:endParaRPr lang="en-US" sz="1350" dirty="0"/>
          </a:p>
        </p:txBody>
      </p:sp>
      <p:sp>
        <p:nvSpPr>
          <p:cNvPr id="72" name="Rectangle 71">
            <a:extLst>
              <a:ext uri="{FF2B5EF4-FFF2-40B4-BE49-F238E27FC236}">
                <a16:creationId xmlns:a16="http://schemas.microsoft.com/office/drawing/2014/main" id="{00E4AE44-6EBC-45D7-B82E-22D7C001785A}"/>
              </a:ext>
            </a:extLst>
          </p:cNvPr>
          <p:cNvSpPr/>
          <p:nvPr/>
        </p:nvSpPr>
        <p:spPr>
          <a:xfrm rot="16200000" flipV="1">
            <a:off x="-183116" y="1464298"/>
            <a:ext cx="463137" cy="96906"/>
          </a:xfrm>
          <a:prstGeom prst="rect">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
        <p:nvSpPr>
          <p:cNvPr id="73" name="Title 1">
            <a:extLst>
              <a:ext uri="{FF2B5EF4-FFF2-40B4-BE49-F238E27FC236}">
                <a16:creationId xmlns:a16="http://schemas.microsoft.com/office/drawing/2014/main" id="{CE7EACFB-026D-4664-8098-7B1BB735DDA2}"/>
              </a:ext>
            </a:extLst>
          </p:cNvPr>
          <p:cNvSpPr txBox="1">
            <a:spLocks/>
          </p:cNvSpPr>
          <p:nvPr/>
        </p:nvSpPr>
        <p:spPr>
          <a:xfrm>
            <a:off x="209009" y="1342563"/>
            <a:ext cx="8120142" cy="369332"/>
          </a:xfrm>
          <a:prstGeom prst="rect">
            <a:avLst/>
          </a:prstGeom>
          <a:solidFill>
            <a:schemeClr val="bg1"/>
          </a:solidFill>
        </p:spPr>
        <p:txBody>
          <a:bodyPr vert="horz" wrap="square" lIns="0" tIns="0" rIns="0" bIns="0" rtlCol="0" anchor="ctr">
            <a:spAutoFit/>
          </a:bodyPr>
          <a:lstStyle>
            <a:lvl1pPr algn="l" defTabSz="457182" rtl="0" eaLnBrk="1" latinLnBrk="0" hangingPunct="1">
              <a:spcBef>
                <a:spcPct val="0"/>
              </a:spcBef>
              <a:buNone/>
              <a:defRPr sz="1800" b="1" i="0" kern="1200">
                <a:solidFill>
                  <a:schemeClr val="accent1"/>
                </a:solidFill>
                <a:latin typeface="Arial Bold"/>
                <a:ea typeface="+mj-ea"/>
                <a:cs typeface="Arial Bold"/>
              </a:defRPr>
            </a:lvl1pPr>
          </a:lstStyle>
          <a:p>
            <a:r>
              <a:rPr lang="en-US" altLang="zh-CN" sz="2400" dirty="0" err="1">
                <a:solidFill>
                  <a:schemeClr val="tx1"/>
                </a:solidFill>
                <a:latin typeface="微软雅黑" panose="020B0503020204020204" pitchFamily="34" charset="-122"/>
                <a:ea typeface="微软雅黑" panose="020B0503020204020204" pitchFamily="34" charset="-122"/>
              </a:rPr>
              <a:t>ScienceDirectz</a:t>
            </a:r>
            <a:r>
              <a:rPr lang="zh-CN" altLang="en-US" sz="2400" dirty="0">
                <a:solidFill>
                  <a:schemeClr val="tx1"/>
                </a:solidFill>
                <a:latin typeface="微软雅黑" panose="020B0503020204020204" pitchFamily="34" charset="-122"/>
                <a:ea typeface="微软雅黑" panose="020B0503020204020204" pitchFamily="34" charset="-122"/>
              </a:rPr>
              <a:t>助力北京林业大学科研发展</a:t>
            </a:r>
          </a:p>
        </p:txBody>
      </p:sp>
    </p:spTree>
    <p:extLst>
      <p:ext uri="{BB962C8B-B14F-4D97-AF65-F5344CB8AC3E}">
        <p14:creationId xmlns:p14="http://schemas.microsoft.com/office/powerpoint/2010/main" val="33849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76950" y="2087887"/>
            <a:ext cx="4244678" cy="2682227"/>
            <a:chOff x="107504" y="923597"/>
            <a:chExt cx="4576272" cy="2872289"/>
          </a:xfrm>
        </p:grpSpPr>
        <p:pic>
          <p:nvPicPr>
            <p:cNvPr id="13"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785" y="1793759"/>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465" y="985855"/>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C.jpg                                                         0074CDB6Höllersche Dachkammer          BE95F0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615" y="1891734"/>
              <a:ext cx="704244" cy="914400"/>
            </a:xfrm>
            <a:prstGeom prst="rect">
              <a:avLst/>
            </a:prstGeom>
            <a:noFill/>
            <a:ln w="9525">
              <a:noFill/>
              <a:miter lim="800000"/>
              <a:headEnd/>
              <a:tailEnd/>
            </a:ln>
          </p:spPr>
        </p:pic>
        <p:pic>
          <p:nvPicPr>
            <p:cNvPr id="16" name="Picture 9" descr="cancerC2002.jpg                                                0074CDB6Höllersche Dachkammer          BE95F00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282" y="1891734"/>
              <a:ext cx="704244" cy="914400"/>
            </a:xfrm>
            <a:prstGeom prst="rect">
              <a:avLst/>
            </a:prstGeom>
            <a:noFill/>
            <a:ln w="9525">
              <a:noFill/>
              <a:miter lim="800000"/>
              <a:headEnd/>
              <a:tailEnd/>
            </a:ln>
          </p:spPr>
        </p:pic>
        <p:pic>
          <p:nvPicPr>
            <p:cNvPr id="17" name="Picture 10" descr="cellmet.jpg                                                    0074CDB6Höllersche Dachkammer          BE95F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3949" y="1891734"/>
              <a:ext cx="704244" cy="914400"/>
            </a:xfrm>
            <a:prstGeom prst="rect">
              <a:avLst/>
            </a:prstGeom>
            <a:noFill/>
            <a:ln w="9525">
              <a:noFill/>
              <a:miter lim="800000"/>
              <a:headEnd/>
              <a:tailEnd/>
            </a:ln>
          </p:spPr>
        </p:pic>
        <p:pic>
          <p:nvPicPr>
            <p:cNvPr id="18" name="Picture 11" descr="chm.jpg                                                        0074CDB6Höllersche Dachkammer          BE95F0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75850" y="1891734"/>
              <a:ext cx="704244" cy="914400"/>
            </a:xfrm>
            <a:prstGeom prst="rect">
              <a:avLst/>
            </a:prstGeom>
            <a:noFill/>
            <a:ln w="9525">
              <a:noFill/>
              <a:miter lim="800000"/>
              <a:headEnd/>
              <a:tailEnd/>
            </a:ln>
          </p:spPr>
        </p:pic>
        <p:pic>
          <p:nvPicPr>
            <p:cNvPr id="19" name="Picture 12" descr="csc.jpg                                                        0074CDB6Höllersche Dachkammer          BE95F00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616" y="2881486"/>
              <a:ext cx="703729" cy="914400"/>
            </a:xfrm>
            <a:prstGeom prst="rect">
              <a:avLst/>
            </a:prstGeom>
            <a:noFill/>
            <a:ln w="9525">
              <a:noFill/>
              <a:miter lim="800000"/>
              <a:headEnd/>
              <a:tailEnd/>
            </a:ln>
          </p:spPr>
        </p:pic>
        <p:pic>
          <p:nvPicPr>
            <p:cNvPr id="20" name="Picture 14" descr="&#10;struct.jpg                                                     0074CDB6Höllersche Dachkammer          BE95F00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5373" y="2875136"/>
              <a:ext cx="703729" cy="914400"/>
            </a:xfrm>
            <a:prstGeom prst="rect">
              <a:avLst/>
            </a:prstGeom>
            <a:noFill/>
            <a:ln w="9525">
              <a:noFill/>
              <a:miter lim="800000"/>
              <a:headEnd/>
              <a:tailEnd/>
            </a:ln>
          </p:spPr>
        </p:pic>
        <p:pic>
          <p:nvPicPr>
            <p:cNvPr id="21" name="Picture 16" descr="biophys.jpg                                                    0074CDB6Höllersche Dachkammer          BE95F00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78926" y="2881486"/>
              <a:ext cx="704850" cy="914400"/>
            </a:xfrm>
            <a:prstGeom prst="rect">
              <a:avLst/>
            </a:prstGeom>
            <a:noFill/>
            <a:ln w="9525">
              <a:noFill/>
              <a:miter lim="800000"/>
              <a:headEnd/>
              <a:tailEnd/>
            </a:ln>
          </p:spPr>
        </p:pic>
        <p:pic>
          <p:nvPicPr>
            <p:cNvPr id="22" name="Picture 18" descr="ajhg cover.jpg                                                 0074CDB6Höllersche Dachkammer          BE95F00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11012" y="2875136"/>
              <a:ext cx="704850" cy="914400"/>
            </a:xfrm>
            <a:prstGeom prst="rect">
              <a:avLst/>
            </a:prstGeom>
            <a:noFill/>
            <a:ln w="9525">
              <a:noFill/>
              <a:miter lim="800000"/>
              <a:headEnd/>
              <a:tailEnd/>
            </a:ln>
          </p:spPr>
        </p:pic>
        <p:pic>
          <p:nvPicPr>
            <p:cNvPr id="23" name="Picture 19" descr="cb nauplius.jpg                                                0074CDB6Höllersche Dachkammer          BE95F00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6963" y="2881486"/>
              <a:ext cx="704850" cy="914400"/>
            </a:xfrm>
            <a:prstGeom prst="rect">
              <a:avLst/>
            </a:prstGeom>
            <a:noFill/>
            <a:ln w="9525">
              <a:noFill/>
              <a:miter lim="800000"/>
              <a:headEnd/>
              <a:tailEnd/>
            </a:ln>
          </p:spPr>
        </p:pic>
        <p:pic>
          <p:nvPicPr>
            <p:cNvPr id="24" name="Picture 3" descr="C:\Rostoma\2016\covers\Chemical biology.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43285" y="2875136"/>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ll.jpg                                                       0074CDB6Höllersche Dachkammer          BE95F00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7504" y="923597"/>
              <a:ext cx="704757" cy="914400"/>
            </a:xfrm>
            <a:prstGeom prst="rect">
              <a:avLst/>
            </a:prstGeom>
            <a:noFill/>
            <a:ln w="9525">
              <a:noFill/>
              <a:miter lim="800000"/>
              <a:headEnd/>
              <a:tailEnd/>
            </a:ln>
          </p:spPr>
        </p:pic>
        <p:pic>
          <p:nvPicPr>
            <p:cNvPr id="26" name="Picture 5" descr="&#10;neuron.jpg                                                     0074CDB6Höllersche Dachkammer          BE95F007:"/>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51197" y="923597"/>
              <a:ext cx="701411" cy="914400"/>
            </a:xfrm>
            <a:prstGeom prst="rect">
              <a:avLst/>
            </a:prstGeom>
            <a:noFill/>
            <a:ln w="9525">
              <a:noFill/>
              <a:miter lim="800000"/>
              <a:headEnd/>
              <a:tailEnd/>
            </a:ln>
          </p:spPr>
        </p:pic>
        <p:pic>
          <p:nvPicPr>
            <p:cNvPr id="27" name="Picture 6" descr="im.jpg                                                         0074CDB6Höllersche Dachkammer          BE95F007:"/>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6028" y="929947"/>
              <a:ext cx="707091" cy="914400"/>
            </a:xfrm>
            <a:prstGeom prst="rect">
              <a:avLst/>
            </a:prstGeom>
            <a:noFill/>
            <a:ln w="9525">
              <a:noFill/>
              <a:miter lim="800000"/>
              <a:headEnd/>
              <a:tailEnd/>
            </a:ln>
          </p:spPr>
        </p:pic>
        <p:pic>
          <p:nvPicPr>
            <p:cNvPr id="28" name="Picture 7" descr="mC.jpg                                                         0074CDB6Höllersche Dachkammer          BE95F007:"/>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2946" y="929947"/>
              <a:ext cx="703729" cy="914400"/>
            </a:xfrm>
            <a:prstGeom prst="rect">
              <a:avLst/>
            </a:prstGeom>
            <a:noFill/>
            <a:ln w="9525">
              <a:noFill/>
              <a:miter lim="800000"/>
              <a:headEnd/>
              <a:tailEnd/>
            </a:ln>
          </p:spPr>
        </p:pic>
        <p:pic>
          <p:nvPicPr>
            <p:cNvPr id="29" name="Picture 3" descr="C:\Users\rostoma\Pictures\Cell Systems\cover.tif.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72267" y="946606"/>
              <a:ext cx="703623" cy="91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4" descr="C:\Users\rostoma\Pictures\Trends in Cancer\cover.tif (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77227" y="1891734"/>
              <a:ext cx="698663" cy="9144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012317" y="4828620"/>
            <a:ext cx="1333688" cy="892079"/>
            <a:chOff x="406184" y="4485947"/>
            <a:chExt cx="1455851" cy="924253"/>
          </a:xfrm>
        </p:grpSpPr>
        <p:pic>
          <p:nvPicPr>
            <p:cNvPr id="34" name="Picture 2" descr="C:\Rostoma\2016\covers\Cogenitive.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06184" y="4485947"/>
              <a:ext cx="6888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Rostoma\2016\covers\Mol Plant.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148803" y="4495800"/>
              <a:ext cx="713232"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156821" y="4817813"/>
            <a:ext cx="1364807" cy="882466"/>
            <a:chOff x="4933784" y="4242990"/>
            <a:chExt cx="1461697" cy="914400"/>
          </a:xfrm>
        </p:grpSpPr>
        <p:pic>
          <p:nvPicPr>
            <p:cNvPr id="38" name="Picture 6" descr="C:\Rostoma\2016\covers\Stem Cell reports.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933784" y="4242990"/>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Rostoma\2016\covers\Cell reports.gif"/>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694441" y="4242990"/>
              <a:ext cx="70104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7300341" y="2865183"/>
            <a:ext cx="792859" cy="882466"/>
            <a:chOff x="6426671" y="2832125"/>
            <a:chExt cx="798707" cy="928186"/>
          </a:xfrm>
        </p:grpSpPr>
        <p:pic>
          <p:nvPicPr>
            <p:cNvPr id="41" name="Picture 9" descr="C:\Rostoma\2016\covers\chem_cover.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426671" y="2859781"/>
              <a:ext cx="665609" cy="9005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39285" y="2832125"/>
              <a:ext cx="186093" cy="239218"/>
            </a:xfrm>
            <a:prstGeom prst="rect">
              <a:avLst/>
            </a:prstGeom>
            <a:noFill/>
            <a:ln w="9525">
              <a:noFill/>
              <a:miter lim="800000"/>
              <a:headEnd/>
              <a:tailEnd/>
            </a:ln>
          </p:spPr>
          <p:txBody>
            <a:bodyPr wrap="none">
              <a:spAutoFit/>
            </a:bodyPr>
            <a:lstStyle>
              <a:defPPr>
                <a:defRPr lang="en-US"/>
              </a:defPPr>
              <a:lvl1pPr>
                <a:defRPr b="1">
                  <a:latin typeface="Nexus"/>
                </a:defRPr>
              </a:lvl1pPr>
            </a:lstStyle>
            <a:p>
              <a:endParaRPr lang="en-US" sz="878" dirty="0"/>
            </a:p>
          </p:txBody>
        </p:sp>
      </p:grpSp>
      <p:pic>
        <p:nvPicPr>
          <p:cNvPr id="36" name="Picture 35"/>
          <p:cNvPicPr/>
          <p:nvPr/>
        </p:nvPicPr>
        <p:blipFill>
          <a:blip r:embed="rId25" cstate="email">
            <a:extLst>
              <a:ext uri="{28A0092B-C50C-407E-A947-70E740481C1C}">
                <a14:useLocalDpi xmlns:a14="http://schemas.microsoft.com/office/drawing/2010/main" val="0"/>
              </a:ext>
            </a:extLst>
          </a:blip>
          <a:stretch>
            <a:fillRect/>
          </a:stretch>
        </p:blipFill>
        <p:spPr>
          <a:xfrm>
            <a:off x="2297414" y="4840478"/>
            <a:ext cx="625226" cy="850386"/>
          </a:xfrm>
          <a:prstGeom prst="rect">
            <a:avLst/>
          </a:prstGeom>
        </p:spPr>
      </p:pic>
      <p:pic>
        <p:nvPicPr>
          <p:cNvPr id="43" name="Picture 42"/>
          <p:cNvPicPr/>
          <p:nvPr/>
        </p:nvPicPr>
        <p:blipFill>
          <a:blip r:embed="rId26">
            <a:extLst>
              <a:ext uri="{28A0092B-C50C-407E-A947-70E740481C1C}">
                <a14:useLocalDpi xmlns:a14="http://schemas.microsoft.com/office/drawing/2010/main" val="0"/>
              </a:ext>
            </a:extLst>
          </a:blip>
          <a:stretch>
            <a:fillRect/>
          </a:stretch>
        </p:blipFill>
        <p:spPr>
          <a:xfrm>
            <a:off x="7985204" y="3967966"/>
            <a:ext cx="387667" cy="373023"/>
          </a:xfrm>
          <a:prstGeom prst="rect">
            <a:avLst/>
          </a:prstGeom>
        </p:spPr>
      </p:pic>
      <p:pic>
        <p:nvPicPr>
          <p:cNvPr id="44" name="Picture 43"/>
          <p:cNvPicPr/>
          <p:nvPr/>
        </p:nvPicPr>
        <p:blipFill>
          <a:blip r:embed="rId26">
            <a:extLst>
              <a:ext uri="{28A0092B-C50C-407E-A947-70E740481C1C}">
                <a14:useLocalDpi xmlns:a14="http://schemas.microsoft.com/office/drawing/2010/main" val="0"/>
              </a:ext>
            </a:extLst>
          </a:blip>
          <a:stretch>
            <a:fillRect/>
          </a:stretch>
        </p:blipFill>
        <p:spPr>
          <a:xfrm>
            <a:off x="7965357" y="2797609"/>
            <a:ext cx="387667" cy="373023"/>
          </a:xfrm>
          <a:prstGeom prst="rect">
            <a:avLst/>
          </a:prstGeom>
        </p:spPr>
      </p:pic>
      <p:sp>
        <p:nvSpPr>
          <p:cNvPr id="37" name="Title 2">
            <a:extLst>
              <a:ext uri="{FF2B5EF4-FFF2-40B4-BE49-F238E27FC236}">
                <a16:creationId xmlns:a16="http://schemas.microsoft.com/office/drawing/2014/main" id="{9A02DCD2-1CD9-46F3-AFAE-D5324B67896F}"/>
              </a:ext>
            </a:extLst>
          </p:cNvPr>
          <p:cNvSpPr txBox="1">
            <a:spLocks/>
          </p:cNvSpPr>
          <p:nvPr/>
        </p:nvSpPr>
        <p:spPr>
          <a:xfrm>
            <a:off x="189653" y="1470541"/>
            <a:ext cx="5281839" cy="31398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0" kern="1200">
                <a:solidFill>
                  <a:schemeClr val="tx1"/>
                </a:solidFill>
                <a:latin typeface="Arial" charset="0"/>
                <a:ea typeface="Arial" charset="0"/>
                <a:cs typeface="Arial" charset="0"/>
              </a:defRPr>
            </a:lvl1pPr>
          </a:lstStyle>
          <a:p>
            <a:pPr fontAlgn="base"/>
            <a:r>
              <a:rPr lang="en-US" sz="1800" b="1" dirty="0">
                <a:solidFill>
                  <a:schemeClr val="accent4"/>
                </a:solidFill>
              </a:rPr>
              <a:t>Top Journals in ScienceDirect</a:t>
            </a:r>
          </a:p>
        </p:txBody>
      </p:sp>
      <p:sp>
        <p:nvSpPr>
          <p:cNvPr id="45" name="Rectangle 44">
            <a:extLst>
              <a:ext uri="{FF2B5EF4-FFF2-40B4-BE49-F238E27FC236}">
                <a16:creationId xmlns:a16="http://schemas.microsoft.com/office/drawing/2014/main" id="{9EB7D065-9254-4079-975C-617FD2C3CCBA}"/>
              </a:ext>
            </a:extLst>
          </p:cNvPr>
          <p:cNvSpPr/>
          <p:nvPr/>
        </p:nvSpPr>
        <p:spPr>
          <a:xfrm rot="16200000" flipV="1">
            <a:off x="-306111" y="1587293"/>
            <a:ext cx="716582" cy="1043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E1CC77B-98C0-48C5-83C4-C61053BF2489}"/>
              </a:ext>
            </a:extLst>
          </p:cNvPr>
          <p:cNvPicPr>
            <a:picLocks noChangeAspect="1"/>
          </p:cNvPicPr>
          <p:nvPr/>
        </p:nvPicPr>
        <p:blipFill>
          <a:blip r:embed="rId27"/>
          <a:stretch>
            <a:fillRect/>
          </a:stretch>
        </p:blipFill>
        <p:spPr>
          <a:xfrm>
            <a:off x="686902" y="4224329"/>
            <a:ext cx="1162928" cy="1182473"/>
          </a:xfrm>
          <a:prstGeom prst="rect">
            <a:avLst/>
          </a:prstGeom>
        </p:spPr>
      </p:pic>
      <p:sp>
        <p:nvSpPr>
          <p:cNvPr id="5" name="Rectangle 4">
            <a:extLst>
              <a:ext uri="{FF2B5EF4-FFF2-40B4-BE49-F238E27FC236}">
                <a16:creationId xmlns:a16="http://schemas.microsoft.com/office/drawing/2014/main" id="{D0F30B19-22E3-4FE7-BC93-BC9505103AB9}"/>
              </a:ext>
            </a:extLst>
          </p:cNvPr>
          <p:cNvSpPr/>
          <p:nvPr/>
        </p:nvSpPr>
        <p:spPr>
          <a:xfrm>
            <a:off x="104360" y="5453495"/>
            <a:ext cx="2344826" cy="300082"/>
          </a:xfrm>
          <a:prstGeom prst="rect">
            <a:avLst/>
          </a:prstGeom>
        </p:spPr>
        <p:txBody>
          <a:bodyPr wrap="square">
            <a:spAutoFit/>
          </a:bodyPr>
          <a:lstStyle/>
          <a:p>
            <a:pPr algn="ctr"/>
            <a:r>
              <a:rPr lang="en-US" sz="1350" b="1" dirty="0"/>
              <a:t>Cell Press</a:t>
            </a:r>
            <a:r>
              <a:rPr lang="zh-CN" altLang="en-US" sz="1350" b="1" dirty="0"/>
              <a:t>细胞科学</a:t>
            </a:r>
          </a:p>
        </p:txBody>
      </p:sp>
      <p:pic>
        <p:nvPicPr>
          <p:cNvPr id="7" name="Picture 6">
            <a:extLst>
              <a:ext uri="{FF2B5EF4-FFF2-40B4-BE49-F238E27FC236}">
                <a16:creationId xmlns:a16="http://schemas.microsoft.com/office/drawing/2014/main" id="{1AD8C922-F051-4767-BF02-408CFC38E47C}"/>
              </a:ext>
            </a:extLst>
          </p:cNvPr>
          <p:cNvPicPr>
            <a:picLocks noChangeAspect="1"/>
          </p:cNvPicPr>
          <p:nvPr/>
        </p:nvPicPr>
        <p:blipFill>
          <a:blip r:embed="rId28"/>
          <a:stretch>
            <a:fillRect/>
          </a:stretch>
        </p:blipFill>
        <p:spPr>
          <a:xfrm>
            <a:off x="7300346" y="3884914"/>
            <a:ext cx="660736" cy="896999"/>
          </a:xfrm>
          <a:prstGeom prst="rect">
            <a:avLst/>
          </a:prstGeom>
        </p:spPr>
      </p:pic>
      <p:pic>
        <p:nvPicPr>
          <p:cNvPr id="8" name="Picture 7">
            <a:extLst>
              <a:ext uri="{FF2B5EF4-FFF2-40B4-BE49-F238E27FC236}">
                <a16:creationId xmlns:a16="http://schemas.microsoft.com/office/drawing/2014/main" id="{9EB65B0C-BAD6-4415-8D34-40583BADE5D2}"/>
              </a:ext>
            </a:extLst>
          </p:cNvPr>
          <p:cNvPicPr>
            <a:picLocks noChangeAspect="1"/>
          </p:cNvPicPr>
          <p:nvPr/>
        </p:nvPicPr>
        <p:blipFill>
          <a:blip r:embed="rId29"/>
          <a:stretch>
            <a:fillRect/>
          </a:stretch>
        </p:blipFill>
        <p:spPr>
          <a:xfrm>
            <a:off x="7300346" y="4909191"/>
            <a:ext cx="653384" cy="879098"/>
          </a:xfrm>
          <a:prstGeom prst="rect">
            <a:avLst/>
          </a:prstGeom>
        </p:spPr>
      </p:pic>
      <p:pic>
        <p:nvPicPr>
          <p:cNvPr id="46" name="Picture 45">
            <a:extLst>
              <a:ext uri="{FF2B5EF4-FFF2-40B4-BE49-F238E27FC236}">
                <a16:creationId xmlns:a16="http://schemas.microsoft.com/office/drawing/2014/main" id="{3937672A-A61A-4407-AC98-648824CA7830}"/>
              </a:ext>
            </a:extLst>
          </p:cNvPr>
          <p:cNvPicPr/>
          <p:nvPr/>
        </p:nvPicPr>
        <p:blipFill>
          <a:blip r:embed="rId26">
            <a:extLst>
              <a:ext uri="{28A0092B-C50C-407E-A947-70E740481C1C}">
                <a14:useLocalDpi xmlns:a14="http://schemas.microsoft.com/office/drawing/2010/main" val="0"/>
              </a:ext>
            </a:extLst>
          </a:blip>
          <a:stretch>
            <a:fillRect/>
          </a:stretch>
        </p:blipFill>
        <p:spPr>
          <a:xfrm>
            <a:off x="8010583" y="4906391"/>
            <a:ext cx="387667" cy="373023"/>
          </a:xfrm>
          <a:prstGeom prst="rect">
            <a:avLst/>
          </a:prstGeom>
        </p:spPr>
      </p:pic>
    </p:spTree>
    <p:extLst>
      <p:ext uri="{BB962C8B-B14F-4D97-AF65-F5344CB8AC3E}">
        <p14:creationId xmlns:p14="http://schemas.microsoft.com/office/powerpoint/2010/main" val="190817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82970" y="912912"/>
            <a:ext cx="5024068" cy="424732"/>
          </a:xfrm>
          <a:prstGeom prst="rect">
            <a:avLst/>
          </a:prstGeom>
          <a:noFill/>
        </p:spPr>
        <p:txBody>
          <a:bodyPr wrap="square" rtlCol="0">
            <a:spAutoFit/>
          </a:bodyPr>
          <a:lstStyle/>
          <a:p>
            <a:r>
              <a:rPr lang="en-US" sz="2160" b="1" dirty="0"/>
              <a:t>Cell</a:t>
            </a:r>
          </a:p>
        </p:txBody>
      </p:sp>
      <p:sp>
        <p:nvSpPr>
          <p:cNvPr id="8" name="Rectangle 7"/>
          <p:cNvSpPr/>
          <p:nvPr/>
        </p:nvSpPr>
        <p:spPr>
          <a:xfrm>
            <a:off x="2582970" y="1361034"/>
            <a:ext cx="6356416" cy="2419124"/>
          </a:xfrm>
          <a:prstGeom prst="rect">
            <a:avLst/>
          </a:prstGeom>
        </p:spPr>
        <p:txBody>
          <a:bodyPr wrap="square">
            <a:spAutoFit/>
          </a:bodyPr>
          <a:lstStyle/>
          <a:p>
            <a:pPr>
              <a:lnSpc>
                <a:spcPct val="150000"/>
              </a:lnSpc>
            </a:pPr>
            <a:r>
              <a:rPr lang="en-US" sz="1440" dirty="0" err="1"/>
              <a:t>CiteScore</a:t>
            </a:r>
            <a:r>
              <a:rPr lang="en-US" sz="1440" dirty="0"/>
              <a:t>: </a:t>
            </a:r>
            <a:r>
              <a:rPr lang="en-US" sz="1440" b="1" dirty="0"/>
              <a:t>22.79</a:t>
            </a:r>
            <a:r>
              <a:rPr lang="en-US" sz="1440" dirty="0"/>
              <a:t> </a:t>
            </a:r>
          </a:p>
          <a:p>
            <a:pPr>
              <a:lnSpc>
                <a:spcPct val="150000"/>
              </a:lnSpc>
            </a:pPr>
            <a:r>
              <a:rPr lang="en-US" sz="1440" dirty="0"/>
              <a:t>Impact Factor: </a:t>
            </a:r>
            <a:r>
              <a:rPr lang="en-US" sz="1440" b="1" dirty="0"/>
              <a:t>30.410</a:t>
            </a:r>
            <a:r>
              <a:rPr lang="en-US" sz="1440" dirty="0"/>
              <a:t> </a:t>
            </a:r>
          </a:p>
          <a:p>
            <a:pPr>
              <a:lnSpc>
                <a:spcPct val="150000"/>
              </a:lnSpc>
            </a:pPr>
            <a:r>
              <a:rPr lang="en-US" sz="1440" dirty="0"/>
              <a:t>5-Year Impact Factor: </a:t>
            </a:r>
            <a:r>
              <a:rPr lang="en-US" sz="1440" b="1" dirty="0"/>
              <a:t>34.103</a:t>
            </a:r>
            <a:endParaRPr lang="en-US" sz="1440" dirty="0"/>
          </a:p>
          <a:p>
            <a:pPr>
              <a:lnSpc>
                <a:spcPct val="150000"/>
              </a:lnSpc>
            </a:pPr>
            <a:r>
              <a:rPr lang="en-US" sz="1440" dirty="0"/>
              <a:t>Source Normalized Impact per Paper (SNIP): </a:t>
            </a:r>
            <a:r>
              <a:rPr lang="en-US" sz="1440" b="1" dirty="0"/>
              <a:t>4.959</a:t>
            </a:r>
            <a:r>
              <a:rPr lang="en-US" sz="1440" dirty="0"/>
              <a:t> </a:t>
            </a:r>
          </a:p>
          <a:p>
            <a:pPr>
              <a:lnSpc>
                <a:spcPct val="150000"/>
              </a:lnSpc>
            </a:pPr>
            <a:r>
              <a:rPr lang="en-US" sz="1440" dirty="0" err="1"/>
              <a:t>SCImago</a:t>
            </a:r>
            <a:r>
              <a:rPr lang="en-US" sz="1440" dirty="0"/>
              <a:t> Journal Rank (SJR): </a:t>
            </a:r>
            <a:r>
              <a:rPr lang="en-US" sz="1440" b="1" dirty="0"/>
              <a:t>26.947</a:t>
            </a:r>
            <a:r>
              <a:rPr lang="en-US" sz="1440" dirty="0"/>
              <a:t> </a:t>
            </a:r>
          </a:p>
          <a:p>
            <a:pPr>
              <a:lnSpc>
                <a:spcPct val="150000"/>
              </a:lnSpc>
            </a:pPr>
            <a:r>
              <a:rPr lang="en-US" sz="1440" dirty="0"/>
              <a:t> </a:t>
            </a:r>
          </a:p>
          <a:p>
            <a:pPr>
              <a:lnSpc>
                <a:spcPct val="150000"/>
              </a:lnSpc>
              <a:buFont typeface="Arial" panose="020B0604020202020204" pitchFamily="34" charset="0"/>
              <a:buChar char="•"/>
            </a:pPr>
            <a:endParaRPr lang="en-US" sz="1440" dirty="0"/>
          </a:p>
        </p:txBody>
      </p:sp>
      <p:sp>
        <p:nvSpPr>
          <p:cNvPr id="9" name="Rectangle 8"/>
          <p:cNvSpPr/>
          <p:nvPr/>
        </p:nvSpPr>
        <p:spPr>
          <a:xfrm>
            <a:off x="751561" y="3139152"/>
            <a:ext cx="7695991" cy="3416320"/>
          </a:xfrm>
          <a:prstGeom prst="rect">
            <a:avLst/>
          </a:prstGeom>
        </p:spPr>
        <p:txBody>
          <a:bodyPr wrap="square" anchor="ctr">
            <a:spAutoFit/>
          </a:bodyPr>
          <a:lstStyle/>
          <a:p>
            <a:pPr algn="just">
              <a:lnSpc>
                <a:spcPct val="150000"/>
              </a:lnSpc>
            </a:pPr>
            <a:r>
              <a:rPr lang="zh-CN" altLang="en-US" sz="1440" b="1" dirty="0">
                <a:solidFill>
                  <a:srgbClr val="2E3033"/>
                </a:solidFill>
                <a:latin typeface="Arial" panose="020B0604020202020204" pitchFamily="34" charset="0"/>
              </a:rPr>
              <a:t>创刊时间：</a:t>
            </a:r>
            <a:r>
              <a:rPr lang="en-US" altLang="zh-CN" sz="1440" b="1" dirty="0">
                <a:solidFill>
                  <a:srgbClr val="2E3033"/>
                </a:solidFill>
                <a:latin typeface="Arial" panose="020B0604020202020204" pitchFamily="34" charset="0"/>
              </a:rPr>
              <a:t>1974</a:t>
            </a:r>
            <a:r>
              <a:rPr lang="zh-CN" altLang="en-US" sz="1440" b="1" dirty="0">
                <a:solidFill>
                  <a:srgbClr val="2E3033"/>
                </a:solidFill>
                <a:latin typeface="Arial" panose="020B0604020202020204" pitchFamily="34" charset="0"/>
              </a:rPr>
              <a:t>年</a:t>
            </a:r>
            <a:r>
              <a:rPr lang="en-US" altLang="zh-CN" sz="1440" b="1" dirty="0">
                <a:solidFill>
                  <a:srgbClr val="2E3033"/>
                </a:solidFill>
                <a:latin typeface="Arial" panose="020B0604020202020204" pitchFamily="34" charset="0"/>
              </a:rPr>
              <a:t>1</a:t>
            </a:r>
            <a:r>
              <a:rPr lang="zh-CN" altLang="en-US" sz="1440" b="1" dirty="0">
                <a:solidFill>
                  <a:srgbClr val="2E3033"/>
                </a:solidFill>
                <a:latin typeface="Arial" panose="020B0604020202020204" pitchFamily="34" charset="0"/>
              </a:rPr>
              <a:t>月</a:t>
            </a:r>
            <a:endParaRPr lang="en-US" altLang="zh-CN" sz="1440" b="1" dirty="0">
              <a:solidFill>
                <a:srgbClr val="2E3033"/>
              </a:solidFill>
              <a:latin typeface="Arial" panose="020B0604020202020204" pitchFamily="34" charset="0"/>
            </a:endParaRPr>
          </a:p>
          <a:p>
            <a:pPr algn="just">
              <a:lnSpc>
                <a:spcPct val="150000"/>
              </a:lnSpc>
            </a:pPr>
            <a:r>
              <a:rPr lang="zh-CN" altLang="en-US" sz="1440" b="1" dirty="0">
                <a:solidFill>
                  <a:srgbClr val="2E3033"/>
                </a:solidFill>
                <a:latin typeface="Arial" panose="020B0604020202020204" pitchFamily="34" charset="0"/>
              </a:rPr>
              <a:t>期刊简介：</a:t>
            </a:r>
            <a:endParaRPr lang="en-US" altLang="zh-CN" sz="1440" b="1" dirty="0">
              <a:solidFill>
                <a:srgbClr val="2E3033"/>
              </a:solidFill>
              <a:latin typeface="Arial" panose="020B0604020202020204" pitchFamily="34" charset="0"/>
            </a:endParaRPr>
          </a:p>
          <a:p>
            <a:pPr algn="just">
              <a:lnSpc>
                <a:spcPct val="150000"/>
              </a:lnSpc>
            </a:pPr>
            <a:r>
              <a:rPr lang="en-US" altLang="zh-CN" sz="1440" dirty="0"/>
              <a:t>Cell</a:t>
            </a:r>
            <a:r>
              <a:rPr lang="zh-CN" altLang="en-US" sz="1440" dirty="0"/>
              <a:t>发表在实验生物学领域的发现，包括但不限于细胞生物学、分子生物学、神经科学、免疫学、病毒学和微生物学、癌症、人类遗传学、系统生物学、信号传导和疾病机制和疾病治疗。上述领域的研究结果若能够提供重要的概念上进展，或提出了一个有趣而又重要的生物学问题，期刊将非常乐意发表。</a:t>
            </a:r>
            <a:endParaRPr lang="en-US" altLang="zh-CN" sz="1440" b="1" dirty="0">
              <a:solidFill>
                <a:srgbClr val="2E3033"/>
              </a:solidFill>
              <a:latin typeface="Arial" panose="020B0604020202020204" pitchFamily="34" charset="0"/>
            </a:endParaRPr>
          </a:p>
          <a:p>
            <a:pPr algn="just">
              <a:lnSpc>
                <a:spcPct val="150000"/>
              </a:lnSpc>
            </a:pPr>
            <a:r>
              <a:rPr lang="zh-CN" altLang="en-US" sz="1440" dirty="0"/>
              <a:t>期刊刊发综述和评论文章，内含生命科学的所有领域的最新进展。除此以外，</a:t>
            </a:r>
            <a:r>
              <a:rPr lang="en-US" altLang="zh-CN" sz="1440" dirty="0"/>
              <a:t>Cell</a:t>
            </a:r>
            <a:r>
              <a:rPr lang="zh-CN" altLang="en-US" sz="1440" dirty="0"/>
              <a:t>还会发表评论，会议评论，给编辑的信件，书评，以及会议和列表。</a:t>
            </a:r>
            <a:endParaRPr lang="en-US" altLang="zh-CN" sz="1440" dirty="0"/>
          </a:p>
          <a:p>
            <a:pPr algn="just">
              <a:lnSpc>
                <a:spcPct val="150000"/>
              </a:lnSpc>
            </a:pPr>
            <a:endParaRPr lang="en-US" altLang="zh-CN" sz="1440" dirty="0"/>
          </a:p>
          <a:p>
            <a:pPr algn="just">
              <a:lnSpc>
                <a:spcPct val="150000"/>
              </a:lnSpc>
            </a:pPr>
            <a:r>
              <a:rPr lang="zh-CN" altLang="en-US" sz="1440" b="1" dirty="0">
                <a:solidFill>
                  <a:srgbClr val="2E3033"/>
                </a:solidFill>
                <a:latin typeface="Arial" panose="020B0604020202020204" pitchFamily="34" charset="0"/>
              </a:rPr>
              <a:t>杂志主页：</a:t>
            </a:r>
            <a:r>
              <a:rPr lang="en-US" altLang="zh-CN" sz="1440" b="1" dirty="0">
                <a:solidFill>
                  <a:srgbClr val="2E3033"/>
                </a:solidFill>
                <a:latin typeface="Arial" panose="020B0604020202020204" pitchFamily="34" charset="0"/>
              </a:rPr>
              <a:t> https://www.sciencedirect.com/journal/cell</a:t>
            </a:r>
            <a:endParaRPr lang="en-US" sz="144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62" y="927013"/>
            <a:ext cx="1692916" cy="2034139"/>
          </a:xfrm>
          <a:prstGeom prst="rect">
            <a:avLst/>
          </a:prstGeom>
        </p:spPr>
      </p:pic>
    </p:spTree>
    <p:extLst>
      <p:ext uri="{BB962C8B-B14F-4D97-AF65-F5344CB8AC3E}">
        <p14:creationId xmlns:p14="http://schemas.microsoft.com/office/powerpoint/2010/main" val="266067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p:cNvPr>
          <p:cNvSpPr txBox="1">
            <a:spLocks/>
          </p:cNvSpPr>
          <p:nvPr/>
        </p:nvSpPr>
        <p:spPr>
          <a:xfrm>
            <a:off x="191227" y="1351546"/>
            <a:ext cx="5485349" cy="52619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7398"/>
                </a:solidFill>
                <a:effectLst/>
                <a:uLnTx/>
                <a:uFillTx/>
                <a:latin typeface="Arial" panose="020B0604020202020204" pitchFamily="34" charset="0"/>
                <a:ea typeface="+mj-ea"/>
                <a:cs typeface="Arial" panose="020B0604020202020204" pitchFamily="34" charset="0"/>
              </a:rPr>
              <a:t>Our journals are ranking highly in every field</a:t>
            </a:r>
          </a:p>
        </p:txBody>
      </p:sp>
      <p:grpSp>
        <p:nvGrpSpPr>
          <p:cNvPr id="78" name="Group 77"/>
          <p:cNvGrpSpPr/>
          <p:nvPr/>
        </p:nvGrpSpPr>
        <p:grpSpPr>
          <a:xfrm>
            <a:off x="348925" y="2025795"/>
            <a:ext cx="3941037" cy="3778628"/>
            <a:chOff x="465233" y="1558060"/>
            <a:chExt cx="5254716" cy="5038171"/>
          </a:xfrm>
        </p:grpSpPr>
        <p:sp>
          <p:nvSpPr>
            <p:cNvPr id="6" name="TextBox 5"/>
            <p:cNvSpPr txBox="1"/>
            <p:nvPr/>
          </p:nvSpPr>
          <p:spPr>
            <a:xfrm>
              <a:off x="481794" y="6103788"/>
              <a:ext cx="4262724" cy="492443"/>
            </a:xfrm>
            <a:prstGeom prst="rect">
              <a:avLst/>
            </a:prstGeom>
            <a:noFill/>
          </p:spPr>
          <p:txBody>
            <a:bodyPr wrap="square" rtlCol="0">
              <a:spAutoFit/>
            </a:bodyPr>
            <a:lstStyle>
              <a:defPPr>
                <a:defRPr lang="en-US"/>
              </a:defPPr>
              <a:lvl1pPr lvl="0">
                <a:defRPr kumimoji="0" sz="12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Journal ranking by </a:t>
              </a:r>
              <a:r>
                <a:rPr kumimoji="0" lang="en-GB"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CiteScore</a:t>
              </a: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across 330 subjects </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per Scopus Metrics database; source: Scopus data (2016)</a:t>
              </a:r>
            </a:p>
          </p:txBody>
        </p:sp>
        <p:sp>
          <p:nvSpPr>
            <p:cNvPr id="14" name="Rectangle 13"/>
            <p:cNvSpPr/>
            <p:nvPr/>
          </p:nvSpPr>
          <p:spPr>
            <a:xfrm>
              <a:off x="465233" y="1558060"/>
              <a:ext cx="3323987" cy="40010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rPr>
                <a:t>Journal ranking—</a:t>
              </a:r>
              <a:r>
                <a:rPr kumimoji="0" lang="en-GB" sz="1350" b="1" i="0" u="none" strike="noStrike" kern="1200" cap="none" spc="0" normalizeH="0" baseline="0" noProof="0" dirty="0" err="1">
                  <a:ln>
                    <a:noFill/>
                  </a:ln>
                  <a:solidFill>
                    <a:srgbClr val="53565A">
                      <a:lumMod val="50000"/>
                    </a:srgbClr>
                  </a:solidFill>
                  <a:effectLst/>
                  <a:uLnTx/>
                  <a:uFillTx/>
                  <a:latin typeface="Arial" charset="0"/>
                  <a:ea typeface="Arial" charset="0"/>
                  <a:cs typeface="Arial" charset="0"/>
                </a:rPr>
                <a:t>Citescore</a:t>
              </a:r>
              <a:r>
                <a:rPr kumimoji="0" lang="en-GB" sz="135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rPr>
                <a:t> </a:t>
              </a:r>
              <a:endParaRPr kumimoji="0" lang="en-GB" sz="150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endParaRPr>
            </a:p>
          </p:txBody>
        </p:sp>
        <p:sp>
          <p:nvSpPr>
            <p:cNvPr id="15" name="TextBox 14"/>
            <p:cNvSpPr txBox="1"/>
            <p:nvPr/>
          </p:nvSpPr>
          <p:spPr>
            <a:xfrm>
              <a:off x="568581" y="2460927"/>
              <a:ext cx="2044575" cy="307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Share of top–10% journals</a:t>
              </a:r>
            </a:p>
          </p:txBody>
        </p:sp>
        <p:grpSp>
          <p:nvGrpSpPr>
            <p:cNvPr id="27" name="Group 26"/>
            <p:cNvGrpSpPr/>
            <p:nvPr/>
          </p:nvGrpSpPr>
          <p:grpSpPr>
            <a:xfrm>
              <a:off x="560419" y="3202152"/>
              <a:ext cx="2424351" cy="1644686"/>
              <a:chOff x="443637" y="3012603"/>
              <a:chExt cx="2158511" cy="1644686"/>
            </a:xfrm>
          </p:grpSpPr>
          <p:grpSp>
            <p:nvGrpSpPr>
              <p:cNvPr id="20" name="Group 19"/>
              <p:cNvGrpSpPr/>
              <p:nvPr/>
            </p:nvGrpSpPr>
            <p:grpSpPr>
              <a:xfrm>
                <a:off x="514349" y="3362325"/>
                <a:ext cx="1990585" cy="1294964"/>
                <a:chOff x="642937" y="3362325"/>
                <a:chExt cx="1654499" cy="1076325"/>
              </a:xfrm>
            </p:grpSpPr>
            <p:sp>
              <p:nvSpPr>
                <p:cNvPr id="16" name="Rectangle 15"/>
                <p:cNvSpPr/>
                <p:nvPr/>
              </p:nvSpPr>
              <p:spPr>
                <a:xfrm>
                  <a:off x="642937" y="3362325"/>
                  <a:ext cx="377179" cy="10763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p:cNvSpPr/>
                <p:nvPr/>
              </p:nvSpPr>
              <p:spPr>
                <a:xfrm>
                  <a:off x="1068710" y="3967163"/>
                  <a:ext cx="377179" cy="47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TextBox 20"/>
              <p:cNvSpPr txBox="1"/>
              <p:nvPr/>
            </p:nvSpPr>
            <p:spPr>
              <a:xfrm>
                <a:off x="443637" y="3012603"/>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32%</a:t>
                </a:r>
              </a:p>
            </p:txBody>
          </p:sp>
          <p:sp>
            <p:nvSpPr>
              <p:cNvPr id="22" name="TextBox 21"/>
              <p:cNvSpPr txBox="1"/>
              <p:nvPr/>
            </p:nvSpPr>
            <p:spPr>
              <a:xfrm>
                <a:off x="955899" y="3722907"/>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3565A"/>
                    </a:solidFill>
                    <a:effectLst/>
                    <a:uLnTx/>
                    <a:uFillTx/>
                    <a:latin typeface="Arial" charset="0"/>
                    <a:ea typeface="Arial" charset="0"/>
                    <a:cs typeface="Arial" charset="0"/>
                  </a:rPr>
                  <a:t>14%</a:t>
                </a:r>
                <a:endPar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23" name="TextBox 22"/>
              <p:cNvSpPr txBox="1"/>
              <p:nvPr/>
            </p:nvSpPr>
            <p:spPr>
              <a:xfrm>
                <a:off x="1468453" y="3832089"/>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12%</a:t>
                </a:r>
              </a:p>
            </p:txBody>
          </p:sp>
          <p:sp>
            <p:nvSpPr>
              <p:cNvPr id="24" name="TextBox 23"/>
              <p:cNvSpPr txBox="1"/>
              <p:nvPr/>
            </p:nvSpPr>
            <p:spPr>
              <a:xfrm>
                <a:off x="1988903" y="4165475"/>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a:t>
                </a:r>
              </a:p>
            </p:txBody>
          </p:sp>
        </p:grpSp>
        <p:sp>
          <p:nvSpPr>
            <p:cNvPr id="25" name="TextBox 24"/>
            <p:cNvSpPr txBox="1"/>
            <p:nvPr/>
          </p:nvSpPr>
          <p:spPr>
            <a:xfrm>
              <a:off x="557713" y="4846838"/>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26" name="TextBox 25"/>
            <p:cNvSpPr txBox="1"/>
            <p:nvPr/>
          </p:nvSpPr>
          <p:spPr>
            <a:xfrm>
              <a:off x="1108481"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28" name="TextBox 27"/>
            <p:cNvSpPr txBox="1"/>
            <p:nvPr/>
          </p:nvSpPr>
          <p:spPr>
            <a:xfrm>
              <a:off x="166862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29" name="TextBox 28"/>
            <p:cNvSpPr txBox="1"/>
            <p:nvPr/>
          </p:nvSpPr>
          <p:spPr>
            <a:xfrm>
              <a:off x="2261012"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30" name="TextBox 29"/>
            <p:cNvSpPr txBox="1"/>
            <p:nvPr/>
          </p:nvSpPr>
          <p:spPr>
            <a:xfrm>
              <a:off x="3148346" y="2460927"/>
              <a:ext cx="257160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Subjects with top rank </a:t>
              </a:r>
              <a:b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b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(All Science Journal Classification)</a:t>
              </a:r>
            </a:p>
          </p:txBody>
        </p:sp>
        <p:grpSp>
          <p:nvGrpSpPr>
            <p:cNvPr id="31" name="Group 30"/>
            <p:cNvGrpSpPr/>
            <p:nvPr/>
          </p:nvGrpSpPr>
          <p:grpSpPr>
            <a:xfrm>
              <a:off x="3090377" y="3047936"/>
              <a:ext cx="2449881" cy="1798904"/>
              <a:chOff x="399292" y="2858387"/>
              <a:chExt cx="2181241" cy="1798904"/>
            </a:xfrm>
          </p:grpSpPr>
          <p:grpSp>
            <p:nvGrpSpPr>
              <p:cNvPr id="32" name="Group 31"/>
              <p:cNvGrpSpPr/>
              <p:nvPr/>
            </p:nvGrpSpPr>
            <p:grpSpPr>
              <a:xfrm>
                <a:off x="514349" y="3188263"/>
                <a:ext cx="1990585" cy="1469028"/>
                <a:chOff x="642937" y="3217650"/>
                <a:chExt cx="1654499" cy="1221000"/>
              </a:xfrm>
            </p:grpSpPr>
            <p:sp>
              <p:nvSpPr>
                <p:cNvPr id="37" name="Rectangle 36"/>
                <p:cNvSpPr/>
                <p:nvPr/>
              </p:nvSpPr>
              <p:spPr>
                <a:xfrm>
                  <a:off x="642937" y="3217650"/>
                  <a:ext cx="377179" cy="122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p:cNvSpPr/>
                <p:nvPr/>
              </p:nvSpPr>
              <p:spPr>
                <a:xfrm>
                  <a:off x="1068710" y="4124916"/>
                  <a:ext cx="377179" cy="3137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extBox 32"/>
              <p:cNvSpPr txBox="1"/>
              <p:nvPr/>
            </p:nvSpPr>
            <p:spPr>
              <a:xfrm>
                <a:off x="399292" y="2858387"/>
                <a:ext cx="6839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107</a:t>
                </a:r>
              </a:p>
            </p:txBody>
          </p:sp>
          <p:sp>
            <p:nvSpPr>
              <p:cNvPr id="34" name="TextBox 33"/>
              <p:cNvSpPr txBox="1"/>
              <p:nvPr/>
            </p:nvSpPr>
            <p:spPr>
              <a:xfrm>
                <a:off x="934285" y="3932686"/>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30</a:t>
                </a:r>
              </a:p>
            </p:txBody>
          </p:sp>
          <p:sp>
            <p:nvSpPr>
              <p:cNvPr id="35" name="TextBox 34"/>
              <p:cNvSpPr txBox="1"/>
              <p:nvPr/>
            </p:nvSpPr>
            <p:spPr>
              <a:xfrm>
                <a:off x="1446841" y="3832090"/>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34</a:t>
                </a:r>
              </a:p>
            </p:txBody>
          </p:sp>
          <p:sp>
            <p:nvSpPr>
              <p:cNvPr id="36" name="TextBox 35"/>
              <p:cNvSpPr txBox="1"/>
              <p:nvPr/>
            </p:nvSpPr>
            <p:spPr>
              <a:xfrm>
                <a:off x="1967287" y="4165476"/>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a:t>
                </a:r>
              </a:p>
            </p:txBody>
          </p:sp>
        </p:grpSp>
        <p:sp>
          <p:nvSpPr>
            <p:cNvPr id="41" name="TextBox 40"/>
            <p:cNvSpPr txBox="1"/>
            <p:nvPr/>
          </p:nvSpPr>
          <p:spPr>
            <a:xfrm>
              <a:off x="3137478" y="4846838"/>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42" name="TextBox 41"/>
            <p:cNvSpPr txBox="1"/>
            <p:nvPr/>
          </p:nvSpPr>
          <p:spPr>
            <a:xfrm>
              <a:off x="368824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43" name="TextBox 42"/>
            <p:cNvSpPr txBox="1"/>
            <p:nvPr/>
          </p:nvSpPr>
          <p:spPr>
            <a:xfrm>
              <a:off x="4248392"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44" name="TextBox 43"/>
            <p:cNvSpPr txBox="1"/>
            <p:nvPr/>
          </p:nvSpPr>
          <p:spPr>
            <a:xfrm>
              <a:off x="484077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grpSp>
      <p:grpSp>
        <p:nvGrpSpPr>
          <p:cNvPr id="79" name="Group 78"/>
          <p:cNvGrpSpPr/>
          <p:nvPr/>
        </p:nvGrpSpPr>
        <p:grpSpPr>
          <a:xfrm>
            <a:off x="4515355" y="1998134"/>
            <a:ext cx="4346570" cy="3806289"/>
            <a:chOff x="6020474" y="1521178"/>
            <a:chExt cx="5795426" cy="5075053"/>
          </a:xfrm>
        </p:grpSpPr>
        <p:sp>
          <p:nvSpPr>
            <p:cNvPr id="7" name="TextBox 6"/>
            <p:cNvSpPr txBox="1"/>
            <p:nvPr/>
          </p:nvSpPr>
          <p:spPr>
            <a:xfrm>
              <a:off x="6360967" y="6103788"/>
              <a:ext cx="5454933" cy="492443"/>
            </a:xfrm>
            <a:prstGeom prst="rect">
              <a:avLst/>
            </a:prstGeom>
            <a:noFill/>
          </p:spPr>
          <p:txBody>
            <a:bodyPr wrap="square" rtlCol="0">
              <a:spAutoFit/>
            </a:bodyPr>
            <a:lstStyle>
              <a:defPPr>
                <a:defRPr lang="en-US"/>
              </a:defPPr>
              <a:lvl1pPr lvl="0">
                <a:defRPr kumimoji="0" sz="10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Journal ranking by Journal Impact Factor across 234 subjects </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per </a:t>
              </a:r>
              <a:r>
                <a:rPr kumimoji="0" lang="en-US"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Clarivate’s</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Journal Citation Reports database; source: </a:t>
              </a:r>
              <a:r>
                <a:rPr kumimoji="0" lang="en-US"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Clarivate</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data (2016)</a:t>
              </a:r>
            </a:p>
          </p:txBody>
        </p:sp>
        <p:sp>
          <p:nvSpPr>
            <p:cNvPr id="8" name="Title 1">
              <a:extLst/>
            </p:cNvPr>
            <p:cNvSpPr txBox="1">
              <a:spLocks/>
            </p:cNvSpPr>
            <p:nvPr/>
          </p:nvSpPr>
          <p:spPr>
            <a:xfrm>
              <a:off x="6360967" y="1521178"/>
              <a:ext cx="5454933" cy="406214"/>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50" b="1" i="0" u="none" strike="noStrike" kern="1200" cap="none" spc="0" normalizeH="0" baseline="0" noProof="0">
                  <a:ln>
                    <a:noFill/>
                  </a:ln>
                  <a:solidFill>
                    <a:srgbClr val="53565A">
                      <a:lumMod val="50000"/>
                    </a:srgbClr>
                  </a:solidFill>
                  <a:effectLst/>
                  <a:uLnTx/>
                  <a:uFillTx/>
                  <a:latin typeface="Arial" panose="020B0604020202020204" pitchFamily="34" charset="0"/>
                  <a:ea typeface="+mj-ea"/>
                  <a:cs typeface="Arial" panose="020B0604020202020204" pitchFamily="34" charset="0"/>
                </a:rPr>
                <a:t>Journal ranking—Impact </a:t>
              </a:r>
              <a:r>
                <a:rPr kumimoji="0" lang="en-GB" sz="1350" b="1" i="0" u="none" strike="noStrike" kern="1200" cap="none" spc="0" normalizeH="0" baseline="0" noProof="0" dirty="0">
                  <a:ln>
                    <a:noFill/>
                  </a:ln>
                  <a:solidFill>
                    <a:srgbClr val="53565A">
                      <a:lumMod val="50000"/>
                    </a:srgbClr>
                  </a:solidFill>
                  <a:effectLst/>
                  <a:uLnTx/>
                  <a:uFillTx/>
                  <a:latin typeface="Arial" panose="020B0604020202020204" pitchFamily="34" charset="0"/>
                  <a:ea typeface="+mj-ea"/>
                  <a:cs typeface="Arial" panose="020B0604020202020204" pitchFamily="34" charset="0"/>
                </a:rPr>
                <a:t>Factor </a:t>
              </a:r>
              <a:endParaRPr kumimoji="0" lang="en-GB" sz="1500" b="1" i="0" u="none" strike="noStrike" kern="1200" cap="none" spc="0" normalizeH="0" baseline="0" noProof="0" dirty="0">
                <a:ln>
                  <a:noFill/>
                </a:ln>
                <a:solidFill>
                  <a:srgbClr val="53565A">
                    <a:lumMod val="50000"/>
                  </a:srgbClr>
                </a:solidFill>
                <a:effectLst/>
                <a:uLnTx/>
                <a:uFillTx/>
                <a:latin typeface="Arial" panose="020B0604020202020204" pitchFamily="34" charset="0"/>
                <a:ea typeface="+mj-ea"/>
                <a:cs typeface="Arial" panose="020B0604020202020204" pitchFamily="34" charset="0"/>
              </a:endParaRPr>
            </a:p>
          </p:txBody>
        </p:sp>
        <p:grpSp>
          <p:nvGrpSpPr>
            <p:cNvPr id="46" name="Group 45"/>
            <p:cNvGrpSpPr/>
            <p:nvPr/>
          </p:nvGrpSpPr>
          <p:grpSpPr>
            <a:xfrm>
              <a:off x="6364532" y="3072212"/>
              <a:ext cx="2424351" cy="1774627"/>
              <a:chOff x="443637" y="2882663"/>
              <a:chExt cx="2158511" cy="1774627"/>
            </a:xfrm>
          </p:grpSpPr>
          <p:grpSp>
            <p:nvGrpSpPr>
              <p:cNvPr id="47" name="Group 46"/>
              <p:cNvGrpSpPr/>
              <p:nvPr/>
            </p:nvGrpSpPr>
            <p:grpSpPr>
              <a:xfrm>
                <a:off x="514349" y="3214114"/>
                <a:ext cx="1990585" cy="1443176"/>
                <a:chOff x="642937" y="3239137"/>
                <a:chExt cx="1654499" cy="1199513"/>
              </a:xfrm>
            </p:grpSpPr>
            <p:sp>
              <p:nvSpPr>
                <p:cNvPr id="52" name="Rectangle 51"/>
                <p:cNvSpPr/>
                <p:nvPr/>
              </p:nvSpPr>
              <p:spPr>
                <a:xfrm>
                  <a:off x="642937" y="3239137"/>
                  <a:ext cx="377179" cy="1199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p:cNvSpPr/>
                <p:nvPr/>
              </p:nvSpPr>
              <p:spPr>
                <a:xfrm>
                  <a:off x="1494483" y="3967162"/>
                  <a:ext cx="377179" cy="4714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8" name="TextBox 47"/>
              <p:cNvSpPr txBox="1"/>
              <p:nvPr/>
            </p:nvSpPr>
            <p:spPr>
              <a:xfrm>
                <a:off x="443637" y="2882663"/>
                <a:ext cx="68391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29%</a:t>
                </a:r>
              </a:p>
            </p:txBody>
          </p:sp>
          <p:sp>
            <p:nvSpPr>
              <p:cNvPr id="49" name="TextBox 48"/>
              <p:cNvSpPr txBox="1"/>
              <p:nvPr/>
            </p:nvSpPr>
            <p:spPr>
              <a:xfrm>
                <a:off x="955899" y="3892657"/>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13%</a:t>
                </a:r>
              </a:p>
            </p:txBody>
          </p:sp>
          <p:sp>
            <p:nvSpPr>
              <p:cNvPr id="50" name="TextBox 49"/>
              <p:cNvSpPr txBox="1"/>
              <p:nvPr/>
            </p:nvSpPr>
            <p:spPr>
              <a:xfrm>
                <a:off x="1468453" y="3759692"/>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15%</a:t>
                </a:r>
              </a:p>
            </p:txBody>
          </p:sp>
          <p:sp>
            <p:nvSpPr>
              <p:cNvPr id="51" name="TextBox 50"/>
              <p:cNvSpPr txBox="1"/>
              <p:nvPr/>
            </p:nvSpPr>
            <p:spPr>
              <a:xfrm>
                <a:off x="1988903" y="4197845"/>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a:t>
                </a:r>
              </a:p>
            </p:txBody>
          </p:sp>
        </p:grpSp>
        <p:sp>
          <p:nvSpPr>
            <p:cNvPr id="56" name="TextBox 55"/>
            <p:cNvSpPr txBox="1"/>
            <p:nvPr/>
          </p:nvSpPr>
          <p:spPr>
            <a:xfrm>
              <a:off x="6361826" y="4846839"/>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57" name="TextBox 56"/>
            <p:cNvSpPr txBox="1"/>
            <p:nvPr/>
          </p:nvSpPr>
          <p:spPr>
            <a:xfrm>
              <a:off x="6912594"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58" name="TextBox 57"/>
            <p:cNvSpPr txBox="1"/>
            <p:nvPr/>
          </p:nvSpPr>
          <p:spPr>
            <a:xfrm>
              <a:off x="7472739"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59" name="TextBox 58"/>
            <p:cNvSpPr txBox="1"/>
            <p:nvPr/>
          </p:nvSpPr>
          <p:spPr>
            <a:xfrm>
              <a:off x="8065124"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60" name="TextBox 59"/>
            <p:cNvSpPr txBox="1"/>
            <p:nvPr/>
          </p:nvSpPr>
          <p:spPr>
            <a:xfrm>
              <a:off x="6361826" y="2460928"/>
              <a:ext cx="2044574" cy="307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Share of top–10% journals</a:t>
              </a:r>
            </a:p>
          </p:txBody>
        </p:sp>
        <p:grpSp>
          <p:nvGrpSpPr>
            <p:cNvPr id="61" name="Group 60"/>
            <p:cNvGrpSpPr/>
            <p:nvPr/>
          </p:nvGrpSpPr>
          <p:grpSpPr>
            <a:xfrm>
              <a:off x="8984942" y="2961510"/>
              <a:ext cx="2457973" cy="1885328"/>
              <a:chOff x="399292" y="2771961"/>
              <a:chExt cx="2188446" cy="1885328"/>
            </a:xfrm>
          </p:grpSpPr>
          <p:grpSp>
            <p:nvGrpSpPr>
              <p:cNvPr id="62" name="Group 61"/>
              <p:cNvGrpSpPr/>
              <p:nvPr/>
            </p:nvGrpSpPr>
            <p:grpSpPr>
              <a:xfrm>
                <a:off x="514349" y="3100915"/>
                <a:ext cx="1990585" cy="1556374"/>
                <a:chOff x="642937" y="3145051"/>
                <a:chExt cx="1654499" cy="1293599"/>
              </a:xfrm>
            </p:grpSpPr>
            <p:sp>
              <p:nvSpPr>
                <p:cNvPr id="67" name="Rectangle 66"/>
                <p:cNvSpPr/>
                <p:nvPr/>
              </p:nvSpPr>
              <p:spPr>
                <a:xfrm>
                  <a:off x="642937" y="3145051"/>
                  <a:ext cx="377179" cy="12935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p:cNvSpPr/>
                <p:nvPr/>
              </p:nvSpPr>
              <p:spPr>
                <a:xfrm>
                  <a:off x="1494483" y="4064436"/>
                  <a:ext cx="377179" cy="3742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p:cNvSpPr/>
                <p:nvPr/>
              </p:nvSpPr>
              <p:spPr>
                <a:xfrm>
                  <a:off x="1920257" y="4296224"/>
                  <a:ext cx="377179" cy="1424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3" name="TextBox 62"/>
              <p:cNvSpPr txBox="1"/>
              <p:nvPr/>
            </p:nvSpPr>
            <p:spPr>
              <a:xfrm>
                <a:off x="399292" y="2771961"/>
                <a:ext cx="6839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75</a:t>
                </a:r>
              </a:p>
            </p:txBody>
          </p:sp>
          <p:sp>
            <p:nvSpPr>
              <p:cNvPr id="64" name="TextBox 63"/>
              <p:cNvSpPr txBox="1"/>
              <p:nvPr/>
            </p:nvSpPr>
            <p:spPr>
              <a:xfrm>
                <a:off x="941490" y="3868818"/>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27</a:t>
                </a:r>
              </a:p>
            </p:txBody>
          </p:sp>
          <p:sp>
            <p:nvSpPr>
              <p:cNvPr id="65" name="TextBox 64"/>
              <p:cNvSpPr txBox="1"/>
              <p:nvPr/>
            </p:nvSpPr>
            <p:spPr>
              <a:xfrm>
                <a:off x="1454044" y="3867612"/>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27</a:t>
                </a:r>
              </a:p>
            </p:txBody>
          </p:sp>
          <p:sp>
            <p:nvSpPr>
              <p:cNvPr id="66" name="TextBox 65"/>
              <p:cNvSpPr txBox="1"/>
              <p:nvPr/>
            </p:nvSpPr>
            <p:spPr>
              <a:xfrm>
                <a:off x="1974492" y="4130204"/>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a:t>
                </a:r>
              </a:p>
            </p:txBody>
          </p:sp>
        </p:grpSp>
        <p:sp>
          <p:nvSpPr>
            <p:cNvPr id="71" name="TextBox 70"/>
            <p:cNvSpPr txBox="1"/>
            <p:nvPr/>
          </p:nvSpPr>
          <p:spPr>
            <a:xfrm>
              <a:off x="9032043" y="4846839"/>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72" name="TextBox 71"/>
            <p:cNvSpPr txBox="1"/>
            <p:nvPr/>
          </p:nvSpPr>
          <p:spPr>
            <a:xfrm>
              <a:off x="9582811"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73" name="TextBox 72"/>
            <p:cNvSpPr txBox="1"/>
            <p:nvPr/>
          </p:nvSpPr>
          <p:spPr>
            <a:xfrm>
              <a:off x="10142956"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74" name="TextBox 73"/>
            <p:cNvSpPr txBox="1"/>
            <p:nvPr/>
          </p:nvSpPr>
          <p:spPr>
            <a:xfrm>
              <a:off x="10735341"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75" name="TextBox 74"/>
            <p:cNvSpPr txBox="1"/>
            <p:nvPr/>
          </p:nvSpPr>
          <p:spPr>
            <a:xfrm>
              <a:off x="9032043" y="2460928"/>
              <a:ext cx="204457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Subjects with top rank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(Journal Citation Reports)</a:t>
              </a:r>
            </a:p>
          </p:txBody>
        </p:sp>
        <p:cxnSp>
          <p:nvCxnSpPr>
            <p:cNvPr id="77" name="Straight Connector 76"/>
            <p:cNvCxnSpPr/>
            <p:nvPr/>
          </p:nvCxnSpPr>
          <p:spPr>
            <a:xfrm>
              <a:off x="6020474" y="1558060"/>
              <a:ext cx="0" cy="50073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6" name="Rectangle 75">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450"/>
              </a:spcAft>
              <a:buClrTx/>
              <a:buSzTx/>
              <a:buFontTx/>
              <a:buNone/>
              <a:tabLst/>
              <a:defRPr/>
            </a:pPr>
            <a:endParaRPr kumimoji="0" lang="en-US" sz="18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5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86052" y="5337339"/>
            <a:ext cx="6858000" cy="962025"/>
          </a:xfrm>
          <a:prstGeom prst="rect">
            <a:avLst/>
          </a:prstGeom>
          <a:gradFill flip="none" rotWithShape="1">
            <a:gsLst>
              <a:gs pos="80000">
                <a:schemeClr val="bg2">
                  <a:lumMod val="20000"/>
                  <a:lumOff val="80000"/>
                </a:schemeClr>
              </a:gs>
              <a:gs pos="20000">
                <a:schemeClr val="bg2">
                  <a:lumMod val="20000"/>
                  <a:lumOff val="80000"/>
                </a:schemeClr>
              </a:gs>
              <a:gs pos="0">
                <a:schemeClr val="bg1"/>
              </a:gs>
              <a:gs pos="100000">
                <a:schemeClr val="bg1"/>
              </a:gs>
              <a:gs pos="50000">
                <a:schemeClr val="bg2">
                  <a:lumMod val="40000"/>
                  <a:lumOff val="60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6650231" y="2667725"/>
            <a:ext cx="1200150" cy="346089"/>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ectangle 6"/>
          <p:cNvSpPr/>
          <p:nvPr/>
        </p:nvSpPr>
        <p:spPr>
          <a:xfrm>
            <a:off x="5455706" y="2667725"/>
            <a:ext cx="1196240" cy="350852"/>
          </a:xfrm>
          <a:prstGeom prst="rect">
            <a:avLst/>
          </a:prstGeom>
          <a:solidFill>
            <a:schemeClr val="accent1">
              <a:alpha val="25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4262429" y="2661673"/>
            <a:ext cx="1195733" cy="356904"/>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9" name="Rectangle 8"/>
          <p:cNvSpPr/>
          <p:nvPr/>
        </p:nvSpPr>
        <p:spPr>
          <a:xfrm>
            <a:off x="3064424" y="2667725"/>
            <a:ext cx="1199492" cy="350852"/>
          </a:xfrm>
          <a:prstGeom prst="rect">
            <a:avLst/>
          </a:prstGeom>
          <a:solidFill>
            <a:srgbClr val="007398">
              <a:alpha val="25000"/>
            </a:srgb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65876" y="2632590"/>
            <a:ext cx="1194983" cy="381224"/>
          </a:xfrm>
          <a:prstGeom prst="rect">
            <a:avLst/>
          </a:prstGeom>
          <a:solidFill>
            <a:schemeClr val="accent2">
              <a:lumMod val="20000"/>
              <a:lumOff val="8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 name="Text Placeholder 3"/>
          <p:cNvSpPr>
            <a:spLocks noGrp="1"/>
          </p:cNvSpPr>
          <p:nvPr>
            <p:ph type="body" sz="quarter" idx="10"/>
          </p:nvPr>
        </p:nvSpPr>
        <p:spPr>
          <a:xfrm>
            <a:off x="112980" y="660926"/>
            <a:ext cx="8944865" cy="701330"/>
          </a:xfrm>
        </p:spPr>
        <p:txBody>
          <a:bodyPr/>
          <a:lstStyle/>
          <a:p>
            <a:pPr>
              <a:lnSpc>
                <a:spcPct val="150000"/>
              </a:lnSpc>
            </a:pP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启动了从“内容”到“内容 </a:t>
            </a:r>
            <a:r>
              <a:rPr lang="en-US" altLang="zh-CN" sz="1800" b="1" dirty="0">
                <a:latin typeface="Microsoft YaHei UI" panose="020B0503020204020204" pitchFamily="34" charset="-122"/>
                <a:ea typeface="Microsoft YaHei UI" panose="020B0503020204020204" pitchFamily="34" charset="-122"/>
              </a:rPr>
              <a:t>+ </a:t>
            </a:r>
            <a:r>
              <a:rPr lang="zh-CN" altLang="en-US" sz="1800" b="1" dirty="0">
                <a:latin typeface="Microsoft YaHei UI" panose="020B0503020204020204" pitchFamily="34" charset="-122"/>
                <a:ea typeface="Microsoft YaHei UI" panose="020B0503020204020204" pitchFamily="34" charset="-122"/>
              </a:rPr>
              <a:t>技术”的创新转换。</a:t>
            </a: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通过与中国科研机构的图书馆、规划办公室、研究人员以及其他相关人员的合作，我们可以为科研人员提供信息支持服务</a:t>
            </a:r>
            <a:endParaRPr lang="en-US" sz="1800" b="1" dirty="0">
              <a:latin typeface="Arial Bold" panose="020B0704020202020204" pitchFamily="34" charset="0"/>
              <a:cs typeface="Arial Bold" panose="020B0704020202020204" pitchFamily="34" charset="0"/>
            </a:endParaRPr>
          </a:p>
        </p:txBody>
      </p:sp>
      <p:sp>
        <p:nvSpPr>
          <p:cNvPr id="27" name="TextBox 26"/>
          <p:cNvSpPr txBox="1"/>
          <p:nvPr/>
        </p:nvSpPr>
        <p:spPr>
          <a:xfrm>
            <a:off x="1848015" y="2702441"/>
            <a:ext cx="1223963" cy="456087"/>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 eBooks, Online Journals, Databases</a:t>
            </a:r>
          </a:p>
        </p:txBody>
      </p:sp>
      <p:sp>
        <p:nvSpPr>
          <p:cNvPr id="14" name="TextBox 13"/>
          <p:cNvSpPr txBox="1"/>
          <p:nvPr/>
        </p:nvSpPr>
        <p:spPr>
          <a:xfrm rot="16200000">
            <a:off x="1395105" y="4854632"/>
            <a:ext cx="784718" cy="207749"/>
          </a:xfrm>
          <a:prstGeom prst="rect">
            <a:avLst/>
          </a:prstGeom>
          <a:noFill/>
          <a:ln>
            <a:noFill/>
            <a:prstDash val="dot"/>
          </a:ln>
        </p:spPr>
        <p:txBody>
          <a:bodyPr wrap="square" rtlCol="0">
            <a:spAutoFit/>
          </a:bodyPr>
          <a:lstStyle/>
          <a:p>
            <a:pPr algn="ctr"/>
            <a:r>
              <a:rPr lang="en-US" sz="750" dirty="0">
                <a:latin typeface="Arial"/>
                <a:cs typeface="Arial"/>
              </a:rPr>
              <a:t>PLATFORMS</a:t>
            </a:r>
          </a:p>
        </p:txBody>
      </p:sp>
      <p:sp>
        <p:nvSpPr>
          <p:cNvPr id="63" name="Rectangle 62"/>
          <p:cNvSpPr/>
          <p:nvPr/>
        </p:nvSpPr>
        <p:spPr>
          <a:xfrm>
            <a:off x="1795627"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Over the last</a:t>
            </a:r>
          </a:p>
          <a:p>
            <a:r>
              <a:rPr lang="en-US" sz="750" b="1" dirty="0">
                <a:solidFill>
                  <a:srgbClr val="53565A"/>
                </a:solidFill>
                <a:latin typeface="Arial"/>
                <a:cs typeface="Arial"/>
              </a:rPr>
              <a:t>50 years </a:t>
            </a:r>
            <a:r>
              <a:rPr lang="en-US" sz="750" dirty="0">
                <a:solidFill>
                  <a:srgbClr val="53565A"/>
                </a:solidFill>
                <a:latin typeface="Arial"/>
                <a:cs typeface="Arial"/>
              </a:rPr>
              <a:t>the majority of Noble Laureates have published with Elsevier</a:t>
            </a:r>
          </a:p>
        </p:txBody>
      </p:sp>
      <p:sp>
        <p:nvSpPr>
          <p:cNvPr id="11" name="Rectangle 10"/>
          <p:cNvSpPr/>
          <p:nvPr/>
        </p:nvSpPr>
        <p:spPr>
          <a:xfrm>
            <a:off x="443814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Published over </a:t>
            </a:r>
          </a:p>
          <a:p>
            <a:r>
              <a:rPr lang="en-US" sz="750" b="1" dirty="0">
                <a:solidFill>
                  <a:srgbClr val="53565A"/>
                </a:solidFill>
                <a:latin typeface="Arial"/>
                <a:cs typeface="Arial"/>
              </a:rPr>
              <a:t>360,000</a:t>
            </a:r>
            <a:r>
              <a:rPr lang="en-US" sz="750" dirty="0">
                <a:solidFill>
                  <a:srgbClr val="53565A"/>
                </a:solidFill>
              </a:rPr>
              <a:t> </a:t>
            </a:r>
            <a:r>
              <a:rPr lang="en-US" sz="750" b="1" dirty="0">
                <a:solidFill>
                  <a:srgbClr val="53565A"/>
                </a:solidFill>
                <a:latin typeface="Arial"/>
                <a:cs typeface="Arial"/>
              </a:rPr>
              <a:t>articles</a:t>
            </a:r>
          </a:p>
          <a:p>
            <a:r>
              <a:rPr lang="en-US" sz="750" dirty="0">
                <a:solidFill>
                  <a:srgbClr val="53565A"/>
                </a:solidFill>
                <a:latin typeface="Arial"/>
                <a:cs typeface="Arial"/>
              </a:rPr>
              <a:t>in 2014</a:t>
            </a:r>
          </a:p>
        </p:txBody>
      </p:sp>
      <p:sp>
        <p:nvSpPr>
          <p:cNvPr id="12" name="Rectangle 11"/>
          <p:cNvSpPr/>
          <p:nvPr/>
        </p:nvSpPr>
        <p:spPr>
          <a:xfrm>
            <a:off x="267646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Founded over </a:t>
            </a:r>
          </a:p>
          <a:p>
            <a:r>
              <a:rPr lang="en-US" sz="750" b="1" dirty="0">
                <a:solidFill>
                  <a:srgbClr val="53565A"/>
                </a:solidFill>
                <a:latin typeface="Arial"/>
                <a:cs typeface="Arial"/>
              </a:rPr>
              <a:t>130 years ago </a:t>
            </a:r>
            <a:endParaRPr lang="en-US" sz="750" dirty="0">
              <a:solidFill>
                <a:srgbClr val="53565A"/>
              </a:solidFill>
              <a:latin typeface="Arial"/>
              <a:cs typeface="Arial"/>
            </a:endParaRPr>
          </a:p>
        </p:txBody>
      </p:sp>
      <p:sp>
        <p:nvSpPr>
          <p:cNvPr id="16" name="Rectangle 15"/>
          <p:cNvSpPr/>
          <p:nvPr/>
        </p:nvSpPr>
        <p:spPr>
          <a:xfrm>
            <a:off x="6199830"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Work with over </a:t>
            </a:r>
          </a:p>
          <a:p>
            <a:r>
              <a:rPr lang="en-US" sz="750" b="1" dirty="0">
                <a:solidFill>
                  <a:srgbClr val="53565A"/>
                </a:solidFill>
                <a:latin typeface="Arial"/>
                <a:cs typeface="Arial"/>
              </a:rPr>
              <a:t>30 million   </a:t>
            </a:r>
          </a:p>
          <a:p>
            <a:r>
              <a:rPr lang="en-US" sz="750" dirty="0">
                <a:solidFill>
                  <a:srgbClr val="53565A"/>
                </a:solidFill>
                <a:latin typeface="Arial"/>
                <a:cs typeface="Arial"/>
              </a:rPr>
              <a:t>Scientists, students, health  &amp; information professionals</a:t>
            </a:r>
          </a:p>
        </p:txBody>
      </p:sp>
      <p:sp>
        <p:nvSpPr>
          <p:cNvPr id="17" name="Rectangle 16"/>
          <p:cNvSpPr/>
          <p:nvPr/>
        </p:nvSpPr>
        <p:spPr>
          <a:xfrm>
            <a:off x="355730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Employ over </a:t>
            </a:r>
          </a:p>
          <a:p>
            <a:r>
              <a:rPr lang="en-US" sz="750" b="1" dirty="0">
                <a:solidFill>
                  <a:srgbClr val="53565A"/>
                </a:solidFill>
                <a:latin typeface="Arial"/>
                <a:cs typeface="Arial"/>
              </a:rPr>
              <a:t>7,000 employees</a:t>
            </a:r>
          </a:p>
          <a:p>
            <a:r>
              <a:rPr lang="en-US" sz="750" dirty="0">
                <a:solidFill>
                  <a:srgbClr val="53565A"/>
                </a:solidFill>
                <a:latin typeface="Arial"/>
                <a:cs typeface="Arial"/>
              </a:rPr>
              <a:t>in 24 countries  </a:t>
            </a:r>
          </a:p>
        </p:txBody>
      </p:sp>
      <p:sp>
        <p:nvSpPr>
          <p:cNvPr id="18" name="Rectangle 17"/>
          <p:cNvSpPr/>
          <p:nvPr/>
        </p:nvSpPr>
        <p:spPr>
          <a:xfrm>
            <a:off x="531898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Received over </a:t>
            </a:r>
          </a:p>
          <a:p>
            <a:r>
              <a:rPr lang="en-US" sz="750" b="1" dirty="0">
                <a:solidFill>
                  <a:srgbClr val="53565A"/>
                </a:solidFill>
                <a:latin typeface="Arial"/>
                <a:cs typeface="Arial"/>
              </a:rPr>
              <a:t>1.1 million submissions </a:t>
            </a:r>
            <a:r>
              <a:rPr lang="en-US" sz="750" dirty="0">
                <a:solidFill>
                  <a:srgbClr val="53565A"/>
                </a:solidFill>
                <a:latin typeface="Arial"/>
                <a:cs typeface="Arial"/>
              </a:rPr>
              <a:t>in 2014</a:t>
            </a:r>
          </a:p>
        </p:txBody>
      </p:sp>
      <p:sp>
        <p:nvSpPr>
          <p:cNvPr id="60" name="Rectangle 59"/>
          <p:cNvSpPr/>
          <p:nvPr/>
        </p:nvSpPr>
        <p:spPr>
          <a:xfrm>
            <a:off x="7080669" y="5343431"/>
            <a:ext cx="836676" cy="577081"/>
          </a:xfrm>
          <a:prstGeom prst="rect">
            <a:avLst/>
          </a:prstGeom>
          <a:noFill/>
        </p:spPr>
        <p:txBody>
          <a:bodyPr wrap="square" tIns="68580" anchor="t">
            <a:spAutoFit/>
          </a:bodyPr>
          <a:lstStyle/>
          <a:p>
            <a:pPr marL="0" lvl="1">
              <a:spcBef>
                <a:spcPct val="50000"/>
              </a:spcBef>
              <a:buClr>
                <a:srgbClr val="FF9900"/>
              </a:buClr>
              <a:buSzPct val="120000"/>
            </a:pPr>
            <a:r>
              <a:rPr lang="en-US" sz="750" dirty="0">
                <a:solidFill>
                  <a:srgbClr val="53565A"/>
                </a:solidFill>
                <a:latin typeface="Arial" panose="020B0604020202020204" pitchFamily="34" charset="0"/>
                <a:cs typeface="Arial" panose="020B0604020202020204" pitchFamily="34" charset="0"/>
              </a:rPr>
              <a:t>Over  </a:t>
            </a:r>
            <a:r>
              <a:rPr lang="en-US" sz="750" b="1" dirty="0">
                <a:solidFill>
                  <a:srgbClr val="53565A"/>
                </a:solidFill>
                <a:latin typeface="Arial" panose="020B0604020202020204" pitchFamily="34" charset="0"/>
                <a:cs typeface="Arial" panose="020B0604020202020204" pitchFamily="34" charset="0"/>
              </a:rPr>
              <a:t>55 million  </a:t>
            </a:r>
            <a:r>
              <a:rPr lang="en-US" sz="750" dirty="0">
                <a:solidFill>
                  <a:srgbClr val="53565A"/>
                </a:solidFill>
                <a:latin typeface="Arial" panose="020B0604020202020204" pitchFamily="34" charset="0"/>
                <a:cs typeface="Arial" panose="020B0604020202020204" pitchFamily="34" charset="0"/>
              </a:rPr>
              <a:t>items indexed by Scopus</a:t>
            </a:r>
          </a:p>
        </p:txBody>
      </p:sp>
      <p:sp>
        <p:nvSpPr>
          <p:cNvPr id="29" name="TextBox 28"/>
          <p:cNvSpPr txBox="1"/>
          <p:nvPr/>
        </p:nvSpPr>
        <p:spPr>
          <a:xfrm>
            <a:off x="4267365" y="2702441"/>
            <a:ext cx="1181100"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R+D Solutions</a:t>
            </a:r>
          </a:p>
        </p:txBody>
      </p:sp>
      <p:sp>
        <p:nvSpPr>
          <p:cNvPr id="30" name="TextBox 29"/>
          <p:cNvSpPr txBox="1"/>
          <p:nvPr/>
        </p:nvSpPr>
        <p:spPr>
          <a:xfrm>
            <a:off x="5467516" y="2702441"/>
            <a:ext cx="1176337"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Clinical Solutions</a:t>
            </a:r>
          </a:p>
        </p:txBody>
      </p:sp>
      <p:sp>
        <p:nvSpPr>
          <p:cNvPr id="35" name="TextBox 34"/>
          <p:cNvSpPr txBox="1"/>
          <p:nvPr/>
        </p:nvSpPr>
        <p:spPr>
          <a:xfrm>
            <a:off x="6653377" y="2702441"/>
            <a:ext cx="1190625"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Education</a:t>
            </a:r>
          </a:p>
        </p:txBody>
      </p:sp>
      <p:sp>
        <p:nvSpPr>
          <p:cNvPr id="28" name="TextBox 27"/>
          <p:cNvSpPr txBox="1"/>
          <p:nvPr/>
        </p:nvSpPr>
        <p:spPr>
          <a:xfrm>
            <a:off x="3057691" y="2702441"/>
            <a:ext cx="1209676" cy="334835"/>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a:t>
            </a:r>
          </a:p>
          <a:p>
            <a:r>
              <a:rPr lang="en-US" sz="788" dirty="0"/>
              <a:t>Research Intelligence</a:t>
            </a:r>
          </a:p>
        </p:txBody>
      </p:sp>
      <p:grpSp>
        <p:nvGrpSpPr>
          <p:cNvPr id="24" name="Group 23"/>
          <p:cNvGrpSpPr/>
          <p:nvPr/>
        </p:nvGrpSpPr>
        <p:grpSpPr>
          <a:xfrm>
            <a:off x="3055111" y="2660522"/>
            <a:ext cx="3603029" cy="1953902"/>
            <a:chOff x="2225412" y="1590573"/>
            <a:chExt cx="4804038" cy="3063977"/>
          </a:xfrm>
        </p:grpSpPr>
        <p:cxnSp>
          <p:nvCxnSpPr>
            <p:cNvPr id="36" name="Straight Connector 35"/>
            <p:cNvCxnSpPr/>
            <p:nvPr/>
          </p:nvCxnSpPr>
          <p:spPr>
            <a:xfrm flipH="1">
              <a:off x="2225412" y="1590573"/>
              <a:ext cx="190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2905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229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31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a:cxnSpLocks/>
          </p:cNvCxnSpPr>
          <p:nvPr/>
        </p:nvCxnSpPr>
        <p:spPr>
          <a:xfrm>
            <a:off x="7848764" y="2672505"/>
            <a:ext cx="4763" cy="2286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H="1">
            <a:off x="1632513" y="4795108"/>
            <a:ext cx="6206728" cy="0"/>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a:cxnSpLocks/>
          </p:cNvCxnSpPr>
          <p:nvPr/>
        </p:nvCxnSpPr>
        <p:spPr>
          <a:xfrm>
            <a:off x="266240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a:cxnSpLocks/>
          </p:cNvCxnSpPr>
          <p:nvPr/>
        </p:nvCxnSpPr>
        <p:spPr>
          <a:xfrm>
            <a:off x="3572040"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a:cxnSpLocks/>
          </p:cNvCxnSpPr>
          <p:nvPr/>
        </p:nvCxnSpPr>
        <p:spPr>
          <a:xfrm flipH="1">
            <a:off x="4395952" y="5342102"/>
            <a:ext cx="38100" cy="909553"/>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4" name="Straight Connector 83"/>
          <p:cNvCxnSpPr>
            <a:cxnSpLocks/>
          </p:cNvCxnSpPr>
          <p:nvPr/>
        </p:nvCxnSpPr>
        <p:spPr>
          <a:xfrm>
            <a:off x="53103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5" name="Straight Connector 84"/>
          <p:cNvCxnSpPr>
            <a:cxnSpLocks/>
          </p:cNvCxnSpPr>
          <p:nvPr/>
        </p:nvCxnSpPr>
        <p:spPr>
          <a:xfrm>
            <a:off x="61866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6" name="Straight Connector 85"/>
          <p:cNvCxnSpPr>
            <a:cxnSpLocks/>
          </p:cNvCxnSpPr>
          <p:nvPr/>
        </p:nvCxnSpPr>
        <p:spPr>
          <a:xfrm>
            <a:off x="7067715"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grpSp>
        <p:nvGrpSpPr>
          <p:cNvPr id="23" name="Group 22"/>
          <p:cNvGrpSpPr/>
          <p:nvPr/>
        </p:nvGrpSpPr>
        <p:grpSpPr>
          <a:xfrm>
            <a:off x="4438148" y="3226985"/>
            <a:ext cx="888890" cy="1220003"/>
            <a:chOff x="3988735" y="3458528"/>
            <a:chExt cx="1003822" cy="137774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419" y="3458528"/>
              <a:ext cx="961907" cy="29889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19385"/>
            <a:stretch/>
          </p:blipFill>
          <p:spPr>
            <a:xfrm>
              <a:off x="4008460" y="3841954"/>
              <a:ext cx="984097" cy="24159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3978" b="19824"/>
            <a:stretch/>
          </p:blipFill>
          <p:spPr>
            <a:xfrm>
              <a:off x="4033617" y="4229872"/>
              <a:ext cx="895830" cy="23721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39049" b="32967"/>
            <a:stretch/>
          </p:blipFill>
          <p:spPr>
            <a:xfrm>
              <a:off x="3988735" y="4637784"/>
              <a:ext cx="968989" cy="198492"/>
            </a:xfrm>
            <a:prstGeom prst="rect">
              <a:avLst/>
            </a:prstGeom>
          </p:spPr>
        </p:pic>
      </p:grpSp>
      <p:sp>
        <p:nvSpPr>
          <p:cNvPr id="13" name="Rectangle 12"/>
          <p:cNvSpPr/>
          <p:nvPr/>
        </p:nvSpPr>
        <p:spPr>
          <a:xfrm>
            <a:off x="3056978" y="2410569"/>
            <a:ext cx="5181600" cy="266700"/>
          </a:xfrm>
          <a:prstGeom prst="rect">
            <a:avLst/>
          </a:prstGeom>
          <a:gradFill flip="none" rotWithShape="1">
            <a:gsLst>
              <a:gs pos="41000">
                <a:schemeClr val="accent2">
                  <a:lumMod val="60000"/>
                  <a:lumOff val="40000"/>
                </a:schemeClr>
              </a:gs>
              <a:gs pos="100000">
                <a:srgbClr val="FFFFFF"/>
              </a:gs>
            </a:gsLst>
            <a:lin ang="0" scaled="1"/>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TextBox 40"/>
          <p:cNvSpPr txBox="1"/>
          <p:nvPr/>
        </p:nvSpPr>
        <p:spPr>
          <a:xfrm>
            <a:off x="5246369" y="2461648"/>
            <a:ext cx="607859" cy="219291"/>
          </a:xfrm>
          <a:prstGeom prst="rect">
            <a:avLst/>
          </a:prstGeom>
          <a:noFill/>
          <a:effectLst>
            <a:outerShdw blurRad="44450" dist="12700" dir="2700000">
              <a:srgbClr val="000000">
                <a:alpha val="43000"/>
              </a:srgbClr>
            </a:outerShdw>
          </a:effectLst>
        </p:spPr>
        <p:txBody>
          <a:bodyPr wrap="square" rtlCol="0">
            <a:spAutoFit/>
          </a:bodyPr>
          <a:lstStyle/>
          <a:p>
            <a:pPr algn="ctr"/>
            <a:r>
              <a:rPr lang="zh-CN" altLang="en-US" sz="825" b="1" dirty="0">
                <a:solidFill>
                  <a:schemeClr val="bg1"/>
                </a:solidFill>
                <a:latin typeface="Arial"/>
                <a:cs typeface="Arial"/>
              </a:rPr>
              <a:t>解决方案</a:t>
            </a:r>
            <a:endParaRPr lang="en-US" sz="825" b="1" dirty="0">
              <a:solidFill>
                <a:schemeClr val="bg1"/>
              </a:solidFill>
              <a:latin typeface="Arial"/>
              <a:cs typeface="Arial"/>
            </a:endParaRPr>
          </a:p>
        </p:txBody>
      </p:sp>
      <p:sp>
        <p:nvSpPr>
          <p:cNvPr id="21" name="Rectangle 20"/>
          <p:cNvSpPr/>
          <p:nvPr/>
        </p:nvSpPr>
        <p:spPr>
          <a:xfrm>
            <a:off x="1379702" y="2410568"/>
            <a:ext cx="1678524" cy="266701"/>
          </a:xfrm>
          <a:prstGeom prst="rect">
            <a:avLst/>
          </a:prstGeom>
          <a:gradFill flip="none" rotWithShape="1">
            <a:gsLst>
              <a:gs pos="32000">
                <a:schemeClr val="bg1">
                  <a:lumMod val="75000"/>
                </a:schemeClr>
              </a:gs>
              <a:gs pos="100000">
                <a:srgbClr val="FFFFFF"/>
              </a:gs>
            </a:gsLst>
            <a:lin ang="10800000" scaled="0"/>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TextBox 41"/>
          <p:cNvSpPr txBox="1"/>
          <p:nvPr/>
        </p:nvSpPr>
        <p:spPr>
          <a:xfrm>
            <a:off x="2151368" y="2461648"/>
            <a:ext cx="936475" cy="219291"/>
          </a:xfrm>
          <a:prstGeom prst="rect">
            <a:avLst/>
          </a:prstGeom>
          <a:noFill/>
          <a:effectLst>
            <a:outerShdw blurRad="44450" dist="12700" dir="2700000">
              <a:srgbClr val="000000">
                <a:alpha val="43000"/>
              </a:srgbClr>
            </a:outerShdw>
          </a:effectLst>
        </p:spPr>
        <p:txBody>
          <a:bodyPr wrap="square" rtlCol="0">
            <a:spAutoFit/>
          </a:bodyPr>
          <a:lstStyle/>
          <a:p>
            <a:r>
              <a:rPr lang="en-US" sz="825" b="1" dirty="0">
                <a:solidFill>
                  <a:schemeClr val="bg1"/>
                </a:solidFill>
                <a:latin typeface="Arial"/>
                <a:cs typeface="Arial"/>
              </a:rPr>
              <a:t>CONTENT </a:t>
            </a:r>
            <a:r>
              <a:rPr lang="zh-CN" altLang="en-US" sz="825" b="1" dirty="0">
                <a:solidFill>
                  <a:schemeClr val="bg1"/>
                </a:solidFill>
                <a:latin typeface="Arial"/>
                <a:cs typeface="Arial"/>
              </a:rPr>
              <a:t>内容</a:t>
            </a:r>
            <a:endParaRPr lang="en-US" sz="825" b="1" dirty="0">
              <a:solidFill>
                <a:schemeClr val="bg1"/>
              </a:solidFill>
              <a:latin typeface="Arial"/>
              <a:cs typeface="Arial"/>
            </a:endParaRPr>
          </a:p>
        </p:txBody>
      </p:sp>
      <p:grpSp>
        <p:nvGrpSpPr>
          <p:cNvPr id="38" name="Group 37"/>
          <p:cNvGrpSpPr/>
          <p:nvPr/>
        </p:nvGrpSpPr>
        <p:grpSpPr>
          <a:xfrm>
            <a:off x="5605315" y="3374620"/>
            <a:ext cx="879526" cy="393087"/>
            <a:chOff x="5693739" y="3763594"/>
            <a:chExt cx="985388" cy="440400"/>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t="-1" r="17489" b="33781"/>
            <a:stretch/>
          </p:blipFill>
          <p:spPr>
            <a:xfrm>
              <a:off x="5755830" y="4022563"/>
              <a:ext cx="861206" cy="18143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3739" y="3763594"/>
              <a:ext cx="985388" cy="190563"/>
            </a:xfrm>
            <a:prstGeom prst="rect">
              <a:avLst/>
            </a:prstGeom>
          </p:spPr>
        </p:pic>
      </p:gr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1020" y="3461959"/>
            <a:ext cx="1026726" cy="198083"/>
          </a:xfrm>
          <a:prstGeom prst="rect">
            <a:avLst/>
          </a:prstGeom>
        </p:spPr>
      </p:pic>
      <p:sp>
        <p:nvSpPr>
          <p:cNvPr id="67" name="Rectangle 66"/>
          <p:cNvSpPr/>
          <p:nvPr/>
        </p:nvSpPr>
        <p:spPr>
          <a:xfrm>
            <a:off x="1872565" y="4604235"/>
            <a:ext cx="5971438" cy="609600"/>
          </a:xfrm>
          <a:prstGeom prst="rect">
            <a:avLst/>
          </a:prstGeom>
          <a:gradFill flip="none" rotWithShape="1">
            <a:gsLst>
              <a:gs pos="0">
                <a:schemeClr val="tx2">
                  <a:lumMod val="60000"/>
                  <a:lumOff val="40000"/>
                  <a:alpha val="30000"/>
                </a:schemeClr>
              </a:gs>
              <a:gs pos="100000">
                <a:srgbClr val="FFFFFF">
                  <a:alpha val="30000"/>
                </a:srgbClr>
              </a:gs>
            </a:gsLst>
            <a:lin ang="5400000" scaled="0"/>
            <a:tileRect/>
          </a:gradFill>
          <a:ln w="6350"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2" name="Picture 7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286904" y="4937432"/>
            <a:ext cx="971550" cy="125730"/>
          </a:xfrm>
          <a:prstGeom prst="rect">
            <a:avLst/>
          </a:prstGeom>
        </p:spPr>
      </p:pic>
      <p:pic>
        <p:nvPicPr>
          <p:cNvPr id="73" name="Picture 7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76262" y="4946265"/>
            <a:ext cx="502920" cy="154305"/>
          </a:xfrm>
          <a:prstGeom prst="rect">
            <a:avLst/>
          </a:prstGeom>
        </p:spPr>
      </p:pic>
      <p:pic>
        <p:nvPicPr>
          <p:cNvPr id="74" name="Picture 73" descr="Screen Shot 2014-04-14 at 5.17.07 PM.png"/>
          <p:cNvPicPr>
            <a:picLocks noChangeAspect="1"/>
          </p:cNvPicPr>
          <p:nvPr/>
        </p:nvPicPr>
        <p:blipFill>
          <a:blip r:embed="rId12" cstate="screen">
            <a:alphaModFix/>
            <a:grayscl/>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486287" y="4883922"/>
            <a:ext cx="768096" cy="228600"/>
          </a:xfrm>
          <a:prstGeom prst="rect">
            <a:avLst/>
          </a:prstGeom>
        </p:spPr>
      </p:pic>
      <p:grpSp>
        <p:nvGrpSpPr>
          <p:cNvPr id="20" name="Group 19"/>
          <p:cNvGrpSpPr/>
          <p:nvPr/>
        </p:nvGrpSpPr>
        <p:grpSpPr>
          <a:xfrm>
            <a:off x="1879384" y="3257589"/>
            <a:ext cx="1037113" cy="1042961"/>
            <a:chOff x="891645" y="3578139"/>
            <a:chExt cx="1147729" cy="1154204"/>
          </a:xfrm>
        </p:grpSpPr>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645" y="4322440"/>
              <a:ext cx="1147729" cy="409903"/>
            </a:xfrm>
            <a:prstGeom prst="rect">
              <a:avLst/>
            </a:prstGeom>
          </p:spPr>
        </p:pic>
        <p:pic>
          <p:nvPicPr>
            <p:cNvPr id="76" name="Picture 2"/>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53231" y="3578139"/>
              <a:ext cx="389401" cy="3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4"/>
            <p:cNvPicPr>
              <a:picLocks noChangeAspect="1" noChangeArrowheads="1"/>
            </p:cNvPicPr>
            <p:nvPr/>
          </p:nvPicPr>
          <p:blipFill>
            <a:blip r:embed="rId16" cstate="screen">
              <a:grayscl/>
              <a:extLst>
                <a:ext uri="{28A0092B-C50C-407E-A947-70E740481C1C}">
                  <a14:useLocalDpi xmlns:a14="http://schemas.microsoft.com/office/drawing/2010/main"/>
                </a:ext>
              </a:extLst>
            </a:blip>
            <a:srcRect/>
            <a:stretch>
              <a:fillRect/>
            </a:stretch>
          </p:blipFill>
          <p:spPr bwMode="auto">
            <a:xfrm>
              <a:off x="1550804" y="3647291"/>
              <a:ext cx="324688" cy="241629"/>
            </a:xfrm>
            <a:prstGeom prst="rect">
              <a:avLst/>
            </a:prstGeom>
            <a:noFill/>
            <a:ln w="9525">
              <a:noFill/>
              <a:miter lim="800000"/>
              <a:headEnd/>
              <a:tailEnd/>
            </a:ln>
          </p:spPr>
        </p:pic>
        <p:pic>
          <p:nvPicPr>
            <p:cNvPr id="79" name="Picture 14" descr="http://www.invivodata.com/wp-content/uploads/Lancet-Logo.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1602" y="4116716"/>
              <a:ext cx="1011936" cy="182880"/>
            </a:xfrm>
            <a:prstGeom prst="rect">
              <a:avLst/>
            </a:prstGeom>
            <a:noFill/>
            <a:ln w="9525">
              <a:noFill/>
              <a:miter lim="800000"/>
              <a:headEnd/>
              <a:tailEnd/>
            </a:ln>
          </p:spPr>
        </p:pic>
      </p:grpSp>
      <p:grpSp>
        <p:nvGrpSpPr>
          <p:cNvPr id="37" name="Group 36"/>
          <p:cNvGrpSpPr/>
          <p:nvPr/>
        </p:nvGrpSpPr>
        <p:grpSpPr>
          <a:xfrm>
            <a:off x="3348275" y="3237993"/>
            <a:ext cx="750674" cy="1076350"/>
            <a:chOff x="2651306" y="3571538"/>
            <a:chExt cx="767988" cy="1093666"/>
          </a:xfrm>
        </p:grpSpPr>
        <p:pic>
          <p:nvPicPr>
            <p:cNvPr id="64" name="Picture 6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08894" y="4102977"/>
              <a:ext cx="562227" cy="562227"/>
            </a:xfrm>
            <a:prstGeom prst="rect">
              <a:avLst/>
            </a:prstGeom>
          </p:spPr>
        </p:pic>
        <p:pic>
          <p:nvPicPr>
            <p:cNvPr id="87" name="Picture 8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51306" y="3571538"/>
              <a:ext cx="767988" cy="434080"/>
            </a:xfrm>
            <a:prstGeom prst="rect">
              <a:avLst/>
            </a:prstGeom>
          </p:spPr>
        </p:pic>
      </p:grpSp>
    </p:spTree>
    <p:extLst>
      <p:ext uri="{BB962C8B-B14F-4D97-AF65-F5344CB8AC3E}">
        <p14:creationId xmlns:p14="http://schemas.microsoft.com/office/powerpoint/2010/main" val="221000229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87" y="517073"/>
            <a:ext cx="8238319" cy="418645"/>
          </a:xfrm>
        </p:spPr>
        <p:txBody>
          <a:bodyPr/>
          <a:lstStyle/>
          <a:p>
            <a:r>
              <a:rPr lang="zh-CN" altLang="en-US" sz="2400" dirty="0">
                <a:ea typeface="宋体" panose="02010600030101010101" pitchFamily="2" charset="-122"/>
              </a:rPr>
              <a:t>北京林业大学整体科研产出</a:t>
            </a:r>
            <a:r>
              <a:rPr lang="zh-CN" altLang="en-US" sz="2400" baseline="0" dirty="0">
                <a:latin typeface="Arial" panose="020B0604020202020204" pitchFamily="34" charset="0"/>
                <a:ea typeface="宋体" panose="02010600030101010101" pitchFamily="2" charset="-122"/>
              </a:rPr>
              <a:t>情况（</a:t>
            </a:r>
            <a:r>
              <a:rPr lang="en-US" altLang="zh-CN" sz="2400" baseline="0" dirty="0">
                <a:latin typeface="Arial" panose="020B0604020202020204" pitchFamily="34" charset="0"/>
                <a:ea typeface="宋体" panose="02010600030101010101" pitchFamily="2" charset="-122"/>
              </a:rPr>
              <a:t>2014</a:t>
            </a:r>
            <a:r>
              <a:rPr lang="zh-CN" altLang="en-US" sz="2400" baseline="0" dirty="0">
                <a:latin typeface="Arial" panose="020B0604020202020204" pitchFamily="34" charset="0"/>
                <a:ea typeface="宋体" panose="02010600030101010101" pitchFamily="2" charset="-122"/>
              </a:rPr>
              <a:t>年</a:t>
            </a:r>
            <a:r>
              <a:rPr lang="en-US" altLang="zh-CN" sz="2400" baseline="0" dirty="0">
                <a:latin typeface="Arial" panose="020B0604020202020204" pitchFamily="34" charset="0"/>
                <a:ea typeface="宋体" panose="02010600030101010101" pitchFamily="2" charset="-122"/>
              </a:rPr>
              <a:t>-2018</a:t>
            </a:r>
            <a:r>
              <a:rPr lang="zh-CN" altLang="en-US" sz="2400" baseline="0" dirty="0">
                <a:latin typeface="Arial" panose="020B0604020202020204" pitchFamily="34" charset="0"/>
                <a:ea typeface="宋体" panose="02010600030101010101" pitchFamily="2" charset="-122"/>
              </a:rPr>
              <a:t>年）</a:t>
            </a:r>
            <a:endParaRPr lang="en-US" sz="2400" baseline="0" dirty="0">
              <a:latin typeface="Arial" panose="020B0604020202020204" pitchFamily="34" charset="0"/>
              <a:ea typeface="宋体" panose="02010600030101010101" pitchFamily="2" charset="-122"/>
            </a:endParaRPr>
          </a:p>
        </p:txBody>
      </p:sp>
      <p:sp>
        <p:nvSpPr>
          <p:cNvPr id="8" name="Content Placeholder 7"/>
          <p:cNvSpPr>
            <a:spLocks noGrp="1"/>
          </p:cNvSpPr>
          <p:nvPr>
            <p:ph idx="1"/>
          </p:nvPr>
        </p:nvSpPr>
        <p:spPr/>
        <p:txBody>
          <a:bodyPr/>
          <a:lstStyle/>
          <a:p>
            <a:endParaRPr lang="en-US"/>
          </a:p>
        </p:txBody>
      </p:sp>
      <p:sp>
        <p:nvSpPr>
          <p:cNvPr id="11" name="TextBox 10"/>
          <p:cNvSpPr txBox="1"/>
          <p:nvPr/>
        </p:nvSpPr>
        <p:spPr>
          <a:xfrm>
            <a:off x="457198" y="6509950"/>
            <a:ext cx="62233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数据来源：</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Scopus &amp; </a:t>
            </a:r>
            <a:r>
              <a:rPr kumimoji="0" lang="en-US" altLang="zh-CN" sz="1200" b="0" i="0" u="none" strike="noStrike" kern="1200" cap="none" spc="0" normalizeH="0" baseline="0" noProof="0" dirty="0" err="1">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SciVal</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 2019</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3</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月；数据时段</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2014</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-2018</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endParaRPr kumimoji="0" lang="en-US" sz="1200" b="0" i="0" u="none" strike="noStrike" kern="1200" cap="none" spc="0" normalizeH="0" baseline="0" noProof="0" dirty="0">
              <a:ln>
                <a:noFill/>
              </a:ln>
              <a:solidFill>
                <a:srgbClr val="53565A"/>
              </a:solidFill>
              <a:effectLst/>
              <a:uLnTx/>
              <a:uFillTx/>
              <a:latin typeface="Arial" panose="020B0604020202020204" pitchFamily="34" charset="0"/>
              <a:ea typeface="+mn-ea"/>
              <a:cs typeface="Verdana" panose="020B0604030504040204" pitchFamily="34" charset="0"/>
            </a:endParaRPr>
          </a:p>
        </p:txBody>
      </p:sp>
      <p:sp>
        <p:nvSpPr>
          <p:cNvPr id="5" name="TextBox 4"/>
          <p:cNvSpPr txBox="1"/>
          <p:nvPr/>
        </p:nvSpPr>
        <p:spPr>
          <a:xfrm>
            <a:off x="396619" y="2737639"/>
            <a:ext cx="89470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近年来，学校的研究人员数量和科研产出均在提升，且科研产出分布于多个学科中</a:t>
            </a:r>
            <a:endParaRPr kumimoji="0" lang="en-US" sz="1800" b="0" i="0" u="none" strike="noStrike" kern="1200" cap="none" spc="0" normalizeH="0" baseline="0" noProof="0" dirty="0">
              <a:ln>
                <a:noFill/>
              </a:ln>
              <a:solidFill>
                <a:srgbClr val="53565A"/>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4BCC985-1710-4305-8941-110EBAD7089E}"/>
              </a:ext>
            </a:extLst>
          </p:cNvPr>
          <p:cNvPicPr>
            <a:picLocks noChangeAspect="1"/>
          </p:cNvPicPr>
          <p:nvPr/>
        </p:nvPicPr>
        <p:blipFill>
          <a:blip r:embed="rId2"/>
          <a:stretch>
            <a:fillRect/>
          </a:stretch>
        </p:blipFill>
        <p:spPr>
          <a:xfrm>
            <a:off x="457198" y="1165303"/>
            <a:ext cx="7798720" cy="1087837"/>
          </a:xfrm>
          <a:prstGeom prst="rect">
            <a:avLst/>
          </a:prstGeom>
        </p:spPr>
      </p:pic>
      <p:pic>
        <p:nvPicPr>
          <p:cNvPr id="7" name="Picture 6">
            <a:extLst>
              <a:ext uri="{FF2B5EF4-FFF2-40B4-BE49-F238E27FC236}">
                <a16:creationId xmlns:a16="http://schemas.microsoft.com/office/drawing/2014/main" id="{6571A01F-8986-4CBD-897F-47DE33FB422F}"/>
              </a:ext>
            </a:extLst>
          </p:cNvPr>
          <p:cNvPicPr>
            <a:picLocks noChangeAspect="1"/>
          </p:cNvPicPr>
          <p:nvPr/>
        </p:nvPicPr>
        <p:blipFill>
          <a:blip r:embed="rId3"/>
          <a:stretch>
            <a:fillRect/>
          </a:stretch>
        </p:blipFill>
        <p:spPr>
          <a:xfrm>
            <a:off x="527424" y="3218665"/>
            <a:ext cx="7669130" cy="3122262"/>
          </a:xfrm>
          <a:prstGeom prst="rect">
            <a:avLst/>
          </a:prstGeom>
        </p:spPr>
      </p:pic>
    </p:spTree>
    <p:extLst>
      <p:ext uri="{BB962C8B-B14F-4D97-AF65-F5344CB8AC3E}">
        <p14:creationId xmlns:p14="http://schemas.microsoft.com/office/powerpoint/2010/main" val="27053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400" baseline="0" dirty="0">
                <a:latin typeface="Arial" panose="020B0604020202020204" pitchFamily="34" charset="0"/>
                <a:ea typeface="宋体" panose="02010600030101010101" pitchFamily="2" charset="-122"/>
              </a:rPr>
              <a:t>文章的数量与影响力（</a:t>
            </a:r>
            <a:r>
              <a:rPr lang="en-US" altLang="zh-CN" sz="2400" baseline="0" dirty="0">
                <a:latin typeface="Arial" panose="020B0604020202020204" pitchFamily="34" charset="0"/>
                <a:ea typeface="宋体" panose="02010600030101010101" pitchFamily="2" charset="-122"/>
              </a:rPr>
              <a:t>2014</a:t>
            </a:r>
            <a:r>
              <a:rPr lang="zh-CN" altLang="en-US" sz="2400" baseline="0" dirty="0">
                <a:latin typeface="Arial" panose="020B0604020202020204" pitchFamily="34" charset="0"/>
                <a:ea typeface="宋体" panose="02010600030101010101" pitchFamily="2" charset="-122"/>
              </a:rPr>
              <a:t>年</a:t>
            </a:r>
            <a:r>
              <a:rPr lang="en-US" altLang="zh-CN" sz="2400" baseline="0" dirty="0">
                <a:latin typeface="Arial" panose="020B0604020202020204" pitchFamily="34" charset="0"/>
                <a:ea typeface="宋体" panose="02010600030101010101" pitchFamily="2" charset="-122"/>
              </a:rPr>
              <a:t>-2018</a:t>
            </a:r>
            <a:r>
              <a:rPr lang="zh-CN" altLang="en-US" sz="2400" baseline="0" dirty="0">
                <a:latin typeface="Arial" panose="020B0604020202020204" pitchFamily="34" charset="0"/>
                <a:ea typeface="宋体" panose="02010600030101010101" pitchFamily="2" charset="-122"/>
              </a:rPr>
              <a:t>年）</a:t>
            </a:r>
            <a:endParaRPr lang="en-US" sz="2400" baseline="0" dirty="0">
              <a:latin typeface="Arial" panose="020B0604020202020204" pitchFamily="34" charset="0"/>
              <a:ea typeface="宋体" panose="02010600030101010101" pitchFamily="2" charset="-122"/>
            </a:endParaRPr>
          </a:p>
        </p:txBody>
      </p:sp>
      <p:sp>
        <p:nvSpPr>
          <p:cNvPr id="12" name="TextBox 11"/>
          <p:cNvSpPr txBox="1"/>
          <p:nvPr/>
        </p:nvSpPr>
        <p:spPr>
          <a:xfrm>
            <a:off x="2260239" y="1318645"/>
            <a:ext cx="1909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398"/>
                </a:solidFill>
                <a:effectLst/>
                <a:uLnTx/>
                <a:uFillTx/>
                <a:latin typeface="微软雅黑" panose="020B0503020204020204" pitchFamily="34" charset="-122"/>
                <a:ea typeface="微软雅黑" panose="020B0503020204020204" pitchFamily="34" charset="-122"/>
                <a:cs typeface="Verdana" panose="020B0604030504040204" pitchFamily="34" charset="0"/>
              </a:rPr>
              <a:t>发文数量</a:t>
            </a:r>
            <a:endParaRPr kumimoji="0" lang="en-US" sz="1800" b="0" i="0" u="none" strike="noStrike" kern="1200" cap="none" spc="0" normalizeH="0" baseline="0" noProof="0" dirty="0">
              <a:ln>
                <a:noFill/>
              </a:ln>
              <a:solidFill>
                <a:srgbClr val="007398"/>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13" name="TextBox 12"/>
          <p:cNvSpPr txBox="1"/>
          <p:nvPr/>
        </p:nvSpPr>
        <p:spPr>
          <a:xfrm>
            <a:off x="6786036" y="1318645"/>
            <a:ext cx="1909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7398"/>
                </a:solidFill>
                <a:effectLst/>
                <a:uLnTx/>
                <a:uFillTx/>
                <a:latin typeface="微软雅黑" panose="020B0503020204020204" pitchFamily="34" charset="-122"/>
                <a:ea typeface="微软雅黑" panose="020B0503020204020204" pitchFamily="34" charset="-122"/>
                <a:cs typeface="Verdana" panose="020B0604030504040204" pitchFamily="34" charset="0"/>
              </a:rPr>
              <a:t>文章影响力</a:t>
            </a:r>
            <a:endParaRPr kumimoji="0" lang="en-US" sz="1800" b="0" i="0" u="none" strike="noStrike" kern="1200" cap="none" spc="0" normalizeH="0" baseline="0" noProof="0" dirty="0">
              <a:ln>
                <a:noFill/>
              </a:ln>
              <a:solidFill>
                <a:srgbClr val="007398"/>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7" name="TextBox 6"/>
          <p:cNvSpPr txBox="1"/>
          <p:nvPr/>
        </p:nvSpPr>
        <p:spPr>
          <a:xfrm>
            <a:off x="457198" y="6509950"/>
            <a:ext cx="62233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数据来源：</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Scopus &amp; </a:t>
            </a:r>
            <a:r>
              <a:rPr kumimoji="0" lang="en-US" altLang="zh-CN" sz="1200" b="0" i="0" u="none" strike="noStrike" kern="1200" cap="none" spc="0" normalizeH="0" baseline="0" noProof="0" dirty="0" err="1">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SciVal</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 2019</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3</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月；数据时段</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2014</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r>
              <a:rPr kumimoji="0" lang="en-US" altLang="zh-CN"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-2018</a:t>
            </a:r>
            <a:r>
              <a:rPr kumimoji="0" lang="zh-CN" altLang="en-US" sz="1200" b="0" i="0" u="none" strike="noStrike" kern="1200" cap="none" spc="0" normalizeH="0" baseline="0" noProof="0" dirty="0">
                <a:ln>
                  <a:noFill/>
                </a:ln>
                <a:solidFill>
                  <a:srgbClr val="53565A"/>
                </a:solidFill>
                <a:effectLst/>
                <a:uLnTx/>
                <a:uFillTx/>
                <a:latin typeface="Arial" panose="020B0604020202020204" pitchFamily="34" charset="0"/>
                <a:ea typeface="宋体" panose="02010600030101010101" pitchFamily="2" charset="-122"/>
                <a:cs typeface="Verdana" panose="020B0604030504040204" pitchFamily="34" charset="0"/>
              </a:rPr>
              <a:t>年</a:t>
            </a:r>
            <a:endParaRPr kumimoji="0" lang="en-US" sz="1200" b="0" i="0" u="none" strike="noStrike" kern="1200" cap="none" spc="0" normalizeH="0" baseline="0" noProof="0" dirty="0">
              <a:ln>
                <a:noFill/>
              </a:ln>
              <a:solidFill>
                <a:srgbClr val="53565A"/>
              </a:solidFill>
              <a:effectLst/>
              <a:uLnTx/>
              <a:uFillTx/>
              <a:latin typeface="Arial" panose="020B0604020202020204" pitchFamily="34" charset="0"/>
              <a:ea typeface="+mn-ea"/>
              <a:cs typeface="Verdana" panose="020B0604030504040204" pitchFamily="34" charset="0"/>
            </a:endParaRPr>
          </a:p>
        </p:txBody>
      </p:sp>
      <p:pic>
        <p:nvPicPr>
          <p:cNvPr id="4" name="Picture 3">
            <a:extLst>
              <a:ext uri="{FF2B5EF4-FFF2-40B4-BE49-F238E27FC236}">
                <a16:creationId xmlns:a16="http://schemas.microsoft.com/office/drawing/2014/main" id="{8D36B46E-CCF1-494C-BFD0-C6F4CABE2AE6}"/>
              </a:ext>
            </a:extLst>
          </p:cNvPr>
          <p:cNvPicPr>
            <a:picLocks noChangeAspect="1"/>
          </p:cNvPicPr>
          <p:nvPr/>
        </p:nvPicPr>
        <p:blipFill>
          <a:blip r:embed="rId2"/>
          <a:stretch>
            <a:fillRect/>
          </a:stretch>
        </p:blipFill>
        <p:spPr>
          <a:xfrm>
            <a:off x="110798" y="1919442"/>
            <a:ext cx="4714421" cy="3794914"/>
          </a:xfrm>
          <a:prstGeom prst="rect">
            <a:avLst/>
          </a:prstGeom>
        </p:spPr>
      </p:pic>
      <p:pic>
        <p:nvPicPr>
          <p:cNvPr id="5" name="Picture 4">
            <a:extLst>
              <a:ext uri="{FF2B5EF4-FFF2-40B4-BE49-F238E27FC236}">
                <a16:creationId xmlns:a16="http://schemas.microsoft.com/office/drawing/2014/main" id="{43F70CB7-CE87-4D7A-B1E9-8C247FBF1767}"/>
              </a:ext>
            </a:extLst>
          </p:cNvPr>
          <p:cNvPicPr>
            <a:picLocks noChangeAspect="1"/>
          </p:cNvPicPr>
          <p:nvPr/>
        </p:nvPicPr>
        <p:blipFill>
          <a:blip r:embed="rId3"/>
          <a:stretch>
            <a:fillRect/>
          </a:stretch>
        </p:blipFill>
        <p:spPr>
          <a:xfrm>
            <a:off x="4993131" y="1905374"/>
            <a:ext cx="3585810" cy="3978775"/>
          </a:xfrm>
          <a:prstGeom prst="rect">
            <a:avLst/>
          </a:prstGeom>
        </p:spPr>
      </p:pic>
    </p:spTree>
    <p:extLst>
      <p:ext uri="{BB962C8B-B14F-4D97-AF65-F5344CB8AC3E}">
        <p14:creationId xmlns:p14="http://schemas.microsoft.com/office/powerpoint/2010/main" val="360486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961729" y="4001879"/>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US" sz="2400" b="1" dirty="0">
                <a:solidFill>
                  <a:schemeClr val="tx1"/>
                </a:solidFill>
                <a:latin typeface="Arial" charset="0"/>
                <a:ea typeface="Arial" charset="0"/>
                <a:cs typeface="Arial" charset="0"/>
              </a:rPr>
              <a:t>New Features</a:t>
            </a:r>
          </a:p>
        </p:txBody>
      </p:sp>
      <p:sp>
        <p:nvSpPr>
          <p:cNvPr id="5" name="Rounded Rectangle 12"/>
          <p:cNvSpPr/>
          <p:nvPr/>
        </p:nvSpPr>
        <p:spPr>
          <a:xfrm>
            <a:off x="961729" y="2242118"/>
            <a:ext cx="3637604" cy="3429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tx1"/>
                </a:solidFill>
                <a:latin typeface="Arial" charset="0"/>
                <a:ea typeface="Arial" charset="0"/>
                <a:cs typeface="Arial" charset="0"/>
              </a:rPr>
              <a:t>History of Elsevier</a:t>
            </a:r>
          </a:p>
        </p:txBody>
      </p:sp>
      <p:sp>
        <p:nvSpPr>
          <p:cNvPr id="6" name="Rounded Rectangle 13"/>
          <p:cNvSpPr/>
          <p:nvPr/>
        </p:nvSpPr>
        <p:spPr>
          <a:xfrm>
            <a:off x="961729" y="3420296"/>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tx1"/>
                </a:solidFill>
                <a:latin typeface="Arial" charset="0"/>
                <a:ea typeface="Arial" charset="0"/>
                <a:cs typeface="Arial" charset="0"/>
              </a:rPr>
              <a:t>Search T</a:t>
            </a:r>
            <a:r>
              <a:rPr lang="en-US" altLang="zh-CN" sz="2400" b="1" dirty="0" err="1">
                <a:solidFill>
                  <a:schemeClr val="tx1"/>
                </a:solidFill>
                <a:latin typeface="Arial" charset="0"/>
                <a:ea typeface="Arial" charset="0"/>
                <a:cs typeface="Arial" charset="0"/>
              </a:rPr>
              <a:t>ips</a:t>
            </a:r>
            <a:endParaRPr lang="en-GB" sz="2400" b="1" dirty="0">
              <a:solidFill>
                <a:schemeClr val="tx1"/>
              </a:solidFill>
              <a:latin typeface="Arial" charset="0"/>
              <a:ea typeface="Arial" charset="0"/>
              <a:cs typeface="Arial" charset="0"/>
            </a:endParaRPr>
          </a:p>
        </p:txBody>
      </p:sp>
      <p:sp>
        <p:nvSpPr>
          <p:cNvPr id="7" name="Rounded Rectangle 14"/>
          <p:cNvSpPr/>
          <p:nvPr/>
        </p:nvSpPr>
        <p:spPr>
          <a:xfrm>
            <a:off x="961729" y="2838713"/>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tx1"/>
                </a:solidFill>
                <a:latin typeface="Arial" charset="0"/>
                <a:ea typeface="Arial" charset="0"/>
                <a:cs typeface="Arial" charset="0"/>
              </a:rPr>
              <a:t>ScienceDirect</a:t>
            </a:r>
          </a:p>
        </p:txBody>
      </p:sp>
      <p:sp>
        <p:nvSpPr>
          <p:cNvPr id="8" name="Rectangle 7"/>
          <p:cNvSpPr/>
          <p:nvPr/>
        </p:nvSpPr>
        <p:spPr>
          <a:xfrm>
            <a:off x="0" y="2325757"/>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2926422"/>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0" y="3500747"/>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0" y="4065190"/>
            <a:ext cx="857250" cy="2012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5150953" y="1136220"/>
            <a:ext cx="3993046" cy="4864530"/>
          </a:xfrm>
          <a:prstGeom prst="rect">
            <a:avLst/>
          </a:prstGeom>
        </p:spPr>
      </p:pic>
      <p:sp>
        <p:nvSpPr>
          <p:cNvPr id="12" name="Rounded Rectangle 11"/>
          <p:cNvSpPr/>
          <p:nvPr/>
        </p:nvSpPr>
        <p:spPr>
          <a:xfrm>
            <a:off x="961729" y="4583462"/>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US" sz="2400" b="1" dirty="0">
                <a:solidFill>
                  <a:schemeClr val="tx1"/>
                </a:solidFill>
                <a:latin typeface="Arial" charset="0"/>
                <a:ea typeface="Arial" charset="0"/>
                <a:cs typeface="Arial" charset="0"/>
              </a:rPr>
              <a:t>Q &amp; A</a:t>
            </a:r>
          </a:p>
        </p:txBody>
      </p:sp>
      <p:sp>
        <p:nvSpPr>
          <p:cNvPr id="14" name="Rectangle 13"/>
          <p:cNvSpPr/>
          <p:nvPr/>
        </p:nvSpPr>
        <p:spPr>
          <a:xfrm>
            <a:off x="0" y="4646773"/>
            <a:ext cx="857250" cy="20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3097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Texts2"/>
          <p:cNvSpPr>
            <a:spLocks noGrp="1"/>
          </p:cNvSpPr>
          <p:nvPr>
            <p:ph idx="2"/>
          </p:nvPr>
        </p:nvSpPr>
        <p:spPr>
          <a:xfrm>
            <a:off x="6294438" y="6400800"/>
            <a:ext cx="2620962" cy="344488"/>
          </a:xfrm>
        </p:spPr>
        <p:txBody>
          <a:bodyPr/>
          <a:lstStyle>
            <a:lvl1pPr marL="0" indent="0">
              <a:buNone/>
              <a:defRPr sz="800" baseline="0">
                <a:solidFill>
                  <a:schemeClr val="tx1">
                    <a:lumMod val="75000"/>
                  </a:schemeClr>
                </a:solidFill>
              </a:defRPr>
            </a:lvl1pPr>
          </a:lstStyle>
          <a:p>
            <a:r>
              <a:rPr dirty="0"/>
              <a:t>Source: Elsevier Web Analytics Department, Scopus Data 201</a:t>
            </a:r>
            <a:r>
              <a:rPr lang="en-US" dirty="0"/>
              <a:t>8</a:t>
            </a:r>
            <a:endParaRPr dirty="0"/>
          </a:p>
        </p:txBody>
      </p:sp>
      <p:sp>
        <p:nvSpPr>
          <p:cNvPr id="3" name="Title Texts3"/>
          <p:cNvSpPr>
            <a:spLocks noGrp="1"/>
          </p:cNvSpPr>
          <p:nvPr>
            <p:ph idx="3"/>
          </p:nvPr>
        </p:nvSpPr>
        <p:spPr>
          <a:xfrm>
            <a:off x="6271768" y="1060226"/>
            <a:ext cx="2447925" cy="2371725"/>
          </a:xfrm>
        </p:spPr>
        <p:txBody>
          <a:bodyPr/>
          <a:lstStyle>
            <a:lvl1pPr marL="0" indent="0">
              <a:spcBef>
                <a:spcPts val="1200"/>
              </a:spcBef>
              <a:buNone/>
              <a:defRPr sz="1200" b="0"/>
            </a:lvl1pPr>
          </a:lstStyle>
          <a:p>
            <a:pPr>
              <a:lnSpc>
                <a:spcPct val="100000"/>
              </a:lnSpc>
            </a:pPr>
            <a:r>
              <a:rPr lang="en-US" altLang="zh-CN" sz="1400" b="1" dirty="0">
                <a:solidFill>
                  <a:schemeClr val="tx1">
                    <a:lumMod val="50000"/>
                  </a:schemeClr>
                </a:solidFill>
              </a:rPr>
              <a:t>2018</a:t>
            </a:r>
            <a:r>
              <a:rPr lang="zh-CN" altLang="en-US" sz="1400" b="1" dirty="0">
                <a:solidFill>
                  <a:schemeClr val="tx1">
                    <a:lumMod val="50000"/>
                  </a:schemeClr>
                </a:solidFill>
              </a:rPr>
              <a:t>年北京林业大学的研究人员在</a:t>
            </a:r>
            <a:r>
              <a:rPr lang="en-US" altLang="zh-CN" sz="1400" b="1" dirty="0">
                <a:solidFill>
                  <a:schemeClr val="tx1">
                    <a:lumMod val="50000"/>
                  </a:schemeClr>
                </a:solidFill>
              </a:rPr>
              <a:t>ScienceDirect</a:t>
            </a:r>
            <a:r>
              <a:rPr lang="zh-CN" altLang="en-US" sz="1400" b="1" dirty="0">
                <a:solidFill>
                  <a:schemeClr val="tx1">
                    <a:lumMod val="50000"/>
                  </a:schemeClr>
                </a:solidFill>
              </a:rPr>
              <a:t>平台引用文献</a:t>
            </a:r>
            <a:r>
              <a:rPr lang="en-US" altLang="zh-CN" sz="1400" b="1" dirty="0">
                <a:solidFill>
                  <a:schemeClr val="tx1">
                    <a:lumMod val="50000"/>
                  </a:schemeClr>
                </a:solidFill>
              </a:rPr>
              <a:t>7823</a:t>
            </a:r>
            <a:r>
              <a:rPr lang="zh-CN" altLang="en-US" sz="1400" b="1" dirty="0">
                <a:solidFill>
                  <a:schemeClr val="tx1">
                    <a:lumMod val="50000"/>
                  </a:schemeClr>
                </a:solidFill>
              </a:rPr>
              <a:t>篇；</a:t>
            </a:r>
          </a:p>
          <a:p>
            <a:pPr>
              <a:lnSpc>
                <a:spcPct val="100000"/>
              </a:lnSpc>
            </a:pPr>
            <a:r>
              <a:rPr lang="en-US" altLang="zh-CN" sz="1400" b="1" dirty="0">
                <a:solidFill>
                  <a:schemeClr val="tx1">
                    <a:lumMod val="50000"/>
                  </a:schemeClr>
                </a:solidFill>
              </a:rPr>
              <a:t>2018</a:t>
            </a:r>
            <a:r>
              <a:rPr lang="zh-CN" altLang="en-US" sz="1400" b="1" dirty="0">
                <a:solidFill>
                  <a:schemeClr val="tx1">
                    <a:lumMod val="50000"/>
                  </a:schemeClr>
                </a:solidFill>
              </a:rPr>
              <a:t>年，北京林业大学研究人员将</a:t>
            </a:r>
            <a:r>
              <a:rPr lang="en-US" altLang="zh-CN" sz="1400" b="1" dirty="0">
                <a:solidFill>
                  <a:schemeClr val="tx1">
                    <a:lumMod val="50000"/>
                  </a:schemeClr>
                </a:solidFill>
              </a:rPr>
              <a:t>178</a:t>
            </a:r>
            <a:r>
              <a:rPr lang="zh-CN" altLang="en-US" sz="1400" b="1" dirty="0">
                <a:solidFill>
                  <a:schemeClr val="tx1">
                    <a:lumMod val="50000"/>
                  </a:schemeClr>
                </a:solidFill>
              </a:rPr>
              <a:t>篇文章发表在</a:t>
            </a:r>
            <a:r>
              <a:rPr lang="en-US" altLang="zh-CN" sz="1400" b="1" dirty="0">
                <a:solidFill>
                  <a:schemeClr val="tx1">
                    <a:lumMod val="50000"/>
                  </a:schemeClr>
                </a:solidFill>
              </a:rPr>
              <a:t>ScienceDirect</a:t>
            </a:r>
            <a:r>
              <a:rPr lang="zh-CN" altLang="en-US" sz="1400" b="1" dirty="0">
                <a:solidFill>
                  <a:schemeClr val="tx1">
                    <a:lumMod val="50000"/>
                  </a:schemeClr>
                </a:solidFill>
              </a:rPr>
              <a:t>平台上。</a:t>
            </a:r>
            <a:endParaRPr lang="zh-CN" altLang="en-US" sz="1400" dirty="0"/>
          </a:p>
        </p:txBody>
      </p:sp>
      <p:sp>
        <p:nvSpPr>
          <p:cNvPr id="7" name="Title Texts7"/>
          <p:cNvSpPr>
            <a:spLocks noGrp="1"/>
          </p:cNvSpPr>
          <p:nvPr>
            <p:ph idx="7"/>
          </p:nvPr>
        </p:nvSpPr>
        <p:spPr>
          <a:xfrm>
            <a:off x="3848100" y="2809875"/>
            <a:ext cx="1457325" cy="1457325"/>
          </a:xfrm>
        </p:spPr>
        <p:txBody>
          <a:bodyPr/>
          <a:lstStyle>
            <a:lvl1pPr marL="0" indent="0">
              <a:buNone/>
              <a:defRPr/>
            </a:lvl1pPr>
          </a:lstStyle>
          <a:p>
            <a:r>
              <a:t>Add Logo</a:t>
            </a: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1650" y="2538169"/>
            <a:ext cx="1953521" cy="2056338"/>
          </a:xfrm>
          <a:prstGeom prst="rect">
            <a:avLst/>
          </a:prstGeom>
        </p:spPr>
      </p:pic>
      <p:sp>
        <p:nvSpPr>
          <p:cNvPr id="36" name="Title 1"/>
          <p:cNvSpPr>
            <a:spLocks noGrp="1"/>
          </p:cNvSpPr>
          <p:nvPr>
            <p:ph type="title"/>
          </p:nvPr>
        </p:nvSpPr>
        <p:spPr>
          <a:xfrm>
            <a:off x="306740" y="346948"/>
            <a:ext cx="8686800" cy="665026"/>
          </a:xfrm>
        </p:spPr>
        <p:txBody>
          <a:bodyPr>
            <a:normAutofit/>
          </a:bodyPr>
          <a:lstStyle/>
          <a:p>
            <a:r>
              <a:rPr lang="en-US" sz="2400" dirty="0">
                <a:ea typeface="宋体" panose="02010600030101010101" pitchFamily="2" charset="-122"/>
              </a:rPr>
              <a:t>ScienceDirect </a:t>
            </a:r>
            <a:r>
              <a:rPr lang="zh-CN" altLang="en-US" sz="2400" dirty="0"/>
              <a:t>助力北京林业大学科学研究</a:t>
            </a:r>
            <a:endParaRPr sz="2400" dirty="0"/>
          </a:p>
        </p:txBody>
      </p:sp>
      <p:sp>
        <p:nvSpPr>
          <p:cNvPr id="37" name="Oval 36"/>
          <p:cNvSpPr/>
          <p:nvPr/>
        </p:nvSpPr>
        <p:spPr>
          <a:xfrm>
            <a:off x="5152479" y="4376966"/>
            <a:ext cx="1096002" cy="462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Oval 37"/>
          <p:cNvSpPr/>
          <p:nvPr/>
        </p:nvSpPr>
        <p:spPr>
          <a:xfrm>
            <a:off x="5133901" y="2335611"/>
            <a:ext cx="1096002" cy="462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Oval 38"/>
          <p:cNvSpPr/>
          <p:nvPr/>
        </p:nvSpPr>
        <p:spPr>
          <a:xfrm>
            <a:off x="2897255" y="2335322"/>
            <a:ext cx="1096002" cy="462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TextBox 39"/>
          <p:cNvSpPr txBox="1"/>
          <p:nvPr/>
        </p:nvSpPr>
        <p:spPr>
          <a:xfrm>
            <a:off x="3098556" y="2347443"/>
            <a:ext cx="793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rPr>
              <a:t>被引</a:t>
            </a:r>
            <a:endParaRPr kumimoji="0" 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endParaRPr>
          </a:p>
        </p:txBody>
      </p:sp>
      <p:sp>
        <p:nvSpPr>
          <p:cNvPr id="41" name="TextBox 40"/>
          <p:cNvSpPr txBox="1"/>
          <p:nvPr/>
        </p:nvSpPr>
        <p:spPr>
          <a:xfrm>
            <a:off x="5355066" y="2365191"/>
            <a:ext cx="803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rPr>
              <a:t>阅读</a:t>
            </a:r>
            <a:endParaRPr kumimoji="0" 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endParaRPr>
          </a:p>
        </p:txBody>
      </p:sp>
      <p:sp>
        <p:nvSpPr>
          <p:cNvPr id="42" name="Oval 41"/>
          <p:cNvSpPr/>
          <p:nvPr/>
        </p:nvSpPr>
        <p:spPr>
          <a:xfrm>
            <a:off x="2956677" y="4385607"/>
            <a:ext cx="1096002" cy="462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TextBox 42"/>
          <p:cNvSpPr txBox="1"/>
          <p:nvPr/>
        </p:nvSpPr>
        <p:spPr>
          <a:xfrm>
            <a:off x="5350881" y="4405470"/>
            <a:ext cx="803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rPr>
              <a:t>发表</a:t>
            </a:r>
            <a:endParaRPr kumimoji="0" 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endParaRPr>
          </a:p>
        </p:txBody>
      </p:sp>
      <p:sp>
        <p:nvSpPr>
          <p:cNvPr id="44" name="TextBox 43"/>
          <p:cNvSpPr txBox="1"/>
          <p:nvPr/>
        </p:nvSpPr>
        <p:spPr>
          <a:xfrm>
            <a:off x="3133724" y="4408884"/>
            <a:ext cx="803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rPr>
              <a:t>引用</a:t>
            </a:r>
            <a:endParaRPr kumimoji="0" lang="en-US" sz="1800" b="1" i="0" u="none" strike="noStrike" kern="1200" cap="none" spc="0" normalizeH="0" baseline="0" noProof="0" dirty="0">
              <a:ln>
                <a:noFill/>
              </a:ln>
              <a:solidFill>
                <a:srgbClr val="53565A">
                  <a:lumMod val="50000"/>
                </a:srgbClr>
              </a:solidFill>
              <a:effectLst/>
              <a:uLnTx/>
              <a:uFillTx/>
              <a:latin typeface="宋体" panose="02010600030101010101" pitchFamily="2" charset="-122"/>
              <a:ea typeface="宋体" panose="02010600030101010101" pitchFamily="2" charset="-122"/>
              <a:cs typeface="+mn-cs"/>
            </a:endParaRPr>
          </a:p>
        </p:txBody>
      </p:sp>
      <p:pic>
        <p:nvPicPr>
          <p:cNvPr id="8" name="Picture 7">
            <a:extLst>
              <a:ext uri="{FF2B5EF4-FFF2-40B4-BE49-F238E27FC236}">
                <a16:creationId xmlns:a16="http://schemas.microsoft.com/office/drawing/2014/main" id="{C90EC87E-A168-4773-9641-08A81070E5CE}"/>
              </a:ext>
            </a:extLst>
          </p:cNvPr>
          <p:cNvPicPr>
            <a:picLocks noChangeAspect="1"/>
          </p:cNvPicPr>
          <p:nvPr/>
        </p:nvPicPr>
        <p:blipFill>
          <a:blip r:embed="rId3"/>
          <a:stretch>
            <a:fillRect/>
          </a:stretch>
        </p:blipFill>
        <p:spPr>
          <a:xfrm>
            <a:off x="6663561" y="4150907"/>
            <a:ext cx="1862062" cy="1936544"/>
          </a:xfrm>
          <a:prstGeom prst="rect">
            <a:avLst/>
          </a:prstGeom>
        </p:spPr>
      </p:pic>
      <p:pic>
        <p:nvPicPr>
          <p:cNvPr id="15" name="Picture 14">
            <a:extLst>
              <a:ext uri="{FF2B5EF4-FFF2-40B4-BE49-F238E27FC236}">
                <a16:creationId xmlns:a16="http://schemas.microsoft.com/office/drawing/2014/main" id="{CA4FAFC6-3515-4D1D-866E-185B72D722A8}"/>
              </a:ext>
            </a:extLst>
          </p:cNvPr>
          <p:cNvPicPr>
            <a:picLocks noChangeAspect="1"/>
          </p:cNvPicPr>
          <p:nvPr/>
        </p:nvPicPr>
        <p:blipFill>
          <a:blip r:embed="rId4"/>
          <a:stretch>
            <a:fillRect/>
          </a:stretch>
        </p:blipFill>
        <p:spPr>
          <a:xfrm>
            <a:off x="606967" y="4267201"/>
            <a:ext cx="1873474" cy="1820250"/>
          </a:xfrm>
          <a:prstGeom prst="rect">
            <a:avLst/>
          </a:prstGeom>
        </p:spPr>
      </p:pic>
      <p:pic>
        <p:nvPicPr>
          <p:cNvPr id="35" name="Picture 34">
            <a:extLst>
              <a:ext uri="{FF2B5EF4-FFF2-40B4-BE49-F238E27FC236}">
                <a16:creationId xmlns:a16="http://schemas.microsoft.com/office/drawing/2014/main" id="{322734C2-0476-4A9B-889A-06C21503EABC}"/>
              </a:ext>
            </a:extLst>
          </p:cNvPr>
          <p:cNvPicPr>
            <a:picLocks noChangeAspect="1"/>
          </p:cNvPicPr>
          <p:nvPr/>
        </p:nvPicPr>
        <p:blipFill>
          <a:blip r:embed="rId5"/>
          <a:stretch>
            <a:fillRect/>
          </a:stretch>
        </p:blipFill>
        <p:spPr>
          <a:xfrm>
            <a:off x="560100" y="1563870"/>
            <a:ext cx="1866229" cy="18358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FDC02D-A578-4F17-B8F6-46515580A93A}"/>
              </a:ext>
            </a:extLst>
          </p:cNvPr>
          <p:cNvSpPr>
            <a:spLocks noGrp="1"/>
          </p:cNvSpPr>
          <p:nvPr>
            <p:ph type="title"/>
          </p:nvPr>
        </p:nvSpPr>
        <p:spPr>
          <a:xfrm>
            <a:off x="306740" y="346948"/>
            <a:ext cx="8686800" cy="665026"/>
          </a:xfrm>
        </p:spPr>
        <p:txBody>
          <a:bodyPr>
            <a:normAutofit/>
          </a:bodyPr>
          <a:lstStyle/>
          <a:p>
            <a:r>
              <a:rPr lang="en-US" sz="2400" dirty="0">
                <a:ea typeface="宋体" panose="02010600030101010101" pitchFamily="2" charset="-122"/>
              </a:rPr>
              <a:t>ScienceDirect </a:t>
            </a:r>
            <a:r>
              <a:rPr lang="zh-CN" altLang="en-US" sz="2400" dirty="0"/>
              <a:t>助力北京林业大学科学研究</a:t>
            </a:r>
            <a:endParaRPr sz="2400" dirty="0"/>
          </a:p>
        </p:txBody>
      </p:sp>
      <p:pic>
        <p:nvPicPr>
          <p:cNvPr id="11" name="Picture 10">
            <a:extLst>
              <a:ext uri="{FF2B5EF4-FFF2-40B4-BE49-F238E27FC236}">
                <a16:creationId xmlns:a16="http://schemas.microsoft.com/office/drawing/2014/main" id="{89DF0741-0CA0-4FC9-917A-F857C0A78973}"/>
              </a:ext>
            </a:extLst>
          </p:cNvPr>
          <p:cNvPicPr>
            <a:picLocks noChangeAspect="1"/>
          </p:cNvPicPr>
          <p:nvPr/>
        </p:nvPicPr>
        <p:blipFill>
          <a:blip r:embed="rId2"/>
          <a:stretch>
            <a:fillRect/>
          </a:stretch>
        </p:blipFill>
        <p:spPr>
          <a:xfrm>
            <a:off x="306740" y="1495980"/>
            <a:ext cx="4091465" cy="1933020"/>
          </a:xfrm>
          <a:prstGeom prst="rect">
            <a:avLst/>
          </a:prstGeom>
        </p:spPr>
      </p:pic>
      <p:pic>
        <p:nvPicPr>
          <p:cNvPr id="12" name="Picture 11">
            <a:extLst>
              <a:ext uri="{FF2B5EF4-FFF2-40B4-BE49-F238E27FC236}">
                <a16:creationId xmlns:a16="http://schemas.microsoft.com/office/drawing/2014/main" id="{23AF2283-6ACD-4E5D-BE50-2AF400E4810E}"/>
              </a:ext>
            </a:extLst>
          </p:cNvPr>
          <p:cNvPicPr>
            <a:picLocks noChangeAspect="1"/>
          </p:cNvPicPr>
          <p:nvPr/>
        </p:nvPicPr>
        <p:blipFill>
          <a:blip r:embed="rId3"/>
          <a:stretch>
            <a:fillRect/>
          </a:stretch>
        </p:blipFill>
        <p:spPr>
          <a:xfrm>
            <a:off x="4572000" y="1477448"/>
            <a:ext cx="4304641" cy="2020670"/>
          </a:xfrm>
          <a:prstGeom prst="rect">
            <a:avLst/>
          </a:prstGeom>
        </p:spPr>
      </p:pic>
      <p:pic>
        <p:nvPicPr>
          <p:cNvPr id="13" name="Picture 12">
            <a:extLst>
              <a:ext uri="{FF2B5EF4-FFF2-40B4-BE49-F238E27FC236}">
                <a16:creationId xmlns:a16="http://schemas.microsoft.com/office/drawing/2014/main" id="{9A6CAA61-2133-4A64-9035-0CCDA7FF589D}"/>
              </a:ext>
            </a:extLst>
          </p:cNvPr>
          <p:cNvPicPr>
            <a:picLocks noChangeAspect="1"/>
          </p:cNvPicPr>
          <p:nvPr/>
        </p:nvPicPr>
        <p:blipFill>
          <a:blip r:embed="rId4"/>
          <a:stretch>
            <a:fillRect/>
          </a:stretch>
        </p:blipFill>
        <p:spPr>
          <a:xfrm>
            <a:off x="306740" y="3982124"/>
            <a:ext cx="4602885" cy="2120356"/>
          </a:xfrm>
          <a:prstGeom prst="rect">
            <a:avLst/>
          </a:prstGeom>
        </p:spPr>
      </p:pic>
      <p:sp>
        <p:nvSpPr>
          <p:cNvPr id="14" name="TextBox 13">
            <a:extLst>
              <a:ext uri="{FF2B5EF4-FFF2-40B4-BE49-F238E27FC236}">
                <a16:creationId xmlns:a16="http://schemas.microsoft.com/office/drawing/2014/main" id="{8F767B9E-FF3B-42EA-B181-E8A45F948FBF}"/>
              </a:ext>
            </a:extLst>
          </p:cNvPr>
          <p:cNvSpPr txBox="1"/>
          <p:nvPr/>
        </p:nvSpPr>
        <p:spPr>
          <a:xfrm>
            <a:off x="933450" y="3498118"/>
            <a:ext cx="3162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北京林业大学对各出版社文献的引用情况</a:t>
            </a:r>
            <a:endParaRPr kumimoji="0" lang="en-US" sz="1200" b="1" i="0" u="none" strike="noStrike" kern="1200" cap="none" spc="0" normalizeH="0" baseline="0" noProof="0" dirty="0">
              <a:ln>
                <a:noFill/>
              </a:ln>
              <a:solidFill>
                <a:srgbClr val="53565A"/>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C68B70C-BA8D-4117-9FEA-30D70B2EFD19}"/>
              </a:ext>
            </a:extLst>
          </p:cNvPr>
          <p:cNvSpPr txBox="1"/>
          <p:nvPr/>
        </p:nvSpPr>
        <p:spPr>
          <a:xfrm>
            <a:off x="5428591" y="3498118"/>
            <a:ext cx="34480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北京林业大学发表文章在各出版社的分布</a:t>
            </a:r>
            <a:endParaRPr kumimoji="0" lang="en-US" sz="1200" b="1" i="0" u="none" strike="noStrike" kern="1200" cap="none" spc="0" normalizeH="0" baseline="0" noProof="0" dirty="0">
              <a:ln>
                <a:noFill/>
              </a:ln>
              <a:solidFill>
                <a:srgbClr val="53565A"/>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5134893-1DB0-48A9-B150-D043992C5EED}"/>
              </a:ext>
            </a:extLst>
          </p:cNvPr>
          <p:cNvSpPr txBox="1"/>
          <p:nvPr/>
        </p:nvSpPr>
        <p:spPr>
          <a:xfrm>
            <a:off x="647700" y="6234053"/>
            <a:ext cx="34480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北京林业大学发表在不同出版社的文章传播情况</a:t>
            </a:r>
            <a:endParaRPr kumimoji="0" lang="en-US" sz="1200" b="1" i="0" u="none" strike="noStrike" kern="1200" cap="none" spc="0" normalizeH="0" baseline="0" noProof="0" dirty="0">
              <a:ln>
                <a:noFill/>
              </a:ln>
              <a:solidFill>
                <a:srgbClr val="53565A"/>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843A39E-D951-49D1-886D-1E7F7103A4A0}"/>
              </a:ext>
            </a:extLst>
          </p:cNvPr>
          <p:cNvSpPr txBox="1"/>
          <p:nvPr/>
        </p:nvSpPr>
        <p:spPr>
          <a:xfrm>
            <a:off x="5524500" y="4324350"/>
            <a:ext cx="309562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2015</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-2018</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年，北京林业大学研究人员对科研文献的引用、发表和被引用呈上升趋势。</a:t>
            </a:r>
            <a:endPar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ScienceDirect</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平台文章是上述上升趋势的主要贡献平台。</a:t>
            </a:r>
            <a:endPar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3708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2400" baseline="0" dirty="0">
                <a:latin typeface="Arial" panose="020B0604020202020204" pitchFamily="34" charset="0"/>
                <a:ea typeface="宋体" panose="02010600030101010101" pitchFamily="2" charset="-122"/>
              </a:rPr>
              <a:t>北京林业大学</a:t>
            </a:r>
            <a:r>
              <a:rPr lang="en-US" altLang="zh-CN" sz="2400" baseline="0" dirty="0">
                <a:latin typeface="Arial" panose="020B0604020202020204" pitchFamily="34" charset="0"/>
                <a:ea typeface="宋体" panose="02010600030101010101" pitchFamily="2" charset="-122"/>
              </a:rPr>
              <a:t>ScienceDirect</a:t>
            </a:r>
            <a:r>
              <a:rPr lang="zh-CN" altLang="en-US" sz="2400" baseline="0" dirty="0">
                <a:latin typeface="Arial" panose="020B0604020202020204" pitchFamily="34" charset="0"/>
                <a:ea typeface="宋体" panose="02010600030101010101" pitchFamily="2" charset="-122"/>
              </a:rPr>
              <a:t>平台使用情况</a:t>
            </a:r>
            <a:endParaRPr lang="en-US" sz="2400" baseline="0" dirty="0">
              <a:latin typeface="Arial" panose="020B0604020202020204" pitchFamily="34" charset="0"/>
              <a:ea typeface="宋体" panose="02010600030101010101" pitchFamily="2" charset="-122"/>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DCB76-81E2-42D3-8EC2-6C52E0F8FC0C}" type="slidenum">
              <a:rPr kumimoji="0" lang="en-US"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AB57B3D-DAD7-4188-AB11-A19CE962056E}"/>
              </a:ext>
            </a:extLst>
          </p:cNvPr>
          <p:cNvPicPr>
            <a:picLocks noChangeAspect="1"/>
          </p:cNvPicPr>
          <p:nvPr/>
        </p:nvPicPr>
        <p:blipFill>
          <a:blip r:embed="rId2"/>
          <a:stretch>
            <a:fillRect/>
          </a:stretch>
        </p:blipFill>
        <p:spPr>
          <a:xfrm>
            <a:off x="228600" y="1663700"/>
            <a:ext cx="8821677" cy="2743438"/>
          </a:xfrm>
          <a:prstGeom prst="rect">
            <a:avLst/>
          </a:prstGeom>
        </p:spPr>
      </p:pic>
      <p:sp>
        <p:nvSpPr>
          <p:cNvPr id="11" name="TextBox 10">
            <a:extLst>
              <a:ext uri="{FF2B5EF4-FFF2-40B4-BE49-F238E27FC236}">
                <a16:creationId xmlns:a16="http://schemas.microsoft.com/office/drawing/2014/main" id="{744AFE92-F7A7-4111-9215-30319C8D081B}"/>
              </a:ext>
            </a:extLst>
          </p:cNvPr>
          <p:cNvSpPr txBox="1"/>
          <p:nvPr/>
        </p:nvSpPr>
        <p:spPr>
          <a:xfrm>
            <a:off x="571850" y="4998488"/>
            <a:ext cx="81351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2016</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-2018</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年，北京林业大学研究人员对</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ScienceDirect</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平台使用效率逐年增加。</a:t>
            </a:r>
            <a:endPar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053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DCB76-81E2-42D3-8EC2-6C52E0F8FC0C}" type="slidenum">
              <a:rPr kumimoji="0" lang="en-US"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508" y="500185"/>
            <a:ext cx="1536700" cy="1778000"/>
          </a:xfrm>
          <a:prstGeom prst="rect">
            <a:avLst/>
          </a:prstGeom>
        </p:spPr>
      </p:pic>
      <p:sp>
        <p:nvSpPr>
          <p:cNvPr id="12" name="Title 1"/>
          <p:cNvSpPr>
            <a:spLocks noGrp="1"/>
          </p:cNvSpPr>
          <p:nvPr>
            <p:ph type="title"/>
          </p:nvPr>
        </p:nvSpPr>
        <p:spPr>
          <a:xfrm>
            <a:off x="228600" y="381000"/>
            <a:ext cx="8686800" cy="691350"/>
          </a:xfrm>
        </p:spPr>
        <p:txBody>
          <a:bodyPr>
            <a:normAutofit/>
          </a:bodyPr>
          <a:lstStyle/>
          <a:p>
            <a:r>
              <a:rPr lang="zh-CN" altLang="en-US" baseline="0" dirty="0">
                <a:ea typeface="宋体" panose="02010600030101010101" pitchFamily="2" charset="-122"/>
              </a:rPr>
              <a:t>北京林业大学</a:t>
            </a:r>
            <a:r>
              <a:rPr lang="zh-CN" altLang="en-US" dirty="0">
                <a:ea typeface="宋体" panose="02010600030101010101" pitchFamily="2" charset="-122"/>
              </a:rPr>
              <a:t>知名专家对</a:t>
            </a:r>
            <a:r>
              <a:rPr lang="en-US" altLang="zh-CN" dirty="0">
                <a:ea typeface="宋体" panose="02010600030101010101" pitchFamily="2" charset="-122"/>
              </a:rPr>
              <a:t>Elsevier</a:t>
            </a:r>
            <a:r>
              <a:rPr lang="zh-CN" altLang="en-US" dirty="0">
                <a:ea typeface="宋体" panose="02010600030101010101" pitchFamily="2" charset="-122"/>
              </a:rPr>
              <a:t>不同年代文献有良好使用记录</a:t>
            </a:r>
            <a:br>
              <a:rPr lang="en-US" altLang="zh-CN" dirty="0">
                <a:ea typeface="宋体" panose="02010600030101010101" pitchFamily="2" charset="-122"/>
              </a:rPr>
            </a:br>
            <a:r>
              <a:rPr lang="en-US" altLang="zh-CN" dirty="0">
                <a:ea typeface="宋体" panose="02010600030101010101" pitchFamily="2" charset="-122"/>
              </a:rPr>
              <a:t>                                                                         ——</a:t>
            </a:r>
            <a:r>
              <a:rPr lang="zh-CN" altLang="en-US" dirty="0">
                <a:ea typeface="宋体" panose="02010600030101010101" pitchFamily="2" charset="-122"/>
              </a:rPr>
              <a:t>孙润仓教授 长江学者</a:t>
            </a:r>
            <a:endParaRPr lang="en-US" baseline="0" dirty="0">
              <a:ea typeface="宋体" panose="02010600030101010101" pitchFamily="2" charset="-122"/>
            </a:endParaRPr>
          </a:p>
        </p:txBody>
      </p:sp>
      <p:pic>
        <p:nvPicPr>
          <p:cNvPr id="13" name="Picture 12"/>
          <p:cNvPicPr>
            <a:picLocks noChangeAspect="1"/>
          </p:cNvPicPr>
          <p:nvPr/>
        </p:nvPicPr>
        <p:blipFill>
          <a:blip r:embed="rId3"/>
          <a:stretch>
            <a:fillRect/>
          </a:stretch>
        </p:blipFill>
        <p:spPr>
          <a:xfrm>
            <a:off x="228600" y="1492055"/>
            <a:ext cx="6867525" cy="1257300"/>
          </a:xfrm>
          <a:prstGeom prst="rect">
            <a:avLst/>
          </a:prstGeom>
        </p:spPr>
      </p:pic>
      <p:sp>
        <p:nvSpPr>
          <p:cNvPr id="14" name="TextBox 13"/>
          <p:cNvSpPr txBox="1"/>
          <p:nvPr/>
        </p:nvSpPr>
        <p:spPr>
          <a:xfrm>
            <a:off x="228600" y="1072350"/>
            <a:ext cx="28240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2012</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-2018</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a:t>
            </a:r>
            <a:endParaRPr kumimoji="0" lang="en-US" sz="1800" b="0" i="0" u="none" strike="noStrike" kern="1200" cap="none" spc="0" normalizeH="0" baseline="0" noProof="0" dirty="0">
              <a:ln>
                <a:noFill/>
              </a:ln>
              <a:solidFill>
                <a:srgbClr val="53565A"/>
              </a:solidFill>
              <a:effectLst/>
              <a:uLnTx/>
              <a:uFillTx/>
              <a:latin typeface="Calibri"/>
              <a:ea typeface="+mn-ea"/>
              <a:cs typeface="+mn-cs"/>
            </a:endParaRPr>
          </a:p>
        </p:txBody>
      </p:sp>
      <p:graphicFrame>
        <p:nvGraphicFramePr>
          <p:cNvPr id="15" name="Chart 14">
            <a:extLst>
              <a:ext uri="{FF2B5EF4-FFF2-40B4-BE49-F238E27FC236}">
                <a16:creationId xmlns:a16="http://schemas.microsoft.com/office/drawing/2014/main" id="{7B806E51-5E93-4E46-A5E0-1325A509074A}"/>
              </a:ext>
            </a:extLst>
          </p:cNvPr>
          <p:cNvGraphicFramePr>
            <a:graphicFrameLocks/>
          </p:cNvGraphicFramePr>
          <p:nvPr>
            <p:extLst/>
          </p:nvPr>
        </p:nvGraphicFramePr>
        <p:xfrm>
          <a:off x="186397" y="3169060"/>
          <a:ext cx="8217418"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p:cNvPicPr>
            <a:picLocks noChangeAspect="1"/>
          </p:cNvPicPr>
          <p:nvPr/>
        </p:nvPicPr>
        <p:blipFill>
          <a:blip r:embed="rId5"/>
          <a:stretch>
            <a:fillRect/>
          </a:stretch>
        </p:blipFill>
        <p:spPr>
          <a:xfrm>
            <a:off x="5920154" y="3134115"/>
            <a:ext cx="3209778" cy="1849111"/>
          </a:xfrm>
          <a:prstGeom prst="rect">
            <a:avLst/>
          </a:prstGeom>
        </p:spPr>
      </p:pic>
      <p:pic>
        <p:nvPicPr>
          <p:cNvPr id="17" name="Picture 16"/>
          <p:cNvPicPr>
            <a:picLocks noChangeAspect="1"/>
          </p:cNvPicPr>
          <p:nvPr/>
        </p:nvPicPr>
        <p:blipFill rotWithShape="1">
          <a:blip r:embed="rId6"/>
          <a:srcRect l="21156" t="8731" r="20594" b="4315"/>
          <a:stretch/>
        </p:blipFill>
        <p:spPr>
          <a:xfrm>
            <a:off x="3348112" y="3134115"/>
            <a:ext cx="2297866" cy="2061765"/>
          </a:xfrm>
          <a:prstGeom prst="rect">
            <a:avLst/>
          </a:prstGeom>
        </p:spPr>
      </p:pic>
      <p:sp>
        <p:nvSpPr>
          <p:cNvPr id="18" name="TextBox 17"/>
          <p:cNvSpPr txBox="1"/>
          <p:nvPr/>
        </p:nvSpPr>
        <p:spPr>
          <a:xfrm>
            <a:off x="395653" y="6008799"/>
            <a:ext cx="8354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孙教授引用</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Elsevier</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出版文献</a:t>
            </a: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4,692</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篇，主要</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2005-2012</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年间占</a:t>
            </a: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50%</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以上，且分布于多个学科中</a:t>
            </a:r>
            <a:endParaRPr kumimoji="0" lang="en-US" sz="1800" b="0" i="0" u="none" strike="noStrike" kern="1200" cap="none" spc="0" normalizeH="0" baseline="0" noProof="0" dirty="0">
              <a:ln>
                <a:noFill/>
              </a:ln>
              <a:solidFill>
                <a:srgbClr val="53565A"/>
              </a:solidFill>
              <a:effectLst/>
              <a:uLnTx/>
              <a:uFillTx/>
              <a:latin typeface="Calibri"/>
              <a:ea typeface="+mn-ea"/>
              <a:cs typeface="+mn-cs"/>
            </a:endParaRPr>
          </a:p>
        </p:txBody>
      </p:sp>
    </p:spTree>
    <p:extLst>
      <p:ext uri="{BB962C8B-B14F-4D97-AF65-F5344CB8AC3E}">
        <p14:creationId xmlns:p14="http://schemas.microsoft.com/office/powerpoint/2010/main" val="3526055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DCB76-81E2-42D3-8EC2-6C52E0F8FC0C}" type="slidenum">
              <a:rPr kumimoji="0" lang="en-US"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4630" t="9289" r="16182" b="27431"/>
          <a:stretch/>
        </p:blipFill>
        <p:spPr>
          <a:xfrm>
            <a:off x="7079818" y="388266"/>
            <a:ext cx="1925390" cy="2331860"/>
          </a:xfrm>
          <a:prstGeom prst="rect">
            <a:avLst/>
          </a:prstGeom>
        </p:spPr>
      </p:pic>
      <p:sp>
        <p:nvSpPr>
          <p:cNvPr id="13" name="Title 1"/>
          <p:cNvSpPr>
            <a:spLocks noGrp="1"/>
          </p:cNvSpPr>
          <p:nvPr>
            <p:ph type="title"/>
          </p:nvPr>
        </p:nvSpPr>
        <p:spPr>
          <a:xfrm>
            <a:off x="228600" y="381000"/>
            <a:ext cx="8686800" cy="691350"/>
          </a:xfrm>
        </p:spPr>
        <p:txBody>
          <a:bodyPr>
            <a:normAutofit/>
          </a:bodyPr>
          <a:lstStyle/>
          <a:p>
            <a:r>
              <a:rPr lang="zh-CN" altLang="en-US" baseline="0" dirty="0">
                <a:ea typeface="宋体" panose="02010600030101010101" pitchFamily="2" charset="-122"/>
              </a:rPr>
              <a:t>北京林业大学</a:t>
            </a:r>
            <a:r>
              <a:rPr lang="zh-CN" altLang="en-US" dirty="0">
                <a:ea typeface="宋体" panose="02010600030101010101" pitchFamily="2" charset="-122"/>
              </a:rPr>
              <a:t>知名专家对</a:t>
            </a:r>
            <a:r>
              <a:rPr lang="en-US" altLang="zh-CN" dirty="0">
                <a:ea typeface="宋体" panose="02010600030101010101" pitchFamily="2" charset="-122"/>
              </a:rPr>
              <a:t>Elsevier</a:t>
            </a:r>
            <a:r>
              <a:rPr lang="zh-CN" altLang="en-US" dirty="0">
                <a:ea typeface="宋体" panose="02010600030101010101" pitchFamily="2" charset="-122"/>
              </a:rPr>
              <a:t>不同年代文献有良好使用记录</a:t>
            </a:r>
            <a:br>
              <a:rPr lang="en-US" altLang="zh-CN" dirty="0">
                <a:ea typeface="宋体" panose="02010600030101010101" pitchFamily="2" charset="-122"/>
              </a:rPr>
            </a:br>
            <a:r>
              <a:rPr lang="en-US" altLang="zh-CN" dirty="0">
                <a:ea typeface="宋体" panose="02010600030101010101" pitchFamily="2" charset="-122"/>
              </a:rPr>
              <a:t>                                                                                    ——</a:t>
            </a:r>
            <a:r>
              <a:rPr lang="zh-CN" altLang="en-US" dirty="0">
                <a:ea typeface="宋体" panose="02010600030101010101" pitchFamily="2" charset="-122"/>
              </a:rPr>
              <a:t>王强 教授 </a:t>
            </a:r>
            <a:endParaRPr lang="en-US" baseline="0" dirty="0">
              <a:ea typeface="宋体" panose="02010600030101010101" pitchFamily="2" charset="-122"/>
            </a:endParaRPr>
          </a:p>
        </p:txBody>
      </p:sp>
      <p:pic>
        <p:nvPicPr>
          <p:cNvPr id="14" name="Picture 13"/>
          <p:cNvPicPr>
            <a:picLocks noChangeAspect="1"/>
          </p:cNvPicPr>
          <p:nvPr/>
        </p:nvPicPr>
        <p:blipFill>
          <a:blip r:embed="rId4"/>
          <a:stretch>
            <a:fillRect/>
          </a:stretch>
        </p:blipFill>
        <p:spPr>
          <a:xfrm>
            <a:off x="155143" y="1393017"/>
            <a:ext cx="6924675" cy="1323975"/>
          </a:xfrm>
          <a:prstGeom prst="rect">
            <a:avLst/>
          </a:prstGeom>
        </p:spPr>
      </p:pic>
      <p:graphicFrame>
        <p:nvGraphicFramePr>
          <p:cNvPr id="15" name="Chart 14">
            <a:extLst>
              <a:ext uri="{FF2B5EF4-FFF2-40B4-BE49-F238E27FC236}">
                <a16:creationId xmlns:a16="http://schemas.microsoft.com/office/drawing/2014/main" id="{832AFAB8-B238-4FED-AFD8-A1D56552817E}"/>
              </a:ext>
            </a:extLst>
          </p:cNvPr>
          <p:cNvGraphicFramePr>
            <a:graphicFrameLocks/>
          </p:cNvGraphicFramePr>
          <p:nvPr>
            <p:extLst/>
          </p:nvPr>
        </p:nvGraphicFramePr>
        <p:xfrm>
          <a:off x="27445" y="3168748"/>
          <a:ext cx="8015068"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6" name="Picture 15"/>
          <p:cNvPicPr>
            <a:picLocks noChangeAspect="1"/>
          </p:cNvPicPr>
          <p:nvPr/>
        </p:nvPicPr>
        <p:blipFill rotWithShape="1">
          <a:blip r:embed="rId6"/>
          <a:srcRect l="20850" t="9287" r="18395" b="3927"/>
          <a:stretch/>
        </p:blipFill>
        <p:spPr>
          <a:xfrm>
            <a:off x="2873082" y="3037659"/>
            <a:ext cx="2553773" cy="2192633"/>
          </a:xfrm>
          <a:prstGeom prst="rect">
            <a:avLst/>
          </a:prstGeom>
        </p:spPr>
      </p:pic>
      <p:pic>
        <p:nvPicPr>
          <p:cNvPr id="17" name="Picture 16"/>
          <p:cNvPicPr>
            <a:picLocks noChangeAspect="1"/>
          </p:cNvPicPr>
          <p:nvPr/>
        </p:nvPicPr>
        <p:blipFill>
          <a:blip r:embed="rId7"/>
          <a:stretch>
            <a:fillRect/>
          </a:stretch>
        </p:blipFill>
        <p:spPr>
          <a:xfrm>
            <a:off x="5353412" y="3109655"/>
            <a:ext cx="3694000" cy="2139442"/>
          </a:xfrm>
          <a:prstGeom prst="rect">
            <a:avLst/>
          </a:prstGeom>
        </p:spPr>
      </p:pic>
      <p:sp>
        <p:nvSpPr>
          <p:cNvPr id="18" name="TextBox 17"/>
          <p:cNvSpPr txBox="1"/>
          <p:nvPr/>
        </p:nvSpPr>
        <p:spPr>
          <a:xfrm>
            <a:off x="395653" y="6008799"/>
            <a:ext cx="8354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孙教授引用</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Elsevier</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出版文献</a:t>
            </a: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2,130</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篇，主要</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2005-2012</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年间占</a:t>
            </a: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65%</a:t>
            </a:r>
            <a:r>
              <a:rPr kumimoji="0" lang="zh-CN" altLang="en-US"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以上，且分布于多个学科中</a:t>
            </a:r>
            <a:endParaRPr kumimoji="0" lang="en-US" sz="1800" b="0" i="0" u="none" strike="noStrike" kern="1200" cap="none" spc="0" normalizeH="0" baseline="0" noProof="0" dirty="0">
              <a:ln>
                <a:noFill/>
              </a:ln>
              <a:solidFill>
                <a:srgbClr val="53565A"/>
              </a:solidFill>
              <a:effectLst/>
              <a:uLnTx/>
              <a:uFillTx/>
              <a:latin typeface="Calibri"/>
              <a:ea typeface="+mn-ea"/>
              <a:cs typeface="+mn-cs"/>
            </a:endParaRPr>
          </a:p>
        </p:txBody>
      </p:sp>
    </p:spTree>
    <p:extLst>
      <p:ext uri="{BB962C8B-B14F-4D97-AF65-F5344CB8AC3E}">
        <p14:creationId xmlns:p14="http://schemas.microsoft.com/office/powerpoint/2010/main" val="66055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DCB76-81E2-42D3-8EC2-6C52E0F8FC0C}" type="slidenum">
              <a:rPr kumimoji="0" lang="en-US" sz="7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itle 1"/>
          <p:cNvSpPr>
            <a:spLocks noGrp="1"/>
          </p:cNvSpPr>
          <p:nvPr>
            <p:ph type="title"/>
          </p:nvPr>
        </p:nvSpPr>
        <p:spPr>
          <a:xfrm>
            <a:off x="170645" y="388266"/>
            <a:ext cx="8377363" cy="785626"/>
          </a:xfrm>
        </p:spPr>
        <p:txBody>
          <a:bodyPr>
            <a:normAutofit/>
          </a:bodyPr>
          <a:lstStyle/>
          <a:p>
            <a:r>
              <a:rPr lang="en-US" altLang="zh-CN" sz="2400" dirty="0"/>
              <a:t>2018</a:t>
            </a:r>
            <a:r>
              <a:rPr lang="zh-CN" altLang="en-US" sz="2400" dirty="0"/>
              <a:t>年北京林业大学对回溯内容存在潜在需求</a:t>
            </a:r>
            <a:endParaRPr lang="en-US" sz="2400" dirty="0"/>
          </a:p>
        </p:txBody>
      </p:sp>
      <p:pic>
        <p:nvPicPr>
          <p:cNvPr id="11" name="Picture 10"/>
          <p:cNvPicPr>
            <a:picLocks noChangeAspect="1"/>
          </p:cNvPicPr>
          <p:nvPr/>
        </p:nvPicPr>
        <p:blipFill rotWithShape="1">
          <a:blip r:embed="rId2"/>
          <a:srcRect l="1932" t="2529" r="3244" b="3348"/>
          <a:stretch/>
        </p:blipFill>
        <p:spPr>
          <a:xfrm>
            <a:off x="197148" y="2122057"/>
            <a:ext cx="8579460" cy="3671667"/>
          </a:xfrm>
          <a:prstGeom prst="rect">
            <a:avLst/>
          </a:prstGeom>
        </p:spPr>
      </p:pic>
      <p:cxnSp>
        <p:nvCxnSpPr>
          <p:cNvPr id="13" name="Straight Arrow Connector 12"/>
          <p:cNvCxnSpPr/>
          <p:nvPr/>
        </p:nvCxnSpPr>
        <p:spPr>
          <a:xfrm>
            <a:off x="900332" y="1663822"/>
            <a:ext cx="0" cy="6714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9827" y="1017737"/>
            <a:ext cx="1322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P</a:t>
            </a: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re 1995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(7.5%)</a:t>
            </a:r>
          </a:p>
        </p:txBody>
      </p:sp>
      <p:sp>
        <p:nvSpPr>
          <p:cNvPr id="16" name="Right Brace 15"/>
          <p:cNvSpPr/>
          <p:nvPr/>
        </p:nvSpPr>
        <p:spPr>
          <a:xfrm rot="16200000">
            <a:off x="2526233" y="607664"/>
            <a:ext cx="651983" cy="2764301"/>
          </a:xfrm>
          <a:prstGeom prst="rightBrace">
            <a:avLst>
              <a:gd name="adj1" fmla="val 8333"/>
              <a:gd name="adj2" fmla="val 5215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Calibri"/>
              <a:ea typeface="+mn-ea"/>
              <a:cs typeface="+mn-cs"/>
            </a:endParaRPr>
          </a:p>
        </p:txBody>
      </p:sp>
      <p:sp>
        <p:nvSpPr>
          <p:cNvPr id="17" name="TextBox 16"/>
          <p:cNvSpPr txBox="1"/>
          <p:nvPr/>
        </p:nvSpPr>
        <p:spPr>
          <a:xfrm>
            <a:off x="2290688" y="1046577"/>
            <a:ext cx="13223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1995-2004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(23.9%)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Calibri"/>
              <a:ea typeface="+mn-ea"/>
              <a:cs typeface="+mn-cs"/>
            </a:endParaRPr>
          </a:p>
        </p:txBody>
      </p:sp>
      <p:sp>
        <p:nvSpPr>
          <p:cNvPr id="18" name="Right Brace 17"/>
          <p:cNvSpPr/>
          <p:nvPr/>
        </p:nvSpPr>
        <p:spPr>
          <a:xfrm rot="16200000">
            <a:off x="6401882" y="88185"/>
            <a:ext cx="651983" cy="3847514"/>
          </a:xfrm>
          <a:prstGeom prst="rightBrace">
            <a:avLst>
              <a:gd name="adj1" fmla="val 8333"/>
              <a:gd name="adj2" fmla="val 5215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Calibri"/>
              <a:ea typeface="+mn-ea"/>
              <a:cs typeface="+mn-cs"/>
            </a:endParaRPr>
          </a:p>
        </p:txBody>
      </p:sp>
      <p:sp>
        <p:nvSpPr>
          <p:cNvPr id="19" name="TextBox 18"/>
          <p:cNvSpPr txBox="1"/>
          <p:nvPr/>
        </p:nvSpPr>
        <p:spPr>
          <a:xfrm>
            <a:off x="6142891" y="1075416"/>
            <a:ext cx="13223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2005-2012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Calibri"/>
                <a:ea typeface="+mn-ea"/>
                <a:cs typeface="+mn-cs"/>
              </a:rPr>
              <a:t>(68.7%)</a:t>
            </a:r>
          </a:p>
        </p:txBody>
      </p:sp>
      <p:sp>
        <p:nvSpPr>
          <p:cNvPr id="21" name="TextBox 20"/>
          <p:cNvSpPr txBox="1"/>
          <p:nvPr/>
        </p:nvSpPr>
        <p:spPr>
          <a:xfrm>
            <a:off x="2290688" y="5761208"/>
            <a:ext cx="5390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solidFill>
                <a:effectLst/>
                <a:uLnTx/>
                <a:uFillTx/>
                <a:latin typeface="Calibri"/>
                <a:ea typeface="+mn-ea"/>
                <a:cs typeface="+mn-cs"/>
              </a:rPr>
              <a:t>2018</a:t>
            </a:r>
            <a:r>
              <a:rPr kumimoji="0" lang="zh-CN" altLang="en-US" sz="1800" b="1" i="0" u="none" strike="noStrike" kern="1200" cap="none" spc="0" normalizeH="0" baseline="0" noProof="0" dirty="0">
                <a:ln>
                  <a:noFill/>
                </a:ln>
                <a:solidFill>
                  <a:srgbClr val="53565A"/>
                </a:solidFill>
                <a:effectLst/>
                <a:uLnTx/>
                <a:uFillTx/>
                <a:latin typeface="Calibri"/>
                <a:ea typeface="宋体" panose="02010600030101010101" pitchFamily="2" charset="-122"/>
                <a:cs typeface="+mn-cs"/>
              </a:rPr>
              <a:t>年北京林业大学拒访文献出版年代分布</a:t>
            </a:r>
            <a:endParaRPr kumimoji="0" lang="en-US" sz="1800" b="1" i="0" u="none" strike="noStrike" kern="1200" cap="none" spc="0" normalizeH="0" baseline="0" noProof="0" dirty="0">
              <a:ln>
                <a:noFill/>
              </a:ln>
              <a:solidFill>
                <a:srgbClr val="53565A"/>
              </a:solidFill>
              <a:effectLst/>
              <a:uLnTx/>
              <a:uFillTx/>
              <a:latin typeface="Calibri"/>
              <a:ea typeface="+mn-ea"/>
              <a:cs typeface="+mn-cs"/>
            </a:endParaRPr>
          </a:p>
        </p:txBody>
      </p:sp>
    </p:spTree>
    <p:extLst>
      <p:ext uri="{BB962C8B-B14F-4D97-AF65-F5344CB8AC3E}">
        <p14:creationId xmlns:p14="http://schemas.microsoft.com/office/powerpoint/2010/main" val="1789954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7CA317-71C0-45E4-BA64-C4FFAB0BFA33}"/>
              </a:ext>
            </a:extLst>
          </p:cNvPr>
          <p:cNvSpPr txBox="1">
            <a:spLocks/>
          </p:cNvSpPr>
          <p:nvPr/>
        </p:nvSpPr>
        <p:spPr>
          <a:xfrm>
            <a:off x="230088" y="590711"/>
            <a:ext cx="8238319" cy="418645"/>
          </a:xfrm>
          <a:prstGeom prst="rect">
            <a:avLst/>
          </a:prstGeom>
        </p:spPr>
        <p:txBody>
          <a:bodyPr vert="horz" lIns="91440" tIns="45720" rIns="91440" bIns="45720" rtlCol="0" anchor="ctr">
            <a:noAutofit/>
          </a:bodyPr>
          <a:lstStyle>
            <a:lvl1pPr>
              <a:spcBef>
                <a:spcPct val="0"/>
              </a:spcBef>
              <a:buNone/>
              <a:defRPr sz="2400" b="1" i="0">
                <a:solidFill>
                  <a:schemeClr val="accent1"/>
                </a:solidFill>
                <a:latin typeface="Arial Bold"/>
                <a:ea typeface="+mj-ea"/>
                <a:cs typeface="Arial Bold"/>
              </a:defRPr>
            </a:lvl1pPr>
          </a:lstStyle>
          <a:p>
            <a:r>
              <a:rPr lang="zh-CN" altLang="en-US" dirty="0"/>
              <a:t>生态学优质期刊推荐</a:t>
            </a:r>
            <a:endParaRPr lang="en-US" dirty="0"/>
          </a:p>
        </p:txBody>
      </p:sp>
      <p:cxnSp>
        <p:nvCxnSpPr>
          <p:cNvPr id="9" name="Straight Connector 8">
            <a:extLst>
              <a:ext uri="{FF2B5EF4-FFF2-40B4-BE49-F238E27FC236}">
                <a16:creationId xmlns:a16="http://schemas.microsoft.com/office/drawing/2014/main" id="{978F9196-C43C-4D39-90D5-06B88A4F4A07}"/>
              </a:ext>
            </a:extLst>
          </p:cNvPr>
          <p:cNvCxnSpPr/>
          <p:nvPr/>
        </p:nvCxnSpPr>
        <p:spPr>
          <a:xfrm>
            <a:off x="516889" y="3213759"/>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D4E9CF7-234D-4FED-9EA2-679225229868}"/>
              </a:ext>
            </a:extLst>
          </p:cNvPr>
          <p:cNvSpPr/>
          <p:nvPr/>
        </p:nvSpPr>
        <p:spPr>
          <a:xfrm>
            <a:off x="1933948" y="1004990"/>
            <a:ext cx="3518977" cy="369332"/>
          </a:xfrm>
          <a:prstGeom prst="rect">
            <a:avLst/>
          </a:prstGeom>
        </p:spPr>
        <p:txBody>
          <a:bodyPr wrap="none">
            <a:spAutoFit/>
          </a:bodyPr>
          <a:lstStyle/>
          <a:p>
            <a:r>
              <a:rPr lang="en-US" b="1" dirty="0"/>
              <a:t>Trends in Ecology &amp; Evolution</a:t>
            </a:r>
            <a:endParaRPr lang="en-US" dirty="0"/>
          </a:p>
        </p:txBody>
      </p:sp>
      <p:pic>
        <p:nvPicPr>
          <p:cNvPr id="20" name="Picture 19">
            <a:extLst>
              <a:ext uri="{FF2B5EF4-FFF2-40B4-BE49-F238E27FC236}">
                <a16:creationId xmlns:a16="http://schemas.microsoft.com/office/drawing/2014/main" id="{ACAA8812-0CB6-46DA-9056-B9A2F29E4BDE}"/>
              </a:ext>
            </a:extLst>
          </p:cNvPr>
          <p:cNvPicPr>
            <a:picLocks noChangeAspect="1"/>
          </p:cNvPicPr>
          <p:nvPr/>
        </p:nvPicPr>
        <p:blipFill>
          <a:blip r:embed="rId2"/>
          <a:stretch>
            <a:fillRect/>
          </a:stretch>
        </p:blipFill>
        <p:spPr>
          <a:xfrm>
            <a:off x="516889" y="1356776"/>
            <a:ext cx="1307217" cy="1668963"/>
          </a:xfrm>
          <a:prstGeom prst="rect">
            <a:avLst/>
          </a:prstGeom>
        </p:spPr>
      </p:pic>
      <p:sp>
        <p:nvSpPr>
          <p:cNvPr id="21" name="Rectangle 20">
            <a:extLst>
              <a:ext uri="{FF2B5EF4-FFF2-40B4-BE49-F238E27FC236}">
                <a16:creationId xmlns:a16="http://schemas.microsoft.com/office/drawing/2014/main" id="{EC529F4A-F969-4268-85B5-8C8020032C1F}"/>
              </a:ext>
            </a:extLst>
          </p:cNvPr>
          <p:cNvSpPr/>
          <p:nvPr/>
        </p:nvSpPr>
        <p:spPr>
          <a:xfrm>
            <a:off x="1933948" y="1320100"/>
            <a:ext cx="6732976" cy="2123658"/>
          </a:xfrm>
          <a:prstGeom prst="rect">
            <a:avLst/>
          </a:prstGeom>
        </p:spPr>
        <p:txBody>
          <a:bodyPr wrap="square">
            <a:spAutoFit/>
          </a:bodyPr>
          <a:lstStyle/>
          <a:p>
            <a:pPr algn="just"/>
            <a:r>
              <a:rPr lang="en-US" sz="1200" dirty="0"/>
              <a:t>Trends in Ecology &amp; Evolution (TREE) contains polished, concise and readable reviews, opinions and letters in all areas of ecology and evolutionary science. It serves as an invaluable source of information for researchers, lecturers, teachers, field workers and students. Trends in Ecology &amp; Evolution keeps these scientists informed of new developments and ideas across the full range of ecology and evolutionary biology - from the pure to the applied, and from molecular to global. Now, more than ever before, is it necessary for life scientists to be aware of research from a wide range of disciplines, especially in the face of the gathering momentum of global environmental change and destruction. More than any other journal, Trends in Ecology &amp; Evolution is the major forum for coverage of all the important issues concerning organisms and their environments.</a:t>
            </a:r>
          </a:p>
          <a:p>
            <a:pPr algn="just"/>
            <a:r>
              <a:rPr lang="en-US" sz="1200" b="1" dirty="0">
                <a:solidFill>
                  <a:srgbClr val="FF0000"/>
                </a:solidFill>
              </a:rPr>
              <a:t>IF:15.938,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10.35</a:t>
            </a:r>
            <a:endParaRPr lang="en-US" sz="1200" b="1" dirty="0">
              <a:solidFill>
                <a:srgbClr val="FF0000"/>
              </a:solidFill>
            </a:endParaRPr>
          </a:p>
          <a:p>
            <a:pPr algn="just"/>
            <a:endParaRPr lang="en-US" sz="1200" dirty="0"/>
          </a:p>
        </p:txBody>
      </p:sp>
      <p:sp>
        <p:nvSpPr>
          <p:cNvPr id="22" name="Rectangle 21">
            <a:extLst>
              <a:ext uri="{FF2B5EF4-FFF2-40B4-BE49-F238E27FC236}">
                <a16:creationId xmlns:a16="http://schemas.microsoft.com/office/drawing/2014/main" id="{82DE805A-EE1F-4DC4-892C-2B880D9EC7FF}"/>
              </a:ext>
            </a:extLst>
          </p:cNvPr>
          <p:cNvSpPr/>
          <p:nvPr/>
        </p:nvSpPr>
        <p:spPr>
          <a:xfrm>
            <a:off x="1927965" y="3291887"/>
            <a:ext cx="2826415" cy="369332"/>
          </a:xfrm>
          <a:prstGeom prst="rect">
            <a:avLst/>
          </a:prstGeom>
        </p:spPr>
        <p:txBody>
          <a:bodyPr wrap="none">
            <a:spAutoFit/>
          </a:bodyPr>
          <a:lstStyle/>
          <a:p>
            <a:r>
              <a:rPr lang="en-US" b="1" dirty="0"/>
              <a:t>Biological Conservation</a:t>
            </a:r>
            <a:endParaRPr lang="en-US" dirty="0"/>
          </a:p>
        </p:txBody>
      </p:sp>
      <p:sp>
        <p:nvSpPr>
          <p:cNvPr id="23" name="Rectangle 22">
            <a:extLst>
              <a:ext uri="{FF2B5EF4-FFF2-40B4-BE49-F238E27FC236}">
                <a16:creationId xmlns:a16="http://schemas.microsoft.com/office/drawing/2014/main" id="{B6ADC577-F8E8-4B7F-B8A5-6A838987BE08}"/>
              </a:ext>
            </a:extLst>
          </p:cNvPr>
          <p:cNvSpPr/>
          <p:nvPr/>
        </p:nvSpPr>
        <p:spPr>
          <a:xfrm>
            <a:off x="1933948" y="3624876"/>
            <a:ext cx="6653350" cy="1015663"/>
          </a:xfrm>
          <a:prstGeom prst="rect">
            <a:avLst/>
          </a:prstGeom>
        </p:spPr>
        <p:txBody>
          <a:bodyPr wrap="square">
            <a:spAutoFit/>
          </a:bodyPr>
          <a:lstStyle/>
          <a:p>
            <a:r>
              <a:rPr lang="en-US" sz="1200" dirty="0"/>
              <a:t>Biological Conservation is a leading international journal in the discipline of conservation science. The journal publishes articles spanning a diverse range of fields that contribute to the biological, sociological, ethical and economic dimensions of conservation. </a:t>
            </a:r>
          </a:p>
          <a:p>
            <a:r>
              <a:rPr lang="en-US" sz="1200" b="1" dirty="0">
                <a:solidFill>
                  <a:srgbClr val="FF0000"/>
                </a:solidFill>
              </a:rPr>
              <a:t>IF:4.66,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4.63</a:t>
            </a:r>
            <a:endParaRPr lang="en-US" sz="1200" b="1" dirty="0">
              <a:solidFill>
                <a:srgbClr val="FF0000"/>
              </a:solidFill>
            </a:endParaRPr>
          </a:p>
          <a:p>
            <a:endParaRPr lang="en-US" sz="1200" dirty="0"/>
          </a:p>
        </p:txBody>
      </p:sp>
      <p:pic>
        <p:nvPicPr>
          <p:cNvPr id="24" name="Picture 23">
            <a:extLst>
              <a:ext uri="{FF2B5EF4-FFF2-40B4-BE49-F238E27FC236}">
                <a16:creationId xmlns:a16="http://schemas.microsoft.com/office/drawing/2014/main" id="{6712541D-8D7D-4EB5-82BB-17FEB7BA0B09}"/>
              </a:ext>
            </a:extLst>
          </p:cNvPr>
          <p:cNvPicPr>
            <a:picLocks noChangeAspect="1"/>
          </p:cNvPicPr>
          <p:nvPr/>
        </p:nvPicPr>
        <p:blipFill>
          <a:blip r:embed="rId3"/>
          <a:stretch>
            <a:fillRect/>
          </a:stretch>
        </p:blipFill>
        <p:spPr>
          <a:xfrm>
            <a:off x="549725" y="3255373"/>
            <a:ext cx="1228725" cy="1581150"/>
          </a:xfrm>
          <a:prstGeom prst="rect">
            <a:avLst/>
          </a:prstGeom>
        </p:spPr>
      </p:pic>
      <p:cxnSp>
        <p:nvCxnSpPr>
          <p:cNvPr id="25" name="Straight Connector 24">
            <a:extLst>
              <a:ext uri="{FF2B5EF4-FFF2-40B4-BE49-F238E27FC236}">
                <a16:creationId xmlns:a16="http://schemas.microsoft.com/office/drawing/2014/main" id="{0529DF3A-C2E3-4047-86D9-C5D6DDF5D488}"/>
              </a:ext>
            </a:extLst>
          </p:cNvPr>
          <p:cNvCxnSpPr/>
          <p:nvPr/>
        </p:nvCxnSpPr>
        <p:spPr>
          <a:xfrm>
            <a:off x="516889" y="4856540"/>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4F95BA8E-7441-42F4-BCB5-88DAC3500928}"/>
              </a:ext>
            </a:extLst>
          </p:cNvPr>
          <p:cNvSpPr/>
          <p:nvPr/>
        </p:nvSpPr>
        <p:spPr>
          <a:xfrm>
            <a:off x="1927965" y="4949256"/>
            <a:ext cx="2416046" cy="369332"/>
          </a:xfrm>
          <a:prstGeom prst="rect">
            <a:avLst/>
          </a:prstGeom>
        </p:spPr>
        <p:txBody>
          <a:bodyPr wrap="none">
            <a:spAutoFit/>
          </a:bodyPr>
          <a:lstStyle/>
          <a:p>
            <a:r>
              <a:rPr lang="en-US" b="1" dirty="0"/>
              <a:t>Ecosystem Services</a:t>
            </a:r>
          </a:p>
        </p:txBody>
      </p:sp>
      <p:pic>
        <p:nvPicPr>
          <p:cNvPr id="27" name="Picture 26">
            <a:extLst>
              <a:ext uri="{FF2B5EF4-FFF2-40B4-BE49-F238E27FC236}">
                <a16:creationId xmlns:a16="http://schemas.microsoft.com/office/drawing/2014/main" id="{6F2D7A15-66E1-4B47-83D8-E56D22ACDA59}"/>
              </a:ext>
            </a:extLst>
          </p:cNvPr>
          <p:cNvPicPr>
            <a:picLocks noChangeAspect="1"/>
          </p:cNvPicPr>
          <p:nvPr/>
        </p:nvPicPr>
        <p:blipFill>
          <a:blip r:embed="rId4"/>
          <a:stretch>
            <a:fillRect/>
          </a:stretch>
        </p:blipFill>
        <p:spPr>
          <a:xfrm>
            <a:off x="616400" y="4949256"/>
            <a:ext cx="1162050" cy="1552575"/>
          </a:xfrm>
          <a:prstGeom prst="rect">
            <a:avLst/>
          </a:prstGeom>
        </p:spPr>
      </p:pic>
      <p:sp>
        <p:nvSpPr>
          <p:cNvPr id="28" name="Rectangle 27">
            <a:extLst>
              <a:ext uri="{FF2B5EF4-FFF2-40B4-BE49-F238E27FC236}">
                <a16:creationId xmlns:a16="http://schemas.microsoft.com/office/drawing/2014/main" id="{1CFBEE56-C7D9-4C25-A279-ABB6C3FD88FF}"/>
              </a:ext>
            </a:extLst>
          </p:cNvPr>
          <p:cNvSpPr/>
          <p:nvPr/>
        </p:nvSpPr>
        <p:spPr>
          <a:xfrm>
            <a:off x="1894135" y="5241153"/>
            <a:ext cx="6732976" cy="1200329"/>
          </a:xfrm>
          <a:prstGeom prst="rect">
            <a:avLst/>
          </a:prstGeom>
        </p:spPr>
        <p:txBody>
          <a:bodyPr wrap="square">
            <a:spAutoFit/>
          </a:bodyPr>
          <a:lstStyle/>
          <a:p>
            <a:pPr algn="just"/>
            <a:r>
              <a:rPr lang="en-US" sz="1200" dirty="0"/>
              <a:t>Ecosystem Services, associated with the </a:t>
            </a:r>
            <a:r>
              <a:rPr lang="en-US" sz="1200" dirty="0">
                <a:hlinkClick r:id="rId5">
                  <a:extLst>
                    <a:ext uri="{A12FA001-AC4F-418D-AE19-62706E023703}">
                      <ahyp:hlinkClr xmlns:ahyp="http://schemas.microsoft.com/office/drawing/2018/hyperlinkcolor" val="tx"/>
                    </a:ext>
                  </a:extLst>
                </a:hlinkClick>
              </a:rPr>
              <a:t>Ecosystem Services Partnership</a:t>
            </a:r>
            <a:r>
              <a:rPr lang="en-US" sz="1200" dirty="0"/>
              <a:t> (ESP), is an international, interdisciplinary journal that deals with the science, policy and practice of Ecosystem Services in the following disciplines: ecology and economics, institutions, planning and decision making, economic sectors such as agriculture, forestry and outdoor recreation, and all types of ecosystems.</a:t>
            </a:r>
          </a:p>
          <a:p>
            <a:pPr algn="just"/>
            <a:r>
              <a:rPr lang="en-US" sz="1200" b="1" dirty="0">
                <a:solidFill>
                  <a:srgbClr val="FF0000"/>
                </a:solidFill>
              </a:rPr>
              <a:t>IF:4.83,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4.295</a:t>
            </a:r>
            <a:endParaRPr lang="en-US" sz="1200" b="1" dirty="0">
              <a:solidFill>
                <a:srgbClr val="FF0000"/>
              </a:solidFill>
            </a:endParaRPr>
          </a:p>
          <a:p>
            <a:pPr algn="just"/>
            <a:endParaRPr lang="en-US" sz="1200" dirty="0"/>
          </a:p>
        </p:txBody>
      </p:sp>
    </p:spTree>
    <p:extLst>
      <p:ext uri="{BB962C8B-B14F-4D97-AF65-F5344CB8AC3E}">
        <p14:creationId xmlns:p14="http://schemas.microsoft.com/office/powerpoint/2010/main" val="369487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69" y="1771842"/>
            <a:ext cx="853166" cy="1145509"/>
          </a:xfrm>
          <a:prstGeom prst="rect">
            <a:avLst/>
          </a:prstGeom>
        </p:spPr>
      </p:pic>
      <p:sp>
        <p:nvSpPr>
          <p:cNvPr id="6" name="Rectangle 5"/>
          <p:cNvSpPr/>
          <p:nvPr/>
        </p:nvSpPr>
        <p:spPr>
          <a:xfrm>
            <a:off x="1472253" y="1704036"/>
            <a:ext cx="6994667" cy="1274260"/>
          </a:xfrm>
          <a:prstGeom prst="rect">
            <a:avLst/>
          </a:prstGeom>
        </p:spPr>
        <p:txBody>
          <a:bodyPr wrap="square">
            <a:spAutoFit/>
          </a:bodyPr>
          <a:lstStyle/>
          <a:p>
            <a:pPr algn="just">
              <a:lnSpc>
                <a:spcPct val="150000"/>
              </a:lnSpc>
            </a:pPr>
            <a:r>
              <a:rPr lang="en-US" sz="1050" i="1" dirty="0"/>
              <a:t>Tetrahedron Letters</a:t>
            </a:r>
            <a:r>
              <a:rPr lang="en-US" sz="1050" dirty="0"/>
              <a:t> provides maximum dissemination of outstanding developments in </a:t>
            </a:r>
            <a:r>
              <a:rPr lang="en-US" sz="1050" b="1" dirty="0"/>
              <a:t>organic chemistry</a:t>
            </a:r>
            <a:r>
              <a:rPr lang="en-US" sz="1050" dirty="0"/>
              <a:t>. The journal is published weekly and covers developments in techniques, structures, methods and conclusions in </a:t>
            </a:r>
            <a:r>
              <a:rPr lang="en-US" sz="1050" b="1" dirty="0"/>
              <a:t>experimental</a:t>
            </a:r>
            <a:r>
              <a:rPr lang="en-US" sz="1050" dirty="0"/>
              <a:t> and </a:t>
            </a:r>
            <a:r>
              <a:rPr lang="en-US" sz="1050" b="1" dirty="0"/>
              <a:t>theoretical organic chemistry</a:t>
            </a:r>
            <a:r>
              <a:rPr lang="en-US" sz="1050" dirty="0"/>
              <a:t>. Rapid publication of timely and significant research results enables researchers from all over the world to transmit quickly their new contributions to large, international audiences. </a:t>
            </a:r>
          </a:p>
        </p:txBody>
      </p:sp>
      <p:pic>
        <p:nvPicPr>
          <p:cNvPr id="3" name="Picture 2"/>
          <p:cNvPicPr>
            <a:picLocks noChangeAspect="1"/>
          </p:cNvPicPr>
          <p:nvPr/>
        </p:nvPicPr>
        <p:blipFill>
          <a:blip r:embed="rId4"/>
          <a:stretch>
            <a:fillRect/>
          </a:stretch>
        </p:blipFill>
        <p:spPr>
          <a:xfrm>
            <a:off x="521116" y="3089975"/>
            <a:ext cx="854002" cy="1138669"/>
          </a:xfrm>
          <a:prstGeom prst="rect">
            <a:avLst/>
          </a:prstGeom>
        </p:spPr>
      </p:pic>
      <p:sp>
        <p:nvSpPr>
          <p:cNvPr id="8" name="Rectangle 7"/>
          <p:cNvSpPr/>
          <p:nvPr/>
        </p:nvSpPr>
        <p:spPr>
          <a:xfrm>
            <a:off x="1424105" y="2992001"/>
            <a:ext cx="6994667" cy="1516634"/>
          </a:xfrm>
          <a:prstGeom prst="rect">
            <a:avLst/>
          </a:prstGeom>
        </p:spPr>
        <p:txBody>
          <a:bodyPr wrap="square">
            <a:spAutoFit/>
          </a:bodyPr>
          <a:lstStyle/>
          <a:p>
            <a:pPr algn="just">
              <a:lnSpc>
                <a:spcPct val="150000"/>
              </a:lnSpc>
            </a:pPr>
            <a:r>
              <a:rPr lang="en-US" sz="1050" i="1" dirty="0"/>
              <a:t>Tetrahedron</a:t>
            </a:r>
            <a:r>
              <a:rPr lang="en-US" sz="1050" dirty="0"/>
              <a:t> publishes full accounts of research having outstanding significance in the broad field of organic chemistry and its related disciplines, such as organic materials and bio-organic chemistry. </a:t>
            </a:r>
            <a:r>
              <a:rPr lang="en-US" sz="1050" i="1" dirty="0"/>
              <a:t>Tetrahedron</a:t>
            </a:r>
            <a:r>
              <a:rPr lang="en-US" sz="1050" dirty="0"/>
              <a:t> also publishes thematic collections of papers as special issues and 'Reports', commissioned in-depth reviews providing a comprehensive overview of a research area. </a:t>
            </a:r>
            <a:r>
              <a:rPr lang="en-US" sz="1050" i="1" dirty="0"/>
              <a:t>Tetrahedron</a:t>
            </a:r>
            <a:r>
              <a:rPr lang="en-US" sz="1050" dirty="0"/>
              <a:t> also publishes specially commissioned review articles - Tetrahedron Reports - and collections of original papers - Tetrahedron Symposia-in-Print.</a:t>
            </a:r>
          </a:p>
          <a:p>
            <a:pPr algn="just">
              <a:lnSpc>
                <a:spcPct val="150000"/>
              </a:lnSpc>
            </a:pPr>
            <a:endParaRPr lang="en-US" sz="1050" dirty="0"/>
          </a:p>
        </p:txBody>
      </p:sp>
      <p:sp>
        <p:nvSpPr>
          <p:cNvPr id="4" name="AutoShape 2" descr="View Articles published in Tetrahedron: Asymmetry"/>
          <p:cNvSpPr>
            <a:spLocks noChangeAspect="1" noChangeArrowheads="1"/>
          </p:cNvSpPr>
          <p:nvPr/>
        </p:nvSpPr>
        <p:spPr bwMode="auto">
          <a:xfrm>
            <a:off x="4229099" y="328158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cxnSp>
        <p:nvCxnSpPr>
          <p:cNvPr id="12" name="Straight Connector 11"/>
          <p:cNvCxnSpPr/>
          <p:nvPr/>
        </p:nvCxnSpPr>
        <p:spPr>
          <a:xfrm flipV="1">
            <a:off x="521116" y="2985156"/>
            <a:ext cx="7897655" cy="6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08872" y="4323195"/>
            <a:ext cx="7897655" cy="6845"/>
          </a:xfrm>
          <a:prstGeom prst="line">
            <a:avLst/>
          </a:prstGeom>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396809" y="757569"/>
            <a:ext cx="8238319" cy="313984"/>
          </a:xfrm>
        </p:spPr>
        <p:txBody>
          <a:bodyPr vert="horz" lIns="91440" tIns="45720" rIns="91440" bIns="45720" rtlCol="0" anchor="ctr">
            <a:noAutofit/>
          </a:bodyPr>
          <a:lstStyle/>
          <a:p>
            <a:pPr defTabSz="457200"/>
            <a:r>
              <a:rPr lang="zh-CN" altLang="en-US" sz="2400" dirty="0">
                <a:solidFill>
                  <a:schemeClr val="accent1"/>
                </a:solidFill>
                <a:latin typeface="Arial Bold"/>
                <a:cs typeface="Arial Bold"/>
              </a:rPr>
              <a:t>化学优质期刊推荐</a:t>
            </a:r>
            <a:endParaRPr lang="en-US" sz="2400" dirty="0">
              <a:solidFill>
                <a:schemeClr val="accent1"/>
              </a:solidFill>
              <a:latin typeface="Arial Bold"/>
              <a:cs typeface="Arial Bold"/>
            </a:endParaRPr>
          </a:p>
        </p:txBody>
      </p:sp>
    </p:spTree>
    <p:extLst>
      <p:ext uri="{BB962C8B-B14F-4D97-AF65-F5344CB8AC3E}">
        <p14:creationId xmlns:p14="http://schemas.microsoft.com/office/powerpoint/2010/main" val="18804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961729" y="4001879"/>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US" sz="2400" b="1" dirty="0">
                <a:solidFill>
                  <a:schemeClr val="bg2">
                    <a:lumMod val="60000"/>
                    <a:lumOff val="40000"/>
                  </a:schemeClr>
                </a:solidFill>
                <a:latin typeface="Arial" charset="0"/>
                <a:ea typeface="Arial" charset="0"/>
                <a:cs typeface="Arial" charset="0"/>
              </a:rPr>
              <a:t>New Features</a:t>
            </a:r>
          </a:p>
        </p:txBody>
      </p:sp>
      <p:sp>
        <p:nvSpPr>
          <p:cNvPr id="5" name="Rounded Rectangle 12"/>
          <p:cNvSpPr/>
          <p:nvPr/>
        </p:nvSpPr>
        <p:spPr>
          <a:xfrm>
            <a:off x="961729" y="2242118"/>
            <a:ext cx="3637604" cy="3429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bg2">
                    <a:lumMod val="60000"/>
                    <a:lumOff val="40000"/>
                  </a:schemeClr>
                </a:solidFill>
                <a:latin typeface="Arial" charset="0"/>
                <a:ea typeface="Arial" charset="0"/>
                <a:cs typeface="Arial" charset="0"/>
              </a:rPr>
              <a:t>History of Elsevier</a:t>
            </a:r>
          </a:p>
        </p:txBody>
      </p:sp>
      <p:sp>
        <p:nvSpPr>
          <p:cNvPr id="6" name="Rounded Rectangle 13"/>
          <p:cNvSpPr/>
          <p:nvPr/>
        </p:nvSpPr>
        <p:spPr>
          <a:xfrm>
            <a:off x="961729" y="3420296"/>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tx1"/>
                </a:solidFill>
                <a:latin typeface="Arial" charset="0"/>
                <a:ea typeface="Arial" charset="0"/>
                <a:cs typeface="Arial" charset="0"/>
              </a:rPr>
              <a:t>Search T</a:t>
            </a:r>
            <a:r>
              <a:rPr lang="en-US" altLang="zh-CN" sz="2400" b="1" dirty="0" err="1">
                <a:solidFill>
                  <a:schemeClr val="tx1"/>
                </a:solidFill>
                <a:latin typeface="Arial" charset="0"/>
                <a:ea typeface="Arial" charset="0"/>
                <a:cs typeface="Arial" charset="0"/>
              </a:rPr>
              <a:t>ips</a:t>
            </a:r>
            <a:endParaRPr lang="en-GB" sz="2400" b="1" dirty="0">
              <a:solidFill>
                <a:schemeClr val="tx1"/>
              </a:solidFill>
              <a:latin typeface="Arial" charset="0"/>
              <a:ea typeface="Arial" charset="0"/>
              <a:cs typeface="Arial" charset="0"/>
            </a:endParaRPr>
          </a:p>
        </p:txBody>
      </p:sp>
      <p:sp>
        <p:nvSpPr>
          <p:cNvPr id="7" name="Rounded Rectangle 14"/>
          <p:cNvSpPr/>
          <p:nvPr/>
        </p:nvSpPr>
        <p:spPr>
          <a:xfrm>
            <a:off x="961729" y="2838713"/>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GB" sz="2400" b="1" dirty="0">
                <a:solidFill>
                  <a:schemeClr val="bg2">
                    <a:lumMod val="60000"/>
                    <a:lumOff val="40000"/>
                  </a:schemeClr>
                </a:solidFill>
                <a:latin typeface="Arial" charset="0"/>
                <a:ea typeface="Arial" charset="0"/>
                <a:cs typeface="Arial" charset="0"/>
              </a:rPr>
              <a:t>ScienceDirect</a:t>
            </a:r>
          </a:p>
        </p:txBody>
      </p:sp>
      <p:sp>
        <p:nvSpPr>
          <p:cNvPr id="8" name="Rectangle 7"/>
          <p:cNvSpPr/>
          <p:nvPr/>
        </p:nvSpPr>
        <p:spPr>
          <a:xfrm>
            <a:off x="0" y="2325757"/>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2926422"/>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0" y="3500747"/>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0" y="4065190"/>
            <a:ext cx="857250" cy="2012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5150953" y="1136220"/>
            <a:ext cx="3993046" cy="4864530"/>
          </a:xfrm>
          <a:prstGeom prst="rect">
            <a:avLst/>
          </a:prstGeom>
        </p:spPr>
      </p:pic>
      <p:sp>
        <p:nvSpPr>
          <p:cNvPr id="12" name="Rounded Rectangle 11"/>
          <p:cNvSpPr/>
          <p:nvPr/>
        </p:nvSpPr>
        <p:spPr>
          <a:xfrm>
            <a:off x="961729" y="4583462"/>
            <a:ext cx="3637604" cy="32788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080" lvl="1" eaLnBrk="0" hangingPunct="0">
              <a:spcBef>
                <a:spcPct val="20000"/>
              </a:spcBef>
              <a:buClr>
                <a:schemeClr val="accent1"/>
              </a:buClr>
            </a:pPr>
            <a:r>
              <a:rPr lang="en-US" sz="2400" b="1" dirty="0">
                <a:solidFill>
                  <a:schemeClr val="bg2">
                    <a:lumMod val="60000"/>
                    <a:lumOff val="40000"/>
                  </a:schemeClr>
                </a:solidFill>
                <a:latin typeface="Arial" charset="0"/>
                <a:ea typeface="Arial" charset="0"/>
                <a:cs typeface="Arial" charset="0"/>
              </a:rPr>
              <a:t>Q &amp; A</a:t>
            </a:r>
          </a:p>
        </p:txBody>
      </p:sp>
      <p:sp>
        <p:nvSpPr>
          <p:cNvPr id="14" name="Rectangle 13"/>
          <p:cNvSpPr/>
          <p:nvPr/>
        </p:nvSpPr>
        <p:spPr>
          <a:xfrm>
            <a:off x="0" y="4646773"/>
            <a:ext cx="857250" cy="20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92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08709" y="2109344"/>
            <a:ext cx="3505989" cy="2117403"/>
            <a:chOff x="107504" y="923597"/>
            <a:chExt cx="4576272" cy="2872289"/>
          </a:xfrm>
        </p:grpSpPr>
        <p:pic>
          <p:nvPicPr>
            <p:cNvPr id="13"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785" y="1793759"/>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465" y="985855"/>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C.jpg                                                         0074CDB6Höllersche Dachkammer          BE95F0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615" y="1891734"/>
              <a:ext cx="704244" cy="914400"/>
            </a:xfrm>
            <a:prstGeom prst="rect">
              <a:avLst/>
            </a:prstGeom>
            <a:noFill/>
            <a:ln w="9525">
              <a:noFill/>
              <a:miter lim="800000"/>
              <a:headEnd/>
              <a:tailEnd/>
            </a:ln>
          </p:spPr>
        </p:pic>
        <p:pic>
          <p:nvPicPr>
            <p:cNvPr id="16" name="Picture 9" descr="cancerC2002.jpg                                                0074CDB6Höllersche Dachkammer          BE95F00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282" y="1891734"/>
              <a:ext cx="704244" cy="914400"/>
            </a:xfrm>
            <a:prstGeom prst="rect">
              <a:avLst/>
            </a:prstGeom>
            <a:noFill/>
            <a:ln w="9525">
              <a:noFill/>
              <a:miter lim="800000"/>
              <a:headEnd/>
              <a:tailEnd/>
            </a:ln>
          </p:spPr>
        </p:pic>
        <p:pic>
          <p:nvPicPr>
            <p:cNvPr id="17" name="Picture 10" descr="cellmet.jpg                                                    0074CDB6Höllersche Dachkammer          BE95F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3949" y="1891734"/>
              <a:ext cx="704244" cy="914400"/>
            </a:xfrm>
            <a:prstGeom prst="rect">
              <a:avLst/>
            </a:prstGeom>
            <a:noFill/>
            <a:ln w="9525">
              <a:noFill/>
              <a:miter lim="800000"/>
              <a:headEnd/>
              <a:tailEnd/>
            </a:ln>
          </p:spPr>
        </p:pic>
        <p:pic>
          <p:nvPicPr>
            <p:cNvPr id="18" name="Picture 11" descr="chm.jpg                                                        0074CDB6Höllersche Dachkammer          BE95F0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75850" y="1891734"/>
              <a:ext cx="704244" cy="914400"/>
            </a:xfrm>
            <a:prstGeom prst="rect">
              <a:avLst/>
            </a:prstGeom>
            <a:noFill/>
            <a:ln w="9525">
              <a:noFill/>
              <a:miter lim="800000"/>
              <a:headEnd/>
              <a:tailEnd/>
            </a:ln>
          </p:spPr>
        </p:pic>
        <p:pic>
          <p:nvPicPr>
            <p:cNvPr id="19" name="Picture 12" descr="csc.jpg                                                        0074CDB6Höllersche Dachkammer          BE95F00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616" y="2881486"/>
              <a:ext cx="703729" cy="914400"/>
            </a:xfrm>
            <a:prstGeom prst="rect">
              <a:avLst/>
            </a:prstGeom>
            <a:noFill/>
            <a:ln w="9525">
              <a:noFill/>
              <a:miter lim="800000"/>
              <a:headEnd/>
              <a:tailEnd/>
            </a:ln>
          </p:spPr>
        </p:pic>
        <p:pic>
          <p:nvPicPr>
            <p:cNvPr id="20" name="Picture 14" descr="&#10;struct.jpg                                                     0074CDB6Höllersche Dachkammer          BE95F00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5373" y="2875136"/>
              <a:ext cx="703729" cy="914400"/>
            </a:xfrm>
            <a:prstGeom prst="rect">
              <a:avLst/>
            </a:prstGeom>
            <a:noFill/>
            <a:ln w="9525">
              <a:noFill/>
              <a:miter lim="800000"/>
              <a:headEnd/>
              <a:tailEnd/>
            </a:ln>
          </p:spPr>
        </p:pic>
        <p:pic>
          <p:nvPicPr>
            <p:cNvPr id="21" name="Picture 16" descr="biophys.jpg                                                    0074CDB6Höllersche Dachkammer          BE95F00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78926" y="2881486"/>
              <a:ext cx="704850" cy="914400"/>
            </a:xfrm>
            <a:prstGeom prst="rect">
              <a:avLst/>
            </a:prstGeom>
            <a:noFill/>
            <a:ln w="9525">
              <a:noFill/>
              <a:miter lim="800000"/>
              <a:headEnd/>
              <a:tailEnd/>
            </a:ln>
          </p:spPr>
        </p:pic>
        <p:pic>
          <p:nvPicPr>
            <p:cNvPr id="22" name="Picture 18" descr="ajhg cover.jpg                                                 0074CDB6Höllersche Dachkammer          BE95F00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11012" y="2875136"/>
              <a:ext cx="704850" cy="914400"/>
            </a:xfrm>
            <a:prstGeom prst="rect">
              <a:avLst/>
            </a:prstGeom>
            <a:noFill/>
            <a:ln w="9525">
              <a:noFill/>
              <a:miter lim="800000"/>
              <a:headEnd/>
              <a:tailEnd/>
            </a:ln>
          </p:spPr>
        </p:pic>
        <p:pic>
          <p:nvPicPr>
            <p:cNvPr id="23" name="Picture 19" descr="cb nauplius.jpg                                                0074CDB6Höllersche Dachkammer          BE95F00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6963" y="2881486"/>
              <a:ext cx="704850" cy="914400"/>
            </a:xfrm>
            <a:prstGeom prst="rect">
              <a:avLst/>
            </a:prstGeom>
            <a:noFill/>
            <a:ln w="9525">
              <a:noFill/>
              <a:miter lim="800000"/>
              <a:headEnd/>
              <a:tailEnd/>
            </a:ln>
          </p:spPr>
        </p:pic>
        <p:pic>
          <p:nvPicPr>
            <p:cNvPr id="24" name="Picture 3" descr="C:\Rostoma\2016\covers\Chemical biology.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43285" y="2875136"/>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ll.jpg                                                       0074CDB6Höllersche Dachkammer          BE95F00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7504" y="923597"/>
              <a:ext cx="704757" cy="914400"/>
            </a:xfrm>
            <a:prstGeom prst="rect">
              <a:avLst/>
            </a:prstGeom>
            <a:noFill/>
            <a:ln w="9525">
              <a:noFill/>
              <a:miter lim="800000"/>
              <a:headEnd/>
              <a:tailEnd/>
            </a:ln>
          </p:spPr>
        </p:pic>
        <p:pic>
          <p:nvPicPr>
            <p:cNvPr id="26" name="Picture 5" descr="&#10;neuron.jpg                                                     0074CDB6Höllersche Dachkammer          BE95F007:"/>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51197" y="923597"/>
              <a:ext cx="701411" cy="914400"/>
            </a:xfrm>
            <a:prstGeom prst="rect">
              <a:avLst/>
            </a:prstGeom>
            <a:noFill/>
            <a:ln w="9525">
              <a:noFill/>
              <a:miter lim="800000"/>
              <a:headEnd/>
              <a:tailEnd/>
            </a:ln>
          </p:spPr>
        </p:pic>
        <p:pic>
          <p:nvPicPr>
            <p:cNvPr id="27" name="Picture 6" descr="im.jpg                                                         0074CDB6Höllersche Dachkammer          BE95F007:"/>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6028" y="929947"/>
              <a:ext cx="707091" cy="914400"/>
            </a:xfrm>
            <a:prstGeom prst="rect">
              <a:avLst/>
            </a:prstGeom>
            <a:noFill/>
            <a:ln w="9525">
              <a:noFill/>
              <a:miter lim="800000"/>
              <a:headEnd/>
              <a:tailEnd/>
            </a:ln>
          </p:spPr>
        </p:pic>
        <p:pic>
          <p:nvPicPr>
            <p:cNvPr id="28" name="Picture 7" descr="mC.jpg                                                         0074CDB6Höllersche Dachkammer          BE95F007:"/>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2946" y="929947"/>
              <a:ext cx="703729" cy="914400"/>
            </a:xfrm>
            <a:prstGeom prst="rect">
              <a:avLst/>
            </a:prstGeom>
            <a:noFill/>
            <a:ln w="9525">
              <a:noFill/>
              <a:miter lim="800000"/>
              <a:headEnd/>
              <a:tailEnd/>
            </a:ln>
          </p:spPr>
        </p:pic>
        <p:pic>
          <p:nvPicPr>
            <p:cNvPr id="29" name="Picture 3" descr="C:\Users\rostoma\Pictures\Cell Systems\cover.tif.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72267" y="946606"/>
              <a:ext cx="703623" cy="91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4" descr="C:\Users\rostoma\Pictures\Trends in Cancer\cover.tif (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77227" y="1891734"/>
              <a:ext cx="698663" cy="9144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013419" y="4317952"/>
            <a:ext cx="1115361" cy="681344"/>
            <a:chOff x="406184" y="4485947"/>
            <a:chExt cx="1455851" cy="924253"/>
          </a:xfrm>
        </p:grpSpPr>
        <p:pic>
          <p:nvPicPr>
            <p:cNvPr id="34" name="Picture 2" descr="C:\Rostoma\2016\covers\Cogenitive.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06184" y="4485947"/>
              <a:ext cx="6888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Rostoma\2016\covers\Mol Plant.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148803" y="4495800"/>
              <a:ext cx="713232"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358523" y="4317954"/>
            <a:ext cx="1119840" cy="674081"/>
            <a:chOff x="4933784" y="4242990"/>
            <a:chExt cx="1461697" cy="914400"/>
          </a:xfrm>
        </p:grpSpPr>
        <p:pic>
          <p:nvPicPr>
            <p:cNvPr id="38" name="Picture 6" descr="C:\Rostoma\2016\covers\Stem Cell reports.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933784" y="4242990"/>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Rostoma\2016\covers\Cell reports.gif"/>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694441" y="4242990"/>
              <a:ext cx="70104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5596611" y="3537824"/>
            <a:ext cx="654069" cy="684243"/>
            <a:chOff x="6426671" y="2832125"/>
            <a:chExt cx="853738" cy="928186"/>
          </a:xfrm>
        </p:grpSpPr>
        <p:pic>
          <p:nvPicPr>
            <p:cNvPr id="41" name="Picture 9" descr="C:\Rostoma\2016\covers\chem_cover.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426671" y="2859781"/>
              <a:ext cx="665609" cy="9005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39285" y="2832125"/>
              <a:ext cx="241124" cy="308519"/>
            </a:xfrm>
            <a:prstGeom prst="rect">
              <a:avLst/>
            </a:prstGeom>
            <a:noFill/>
            <a:ln w="9525">
              <a:noFill/>
              <a:miter lim="800000"/>
              <a:headEnd/>
              <a:tailEnd/>
            </a:ln>
          </p:spPr>
          <p:txBody>
            <a:bodyPr wrap="none">
              <a:spAutoFit/>
            </a:bodyPr>
            <a:lstStyle>
              <a:defPPr>
                <a:defRPr lang="en-US"/>
              </a:defPPr>
              <a:lvl1pPr>
                <a:defRPr b="1">
                  <a:latin typeface="Nexus"/>
                </a:defRPr>
              </a:lvl1pPr>
            </a:lstStyle>
            <a:p>
              <a:endParaRPr lang="en-US" sz="878" dirty="0"/>
            </a:p>
          </p:txBody>
        </p:sp>
      </p:grpSp>
      <p:pic>
        <p:nvPicPr>
          <p:cNvPr id="36" name="Picture 35"/>
          <p:cNvPicPr/>
          <p:nvPr/>
        </p:nvPicPr>
        <p:blipFill>
          <a:blip r:embed="rId25">
            <a:extLst>
              <a:ext uri="{28A0092B-C50C-407E-A947-70E740481C1C}">
                <a14:useLocalDpi xmlns:a14="http://schemas.microsoft.com/office/drawing/2010/main" val="0"/>
              </a:ext>
            </a:extLst>
          </a:blip>
          <a:stretch>
            <a:fillRect/>
          </a:stretch>
        </p:blipFill>
        <p:spPr>
          <a:xfrm>
            <a:off x="5342537" y="2807247"/>
            <a:ext cx="560921" cy="702167"/>
          </a:xfrm>
          <a:prstGeom prst="rect">
            <a:avLst/>
          </a:prstGeom>
        </p:spPr>
      </p:pic>
      <p:pic>
        <p:nvPicPr>
          <p:cNvPr id="43" name="Picture 42"/>
          <p:cNvPicPr/>
          <p:nvPr/>
        </p:nvPicPr>
        <p:blipFill>
          <a:blip r:embed="rId26">
            <a:extLst>
              <a:ext uri="{28A0092B-C50C-407E-A947-70E740481C1C}">
                <a14:useLocalDpi xmlns:a14="http://schemas.microsoft.com/office/drawing/2010/main" val="0"/>
              </a:ext>
            </a:extLst>
          </a:blip>
          <a:stretch>
            <a:fillRect/>
          </a:stretch>
        </p:blipFill>
        <p:spPr>
          <a:xfrm>
            <a:off x="5962430" y="2765574"/>
            <a:ext cx="299191" cy="287889"/>
          </a:xfrm>
          <a:prstGeom prst="rect">
            <a:avLst/>
          </a:prstGeom>
        </p:spPr>
      </p:pic>
      <p:pic>
        <p:nvPicPr>
          <p:cNvPr id="44" name="Picture 43"/>
          <p:cNvPicPr/>
          <p:nvPr/>
        </p:nvPicPr>
        <p:blipFill>
          <a:blip r:embed="rId26">
            <a:extLst>
              <a:ext uri="{28A0092B-C50C-407E-A947-70E740481C1C}">
                <a14:useLocalDpi xmlns:a14="http://schemas.microsoft.com/office/drawing/2010/main" val="0"/>
              </a:ext>
            </a:extLst>
          </a:blip>
          <a:stretch>
            <a:fillRect/>
          </a:stretch>
        </p:blipFill>
        <p:spPr>
          <a:xfrm>
            <a:off x="6130224" y="3414266"/>
            <a:ext cx="299191" cy="287889"/>
          </a:xfrm>
          <a:prstGeom prst="rect">
            <a:avLst/>
          </a:prstGeom>
        </p:spPr>
      </p:pic>
      <p:sp>
        <p:nvSpPr>
          <p:cNvPr id="46" name="Rectangle: Rounded Corners 45"/>
          <p:cNvSpPr/>
          <p:nvPr/>
        </p:nvSpPr>
        <p:spPr>
          <a:xfrm>
            <a:off x="923890" y="2356558"/>
            <a:ext cx="5142056" cy="42686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7" name="Rectangle: Rounded Corners 46"/>
          <p:cNvSpPr/>
          <p:nvPr/>
        </p:nvSpPr>
        <p:spPr>
          <a:xfrm>
            <a:off x="6355558" y="2506965"/>
            <a:ext cx="997928" cy="258609"/>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extBox 5"/>
          <p:cNvSpPr txBox="1"/>
          <p:nvPr/>
        </p:nvSpPr>
        <p:spPr>
          <a:xfrm>
            <a:off x="1010292" y="2431198"/>
            <a:ext cx="1100687" cy="300082"/>
          </a:xfrm>
          <a:prstGeom prst="rect">
            <a:avLst/>
          </a:prstGeom>
          <a:solidFill>
            <a:schemeClr val="bg1"/>
          </a:solidFill>
        </p:spPr>
        <p:txBody>
          <a:bodyPr wrap="square" rtlCol="0">
            <a:spAutoFit/>
          </a:bodyPr>
          <a:lstStyle/>
          <a:p>
            <a:r>
              <a:rPr lang="en-US" altLang="zh-CN" sz="1350" b="1" dirty="0">
                <a:solidFill>
                  <a:schemeClr val="tx2"/>
                </a:solidFill>
              </a:rPr>
              <a:t> fishery</a:t>
            </a:r>
            <a:endParaRPr lang="en-US" sz="1350" b="1" dirty="0">
              <a:solidFill>
                <a:schemeClr val="tx2"/>
              </a:solidFill>
            </a:endParaRPr>
          </a:p>
        </p:txBody>
      </p:sp>
      <p:grpSp>
        <p:nvGrpSpPr>
          <p:cNvPr id="11" name="Group 10"/>
          <p:cNvGrpSpPr/>
          <p:nvPr/>
        </p:nvGrpSpPr>
        <p:grpSpPr>
          <a:xfrm>
            <a:off x="0" y="1379716"/>
            <a:ext cx="9144000" cy="4098568"/>
            <a:chOff x="0" y="696621"/>
            <a:chExt cx="12192000" cy="5464757"/>
          </a:xfrm>
        </p:grpSpPr>
        <p:pic>
          <p:nvPicPr>
            <p:cNvPr id="4" name="Picture 3"/>
            <p:cNvPicPr>
              <a:picLocks noChangeAspect="1"/>
            </p:cNvPicPr>
            <p:nvPr/>
          </p:nvPicPr>
          <p:blipFill>
            <a:blip r:embed="rId27"/>
            <a:stretch>
              <a:fillRect/>
            </a:stretch>
          </p:blipFill>
          <p:spPr>
            <a:xfrm>
              <a:off x="0" y="696621"/>
              <a:ext cx="12192000" cy="5464757"/>
            </a:xfrm>
            <a:prstGeom prst="rect">
              <a:avLst/>
            </a:prstGeom>
          </p:spPr>
        </p:pic>
        <p:pic>
          <p:nvPicPr>
            <p:cNvPr id="10" name="Picture 9"/>
            <p:cNvPicPr>
              <a:picLocks noChangeAspect="1"/>
            </p:cNvPicPr>
            <p:nvPr/>
          </p:nvPicPr>
          <p:blipFill rotWithShape="1">
            <a:blip r:embed="rId28"/>
            <a:srcRect b="4109"/>
            <a:stretch/>
          </p:blipFill>
          <p:spPr>
            <a:xfrm>
              <a:off x="12424" y="2734861"/>
              <a:ext cx="12179576" cy="3426517"/>
            </a:xfrm>
            <a:prstGeom prst="rect">
              <a:avLst/>
            </a:prstGeom>
          </p:spPr>
        </p:pic>
      </p:grpSp>
      <p:sp>
        <p:nvSpPr>
          <p:cNvPr id="5" name="Rectangle 4"/>
          <p:cNvSpPr/>
          <p:nvPr/>
        </p:nvSpPr>
        <p:spPr>
          <a:xfrm>
            <a:off x="923890" y="2783425"/>
            <a:ext cx="1147841"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简单检索</a:t>
            </a:r>
            <a:endParaRPr lang="en-US" sz="1500" b="1" dirty="0"/>
          </a:p>
        </p:txBody>
      </p:sp>
      <p:sp>
        <p:nvSpPr>
          <p:cNvPr id="48" name="Rectangle 47"/>
          <p:cNvSpPr/>
          <p:nvPr/>
        </p:nvSpPr>
        <p:spPr>
          <a:xfrm>
            <a:off x="6345007" y="2769008"/>
            <a:ext cx="1021250"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spTree>
    <p:extLst>
      <p:ext uri="{BB962C8B-B14F-4D97-AF65-F5344CB8AC3E}">
        <p14:creationId xmlns:p14="http://schemas.microsoft.com/office/powerpoint/2010/main" val="314461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3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0179" name="Rectangle 2"/>
          <p:cNvSpPr>
            <a:spLocks noGrp="1" noChangeArrowheads="1"/>
          </p:cNvSpPr>
          <p:nvPr>
            <p:ph type="title"/>
          </p:nvPr>
        </p:nvSpPr>
        <p:spPr/>
        <p:txBody>
          <a:bodyPr>
            <a:noAutofit/>
          </a:bodyPr>
          <a:lstStyle/>
          <a:p>
            <a:r>
              <a:rPr lang="en-US" sz="2000" dirty="0"/>
              <a:t>E</a:t>
            </a:r>
            <a:r>
              <a:rPr lang="en-US" altLang="zh-CN" sz="2000" dirty="0"/>
              <a:t>lsevier</a:t>
            </a:r>
            <a:r>
              <a:rPr lang="zh-CN" altLang="en-US" sz="2000" dirty="0"/>
              <a:t>在科学，技术和健康方面声誉卓越</a:t>
            </a:r>
            <a:endParaRPr lang="en-US" sz="2000" dirty="0">
              <a:ea typeface="小塚ゴシック Pr6N R" pitchFamily="34" charset="-128"/>
            </a:endParaRPr>
          </a:p>
        </p:txBody>
      </p:sp>
      <p:graphicFrame>
        <p:nvGraphicFramePr>
          <p:cNvPr id="5" name="Table 4"/>
          <p:cNvGraphicFramePr>
            <a:graphicFrameLocks noGrp="1"/>
          </p:cNvGraphicFramePr>
          <p:nvPr>
            <p:extLst/>
          </p:nvPr>
        </p:nvGraphicFramePr>
        <p:xfrm>
          <a:off x="357320" y="5365740"/>
          <a:ext cx="2653573" cy="1194691"/>
        </p:xfrm>
        <a:graphic>
          <a:graphicData uri="http://schemas.openxmlformats.org/drawingml/2006/table">
            <a:tbl>
              <a:tblPr/>
              <a:tblGrid>
                <a:gridCol w="2653573">
                  <a:extLst>
                    <a:ext uri="{9D8B030D-6E8A-4147-A177-3AD203B41FA5}">
                      <a16:colId xmlns:a16="http://schemas.microsoft.com/office/drawing/2014/main" val="20000"/>
                    </a:ext>
                  </a:extLst>
                </a:gridCol>
              </a:tblGrid>
              <a:tr h="1194691">
                <a:tc>
                  <a:txBody>
                    <a:bodyPr/>
                    <a:lstStyle/>
                    <a:p>
                      <a:pPr algn="ctr"/>
                      <a:r>
                        <a:rPr lang="en-US" sz="1600" dirty="0">
                          <a:latin typeface="Calibri" pitchFamily="34" charset="0"/>
                          <a:cs typeface="Calibri" pitchFamily="34" charset="0"/>
                        </a:rPr>
                        <a:t>Galileo’s last and greatest work, published in 1638 by </a:t>
                      </a:r>
                      <a:r>
                        <a:rPr lang="en-US" sz="1600" dirty="0" err="1">
                          <a:latin typeface="Calibri" pitchFamily="34" charset="0"/>
                          <a:cs typeface="Calibri" pitchFamily="34" charset="0"/>
                        </a:rPr>
                        <a:t>Elzevir</a:t>
                      </a:r>
                      <a:r>
                        <a:rPr lang="en-US" sz="1600" dirty="0">
                          <a:latin typeface="Calibri" pitchFamily="34" charset="0"/>
                          <a:cs typeface="Calibri" pitchFamily="34" charset="0"/>
                        </a:rPr>
                        <a:t>, </a:t>
                      </a:r>
                      <a:r>
                        <a:rPr lang="en-US" sz="1600" dirty="0" err="1">
                          <a:latin typeface="Calibri" pitchFamily="34" charset="0"/>
                          <a:cs typeface="Calibri" pitchFamily="34" charset="0"/>
                        </a:rPr>
                        <a:t>Discorsi</a:t>
                      </a:r>
                      <a:r>
                        <a:rPr lang="en-US" sz="1600" dirty="0">
                          <a:latin typeface="Calibri" pitchFamily="34" charset="0"/>
                          <a:cs typeface="Calibri" pitchFamily="34" charset="0"/>
                        </a:rPr>
                        <a:t> e </a:t>
                      </a:r>
                      <a:r>
                        <a:rPr lang="en-US" sz="1600" dirty="0" err="1">
                          <a:latin typeface="Calibri" pitchFamily="34" charset="0"/>
                          <a:cs typeface="Calibri" pitchFamily="34" charset="0"/>
                        </a:rPr>
                        <a:t>Dimostrazioni</a:t>
                      </a:r>
                      <a:r>
                        <a:rPr lang="en-US" sz="1600" dirty="0">
                          <a:latin typeface="Calibri" pitchFamily="34" charset="0"/>
                          <a:cs typeface="Calibri" pitchFamily="34" charset="0"/>
                        </a:rPr>
                        <a:t> </a:t>
                      </a:r>
                      <a:r>
                        <a:rPr lang="en-US" sz="1600" dirty="0" err="1">
                          <a:latin typeface="Calibri" pitchFamily="34" charset="0"/>
                          <a:cs typeface="Calibri" pitchFamily="34" charset="0"/>
                        </a:rPr>
                        <a:t>Matematiche</a:t>
                      </a:r>
                      <a:endParaRPr lang="en-US" sz="1600" dirty="0">
                        <a:latin typeface="Calibri" pitchFamily="34" charset="0"/>
                        <a:cs typeface="Calibri" pitchFamily="34" charset="0"/>
                      </a:endParaRPr>
                    </a:p>
                  </a:txBody>
                  <a:tcPr marL="68641" marR="68641" marT="68611" marB="68611">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50182" name="Picture 4" descr="Discorsi e Dimostrazioni Matemat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89" y="2455095"/>
            <a:ext cx="2029495" cy="26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425-125 Annivers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4899" y="4047595"/>
            <a:ext cx="2124346" cy="240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6342619" y="2592019"/>
            <a:ext cx="2476425" cy="2539645"/>
            <a:chOff x="6378784" y="2592348"/>
            <a:chExt cx="2553403" cy="2618592"/>
          </a:xfrm>
        </p:grpSpPr>
        <p:pic>
          <p:nvPicPr>
            <p:cNvPr id="50184" name="Picture 8" descr="About this Journal">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8784" y="2901712"/>
              <a:ext cx="1183460" cy="15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Grays anatomy 40th edi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2244" y="2592348"/>
              <a:ext cx="1346897" cy="16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descr="About this Journal">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1375" y="3609448"/>
              <a:ext cx="1100812" cy="14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2" descr="About this Journal">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797" y="3816827"/>
              <a:ext cx="1041579" cy="13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8" name="Group 59"/>
          <p:cNvGrpSpPr>
            <a:grpSpLocks/>
          </p:cNvGrpSpPr>
          <p:nvPr/>
        </p:nvGrpSpPr>
        <p:grpSpPr bwMode="auto">
          <a:xfrm>
            <a:off x="1611644" y="1243351"/>
            <a:ext cx="685800" cy="1238250"/>
            <a:chOff x="1037" y="3024"/>
            <a:chExt cx="432" cy="780"/>
          </a:xfrm>
        </p:grpSpPr>
        <p:pic>
          <p:nvPicPr>
            <p:cNvPr id="50211" name="Picture 14" descr="pasteu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1061" y="3291"/>
              <a:ext cx="39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2" name="Text Box 15"/>
            <p:cNvSpPr txBox="1">
              <a:spLocks noChangeArrowheads="1"/>
            </p:cNvSpPr>
            <p:nvPr/>
          </p:nvSpPr>
          <p:spPr bwMode="auto">
            <a:xfrm>
              <a:off x="1037" y="3024"/>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Louis </a:t>
              </a:r>
              <a:br>
                <a:rPr lang="en-GB" sz="800" dirty="0">
                  <a:solidFill>
                    <a:srgbClr val="5F5F5F"/>
                  </a:solidFill>
                  <a:latin typeface="Calibri" pitchFamily="34" charset="0"/>
                </a:rPr>
              </a:br>
              <a:r>
                <a:rPr lang="en-GB" sz="800" dirty="0">
                  <a:solidFill>
                    <a:srgbClr val="5F5F5F"/>
                  </a:solidFill>
                  <a:latin typeface="Calibri" pitchFamily="34" charset="0"/>
                </a:rPr>
                <a:t>Pasteur</a:t>
              </a:r>
              <a:br>
                <a:rPr lang="en-GB" sz="800" dirty="0">
                  <a:solidFill>
                    <a:srgbClr val="5F5F5F"/>
                  </a:solidFill>
                  <a:latin typeface="Calibri" pitchFamily="34" charset="0"/>
                </a:rPr>
              </a:br>
              <a:r>
                <a:rPr lang="en-GB" sz="800" dirty="0">
                  <a:solidFill>
                    <a:srgbClr val="5F5F5F"/>
                  </a:solidFill>
                  <a:latin typeface="Calibri" pitchFamily="34" charset="0"/>
                </a:rPr>
                <a:t>(Chemistry)</a:t>
              </a:r>
            </a:p>
          </p:txBody>
        </p:sp>
      </p:grpSp>
      <p:grpSp>
        <p:nvGrpSpPr>
          <p:cNvPr id="50189" name="Group 60"/>
          <p:cNvGrpSpPr>
            <a:grpSpLocks/>
          </p:cNvGrpSpPr>
          <p:nvPr/>
        </p:nvGrpSpPr>
        <p:grpSpPr bwMode="auto">
          <a:xfrm>
            <a:off x="2741379" y="1243351"/>
            <a:ext cx="669681" cy="1244600"/>
            <a:chOff x="1735" y="3024"/>
            <a:chExt cx="422" cy="784"/>
          </a:xfrm>
        </p:grpSpPr>
        <p:sp>
          <p:nvSpPr>
            <p:cNvPr id="50209" name="Rectangle 16"/>
            <p:cNvSpPr>
              <a:spLocks noChangeArrowheads="1"/>
            </p:cNvSpPr>
            <p:nvPr/>
          </p:nvSpPr>
          <p:spPr bwMode="auto">
            <a:xfrm>
              <a:off x="1751" y="3024"/>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800" b="1" dirty="0">
                  <a:solidFill>
                    <a:srgbClr val="5F5F5F"/>
                  </a:solidFill>
                  <a:latin typeface="Calibri" pitchFamily="34" charset="0"/>
                  <a:cs typeface="Arial" charset="0"/>
                </a:rPr>
                <a:t>Alexander Fleming</a:t>
              </a:r>
            </a:p>
            <a:p>
              <a:pPr algn="ctr"/>
              <a:r>
                <a:rPr lang="en-GB" sz="800" b="1" dirty="0">
                  <a:solidFill>
                    <a:srgbClr val="5F5F5F"/>
                  </a:solidFill>
                  <a:latin typeface="Calibri" pitchFamily="34" charset="0"/>
                  <a:cs typeface="Arial" charset="0"/>
                </a:rPr>
                <a:t>(Medicine) </a:t>
              </a:r>
            </a:p>
          </p:txBody>
        </p:sp>
        <p:pic>
          <p:nvPicPr>
            <p:cNvPr id="50210" name="Picture 17" descr="Alexander_Flemi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35" y="3291"/>
              <a:ext cx="382"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0" name="Group 61"/>
          <p:cNvGrpSpPr>
            <a:grpSpLocks/>
          </p:cNvGrpSpPr>
          <p:nvPr/>
        </p:nvGrpSpPr>
        <p:grpSpPr bwMode="auto">
          <a:xfrm>
            <a:off x="3854995" y="1243351"/>
            <a:ext cx="646235" cy="1252538"/>
            <a:chOff x="2395" y="3024"/>
            <a:chExt cx="407" cy="789"/>
          </a:xfrm>
        </p:grpSpPr>
        <p:pic>
          <p:nvPicPr>
            <p:cNvPr id="50207" name="Picture 18" descr="Albert-Einstein"/>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l="12607" t="4391" r="11363" b="13509"/>
            <a:stretch>
              <a:fillRect/>
            </a:stretch>
          </p:blipFill>
          <p:spPr bwMode="auto">
            <a:xfrm>
              <a:off x="2395" y="3291"/>
              <a:ext cx="37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8" name="Text Box 19"/>
            <p:cNvSpPr txBox="1">
              <a:spLocks noChangeArrowheads="1"/>
            </p:cNvSpPr>
            <p:nvPr/>
          </p:nvSpPr>
          <p:spPr bwMode="auto">
            <a:xfrm>
              <a:off x="2439" y="3024"/>
              <a:ext cx="3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Albert Einstein (</a:t>
              </a:r>
              <a:r>
                <a:rPr lang="en-US" sz="800" dirty="0">
                  <a:solidFill>
                    <a:srgbClr val="5F5F5F"/>
                  </a:solidFill>
                  <a:latin typeface="Calibri" pitchFamily="34" charset="0"/>
                  <a:ea typeface="SimSun" pitchFamily="2" charset="-122"/>
                </a:rPr>
                <a:t>Physics)</a:t>
              </a:r>
              <a:endParaRPr lang="en-GB" sz="800" dirty="0">
                <a:solidFill>
                  <a:srgbClr val="5F5F5F"/>
                </a:solidFill>
                <a:latin typeface="Calibri" pitchFamily="34" charset="0"/>
                <a:ea typeface="SimSun" pitchFamily="2" charset="-122"/>
              </a:endParaRPr>
            </a:p>
          </p:txBody>
        </p:sp>
      </p:grpSp>
      <p:grpSp>
        <p:nvGrpSpPr>
          <p:cNvPr id="7" name="グループ化 6"/>
          <p:cNvGrpSpPr/>
          <p:nvPr/>
        </p:nvGrpSpPr>
        <p:grpSpPr>
          <a:xfrm>
            <a:off x="8231191" y="1323737"/>
            <a:ext cx="611066" cy="1138813"/>
            <a:chOff x="8326077" y="1355489"/>
            <a:chExt cx="611066" cy="1138813"/>
          </a:xfrm>
        </p:grpSpPr>
        <p:sp>
          <p:nvSpPr>
            <p:cNvPr id="50201" name="Text Box 25"/>
            <p:cNvSpPr txBox="1">
              <a:spLocks noChangeArrowheads="1"/>
            </p:cNvSpPr>
            <p:nvPr/>
          </p:nvSpPr>
          <p:spPr bwMode="auto">
            <a:xfrm>
              <a:off x="8326077" y="1355489"/>
              <a:ext cx="57614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Craig C Mello   (Medicine)</a:t>
              </a:r>
              <a:endParaRPr lang="en-GB" sz="800" dirty="0">
                <a:solidFill>
                  <a:srgbClr val="5F5F5F"/>
                </a:solidFill>
                <a:latin typeface="Calibri" pitchFamily="34" charset="0"/>
                <a:ea typeface="SimSun" pitchFamily="2" charset="-122"/>
              </a:endParaRPr>
            </a:p>
          </p:txBody>
        </p:sp>
        <p:pic>
          <p:nvPicPr>
            <p:cNvPr id="50202" name="Picture 26" descr="Craig C. Mell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0995" y="1667214"/>
              <a:ext cx="57614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4" name="Group 63"/>
          <p:cNvGrpSpPr>
            <a:grpSpLocks/>
          </p:cNvGrpSpPr>
          <p:nvPr/>
        </p:nvGrpSpPr>
        <p:grpSpPr bwMode="auto">
          <a:xfrm>
            <a:off x="6049971" y="1283042"/>
            <a:ext cx="635977" cy="1195388"/>
            <a:chOff x="3651" y="3053"/>
            <a:chExt cx="401" cy="753"/>
          </a:xfrm>
        </p:grpSpPr>
        <p:sp>
          <p:nvSpPr>
            <p:cNvPr id="50199" name="Text Box 24"/>
            <p:cNvSpPr txBox="1">
              <a:spLocks noChangeArrowheads="1"/>
            </p:cNvSpPr>
            <p:nvPr/>
          </p:nvSpPr>
          <p:spPr bwMode="auto">
            <a:xfrm>
              <a:off x="3685" y="3053"/>
              <a:ext cx="34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John C. Mather     (Physics)</a:t>
              </a:r>
              <a:endParaRPr lang="en-GB" sz="800" dirty="0">
                <a:solidFill>
                  <a:srgbClr val="5F5F5F"/>
                </a:solidFill>
                <a:latin typeface="Calibri" pitchFamily="34" charset="0"/>
                <a:ea typeface="SimSun" pitchFamily="2" charset="-122"/>
              </a:endParaRPr>
            </a:p>
          </p:txBody>
        </p:sp>
        <p:pic>
          <p:nvPicPr>
            <p:cNvPr id="50200" name="Picture 27" descr="John C. Math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1" y="3295"/>
              <a:ext cx="40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95" name="3 Resim" descr="http://www.elsevier.com/framework_newsroom/images/Elsevierlogo360.jp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16740" y="2758967"/>
            <a:ext cx="122066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64658" y="2581454"/>
            <a:ext cx="2879481" cy="4097563"/>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sp>
        <p:nvSpPr>
          <p:cNvPr id="42" name="Rectangle 41"/>
          <p:cNvSpPr/>
          <p:nvPr/>
        </p:nvSpPr>
        <p:spPr bwMode="auto">
          <a:xfrm>
            <a:off x="3214519" y="2567077"/>
            <a:ext cx="2879481" cy="4111939"/>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sp>
        <p:nvSpPr>
          <p:cNvPr id="43" name="Rectangle 42"/>
          <p:cNvSpPr/>
          <p:nvPr/>
        </p:nvSpPr>
        <p:spPr bwMode="auto">
          <a:xfrm>
            <a:off x="6129426" y="2567077"/>
            <a:ext cx="2879481" cy="4111940"/>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grpSp>
        <p:nvGrpSpPr>
          <p:cNvPr id="6" name="グループ化 5"/>
          <p:cNvGrpSpPr/>
          <p:nvPr/>
        </p:nvGrpSpPr>
        <p:grpSpPr>
          <a:xfrm>
            <a:off x="7129883" y="1238807"/>
            <a:ext cx="657370" cy="1191991"/>
            <a:chOff x="7233754" y="1270559"/>
            <a:chExt cx="657370" cy="1191991"/>
          </a:xfrm>
        </p:grpSpPr>
        <p:pic>
          <p:nvPicPr>
            <p:cNvPr id="4105" name="Picture 9" descr="C:\Users\allagnatl\Desktop\Francoise Barre-Sinoussi.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33754" y="1667213"/>
              <a:ext cx="657370" cy="795337"/>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9"/>
            <p:cNvSpPr txBox="1">
              <a:spLocks noChangeArrowheads="1"/>
            </p:cNvSpPr>
            <p:nvPr/>
          </p:nvSpPr>
          <p:spPr bwMode="auto">
            <a:xfrm>
              <a:off x="7257027" y="1270559"/>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a:solidFill>
                    <a:srgbClr val="5F5F5F"/>
                  </a:solidFill>
                  <a:latin typeface="Calibri" pitchFamily="34" charset="0"/>
                </a:rPr>
                <a:t>Francoise </a:t>
              </a:r>
            </a:p>
            <a:p>
              <a:pPr algn="ctr" eaLnBrk="1" hangingPunct="1">
                <a:lnSpc>
                  <a:spcPts val="500"/>
                </a:lnSpc>
                <a:spcBef>
                  <a:spcPct val="50000"/>
                </a:spcBef>
              </a:pPr>
              <a:r>
                <a:rPr lang="en-US" sz="800" dirty="0">
                  <a:solidFill>
                    <a:srgbClr val="5F5F5F"/>
                  </a:solidFill>
                  <a:latin typeface="Calibri" pitchFamily="34" charset="0"/>
                </a:rPr>
                <a:t>Barre-Sinoussi</a:t>
              </a:r>
            </a:p>
            <a:p>
              <a:pPr algn="ctr" eaLnBrk="1" hangingPunct="1">
                <a:lnSpc>
                  <a:spcPts val="500"/>
                </a:lnSpc>
                <a:spcBef>
                  <a:spcPct val="50000"/>
                </a:spcBef>
              </a:pPr>
              <a:r>
                <a:rPr lang="en-US" sz="800" dirty="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8" name="グループ化 7"/>
          <p:cNvGrpSpPr/>
          <p:nvPr/>
        </p:nvGrpSpPr>
        <p:grpSpPr>
          <a:xfrm>
            <a:off x="4945165" y="1275338"/>
            <a:ext cx="660871" cy="1202292"/>
            <a:chOff x="4906969" y="1275338"/>
            <a:chExt cx="660871" cy="1202292"/>
          </a:xfrm>
        </p:grpSpPr>
        <p:pic>
          <p:nvPicPr>
            <p:cNvPr id="4107" name="Picture 11" descr="C:\Users\allagnatl\Desktop\yamanaka.bmp"/>
            <p:cNvPicPr>
              <a:picLocks noChangeAspect="1" noChangeArrowheads="1"/>
            </p:cNvPicPr>
            <p:nvPr/>
          </p:nvPicPr>
          <p:blipFill rotWithShape="1">
            <a:blip r:embed="rId23">
              <a:extLst>
                <a:ext uri="{28A0092B-C50C-407E-A947-70E740481C1C}">
                  <a14:useLocalDpi xmlns:a14="http://schemas.microsoft.com/office/drawing/2010/main" val="0"/>
                </a:ext>
              </a:extLst>
            </a:blip>
            <a:srcRect l="10611" r="13307" b="33476"/>
            <a:stretch/>
          </p:blipFill>
          <p:spPr bwMode="auto">
            <a:xfrm>
              <a:off x="4906969" y="1652131"/>
              <a:ext cx="660871" cy="825499"/>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9"/>
            <p:cNvSpPr txBox="1">
              <a:spLocks noChangeArrowheads="1"/>
            </p:cNvSpPr>
            <p:nvPr/>
          </p:nvSpPr>
          <p:spPr bwMode="auto">
            <a:xfrm>
              <a:off x="4931992" y="1275338"/>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a:solidFill>
                    <a:srgbClr val="5F5F5F"/>
                  </a:solidFill>
                  <a:latin typeface="Calibri" pitchFamily="34" charset="0"/>
                </a:rPr>
                <a:t>Shinya</a:t>
              </a:r>
            </a:p>
            <a:p>
              <a:pPr algn="ctr" eaLnBrk="1" hangingPunct="1">
                <a:lnSpc>
                  <a:spcPts val="500"/>
                </a:lnSpc>
                <a:spcBef>
                  <a:spcPct val="50000"/>
                </a:spcBef>
              </a:pPr>
              <a:r>
                <a:rPr lang="en-US" sz="800" dirty="0">
                  <a:solidFill>
                    <a:srgbClr val="5F5F5F"/>
                  </a:solidFill>
                  <a:latin typeface="Calibri" pitchFamily="34" charset="0"/>
                </a:rPr>
                <a:t>Yamanaka</a:t>
              </a:r>
            </a:p>
            <a:p>
              <a:pPr algn="ctr" eaLnBrk="1" hangingPunct="1">
                <a:lnSpc>
                  <a:spcPts val="500"/>
                </a:lnSpc>
                <a:spcBef>
                  <a:spcPct val="50000"/>
                </a:spcBef>
              </a:pPr>
              <a:r>
                <a:rPr lang="en-US" sz="800" dirty="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9" name="グループ化 8"/>
          <p:cNvGrpSpPr/>
          <p:nvPr/>
        </p:nvGrpSpPr>
        <p:grpSpPr>
          <a:xfrm>
            <a:off x="481909" y="1258876"/>
            <a:ext cx="685800" cy="1218078"/>
            <a:chOff x="663055" y="1258876"/>
            <a:chExt cx="685800" cy="1218078"/>
          </a:xfrm>
        </p:grpSpPr>
        <p:pic>
          <p:nvPicPr>
            <p:cNvPr id="4113" name="Picture 17" descr="C:\Users\allagnatl\Desktop\mariecurie.bmp"/>
            <p:cNvPicPr>
              <a:picLocks noChangeAspect="1" noChangeArrowheads="1"/>
            </p:cNvPicPr>
            <p:nvPr/>
          </p:nvPicPr>
          <p:blipFill rotWithShape="1">
            <a:blip r:embed="rId24">
              <a:extLst>
                <a:ext uri="{28A0092B-C50C-407E-A947-70E740481C1C}">
                  <a14:useLocalDpi xmlns:a14="http://schemas.microsoft.com/office/drawing/2010/main" val="0"/>
                </a:ext>
              </a:extLst>
            </a:blip>
            <a:srcRect r="5941" b="13869"/>
            <a:stretch/>
          </p:blipFill>
          <p:spPr bwMode="auto">
            <a:xfrm>
              <a:off x="687735" y="1667213"/>
              <a:ext cx="622798" cy="809741"/>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5"/>
            <p:cNvSpPr txBox="1">
              <a:spLocks noChangeArrowheads="1"/>
            </p:cNvSpPr>
            <p:nvPr/>
          </p:nvSpPr>
          <p:spPr bwMode="auto">
            <a:xfrm>
              <a:off x="663055" y="1258876"/>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Marie Curie</a:t>
              </a:r>
              <a:br>
                <a:rPr lang="en-GB" sz="800" dirty="0">
                  <a:solidFill>
                    <a:srgbClr val="5F5F5F"/>
                  </a:solidFill>
                  <a:latin typeface="Calibri" pitchFamily="34" charset="0"/>
                </a:rPr>
              </a:br>
              <a:r>
                <a:rPr lang="en-GB" sz="800" dirty="0">
                  <a:solidFill>
                    <a:srgbClr val="5F5F5F"/>
                  </a:solidFill>
                  <a:latin typeface="Calibri" pitchFamily="34" charset="0"/>
                </a:rPr>
                <a:t>(Physics, Chemistry)</a:t>
              </a:r>
            </a:p>
          </p:txBody>
        </p:sp>
      </p:grpSp>
      <p:pic>
        <p:nvPicPr>
          <p:cNvPr id="1045" name="Picture 21" descr="C:\Users\jamesc\Documents\Artfile Archive\Product Logos\ERI Product Wordmarks_Sept2014\Pure\Presentation_and_Web\Pure_Wordmark_151_RGB.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77138" y="6248400"/>
            <a:ext cx="804862"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jamesc\Documents\Artfile Archive\Product Logos\ERI Product Wordmarks_Sept2014\Scopus\Presentation_and_Web\Scopus_Wordmark_1C_151_RGB.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14601" y="5336806"/>
            <a:ext cx="127952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jamesc\Documents\Artfile Archive\Product Logos\ERI Product Wordmarks_Sept2014\SciVal\Presentation_and_Web\SciVal_Wordmark-fixed_151_RGB.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80789" y="5822877"/>
            <a:ext cx="1030288"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82255"/>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5415" y="1813778"/>
            <a:ext cx="8688586" cy="4027692"/>
          </a:xfrm>
          <a:prstGeom prst="rect">
            <a:avLst/>
          </a:prstGeom>
        </p:spPr>
      </p:pic>
      <p:pic>
        <p:nvPicPr>
          <p:cNvPr id="5" name="Picture 4"/>
          <p:cNvPicPr>
            <a:picLocks noChangeAspect="1"/>
          </p:cNvPicPr>
          <p:nvPr/>
        </p:nvPicPr>
        <p:blipFill>
          <a:blip r:embed="rId4"/>
          <a:stretch>
            <a:fillRect/>
          </a:stretch>
        </p:blipFill>
        <p:spPr>
          <a:xfrm>
            <a:off x="1617459" y="1528909"/>
            <a:ext cx="7526541" cy="352544"/>
          </a:xfrm>
          <a:prstGeom prst="rect">
            <a:avLst/>
          </a:prstGeom>
        </p:spPr>
      </p:pic>
      <p:sp>
        <p:nvSpPr>
          <p:cNvPr id="17" name="Rectangle: Rounded Corners 16"/>
          <p:cNvSpPr/>
          <p:nvPr/>
        </p:nvSpPr>
        <p:spPr>
          <a:xfrm>
            <a:off x="3269311" y="2356748"/>
            <a:ext cx="996554" cy="192881"/>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 name="Picture 6"/>
          <p:cNvPicPr>
            <a:picLocks noChangeAspect="1"/>
          </p:cNvPicPr>
          <p:nvPr/>
        </p:nvPicPr>
        <p:blipFill>
          <a:blip r:embed="rId5"/>
          <a:stretch>
            <a:fillRect/>
          </a:stretch>
        </p:blipFill>
        <p:spPr>
          <a:xfrm>
            <a:off x="555416" y="5094757"/>
            <a:ext cx="1543050" cy="814388"/>
          </a:xfrm>
          <a:prstGeom prst="rect">
            <a:avLst/>
          </a:prstGeom>
        </p:spPr>
      </p:pic>
      <p:sp>
        <p:nvSpPr>
          <p:cNvPr id="8" name="Rectangle 7"/>
          <p:cNvSpPr/>
          <p:nvPr/>
        </p:nvSpPr>
        <p:spPr>
          <a:xfrm>
            <a:off x="1738611" y="5539146"/>
            <a:ext cx="771525" cy="302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Rounded Corners 27"/>
          <p:cNvSpPr/>
          <p:nvPr/>
        </p:nvSpPr>
        <p:spPr>
          <a:xfrm>
            <a:off x="3627928" y="4424041"/>
            <a:ext cx="897460" cy="192881"/>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9" name="Rectangle: Rounded Corners 28"/>
          <p:cNvSpPr/>
          <p:nvPr/>
        </p:nvSpPr>
        <p:spPr>
          <a:xfrm>
            <a:off x="455415" y="1976736"/>
            <a:ext cx="1653589" cy="3864733"/>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2" name="Rectangle 11"/>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简单检索</a:t>
            </a:r>
            <a:endParaRPr lang="en-US" sz="1500" b="1" dirty="0"/>
          </a:p>
        </p:txBody>
      </p:sp>
      <p:sp>
        <p:nvSpPr>
          <p:cNvPr id="13" name="Rectangle: Rounded Corners 12"/>
          <p:cNvSpPr/>
          <p:nvPr/>
        </p:nvSpPr>
        <p:spPr>
          <a:xfrm>
            <a:off x="7522902" y="2031164"/>
            <a:ext cx="1596604" cy="210920"/>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Tree>
    <p:extLst>
      <p:ext uri="{BB962C8B-B14F-4D97-AF65-F5344CB8AC3E}">
        <p14:creationId xmlns:p14="http://schemas.microsoft.com/office/powerpoint/2010/main" val="38648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06"/>
          <a:stretch/>
        </p:blipFill>
        <p:spPr>
          <a:xfrm>
            <a:off x="171450" y="1528908"/>
            <a:ext cx="8755380" cy="3937724"/>
          </a:xfrm>
          <a:prstGeom prst="rect">
            <a:avLst/>
          </a:prstGeom>
        </p:spPr>
      </p:pic>
      <p:sp>
        <p:nvSpPr>
          <p:cNvPr id="3" name="Rectangle: Rounded Corners 2"/>
          <p:cNvSpPr/>
          <p:nvPr/>
        </p:nvSpPr>
        <p:spPr>
          <a:xfrm>
            <a:off x="171450" y="2356119"/>
            <a:ext cx="2118067" cy="1827262"/>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Rectangle: Rounded Corners 6"/>
          <p:cNvSpPr/>
          <p:nvPr/>
        </p:nvSpPr>
        <p:spPr>
          <a:xfrm>
            <a:off x="2460967" y="2038113"/>
            <a:ext cx="4225583" cy="3631168"/>
          </a:xfrm>
          <a:prstGeom prst="roundRect">
            <a:avLst>
              <a:gd name="adj" fmla="val 227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Rectangle: Rounded Corners 8"/>
          <p:cNvSpPr/>
          <p:nvPr/>
        </p:nvSpPr>
        <p:spPr>
          <a:xfrm>
            <a:off x="225878" y="3606190"/>
            <a:ext cx="634094" cy="166376"/>
          </a:xfrm>
          <a:prstGeom prst="roundRect">
            <a:avLst>
              <a:gd name="adj" fmla="val 2537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Rectangle 12"/>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简单检索</a:t>
            </a:r>
            <a:endParaRPr lang="en-US" sz="1500" b="1" dirty="0"/>
          </a:p>
        </p:txBody>
      </p:sp>
      <p:pic>
        <p:nvPicPr>
          <p:cNvPr id="16" name="Picture 15"/>
          <p:cNvPicPr>
            <a:picLocks noChangeAspect="1"/>
          </p:cNvPicPr>
          <p:nvPr/>
        </p:nvPicPr>
        <p:blipFill>
          <a:blip r:embed="rId4"/>
          <a:stretch>
            <a:fillRect/>
          </a:stretch>
        </p:blipFill>
        <p:spPr>
          <a:xfrm>
            <a:off x="1601037" y="2878583"/>
            <a:ext cx="3182280" cy="2972702"/>
          </a:xfrm>
          <a:prstGeom prst="rect">
            <a:avLst/>
          </a:prstGeom>
          <a:ln w="63500">
            <a:solidFill>
              <a:srgbClr val="FF8200"/>
            </a:solidFill>
          </a:ln>
        </p:spPr>
      </p:pic>
      <p:cxnSp>
        <p:nvCxnSpPr>
          <p:cNvPr id="17" name="Straight Connector 16"/>
          <p:cNvCxnSpPr/>
          <p:nvPr/>
        </p:nvCxnSpPr>
        <p:spPr>
          <a:xfrm>
            <a:off x="961209" y="3753515"/>
            <a:ext cx="639828"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06"/>
          <a:stretch/>
        </p:blipFill>
        <p:spPr>
          <a:xfrm>
            <a:off x="171450" y="1528908"/>
            <a:ext cx="8755380" cy="3937724"/>
          </a:xfrm>
          <a:prstGeom prst="rect">
            <a:avLst/>
          </a:prstGeom>
        </p:spPr>
      </p:pic>
      <p:sp>
        <p:nvSpPr>
          <p:cNvPr id="3" name="Rectangle: Rounded Corners 2"/>
          <p:cNvSpPr/>
          <p:nvPr/>
        </p:nvSpPr>
        <p:spPr>
          <a:xfrm>
            <a:off x="171450" y="2356119"/>
            <a:ext cx="2118067" cy="1827262"/>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Rectangle: Rounded Corners 4"/>
          <p:cNvSpPr/>
          <p:nvPr/>
        </p:nvSpPr>
        <p:spPr>
          <a:xfrm>
            <a:off x="3714750" y="2514600"/>
            <a:ext cx="2914650" cy="735917"/>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Rectangle: Rounded Corners 6"/>
          <p:cNvSpPr/>
          <p:nvPr/>
        </p:nvSpPr>
        <p:spPr>
          <a:xfrm>
            <a:off x="2543326" y="2118122"/>
            <a:ext cx="1125704" cy="316467"/>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nvGrpSpPr>
          <p:cNvPr id="10" name="Group 9"/>
          <p:cNvGrpSpPr/>
          <p:nvPr/>
        </p:nvGrpSpPr>
        <p:grpSpPr>
          <a:xfrm>
            <a:off x="4165974" y="3494308"/>
            <a:ext cx="4883067" cy="2409792"/>
            <a:chOff x="4222186" y="3277771"/>
            <a:chExt cx="6510756" cy="3213056"/>
          </a:xfrm>
        </p:grpSpPr>
        <p:pic>
          <p:nvPicPr>
            <p:cNvPr id="6" name="Picture 5"/>
            <p:cNvPicPr>
              <a:picLocks noChangeAspect="1"/>
            </p:cNvPicPr>
            <p:nvPr/>
          </p:nvPicPr>
          <p:blipFill>
            <a:blip r:embed="rId4"/>
            <a:stretch>
              <a:fillRect/>
            </a:stretch>
          </p:blipFill>
          <p:spPr>
            <a:xfrm>
              <a:off x="4222186" y="3600923"/>
              <a:ext cx="6510756" cy="2889904"/>
            </a:xfrm>
            <a:prstGeom prst="rect">
              <a:avLst/>
            </a:prstGeom>
            <a:ln w="63500">
              <a:solidFill>
                <a:srgbClr val="FF9900"/>
              </a:solidFill>
            </a:ln>
          </p:spPr>
        </p:pic>
        <p:sp>
          <p:nvSpPr>
            <p:cNvPr id="11" name="Isosceles Triangle 10"/>
            <p:cNvSpPr/>
            <p:nvPr/>
          </p:nvSpPr>
          <p:spPr>
            <a:xfrm>
              <a:off x="5437042" y="3277771"/>
              <a:ext cx="900332" cy="2809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Rectangle: Rounded Corners 8"/>
          <p:cNvSpPr/>
          <p:nvPr/>
        </p:nvSpPr>
        <p:spPr>
          <a:xfrm>
            <a:off x="7201170" y="4841488"/>
            <a:ext cx="745892" cy="166376"/>
          </a:xfrm>
          <a:prstGeom prst="roundRect">
            <a:avLst>
              <a:gd name="adj" fmla="val 2537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Rectangle 12"/>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简单检索</a:t>
            </a:r>
            <a:endParaRPr lang="en-US" sz="1500" b="1" dirty="0"/>
          </a:p>
        </p:txBody>
      </p:sp>
    </p:spTree>
    <p:extLst>
      <p:ext uri="{BB962C8B-B14F-4D97-AF65-F5344CB8AC3E}">
        <p14:creationId xmlns:p14="http://schemas.microsoft.com/office/powerpoint/2010/main" val="6480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78912" y="1182280"/>
            <a:ext cx="5847016" cy="3459773"/>
          </a:xfrm>
          <a:prstGeom prst="rect">
            <a:avLst/>
          </a:prstGeom>
        </p:spPr>
      </p:pic>
      <p:pic>
        <p:nvPicPr>
          <p:cNvPr id="7" name="Picture 6"/>
          <p:cNvPicPr>
            <a:picLocks noChangeAspect="1"/>
          </p:cNvPicPr>
          <p:nvPr/>
        </p:nvPicPr>
        <p:blipFill rotWithShape="1">
          <a:blip r:embed="rId3"/>
          <a:srcRect t="29716" b="19762"/>
          <a:stretch/>
        </p:blipFill>
        <p:spPr>
          <a:xfrm>
            <a:off x="1961185" y="4334623"/>
            <a:ext cx="5593166" cy="1499513"/>
          </a:xfrm>
          <a:prstGeom prst="rect">
            <a:avLst/>
          </a:prstGeom>
        </p:spPr>
      </p:pic>
      <p:sp>
        <p:nvSpPr>
          <p:cNvPr id="8" name="Rectangle: Rounded Corners 7"/>
          <p:cNvSpPr/>
          <p:nvPr/>
        </p:nvSpPr>
        <p:spPr>
          <a:xfrm>
            <a:off x="3816866" y="2235019"/>
            <a:ext cx="1511273" cy="500268"/>
          </a:xfrm>
          <a:prstGeom prst="roundRect">
            <a:avLst>
              <a:gd name="adj" fmla="val 8890"/>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Rectangle: Rounded Corners 8"/>
          <p:cNvSpPr/>
          <p:nvPr/>
        </p:nvSpPr>
        <p:spPr>
          <a:xfrm>
            <a:off x="1971735" y="2904099"/>
            <a:ext cx="1752308" cy="1382151"/>
          </a:xfrm>
          <a:prstGeom prst="roundRect">
            <a:avLst>
              <a:gd name="adj" fmla="val 533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Rectangle: Rounded Corners 9"/>
          <p:cNvSpPr/>
          <p:nvPr/>
        </p:nvSpPr>
        <p:spPr>
          <a:xfrm>
            <a:off x="1961184" y="4355725"/>
            <a:ext cx="1762859" cy="1499513"/>
          </a:xfrm>
          <a:prstGeom prst="roundRect">
            <a:avLst>
              <a:gd name="adj" fmla="val 533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1" name="Rectangle 10"/>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简单检索</a:t>
            </a:r>
            <a:endParaRPr lang="en-US" sz="1500" b="1" dirty="0"/>
          </a:p>
        </p:txBody>
      </p:sp>
      <p:grpSp>
        <p:nvGrpSpPr>
          <p:cNvPr id="4" name="Group 3"/>
          <p:cNvGrpSpPr/>
          <p:nvPr/>
        </p:nvGrpSpPr>
        <p:grpSpPr>
          <a:xfrm>
            <a:off x="5621113" y="1947778"/>
            <a:ext cx="3051779" cy="2597939"/>
            <a:chOff x="7494817" y="1837025"/>
            <a:chExt cx="4069039" cy="3463918"/>
          </a:xfrm>
        </p:grpSpPr>
        <p:pic>
          <p:nvPicPr>
            <p:cNvPr id="2" name="Picture 1"/>
            <p:cNvPicPr>
              <a:picLocks noChangeAspect="1"/>
            </p:cNvPicPr>
            <p:nvPr/>
          </p:nvPicPr>
          <p:blipFill>
            <a:blip r:embed="rId4"/>
            <a:stretch>
              <a:fillRect/>
            </a:stretch>
          </p:blipFill>
          <p:spPr>
            <a:xfrm>
              <a:off x="7812393" y="1837025"/>
              <a:ext cx="3751463" cy="3463918"/>
            </a:xfrm>
            <a:prstGeom prst="rect">
              <a:avLst/>
            </a:prstGeom>
            <a:ln w="50800">
              <a:solidFill>
                <a:srgbClr val="FF9900"/>
              </a:solidFill>
            </a:ln>
          </p:spPr>
        </p:pic>
        <p:sp>
          <p:nvSpPr>
            <p:cNvPr id="3" name="Isosceles Triangle 2"/>
            <p:cNvSpPr/>
            <p:nvPr/>
          </p:nvSpPr>
          <p:spPr>
            <a:xfrm rot="16200000">
              <a:off x="7216231" y="2498597"/>
              <a:ext cx="852504" cy="2953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852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08709" y="2109344"/>
            <a:ext cx="3505989" cy="2117403"/>
            <a:chOff x="107504" y="923597"/>
            <a:chExt cx="4576272" cy="2872289"/>
          </a:xfrm>
        </p:grpSpPr>
        <p:pic>
          <p:nvPicPr>
            <p:cNvPr id="13"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785" y="1793759"/>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465" y="985855"/>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C.jpg                                                         0074CDB6Höllersche Dachkammer          BE95F0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615" y="1891734"/>
              <a:ext cx="704244" cy="914400"/>
            </a:xfrm>
            <a:prstGeom prst="rect">
              <a:avLst/>
            </a:prstGeom>
            <a:noFill/>
            <a:ln w="9525">
              <a:noFill/>
              <a:miter lim="800000"/>
              <a:headEnd/>
              <a:tailEnd/>
            </a:ln>
          </p:spPr>
        </p:pic>
        <p:pic>
          <p:nvPicPr>
            <p:cNvPr id="16" name="Picture 9" descr="cancerC2002.jpg                                                0074CDB6Höllersche Dachkammer          BE95F00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282" y="1891734"/>
              <a:ext cx="704244" cy="914400"/>
            </a:xfrm>
            <a:prstGeom prst="rect">
              <a:avLst/>
            </a:prstGeom>
            <a:noFill/>
            <a:ln w="9525">
              <a:noFill/>
              <a:miter lim="800000"/>
              <a:headEnd/>
              <a:tailEnd/>
            </a:ln>
          </p:spPr>
        </p:pic>
        <p:pic>
          <p:nvPicPr>
            <p:cNvPr id="17" name="Picture 10" descr="cellmet.jpg                                                    0074CDB6Höllersche Dachkammer          BE95F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3949" y="1891734"/>
              <a:ext cx="704244" cy="914400"/>
            </a:xfrm>
            <a:prstGeom prst="rect">
              <a:avLst/>
            </a:prstGeom>
            <a:noFill/>
            <a:ln w="9525">
              <a:noFill/>
              <a:miter lim="800000"/>
              <a:headEnd/>
              <a:tailEnd/>
            </a:ln>
          </p:spPr>
        </p:pic>
        <p:pic>
          <p:nvPicPr>
            <p:cNvPr id="18" name="Picture 11" descr="chm.jpg                                                        0074CDB6Höllersche Dachkammer          BE95F0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75850" y="1891734"/>
              <a:ext cx="704244" cy="914400"/>
            </a:xfrm>
            <a:prstGeom prst="rect">
              <a:avLst/>
            </a:prstGeom>
            <a:noFill/>
            <a:ln w="9525">
              <a:noFill/>
              <a:miter lim="800000"/>
              <a:headEnd/>
              <a:tailEnd/>
            </a:ln>
          </p:spPr>
        </p:pic>
        <p:pic>
          <p:nvPicPr>
            <p:cNvPr id="19" name="Picture 12" descr="csc.jpg                                                        0074CDB6Höllersche Dachkammer          BE95F00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616" y="2881486"/>
              <a:ext cx="703729" cy="914400"/>
            </a:xfrm>
            <a:prstGeom prst="rect">
              <a:avLst/>
            </a:prstGeom>
            <a:noFill/>
            <a:ln w="9525">
              <a:noFill/>
              <a:miter lim="800000"/>
              <a:headEnd/>
              <a:tailEnd/>
            </a:ln>
          </p:spPr>
        </p:pic>
        <p:pic>
          <p:nvPicPr>
            <p:cNvPr id="20" name="Picture 14" descr="&#10;struct.jpg                                                     0074CDB6Höllersche Dachkammer          BE95F00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5373" y="2875136"/>
              <a:ext cx="703729" cy="914400"/>
            </a:xfrm>
            <a:prstGeom prst="rect">
              <a:avLst/>
            </a:prstGeom>
            <a:noFill/>
            <a:ln w="9525">
              <a:noFill/>
              <a:miter lim="800000"/>
              <a:headEnd/>
              <a:tailEnd/>
            </a:ln>
          </p:spPr>
        </p:pic>
        <p:pic>
          <p:nvPicPr>
            <p:cNvPr id="21" name="Picture 16" descr="biophys.jpg                                                    0074CDB6Höllersche Dachkammer          BE95F00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78926" y="2881486"/>
              <a:ext cx="704850" cy="914400"/>
            </a:xfrm>
            <a:prstGeom prst="rect">
              <a:avLst/>
            </a:prstGeom>
            <a:noFill/>
            <a:ln w="9525">
              <a:noFill/>
              <a:miter lim="800000"/>
              <a:headEnd/>
              <a:tailEnd/>
            </a:ln>
          </p:spPr>
        </p:pic>
        <p:pic>
          <p:nvPicPr>
            <p:cNvPr id="22" name="Picture 18" descr="ajhg cover.jpg                                                 0074CDB6Höllersche Dachkammer          BE95F00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11012" y="2875136"/>
              <a:ext cx="704850" cy="914400"/>
            </a:xfrm>
            <a:prstGeom prst="rect">
              <a:avLst/>
            </a:prstGeom>
            <a:noFill/>
            <a:ln w="9525">
              <a:noFill/>
              <a:miter lim="800000"/>
              <a:headEnd/>
              <a:tailEnd/>
            </a:ln>
          </p:spPr>
        </p:pic>
        <p:pic>
          <p:nvPicPr>
            <p:cNvPr id="23" name="Picture 19" descr="cb nauplius.jpg                                                0074CDB6Höllersche Dachkammer          BE95F00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6963" y="2881486"/>
              <a:ext cx="704850" cy="914400"/>
            </a:xfrm>
            <a:prstGeom prst="rect">
              <a:avLst/>
            </a:prstGeom>
            <a:noFill/>
            <a:ln w="9525">
              <a:noFill/>
              <a:miter lim="800000"/>
              <a:headEnd/>
              <a:tailEnd/>
            </a:ln>
          </p:spPr>
        </p:pic>
        <p:pic>
          <p:nvPicPr>
            <p:cNvPr id="24" name="Picture 3" descr="C:\Rostoma\2016\covers\Chemical biology.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43285" y="2875136"/>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ll.jpg                                                       0074CDB6Höllersche Dachkammer          BE95F00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7504" y="923597"/>
              <a:ext cx="704757" cy="914400"/>
            </a:xfrm>
            <a:prstGeom prst="rect">
              <a:avLst/>
            </a:prstGeom>
            <a:noFill/>
            <a:ln w="9525">
              <a:noFill/>
              <a:miter lim="800000"/>
              <a:headEnd/>
              <a:tailEnd/>
            </a:ln>
          </p:spPr>
        </p:pic>
        <p:pic>
          <p:nvPicPr>
            <p:cNvPr id="26" name="Picture 5" descr="&#10;neuron.jpg                                                     0074CDB6Höllersche Dachkammer          BE95F007:"/>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51197" y="923597"/>
              <a:ext cx="701411" cy="914400"/>
            </a:xfrm>
            <a:prstGeom prst="rect">
              <a:avLst/>
            </a:prstGeom>
            <a:noFill/>
            <a:ln w="9525">
              <a:noFill/>
              <a:miter lim="800000"/>
              <a:headEnd/>
              <a:tailEnd/>
            </a:ln>
          </p:spPr>
        </p:pic>
        <p:pic>
          <p:nvPicPr>
            <p:cNvPr id="27" name="Picture 6" descr="im.jpg                                                         0074CDB6Höllersche Dachkammer          BE95F007:"/>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6028" y="929947"/>
              <a:ext cx="707091" cy="914400"/>
            </a:xfrm>
            <a:prstGeom prst="rect">
              <a:avLst/>
            </a:prstGeom>
            <a:noFill/>
            <a:ln w="9525">
              <a:noFill/>
              <a:miter lim="800000"/>
              <a:headEnd/>
              <a:tailEnd/>
            </a:ln>
          </p:spPr>
        </p:pic>
        <p:pic>
          <p:nvPicPr>
            <p:cNvPr id="28" name="Picture 7" descr="mC.jpg                                                         0074CDB6Höllersche Dachkammer          BE95F007:"/>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2946" y="929947"/>
              <a:ext cx="703729" cy="914400"/>
            </a:xfrm>
            <a:prstGeom prst="rect">
              <a:avLst/>
            </a:prstGeom>
            <a:noFill/>
            <a:ln w="9525">
              <a:noFill/>
              <a:miter lim="800000"/>
              <a:headEnd/>
              <a:tailEnd/>
            </a:ln>
          </p:spPr>
        </p:pic>
        <p:pic>
          <p:nvPicPr>
            <p:cNvPr id="29" name="Picture 3" descr="C:\Users\rostoma\Pictures\Cell Systems\cover.tif.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72267" y="946606"/>
              <a:ext cx="703623" cy="91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4" descr="C:\Users\rostoma\Pictures\Trends in Cancer\cover.tif (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77227" y="1891734"/>
              <a:ext cx="698663" cy="9144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013419" y="4317952"/>
            <a:ext cx="1115361" cy="681344"/>
            <a:chOff x="406184" y="4485947"/>
            <a:chExt cx="1455851" cy="924253"/>
          </a:xfrm>
        </p:grpSpPr>
        <p:pic>
          <p:nvPicPr>
            <p:cNvPr id="34" name="Picture 2" descr="C:\Rostoma\2016\covers\Cogenitive.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06184" y="4485947"/>
              <a:ext cx="6888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Rostoma\2016\covers\Mol Plant.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148803" y="4495800"/>
              <a:ext cx="713232"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358523" y="4317954"/>
            <a:ext cx="1119840" cy="674081"/>
            <a:chOff x="4933784" y="4242990"/>
            <a:chExt cx="1461697" cy="914400"/>
          </a:xfrm>
        </p:grpSpPr>
        <p:pic>
          <p:nvPicPr>
            <p:cNvPr id="38" name="Picture 6" descr="C:\Rostoma\2016\covers\Stem Cell reports.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933784" y="4242990"/>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Rostoma\2016\covers\Cell reports.gif"/>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694441" y="4242990"/>
              <a:ext cx="70104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5596611" y="3537824"/>
            <a:ext cx="654069" cy="684243"/>
            <a:chOff x="6426671" y="2832125"/>
            <a:chExt cx="853738" cy="928186"/>
          </a:xfrm>
        </p:grpSpPr>
        <p:pic>
          <p:nvPicPr>
            <p:cNvPr id="41" name="Picture 9" descr="C:\Rostoma\2016\covers\chem_cover.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426671" y="2859781"/>
              <a:ext cx="665609" cy="9005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39285" y="2832125"/>
              <a:ext cx="241124" cy="308519"/>
            </a:xfrm>
            <a:prstGeom prst="rect">
              <a:avLst/>
            </a:prstGeom>
            <a:noFill/>
            <a:ln w="9525">
              <a:noFill/>
              <a:miter lim="800000"/>
              <a:headEnd/>
              <a:tailEnd/>
            </a:ln>
          </p:spPr>
          <p:txBody>
            <a:bodyPr wrap="none">
              <a:spAutoFit/>
            </a:bodyPr>
            <a:lstStyle>
              <a:defPPr>
                <a:defRPr lang="en-US"/>
              </a:defPPr>
              <a:lvl1pPr>
                <a:defRPr b="1">
                  <a:latin typeface="Nexus"/>
                </a:defRPr>
              </a:lvl1pPr>
            </a:lstStyle>
            <a:p>
              <a:endParaRPr lang="en-US" sz="878" dirty="0"/>
            </a:p>
          </p:txBody>
        </p:sp>
      </p:grpSp>
      <p:pic>
        <p:nvPicPr>
          <p:cNvPr id="36" name="Picture 35"/>
          <p:cNvPicPr/>
          <p:nvPr/>
        </p:nvPicPr>
        <p:blipFill>
          <a:blip r:embed="rId25">
            <a:extLst>
              <a:ext uri="{28A0092B-C50C-407E-A947-70E740481C1C}">
                <a14:useLocalDpi xmlns:a14="http://schemas.microsoft.com/office/drawing/2010/main" val="0"/>
              </a:ext>
            </a:extLst>
          </a:blip>
          <a:stretch>
            <a:fillRect/>
          </a:stretch>
        </p:blipFill>
        <p:spPr>
          <a:xfrm>
            <a:off x="5342537" y="2807247"/>
            <a:ext cx="560921" cy="702167"/>
          </a:xfrm>
          <a:prstGeom prst="rect">
            <a:avLst/>
          </a:prstGeom>
        </p:spPr>
      </p:pic>
      <p:pic>
        <p:nvPicPr>
          <p:cNvPr id="43" name="Picture 42"/>
          <p:cNvPicPr/>
          <p:nvPr/>
        </p:nvPicPr>
        <p:blipFill>
          <a:blip r:embed="rId26">
            <a:extLst>
              <a:ext uri="{28A0092B-C50C-407E-A947-70E740481C1C}">
                <a14:useLocalDpi xmlns:a14="http://schemas.microsoft.com/office/drawing/2010/main" val="0"/>
              </a:ext>
            </a:extLst>
          </a:blip>
          <a:stretch>
            <a:fillRect/>
          </a:stretch>
        </p:blipFill>
        <p:spPr>
          <a:xfrm>
            <a:off x="5962430" y="2765574"/>
            <a:ext cx="299191" cy="287889"/>
          </a:xfrm>
          <a:prstGeom prst="rect">
            <a:avLst/>
          </a:prstGeom>
        </p:spPr>
      </p:pic>
      <p:pic>
        <p:nvPicPr>
          <p:cNvPr id="44" name="Picture 43"/>
          <p:cNvPicPr/>
          <p:nvPr/>
        </p:nvPicPr>
        <p:blipFill>
          <a:blip r:embed="rId26">
            <a:extLst>
              <a:ext uri="{28A0092B-C50C-407E-A947-70E740481C1C}">
                <a14:useLocalDpi xmlns:a14="http://schemas.microsoft.com/office/drawing/2010/main" val="0"/>
              </a:ext>
            </a:extLst>
          </a:blip>
          <a:stretch>
            <a:fillRect/>
          </a:stretch>
        </p:blipFill>
        <p:spPr>
          <a:xfrm>
            <a:off x="6130224" y="3414266"/>
            <a:ext cx="299191" cy="287889"/>
          </a:xfrm>
          <a:prstGeom prst="rect">
            <a:avLst/>
          </a:prstGeom>
        </p:spPr>
      </p:pic>
      <p:pic>
        <p:nvPicPr>
          <p:cNvPr id="4" name="Picture 3"/>
          <p:cNvPicPr>
            <a:picLocks noChangeAspect="1"/>
          </p:cNvPicPr>
          <p:nvPr/>
        </p:nvPicPr>
        <p:blipFill>
          <a:blip r:embed="rId27"/>
          <a:stretch>
            <a:fillRect/>
          </a:stretch>
        </p:blipFill>
        <p:spPr>
          <a:xfrm>
            <a:off x="0" y="1379716"/>
            <a:ext cx="9144000" cy="4098568"/>
          </a:xfrm>
          <a:prstGeom prst="rect">
            <a:avLst/>
          </a:prstGeom>
        </p:spPr>
      </p:pic>
      <p:sp>
        <p:nvSpPr>
          <p:cNvPr id="47" name="Rectangle: Rounded Corners 46"/>
          <p:cNvSpPr/>
          <p:nvPr/>
        </p:nvSpPr>
        <p:spPr>
          <a:xfrm>
            <a:off x="6355558" y="2506965"/>
            <a:ext cx="997928" cy="258609"/>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 name="Picture 9"/>
          <p:cNvPicPr>
            <a:picLocks noChangeAspect="1"/>
          </p:cNvPicPr>
          <p:nvPr/>
        </p:nvPicPr>
        <p:blipFill rotWithShape="1">
          <a:blip r:embed="rId28"/>
          <a:srcRect b="4109"/>
          <a:stretch/>
        </p:blipFill>
        <p:spPr>
          <a:xfrm>
            <a:off x="9318" y="2908396"/>
            <a:ext cx="9134682" cy="2569888"/>
          </a:xfrm>
          <a:prstGeom prst="rect">
            <a:avLst/>
          </a:prstGeom>
        </p:spPr>
      </p:pic>
      <p:sp>
        <p:nvSpPr>
          <p:cNvPr id="48" name="Rectangle 47"/>
          <p:cNvSpPr/>
          <p:nvPr/>
        </p:nvSpPr>
        <p:spPr>
          <a:xfrm>
            <a:off x="6345007" y="2769008"/>
            <a:ext cx="1021250"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spTree>
    <p:extLst>
      <p:ext uri="{BB962C8B-B14F-4D97-AF65-F5344CB8AC3E}">
        <p14:creationId xmlns:p14="http://schemas.microsoft.com/office/powerpoint/2010/main" val="4131358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pic>
        <p:nvPicPr>
          <p:cNvPr id="5" name="Picture 4"/>
          <p:cNvPicPr>
            <a:picLocks noChangeAspect="1"/>
          </p:cNvPicPr>
          <p:nvPr/>
        </p:nvPicPr>
        <p:blipFill>
          <a:blip r:embed="rId2"/>
          <a:stretch>
            <a:fillRect/>
          </a:stretch>
        </p:blipFill>
        <p:spPr>
          <a:xfrm>
            <a:off x="2183947" y="1550679"/>
            <a:ext cx="5804807" cy="4298113"/>
          </a:xfrm>
          <a:prstGeom prst="rect">
            <a:avLst/>
          </a:prstGeom>
          <a:ln w="50800">
            <a:solidFill>
              <a:srgbClr val="FF8200"/>
            </a:solidFill>
          </a:ln>
        </p:spPr>
      </p:pic>
      <p:cxnSp>
        <p:nvCxnSpPr>
          <p:cNvPr id="8" name="Straight Connector 7"/>
          <p:cNvCxnSpPr/>
          <p:nvPr/>
        </p:nvCxnSpPr>
        <p:spPr>
          <a:xfrm>
            <a:off x="2623459" y="1933895"/>
            <a:ext cx="206828" cy="0"/>
          </a:xfrm>
          <a:prstGeom prst="line">
            <a:avLst/>
          </a:prstGeom>
          <a:ln w="50800"/>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4526377" y="2154199"/>
            <a:ext cx="1449881" cy="507831"/>
          </a:xfrm>
          <a:prstGeom prst="rect">
            <a:avLst/>
          </a:prstGeom>
          <a:noFill/>
        </p:spPr>
        <p:txBody>
          <a:bodyPr wrap="square" rtlCol="0">
            <a:spAutoFit/>
          </a:bodyPr>
          <a:lstStyle/>
          <a:p>
            <a:r>
              <a:rPr lang="en-US" altLang="zh-CN" sz="1350" b="1" dirty="0">
                <a:solidFill>
                  <a:schemeClr val="tx2"/>
                </a:solidFill>
              </a:rPr>
              <a:t> fisheries research</a:t>
            </a:r>
            <a:endParaRPr lang="en-US" sz="1350" b="1" dirty="0">
              <a:solidFill>
                <a:schemeClr val="tx2"/>
              </a:solidFill>
            </a:endParaRPr>
          </a:p>
        </p:txBody>
      </p:sp>
      <p:sp>
        <p:nvSpPr>
          <p:cNvPr id="14" name="TextBox 13"/>
          <p:cNvSpPr txBox="1"/>
          <p:nvPr/>
        </p:nvSpPr>
        <p:spPr>
          <a:xfrm>
            <a:off x="6926677" y="2130000"/>
            <a:ext cx="758638" cy="300082"/>
          </a:xfrm>
          <a:prstGeom prst="rect">
            <a:avLst/>
          </a:prstGeom>
          <a:noFill/>
        </p:spPr>
        <p:txBody>
          <a:bodyPr wrap="square" rtlCol="0">
            <a:spAutoFit/>
          </a:bodyPr>
          <a:lstStyle/>
          <a:p>
            <a:r>
              <a:rPr lang="en-US" altLang="zh-CN" sz="1350" b="1" dirty="0">
                <a:solidFill>
                  <a:schemeClr val="tx2"/>
                </a:solidFill>
              </a:rPr>
              <a:t>2018</a:t>
            </a:r>
            <a:endParaRPr lang="en-US" sz="1350" b="1" dirty="0">
              <a:solidFill>
                <a:schemeClr val="tx2"/>
              </a:solidFill>
            </a:endParaRPr>
          </a:p>
        </p:txBody>
      </p:sp>
      <p:sp>
        <p:nvSpPr>
          <p:cNvPr id="15" name="TextBox 14"/>
          <p:cNvSpPr txBox="1"/>
          <p:nvPr/>
        </p:nvSpPr>
        <p:spPr>
          <a:xfrm>
            <a:off x="4569919" y="2885668"/>
            <a:ext cx="1602281" cy="300082"/>
          </a:xfrm>
          <a:prstGeom prst="rect">
            <a:avLst/>
          </a:prstGeom>
          <a:noFill/>
        </p:spPr>
        <p:txBody>
          <a:bodyPr wrap="square" rtlCol="0">
            <a:spAutoFit/>
          </a:bodyPr>
          <a:lstStyle/>
          <a:p>
            <a:r>
              <a:rPr lang="en-US" altLang="zh-CN" sz="1350" b="1" dirty="0">
                <a:solidFill>
                  <a:schemeClr val="tx2"/>
                </a:solidFill>
              </a:rPr>
              <a:t>management</a:t>
            </a:r>
            <a:endParaRPr lang="en-US" sz="1350" b="1" dirty="0">
              <a:solidFill>
                <a:schemeClr val="tx2"/>
              </a:solidFill>
            </a:endParaRPr>
          </a:p>
        </p:txBody>
      </p:sp>
    </p:spTree>
    <p:extLst>
      <p:ext uri="{BB962C8B-B14F-4D97-AF65-F5344CB8AC3E}">
        <p14:creationId xmlns:p14="http://schemas.microsoft.com/office/powerpoint/2010/main" val="4226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0466" y="1528907"/>
            <a:ext cx="7894865" cy="4237800"/>
          </a:xfrm>
          <a:prstGeom prst="rect">
            <a:avLst/>
          </a:prstGeom>
        </p:spPr>
      </p:pic>
      <p:sp>
        <p:nvSpPr>
          <p:cNvPr id="4" name="Rectangle 3"/>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sp>
        <p:nvSpPr>
          <p:cNvPr id="7" name="Rectangle: Rounded Corners 6"/>
          <p:cNvSpPr/>
          <p:nvPr/>
        </p:nvSpPr>
        <p:spPr>
          <a:xfrm>
            <a:off x="2567329" y="1885440"/>
            <a:ext cx="3681071" cy="408725"/>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Rounded Corners 9"/>
          <p:cNvSpPr/>
          <p:nvPr/>
        </p:nvSpPr>
        <p:spPr>
          <a:xfrm>
            <a:off x="844061" y="2587499"/>
            <a:ext cx="844062" cy="258609"/>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6" name="Picture 5"/>
          <p:cNvPicPr>
            <a:picLocks noChangeAspect="1"/>
          </p:cNvPicPr>
          <p:nvPr/>
        </p:nvPicPr>
        <p:blipFill>
          <a:blip r:embed="rId3"/>
          <a:stretch>
            <a:fillRect/>
          </a:stretch>
        </p:blipFill>
        <p:spPr>
          <a:xfrm>
            <a:off x="2007786" y="2598385"/>
            <a:ext cx="2878931" cy="2693194"/>
          </a:xfrm>
          <a:prstGeom prst="rect">
            <a:avLst/>
          </a:prstGeom>
          <a:ln w="63500">
            <a:solidFill>
              <a:schemeClr val="accent1"/>
            </a:solidFill>
          </a:ln>
        </p:spPr>
      </p:pic>
      <p:sp>
        <p:nvSpPr>
          <p:cNvPr id="13" name="Isosceles Triangle 12"/>
          <p:cNvSpPr/>
          <p:nvPr/>
        </p:nvSpPr>
        <p:spPr>
          <a:xfrm rot="16200000">
            <a:off x="1651322" y="2737897"/>
            <a:ext cx="457779" cy="1569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5852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3947" y="1550679"/>
            <a:ext cx="5804807" cy="4298113"/>
          </a:xfrm>
          <a:prstGeom prst="rect">
            <a:avLst/>
          </a:prstGeom>
          <a:ln w="50800">
            <a:solidFill>
              <a:srgbClr val="FF8200"/>
            </a:solidFill>
          </a:ln>
        </p:spPr>
      </p:pic>
      <p:cxnSp>
        <p:nvCxnSpPr>
          <p:cNvPr id="8" name="Straight Connector 7"/>
          <p:cNvCxnSpPr/>
          <p:nvPr/>
        </p:nvCxnSpPr>
        <p:spPr>
          <a:xfrm>
            <a:off x="2623459" y="1933895"/>
            <a:ext cx="206828" cy="0"/>
          </a:xfrm>
          <a:prstGeom prst="line">
            <a:avLst/>
          </a:prstGeom>
          <a:ln w="50800"/>
        </p:spPr>
        <p:style>
          <a:lnRef idx="3">
            <a:schemeClr val="accent1"/>
          </a:lnRef>
          <a:fillRef idx="0">
            <a:schemeClr val="accent1"/>
          </a:fillRef>
          <a:effectRef idx="2">
            <a:schemeClr val="accent1"/>
          </a:effectRef>
          <a:fontRef idx="minor">
            <a:schemeClr val="tx1"/>
          </a:fontRef>
        </p:style>
      </p:cxnSp>
      <p:grpSp>
        <p:nvGrpSpPr>
          <p:cNvPr id="12" name="Group 11"/>
          <p:cNvGrpSpPr/>
          <p:nvPr/>
        </p:nvGrpSpPr>
        <p:grpSpPr>
          <a:xfrm>
            <a:off x="276457" y="2086947"/>
            <a:ext cx="3685943" cy="2645618"/>
            <a:chOff x="368609" y="1635375"/>
            <a:chExt cx="5877493" cy="3894568"/>
          </a:xfrm>
        </p:grpSpPr>
        <p:pic>
          <p:nvPicPr>
            <p:cNvPr id="10" name="Picture 9"/>
            <p:cNvPicPr>
              <a:picLocks noChangeAspect="1"/>
            </p:cNvPicPr>
            <p:nvPr/>
          </p:nvPicPr>
          <p:blipFill>
            <a:blip r:embed="rId3"/>
            <a:stretch>
              <a:fillRect/>
            </a:stretch>
          </p:blipFill>
          <p:spPr>
            <a:xfrm>
              <a:off x="368609" y="1988457"/>
              <a:ext cx="5877493" cy="3541486"/>
            </a:xfrm>
            <a:prstGeom prst="rect">
              <a:avLst/>
            </a:prstGeom>
            <a:ln w="63500">
              <a:solidFill>
                <a:schemeClr val="accent1"/>
              </a:solidFill>
            </a:ln>
          </p:spPr>
        </p:pic>
        <p:sp>
          <p:nvSpPr>
            <p:cNvPr id="11" name="Isosceles Triangle 10"/>
            <p:cNvSpPr/>
            <p:nvPr/>
          </p:nvSpPr>
          <p:spPr>
            <a:xfrm>
              <a:off x="3825800" y="1635375"/>
              <a:ext cx="900332" cy="2809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Rectangle 13"/>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spTree>
    <p:extLst>
      <p:ext uri="{BB962C8B-B14F-4D97-AF65-F5344CB8AC3E}">
        <p14:creationId xmlns:p14="http://schemas.microsoft.com/office/powerpoint/2010/main" val="29415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73900" y="1572451"/>
            <a:ext cx="6088699" cy="3954770"/>
          </a:xfrm>
          <a:prstGeom prst="rect">
            <a:avLst/>
          </a:prstGeom>
          <a:ln w="63500">
            <a:solidFill>
              <a:schemeClr val="accent1"/>
            </a:solidFill>
          </a:ln>
        </p:spPr>
      </p:pic>
      <p:sp>
        <p:nvSpPr>
          <p:cNvPr id="9" name="Rectangle 8"/>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高级检索</a:t>
            </a:r>
            <a:endParaRPr lang="en-US" sz="1500" b="1" dirty="0"/>
          </a:p>
        </p:txBody>
      </p:sp>
      <p:cxnSp>
        <p:nvCxnSpPr>
          <p:cNvPr id="11" name="Straight Connector 10"/>
          <p:cNvCxnSpPr/>
          <p:nvPr/>
        </p:nvCxnSpPr>
        <p:spPr>
          <a:xfrm>
            <a:off x="6694715" y="3219450"/>
            <a:ext cx="1295400"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78729" y="3409950"/>
            <a:ext cx="1017814"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02630" y="3807278"/>
            <a:ext cx="127362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0558" y="4585607"/>
            <a:ext cx="93072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05401" y="4999265"/>
            <a:ext cx="1589314"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stretch>
            <a:fillRect/>
          </a:stretch>
        </p:blipFill>
        <p:spPr>
          <a:xfrm>
            <a:off x="0" y="1417638"/>
            <a:ext cx="9144000" cy="4165961"/>
          </a:xfrm>
          <a:prstGeom prst="rect">
            <a:avLst/>
          </a:prstGeom>
        </p:spPr>
      </p:pic>
      <p:pic>
        <p:nvPicPr>
          <p:cNvPr id="4" name="Picture 3"/>
          <p:cNvPicPr>
            <a:picLocks noChangeAspect="1"/>
          </p:cNvPicPr>
          <p:nvPr/>
        </p:nvPicPr>
        <p:blipFill>
          <a:blip r:embed="rId3"/>
          <a:stretch>
            <a:fillRect/>
          </a:stretch>
        </p:blipFill>
        <p:spPr>
          <a:xfrm>
            <a:off x="6465267" y="533412"/>
            <a:ext cx="2562823" cy="625451"/>
          </a:xfrm>
          <a:prstGeom prst="rect">
            <a:avLst/>
          </a:prstGeom>
        </p:spPr>
      </p:pic>
      <p:sp>
        <p:nvSpPr>
          <p:cNvPr id="5" name="TextBox 4"/>
          <p:cNvSpPr txBox="1"/>
          <p:nvPr/>
        </p:nvSpPr>
        <p:spPr>
          <a:xfrm>
            <a:off x="269823" y="533412"/>
            <a:ext cx="5546361" cy="369332"/>
          </a:xfrm>
          <a:prstGeom prst="rect">
            <a:avLst/>
          </a:prstGeom>
          <a:noFill/>
        </p:spPr>
        <p:txBody>
          <a:bodyPr wrap="square" rtlCol="0">
            <a:spAutoFit/>
          </a:bodyPr>
          <a:lstStyle/>
          <a:p>
            <a:r>
              <a:rPr lang="en-US" altLang="zh-CN" dirty="0"/>
              <a:t>www.sciencedirect.com</a:t>
            </a:r>
            <a:endParaRPr lang="en-US" dirty="0"/>
          </a:p>
        </p:txBody>
      </p:sp>
    </p:spTree>
    <p:extLst>
      <p:ext uri="{BB962C8B-B14F-4D97-AF65-F5344CB8AC3E}">
        <p14:creationId xmlns:p14="http://schemas.microsoft.com/office/powerpoint/2010/main" val="41749390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955"/>
            <a:ext cx="8238319" cy="418645"/>
          </a:xfrm>
        </p:spPr>
        <p:txBody>
          <a:bodyPr/>
          <a:lstStyle/>
          <a:p>
            <a:r>
              <a:rPr lang="en-US" dirty="0"/>
              <a:t>E</a:t>
            </a:r>
            <a:r>
              <a:rPr lang="en-US" altLang="zh-CN" dirty="0"/>
              <a:t>lsevier</a:t>
            </a:r>
            <a:r>
              <a:rPr lang="zh-CN" altLang="en-US" dirty="0"/>
              <a:t>是世界最大科技出版社</a:t>
            </a:r>
            <a:endParaRPr lang="en-US" dirty="0"/>
          </a:p>
        </p:txBody>
      </p:sp>
      <p:sp>
        <p:nvSpPr>
          <p:cNvPr id="20" name="TextBox 19"/>
          <p:cNvSpPr txBox="1"/>
          <p:nvPr/>
        </p:nvSpPr>
        <p:spPr>
          <a:xfrm>
            <a:off x="1" y="6625100"/>
            <a:ext cx="9144000" cy="246221"/>
          </a:xfrm>
          <a:prstGeom prst="rect">
            <a:avLst/>
          </a:prstGeom>
          <a:noFill/>
        </p:spPr>
        <p:txBody>
          <a:bodyPr wrap="square" rtlCol="0">
            <a:spAutoFit/>
          </a:bodyPr>
          <a:lstStyle/>
          <a:p>
            <a:r>
              <a:rPr lang="en-US" sz="1000" b="1" dirty="0"/>
              <a:t>Source</a:t>
            </a:r>
            <a:r>
              <a:rPr lang="en-US" sz="1000" dirty="0"/>
              <a:t>: November 2015 title list at </a:t>
            </a:r>
            <a:r>
              <a:rPr lang="en-US" sz="1000" dirty="0">
                <a:hlinkClick r:id="rId3"/>
              </a:rPr>
              <a:t>https://www.elsevier.com/solutions/scopus/content</a:t>
            </a:r>
            <a:endParaRPr lang="en-US" sz="1000" dirty="0"/>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411" y="1747055"/>
            <a:ext cx="1944374" cy="2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1" y="1171067"/>
            <a:ext cx="9102117" cy="5700254"/>
          </a:xfrm>
          <a:prstGeom prst="rect">
            <a:avLst/>
          </a:prstGeom>
        </p:spPr>
      </p:pic>
    </p:spTree>
    <p:extLst>
      <p:ext uri="{BB962C8B-B14F-4D97-AF65-F5344CB8AC3E}">
        <p14:creationId xmlns:p14="http://schemas.microsoft.com/office/powerpoint/2010/main" val="36528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176290"/>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77"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p>
        </p:txBody>
      </p:sp>
      <p:sp>
        <p:nvSpPr>
          <p:cNvPr id="24" name="Rectangle 7"/>
          <p:cNvSpPr>
            <a:spLocks noChangeArrowheads="1"/>
          </p:cNvSpPr>
          <p:nvPr/>
        </p:nvSpPr>
        <p:spPr bwMode="auto">
          <a:xfrm>
            <a:off x="1563775" y="2035490"/>
            <a:ext cx="5832649" cy="741288"/>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开放获取</a:t>
            </a: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34" name="Rectangle 7"/>
          <p:cNvSpPr>
            <a:spLocks noChangeArrowheads="1"/>
          </p:cNvSpPr>
          <p:nvPr/>
        </p:nvSpPr>
        <p:spPr bwMode="auto">
          <a:xfrm>
            <a:off x="672977" y="3156832"/>
            <a:ext cx="7139384" cy="2151520"/>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四大学科类型</a:t>
            </a:r>
          </a:p>
        </p:txBody>
      </p:sp>
      <p:sp>
        <p:nvSpPr>
          <p:cNvPr id="45"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2800" b="1" dirty="0">
                <a:solidFill>
                  <a:srgbClr val="FF8200"/>
                </a:solidFill>
                <a:latin typeface="微软雅黑" panose="020B0503020204020204" pitchFamily="34" charset="-122"/>
                <a:ea typeface="微软雅黑" panose="020B0503020204020204" pitchFamily="34" charset="-122"/>
              </a:rPr>
              <a:t>SD </a:t>
            </a:r>
            <a:r>
              <a:rPr lang="zh-CN" altLang="en-US" sz="2800" b="1" dirty="0">
                <a:solidFill>
                  <a:srgbClr val="FF8200"/>
                </a:solidFill>
                <a:latin typeface="微软雅黑" panose="020B0503020204020204" pitchFamily="34" charset="-122"/>
                <a:ea typeface="微软雅黑" panose="020B0503020204020204" pitchFamily="34" charset="-122"/>
              </a:rPr>
              <a:t>主页</a:t>
            </a:r>
          </a:p>
        </p:txBody>
      </p:sp>
      <p:pic>
        <p:nvPicPr>
          <p:cNvPr id="4" name="Picture 3"/>
          <p:cNvPicPr>
            <a:picLocks noChangeAspect="1"/>
          </p:cNvPicPr>
          <p:nvPr/>
        </p:nvPicPr>
        <p:blipFill>
          <a:blip r:embed="rId5"/>
          <a:stretch>
            <a:fillRect/>
          </a:stretch>
        </p:blipFill>
        <p:spPr>
          <a:xfrm>
            <a:off x="0" y="820393"/>
            <a:ext cx="9144000" cy="376748"/>
          </a:xfrm>
          <a:prstGeom prst="rect">
            <a:avLst/>
          </a:prstGeom>
        </p:spPr>
      </p:pic>
      <p:sp>
        <p:nvSpPr>
          <p:cNvPr id="3" name="TextBox 2">
            <a:extLst>
              <a:ext uri="{FF2B5EF4-FFF2-40B4-BE49-F238E27FC236}">
                <a16:creationId xmlns:a16="http://schemas.microsoft.com/office/drawing/2014/main" id="{AEDAD51E-CFA2-4D96-A497-69F2CA4447A7}"/>
              </a:ext>
            </a:extLst>
          </p:cNvPr>
          <p:cNvSpPr txBox="1"/>
          <p:nvPr/>
        </p:nvSpPr>
        <p:spPr>
          <a:xfrm>
            <a:off x="7812361" y="820393"/>
            <a:ext cx="947326" cy="369332"/>
          </a:xfrm>
          <a:prstGeom prst="rect">
            <a:avLst/>
          </a:prstGeom>
          <a:noFill/>
          <a:ln>
            <a:solidFill>
              <a:schemeClr val="accent1"/>
            </a:solidFill>
          </a:ln>
        </p:spPr>
        <p:txBody>
          <a:bodyPr wrap="square" rtlCol="0">
            <a:spAutoFit/>
          </a:bodyPr>
          <a:lstStyle/>
          <a:p>
            <a:endParaRPr lang="en-US" dirty="0"/>
          </a:p>
        </p:txBody>
      </p:sp>
      <p:pic>
        <p:nvPicPr>
          <p:cNvPr id="5" name="Picture 4">
            <a:extLst>
              <a:ext uri="{FF2B5EF4-FFF2-40B4-BE49-F238E27FC236}">
                <a16:creationId xmlns:a16="http://schemas.microsoft.com/office/drawing/2014/main" id="{54F732EF-6648-45B6-A11E-DD6E6634FACA}"/>
              </a:ext>
            </a:extLst>
          </p:cNvPr>
          <p:cNvPicPr>
            <a:picLocks noChangeAspect="1"/>
          </p:cNvPicPr>
          <p:nvPr/>
        </p:nvPicPr>
        <p:blipFill>
          <a:blip r:embed="rId6"/>
          <a:stretch>
            <a:fillRect/>
          </a:stretch>
        </p:blipFill>
        <p:spPr>
          <a:xfrm>
            <a:off x="5789098" y="1204250"/>
            <a:ext cx="2362200" cy="3609975"/>
          </a:xfrm>
          <a:prstGeom prst="rect">
            <a:avLst/>
          </a:prstGeom>
        </p:spPr>
      </p:pic>
    </p:spTree>
    <p:extLst>
      <p:ext uri="{BB962C8B-B14F-4D97-AF65-F5344CB8AC3E}">
        <p14:creationId xmlns:p14="http://schemas.microsoft.com/office/powerpoint/2010/main" val="69667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ltLang="zh-CN" sz="2000" dirty="0"/>
            </a:br>
            <a:r>
              <a:rPr lang="zh-CN" altLang="en-US" sz="2000" dirty="0"/>
              <a:t>打开</a:t>
            </a:r>
            <a:r>
              <a:rPr lang="en-US" altLang="zh-CN" sz="2000" dirty="0"/>
              <a:t>SD</a:t>
            </a:r>
            <a:r>
              <a:rPr lang="zh-CN" altLang="en-US" sz="2000" dirty="0"/>
              <a:t>主页，用自己的用户名密码登录后，下方</a:t>
            </a:r>
            <a:r>
              <a:rPr lang="en-US" altLang="zh-CN" sz="2000" dirty="0"/>
              <a:t>Activate remote access</a:t>
            </a:r>
            <a:r>
              <a:rPr lang="zh-CN" altLang="en-US" sz="2000" dirty="0"/>
              <a:t>按钮</a:t>
            </a:r>
            <a:endParaRPr lang="en-US" sz="2000" dirty="0"/>
          </a:p>
        </p:txBody>
      </p:sp>
      <p:pic>
        <p:nvPicPr>
          <p:cNvPr id="3" name="Picture 2"/>
          <p:cNvPicPr>
            <a:picLocks noChangeAspect="1"/>
          </p:cNvPicPr>
          <p:nvPr/>
        </p:nvPicPr>
        <p:blipFill>
          <a:blip r:embed="rId3"/>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extLst>
      <p:ext uri="{BB962C8B-B14F-4D97-AF65-F5344CB8AC3E}">
        <p14:creationId xmlns:p14="http://schemas.microsoft.com/office/powerpoint/2010/main" val="125875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sp>
        <p:nvSpPr>
          <p:cNvPr id="6" name="Title 1"/>
          <p:cNvSpPr txBox="1"/>
          <p:nvPr/>
        </p:nvSpPr>
        <p:spPr>
          <a:xfrm>
            <a:off x="198599" y="535984"/>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论文评价度量指标</a:t>
            </a:r>
          </a:p>
        </p:txBody>
      </p:sp>
      <p:pic>
        <p:nvPicPr>
          <p:cNvPr id="2" name="Picture 1">
            <a:extLst>
              <a:ext uri="{FF2B5EF4-FFF2-40B4-BE49-F238E27FC236}">
                <a16:creationId xmlns:a16="http://schemas.microsoft.com/office/drawing/2014/main" id="{BB9B09E4-E6CD-4ABF-81B4-0ED7542FE303}"/>
              </a:ext>
            </a:extLst>
          </p:cNvPr>
          <p:cNvPicPr>
            <a:picLocks noChangeAspect="1"/>
          </p:cNvPicPr>
          <p:nvPr/>
        </p:nvPicPr>
        <p:blipFill rotWithShape="1">
          <a:blip r:embed="rId2"/>
          <a:srcRect t="5314"/>
          <a:stretch/>
        </p:blipFill>
        <p:spPr>
          <a:xfrm>
            <a:off x="198599" y="1007165"/>
            <a:ext cx="8746802" cy="5796352"/>
          </a:xfrm>
          <a:prstGeom prst="rect">
            <a:avLst/>
          </a:prstGeom>
        </p:spPr>
      </p:pic>
      <p:sp>
        <p:nvSpPr>
          <p:cNvPr id="8" name="Rectangle 7">
            <a:extLst>
              <a:ext uri="{FF2B5EF4-FFF2-40B4-BE49-F238E27FC236}">
                <a16:creationId xmlns:a16="http://schemas.microsoft.com/office/drawing/2014/main" id="{AB187A5C-D10F-4751-9097-AA6FD5D24D99}"/>
              </a:ext>
            </a:extLst>
          </p:cNvPr>
          <p:cNvSpPr/>
          <p:nvPr/>
        </p:nvSpPr>
        <p:spPr>
          <a:xfrm>
            <a:off x="6281530" y="1417983"/>
            <a:ext cx="2054087" cy="20110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8BE9EA7-AF87-494B-9AB5-EB927CD07966}"/>
              </a:ext>
            </a:extLst>
          </p:cNvPr>
          <p:cNvSpPr/>
          <p:nvPr/>
        </p:nvSpPr>
        <p:spPr>
          <a:xfrm>
            <a:off x="6281530" y="3501888"/>
            <a:ext cx="2054087" cy="2931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0BAC90-4FA4-4741-98D2-DFB3036FC4E8}"/>
              </a:ext>
            </a:extLst>
          </p:cNvPr>
          <p:cNvSpPr/>
          <p:nvPr/>
        </p:nvSpPr>
        <p:spPr>
          <a:xfrm>
            <a:off x="6281529" y="3867936"/>
            <a:ext cx="2054087" cy="227746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FA448E2-4DDE-4ED7-A301-828A82C59D84}"/>
              </a:ext>
            </a:extLst>
          </p:cNvPr>
          <p:cNvPicPr>
            <a:picLocks noChangeAspect="1"/>
          </p:cNvPicPr>
          <p:nvPr/>
        </p:nvPicPr>
        <p:blipFill>
          <a:blip r:embed="rId3"/>
          <a:stretch>
            <a:fillRect/>
          </a:stretch>
        </p:blipFill>
        <p:spPr>
          <a:xfrm>
            <a:off x="1544356" y="2945653"/>
            <a:ext cx="3980747" cy="3318427"/>
          </a:xfrm>
          <a:prstGeom prst="rect">
            <a:avLst/>
          </a:prstGeom>
        </p:spPr>
      </p:pic>
      <p:sp>
        <p:nvSpPr>
          <p:cNvPr id="13" name="Rectangle 12">
            <a:extLst>
              <a:ext uri="{FF2B5EF4-FFF2-40B4-BE49-F238E27FC236}">
                <a16:creationId xmlns:a16="http://schemas.microsoft.com/office/drawing/2014/main" id="{C53D5D63-0B43-444B-9BC0-8F8B82A981FE}"/>
              </a:ext>
            </a:extLst>
          </p:cNvPr>
          <p:cNvSpPr/>
          <p:nvPr/>
        </p:nvSpPr>
        <p:spPr>
          <a:xfrm>
            <a:off x="556591" y="2792390"/>
            <a:ext cx="583096" cy="2270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2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93" t="22690" r="31361" b="7383"/>
          <a:stretch>
            <a:fillRect/>
          </a:stretch>
        </p:blipFill>
        <p:spPr>
          <a:xfrm>
            <a:off x="413886" y="1516585"/>
            <a:ext cx="5736753" cy="4845483"/>
          </a:xfrm>
          <a:prstGeom prst="rect">
            <a:avLst/>
          </a:prstGeom>
        </p:spPr>
      </p:pic>
      <p:sp>
        <p:nvSpPr>
          <p:cNvPr id="6" name="Rectangle 5"/>
          <p:cNvSpPr/>
          <p:nvPr/>
        </p:nvSpPr>
        <p:spPr>
          <a:xfrm>
            <a:off x="3311091" y="5308350"/>
            <a:ext cx="687699" cy="18118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00000"/>
              </a:solidFill>
            </a:endParaRPr>
          </a:p>
        </p:txBody>
      </p:sp>
      <p:sp>
        <p:nvSpPr>
          <p:cNvPr id="7" name="Rectangle 6"/>
          <p:cNvSpPr/>
          <p:nvPr/>
        </p:nvSpPr>
        <p:spPr>
          <a:xfrm>
            <a:off x="6510045" y="4586123"/>
            <a:ext cx="1882642" cy="40858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Fundamentals</a:t>
            </a:r>
            <a:endParaRPr lang="en-US" b="1" dirty="0">
              <a:solidFill>
                <a:prstClr val="black"/>
              </a:solidFill>
              <a:latin typeface="Nexus"/>
            </a:endParaRPr>
          </a:p>
        </p:txBody>
      </p:sp>
      <p:sp>
        <p:nvSpPr>
          <p:cNvPr id="8" name="Rectangle 7"/>
          <p:cNvSpPr/>
          <p:nvPr/>
        </p:nvSpPr>
        <p:spPr>
          <a:xfrm>
            <a:off x="6449012" y="2689198"/>
            <a:ext cx="2001966" cy="4182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Latest Research </a:t>
            </a:r>
            <a:endParaRPr lang="en-US" b="1" dirty="0">
              <a:solidFill>
                <a:prstClr val="black"/>
              </a:solidFill>
              <a:latin typeface="Nexus"/>
            </a:endParaRPr>
          </a:p>
        </p:txBody>
      </p:sp>
      <p:sp>
        <p:nvSpPr>
          <p:cNvPr id="9" name="Rectangle 8"/>
          <p:cNvSpPr/>
          <p:nvPr/>
        </p:nvSpPr>
        <p:spPr>
          <a:xfrm>
            <a:off x="6480629" y="3609607"/>
            <a:ext cx="1960258" cy="38828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Methods</a:t>
            </a:r>
            <a:endParaRPr lang="en-US" b="1" dirty="0">
              <a:solidFill>
                <a:prstClr val="black"/>
              </a:solidFill>
              <a:latin typeface="Nexus"/>
            </a:endParaRPr>
          </a:p>
        </p:txBody>
      </p:sp>
      <p:sp>
        <p:nvSpPr>
          <p:cNvPr id="10" name="Rectangle 9"/>
          <p:cNvSpPr/>
          <p:nvPr/>
        </p:nvSpPr>
        <p:spPr>
          <a:xfrm>
            <a:off x="6516328" y="5521719"/>
            <a:ext cx="1913160" cy="41340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Definitions</a:t>
            </a:r>
            <a:endParaRPr lang="en-US" b="1" dirty="0">
              <a:solidFill>
                <a:prstClr val="black"/>
              </a:solidFill>
              <a:latin typeface="Nexus"/>
            </a:endParaRPr>
          </a:p>
        </p:txBody>
      </p:sp>
      <p:cxnSp>
        <p:nvCxnSpPr>
          <p:cNvPr id="11" name="Straight Arrow Connector 10"/>
          <p:cNvCxnSpPr>
            <a:endCxn id="7" idx="1"/>
          </p:cNvCxnSpPr>
          <p:nvPr/>
        </p:nvCxnSpPr>
        <p:spPr>
          <a:xfrm flipV="1">
            <a:off x="4015410" y="4777081"/>
            <a:ext cx="2494635" cy="61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10" idx="1"/>
          </p:cNvCxnSpPr>
          <p:nvPr/>
        </p:nvCxnSpPr>
        <p:spPr>
          <a:xfrm>
            <a:off x="3998790" y="5386242"/>
            <a:ext cx="2517775" cy="329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flipV="1">
            <a:off x="3998790" y="3810161"/>
            <a:ext cx="2482215" cy="15957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1"/>
          </p:cNvCxnSpPr>
          <p:nvPr/>
        </p:nvCxnSpPr>
        <p:spPr>
          <a:xfrm flipV="1">
            <a:off x="4015410" y="2885632"/>
            <a:ext cx="2433602" cy="2457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2"/>
          <p:cNvSpPr txBox="1"/>
          <p:nvPr/>
        </p:nvSpPr>
        <p:spPr>
          <a:xfrm>
            <a:off x="185703" y="92729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Example: think about how we understand a new or unfamiliar concepts we find in a journal article </a:t>
            </a:r>
          </a:p>
          <a:p>
            <a:r>
              <a:rPr lang="zh-CN" altLang="en-GB" sz="1600" dirty="0"/>
              <a:t>举例：想想我们如何理解一篇期刊文章中的一个新概念或不熟悉概念</a:t>
            </a:r>
          </a:p>
        </p:txBody>
      </p:sp>
      <p:cxnSp>
        <p:nvCxnSpPr>
          <p:cNvPr id="21" name="Straight Connector 20"/>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6551930" y="3151505"/>
            <a:ext cx="1840865" cy="368300"/>
          </a:xfrm>
          <a:prstGeom prst="rect">
            <a:avLst/>
          </a:prstGeom>
          <a:noFill/>
        </p:spPr>
        <p:txBody>
          <a:bodyPr wrap="square" rtlCol="0">
            <a:spAutoFit/>
          </a:bodyPr>
          <a:lstStyle/>
          <a:p>
            <a:pPr algn="ctr"/>
            <a:r>
              <a:rPr lang="zh-CN" altLang="en-US" dirty="0"/>
              <a:t>最新研究</a:t>
            </a:r>
          </a:p>
        </p:txBody>
      </p:sp>
      <p:sp>
        <p:nvSpPr>
          <p:cNvPr id="3" name="文本框 2"/>
          <p:cNvSpPr txBox="1"/>
          <p:nvPr/>
        </p:nvSpPr>
        <p:spPr>
          <a:xfrm>
            <a:off x="6510020" y="3997325"/>
            <a:ext cx="1840865" cy="368300"/>
          </a:xfrm>
          <a:prstGeom prst="rect">
            <a:avLst/>
          </a:prstGeom>
          <a:noFill/>
        </p:spPr>
        <p:txBody>
          <a:bodyPr wrap="square" rtlCol="0">
            <a:spAutoFit/>
          </a:bodyPr>
          <a:lstStyle/>
          <a:p>
            <a:pPr algn="ctr"/>
            <a:r>
              <a:rPr lang="zh-CN" altLang="en-US" dirty="0"/>
              <a:t>方法</a:t>
            </a:r>
          </a:p>
        </p:txBody>
      </p:sp>
      <p:sp>
        <p:nvSpPr>
          <p:cNvPr id="5" name="文本框 4"/>
          <p:cNvSpPr txBox="1"/>
          <p:nvPr/>
        </p:nvSpPr>
        <p:spPr>
          <a:xfrm>
            <a:off x="6540500" y="5028565"/>
            <a:ext cx="1840865" cy="368300"/>
          </a:xfrm>
          <a:prstGeom prst="rect">
            <a:avLst/>
          </a:prstGeom>
          <a:noFill/>
        </p:spPr>
        <p:txBody>
          <a:bodyPr wrap="square" rtlCol="0">
            <a:spAutoFit/>
          </a:bodyPr>
          <a:lstStyle/>
          <a:p>
            <a:pPr algn="ctr"/>
            <a:r>
              <a:rPr lang="zh-CN" altLang="en-US"/>
              <a:t>基础</a:t>
            </a:r>
          </a:p>
        </p:txBody>
      </p:sp>
      <p:sp>
        <p:nvSpPr>
          <p:cNvPr id="13" name="文本框 12"/>
          <p:cNvSpPr txBox="1"/>
          <p:nvPr/>
        </p:nvSpPr>
        <p:spPr>
          <a:xfrm>
            <a:off x="6570345" y="5993765"/>
            <a:ext cx="1840865" cy="368300"/>
          </a:xfrm>
          <a:prstGeom prst="rect">
            <a:avLst/>
          </a:prstGeom>
          <a:noFill/>
        </p:spPr>
        <p:txBody>
          <a:bodyPr wrap="square" rtlCol="0">
            <a:spAutoFit/>
          </a:bodyPr>
          <a:lstStyle/>
          <a:p>
            <a:pPr algn="ctr"/>
            <a:r>
              <a:rPr lang="zh-CN" altLang="en-US" dirty="0"/>
              <a:t>定义</a:t>
            </a:r>
          </a:p>
        </p:txBody>
      </p:sp>
      <p:sp>
        <p:nvSpPr>
          <p:cNvPr id="20" name="Text Placeholder 2">
            <a:extLst>
              <a:ext uri="{FF2B5EF4-FFF2-40B4-BE49-F238E27FC236}">
                <a16:creationId xmlns:a16="http://schemas.microsoft.com/office/drawing/2014/main" id="{A95F4C9C-AEC0-44D6-A426-4906BA950E73}"/>
              </a:ext>
            </a:extLst>
          </p:cNvPr>
          <p:cNvSpPr txBox="1">
            <a:spLocks/>
          </p:cNvSpPr>
          <p:nvPr/>
        </p:nvSpPr>
        <p:spPr>
          <a:xfrm>
            <a:off x="287283" y="398373"/>
            <a:ext cx="8064509" cy="50525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50" b="1" dirty="0">
                <a:solidFill>
                  <a:schemeClr val="accent1"/>
                </a:solidFill>
                <a:latin typeface="Arial Bold"/>
                <a:ea typeface="+mj-ea"/>
                <a:cs typeface="Arial Bold"/>
              </a:rPr>
              <a:t>ScienceDirect</a:t>
            </a:r>
            <a:r>
              <a:rPr lang="zh-CN" altLang="en-US" sz="2250" b="1" dirty="0">
                <a:solidFill>
                  <a:schemeClr val="accent1"/>
                </a:solidFill>
                <a:latin typeface="Arial Bold"/>
                <a:ea typeface="+mj-ea"/>
                <a:cs typeface="Arial Bold"/>
              </a:rPr>
              <a:t>主题帮助研究人员发现工作流中的关键信息</a:t>
            </a:r>
            <a:endParaRPr lang="en-US" sz="2250" b="1" dirty="0">
              <a:solidFill>
                <a:schemeClr val="accent1"/>
              </a:solidFill>
              <a:latin typeface="Arial Bold"/>
              <a:ea typeface="+mj-ea"/>
              <a:cs typeface="Arial Bold"/>
            </a:endParaRPr>
          </a:p>
        </p:txBody>
      </p:sp>
    </p:spTree>
    <p:extLst>
      <p:ext uri="{BB962C8B-B14F-4D97-AF65-F5344CB8AC3E}">
        <p14:creationId xmlns:p14="http://schemas.microsoft.com/office/powerpoint/2010/main" val="407280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418250"/>
            <a:ext cx="9144000" cy="1582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2"/>
          <p:cNvSpPr txBox="1">
            <a:spLocks/>
          </p:cNvSpPr>
          <p:nvPr/>
        </p:nvSpPr>
        <p:spPr>
          <a:xfrm>
            <a:off x="287283" y="872728"/>
            <a:ext cx="8064509" cy="50525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50" b="1" dirty="0">
                <a:solidFill>
                  <a:schemeClr val="accent1"/>
                </a:solidFill>
                <a:latin typeface="Arial Bold"/>
                <a:ea typeface="+mj-ea"/>
                <a:cs typeface="Arial Bold"/>
              </a:rPr>
              <a:t>ScienceDirect</a:t>
            </a:r>
            <a:r>
              <a:rPr lang="zh-CN" altLang="en-US" sz="2250" b="1" dirty="0">
                <a:solidFill>
                  <a:schemeClr val="accent1"/>
                </a:solidFill>
                <a:latin typeface="Arial Bold"/>
                <a:ea typeface="+mj-ea"/>
                <a:cs typeface="Arial Bold"/>
              </a:rPr>
              <a:t>主题帮助研究人员发现工作流中的关键信息</a:t>
            </a:r>
            <a:endParaRPr lang="en-US" sz="2250" b="1" dirty="0">
              <a:solidFill>
                <a:schemeClr val="accent1"/>
              </a:solidFill>
              <a:latin typeface="Arial Bold"/>
              <a:ea typeface="+mj-ea"/>
              <a:cs typeface="Arial Bold"/>
            </a:endParaRPr>
          </a:p>
        </p:txBody>
      </p:sp>
      <p:sp>
        <p:nvSpPr>
          <p:cNvPr id="36" name="Text Placeholder 2"/>
          <p:cNvSpPr txBox="1">
            <a:spLocks/>
          </p:cNvSpPr>
          <p:nvPr/>
        </p:nvSpPr>
        <p:spPr>
          <a:xfrm>
            <a:off x="2239115" y="4586243"/>
            <a:ext cx="1324762" cy="180930"/>
          </a:xfrm>
          <a:prstGeom prst="rect">
            <a:avLst/>
          </a:prstGeom>
        </p:spPr>
        <p:txBody>
          <a:bodyPr lIns="0" tIns="0"/>
          <a:lstStyle>
            <a:lvl1pPr marL="0" indent="0" algn="l" defTabSz="457200" rtl="0" eaLnBrk="1" latinLnBrk="0" hangingPunct="1">
              <a:spcBef>
                <a:spcPct val="20000"/>
              </a:spcBef>
              <a:buFont typeface="Arial"/>
              <a:buNone/>
              <a:defRPr sz="2000" b="1" kern="1200">
                <a:solidFill>
                  <a:schemeClr val="bg2"/>
                </a:solidFill>
                <a:latin typeface="+mn-lt"/>
                <a:ea typeface="+mn-ea"/>
                <a:cs typeface="+mn-cs"/>
              </a:defRPr>
            </a:lvl1pPr>
            <a:lvl2pPr marL="627063" indent="-169863" algn="l" defTabSz="457200" rtl="0" eaLnBrk="1" latinLnBrk="0" hangingPunct="1">
              <a:spcBef>
                <a:spcPct val="20000"/>
              </a:spcBef>
              <a:buFont typeface="Arial"/>
              <a:buChar char="•"/>
              <a:defRPr sz="1800" kern="1200">
                <a:solidFill>
                  <a:schemeClr val="tx1"/>
                </a:solidFill>
                <a:latin typeface="+mn-lt"/>
                <a:ea typeface="+mn-ea"/>
                <a:cs typeface="+mn-cs"/>
              </a:defRPr>
            </a:lvl2pPr>
            <a:lvl3pPr marL="858838" indent="-17145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143000" indent="-17145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427163" indent="-17145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a:spcAft>
                <a:spcPts val="900"/>
              </a:spcAft>
              <a:defRPr/>
            </a:pPr>
            <a:r>
              <a:rPr lang="zh-CN" altLang="en-US" sz="1350" b="0" dirty="0">
                <a:solidFill>
                  <a:srgbClr val="FF8200"/>
                </a:solidFill>
                <a:latin typeface="Arial"/>
              </a:rPr>
              <a:t>简短定义</a:t>
            </a:r>
            <a:r>
              <a:rPr lang="en-US" sz="1050" b="0" dirty="0">
                <a:solidFill>
                  <a:srgbClr val="FF8200"/>
                </a:solidFill>
                <a:latin typeface="Arial"/>
              </a:rPr>
              <a:t>*</a:t>
            </a:r>
          </a:p>
        </p:txBody>
      </p:sp>
      <p:sp>
        <p:nvSpPr>
          <p:cNvPr id="43" name="TextBox 42"/>
          <p:cNvSpPr txBox="1"/>
          <p:nvPr/>
        </p:nvSpPr>
        <p:spPr>
          <a:xfrm>
            <a:off x="4845871" y="5681202"/>
            <a:ext cx="3249938" cy="276999"/>
          </a:xfrm>
          <a:prstGeom prst="rect">
            <a:avLst/>
          </a:prstGeom>
          <a:noFill/>
        </p:spPr>
        <p:txBody>
          <a:bodyPr wrap="square" rtlCol="0">
            <a:spAutoFit/>
          </a:bodyPr>
          <a:lstStyle/>
          <a:p>
            <a:pPr defTabSz="342900">
              <a:defRPr/>
            </a:pPr>
            <a:r>
              <a:rPr lang="en-US" sz="600" dirty="0">
                <a:solidFill>
                  <a:srgbClr val="888B8D"/>
                </a:solidFill>
                <a:latin typeface="Arial"/>
              </a:rPr>
              <a:t>*When a short definition is not available, the longer definition can be found in Book excerpts</a:t>
            </a:r>
          </a:p>
        </p:txBody>
      </p:sp>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7744" y="3030685"/>
            <a:ext cx="3724048" cy="2691245"/>
          </a:xfrm>
          <a:prstGeom prst="rect">
            <a:avLst/>
          </a:prstGeom>
        </p:spPr>
      </p:pic>
      <p:pic>
        <p:nvPicPr>
          <p:cNvPr id="50" name="Picture 49" descr="TopicPage-SangerSequencing-Masked_20170808.png"/>
          <p:cNvPicPr>
            <a:picLocks noChangeAspect="1"/>
          </p:cNvPicPr>
          <p:nvPr/>
        </p:nvPicPr>
        <p:blipFill rotWithShape="1">
          <a:blip r:embed="rId3" cstate="screen">
            <a:extLst>
              <a:ext uri="{28A0092B-C50C-407E-A947-70E740481C1C}">
                <a14:useLocalDpi xmlns:a14="http://schemas.microsoft.com/office/drawing/2010/main"/>
              </a:ext>
            </a:extLst>
          </a:blip>
          <a:srcRect l="2514" t="2772" r="2864" b="8098"/>
          <a:stretch/>
        </p:blipFill>
        <p:spPr>
          <a:xfrm>
            <a:off x="5642682" y="1657350"/>
            <a:ext cx="3001763" cy="2296734"/>
          </a:xfrm>
          <a:prstGeom prst="rect">
            <a:avLst/>
          </a:prstGeom>
          <a:effectLst/>
        </p:spPr>
      </p:pic>
      <p:sp>
        <p:nvSpPr>
          <p:cNvPr id="53" name="Rectangle 52"/>
          <p:cNvSpPr/>
          <p:nvPr/>
        </p:nvSpPr>
        <p:spPr>
          <a:xfrm>
            <a:off x="5714485" y="3040338"/>
            <a:ext cx="1402068" cy="906492"/>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51" name="Rectangle 50"/>
          <p:cNvSpPr/>
          <p:nvPr/>
        </p:nvSpPr>
        <p:spPr>
          <a:xfrm>
            <a:off x="5642682" y="1970698"/>
            <a:ext cx="1694174" cy="499745"/>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61" name="Oval 60"/>
          <p:cNvSpPr/>
          <p:nvPr/>
        </p:nvSpPr>
        <p:spPr>
          <a:xfrm>
            <a:off x="7187008" y="1755163"/>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1</a:t>
            </a:r>
          </a:p>
        </p:txBody>
      </p:sp>
      <p:sp>
        <p:nvSpPr>
          <p:cNvPr id="52" name="Rectangle 51"/>
          <p:cNvSpPr/>
          <p:nvPr/>
        </p:nvSpPr>
        <p:spPr>
          <a:xfrm>
            <a:off x="7816572" y="1998075"/>
            <a:ext cx="831160" cy="698484"/>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59" name="Oval 58"/>
          <p:cNvSpPr/>
          <p:nvPr/>
        </p:nvSpPr>
        <p:spPr>
          <a:xfrm>
            <a:off x="8484284" y="1803951"/>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2</a:t>
            </a:r>
          </a:p>
        </p:txBody>
      </p:sp>
      <p:sp>
        <p:nvSpPr>
          <p:cNvPr id="57" name="Oval 56"/>
          <p:cNvSpPr/>
          <p:nvPr/>
        </p:nvSpPr>
        <p:spPr>
          <a:xfrm>
            <a:off x="6988974" y="2870046"/>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3</a:t>
            </a:r>
          </a:p>
        </p:txBody>
      </p:sp>
      <p:sp>
        <p:nvSpPr>
          <p:cNvPr id="47" name="Rectangle 4"/>
          <p:cNvSpPr/>
          <p:nvPr/>
        </p:nvSpPr>
        <p:spPr>
          <a:xfrm>
            <a:off x="5474530" y="3947785"/>
            <a:ext cx="3169914" cy="1389871"/>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9942 h 1853161"/>
              <a:gd name="connsiteX4" fmla="*/ 191376 w 3451284"/>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73 w 3445481"/>
              <a:gd name="connsiteY0" fmla="*/ 1991 h 1853161"/>
              <a:gd name="connsiteX1" fmla="*/ 3445481 w 3445481"/>
              <a:gd name="connsiteY1" fmla="*/ 0 h 1853161"/>
              <a:gd name="connsiteX2" fmla="*/ 721863 w 3445481"/>
              <a:gd name="connsiteY2" fmla="*/ 1853161 h 1853161"/>
              <a:gd name="connsiteX3" fmla="*/ 31 w 3445481"/>
              <a:gd name="connsiteY3" fmla="*/ 1842842 h 1853161"/>
              <a:gd name="connsiteX4" fmla="*/ 185573 w 3445481"/>
              <a:gd name="connsiteY4" fmla="*/ 1991 h 1853161"/>
              <a:gd name="connsiteX0" fmla="*/ 185903 w 3445811"/>
              <a:gd name="connsiteY0" fmla="*/ 1991 h 1853161"/>
              <a:gd name="connsiteX1" fmla="*/ 3445811 w 3445811"/>
              <a:gd name="connsiteY1" fmla="*/ 0 h 1853161"/>
              <a:gd name="connsiteX2" fmla="*/ 722193 w 3445811"/>
              <a:gd name="connsiteY2" fmla="*/ 1853161 h 1853161"/>
              <a:gd name="connsiteX3" fmla="*/ 361 w 3445811"/>
              <a:gd name="connsiteY3" fmla="*/ 1842842 h 1853161"/>
              <a:gd name="connsiteX4" fmla="*/ 185903 w 3445811"/>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42 w 3445450"/>
              <a:gd name="connsiteY0" fmla="*/ 1991 h 1864273"/>
              <a:gd name="connsiteX1" fmla="*/ 3445450 w 3445450"/>
              <a:gd name="connsiteY1" fmla="*/ 0 h 1864273"/>
              <a:gd name="connsiteX2" fmla="*/ 721832 w 3445450"/>
              <a:gd name="connsiteY2" fmla="*/ 1853161 h 1864273"/>
              <a:gd name="connsiteX3" fmla="*/ 0 w 3445450"/>
              <a:gd name="connsiteY3" fmla="*/ 1864273 h 1864273"/>
              <a:gd name="connsiteX4" fmla="*/ 185542 w 3445450"/>
              <a:gd name="connsiteY4" fmla="*/ 1991 h 1864273"/>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521373 h 1853161"/>
              <a:gd name="connsiteX4" fmla="*/ 191376 w 3451284"/>
              <a:gd name="connsiteY4" fmla="*/ 1991 h 1853161"/>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2798 h 1853161"/>
              <a:gd name="connsiteX4" fmla="*/ 191376 w 3451284"/>
              <a:gd name="connsiteY4" fmla="*/ 1991 h 1853161"/>
              <a:gd name="connsiteX0" fmla="*/ 196561 w 3456469"/>
              <a:gd name="connsiteY0" fmla="*/ 1991 h 1853161"/>
              <a:gd name="connsiteX1" fmla="*/ 3456469 w 3456469"/>
              <a:gd name="connsiteY1" fmla="*/ 0 h 1853161"/>
              <a:gd name="connsiteX2" fmla="*/ 732851 w 3456469"/>
              <a:gd name="connsiteY2" fmla="*/ 1853161 h 1853161"/>
              <a:gd name="connsiteX3" fmla="*/ 0 w 3456469"/>
              <a:gd name="connsiteY3" fmla="*/ 1486448 h 1853161"/>
              <a:gd name="connsiteX4" fmla="*/ 196561 w 3456469"/>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7627 w 3327535"/>
              <a:gd name="connsiteY0" fmla="*/ 1991 h 1853161"/>
              <a:gd name="connsiteX1" fmla="*/ 3327535 w 3327535"/>
              <a:gd name="connsiteY1" fmla="*/ 0 h 1853161"/>
              <a:gd name="connsiteX2" fmla="*/ 603917 w 3327535"/>
              <a:gd name="connsiteY2" fmla="*/ 1853161 h 1853161"/>
              <a:gd name="connsiteX3" fmla="*/ 700 w 3327535"/>
              <a:gd name="connsiteY3" fmla="*/ 1413423 h 1853161"/>
              <a:gd name="connsiteX4" fmla="*/ 67627 w 3327535"/>
              <a:gd name="connsiteY4" fmla="*/ 1991 h 1853161"/>
              <a:gd name="connsiteX0" fmla="*/ 191448 w 3451356"/>
              <a:gd name="connsiteY0" fmla="*/ 1991 h 1853161"/>
              <a:gd name="connsiteX1" fmla="*/ 3451356 w 3451356"/>
              <a:gd name="connsiteY1" fmla="*/ 0 h 1853161"/>
              <a:gd name="connsiteX2" fmla="*/ 727738 w 3451356"/>
              <a:gd name="connsiteY2" fmla="*/ 1853161 h 1853161"/>
              <a:gd name="connsiteX3" fmla="*/ 72 w 3451356"/>
              <a:gd name="connsiteY3" fmla="*/ 1505498 h 1853161"/>
              <a:gd name="connsiteX4" fmla="*/ 191448 w 3451356"/>
              <a:gd name="connsiteY4" fmla="*/ 1991 h 1853161"/>
              <a:gd name="connsiteX0" fmla="*/ 191455 w 3451363"/>
              <a:gd name="connsiteY0" fmla="*/ 1991 h 1853161"/>
              <a:gd name="connsiteX1" fmla="*/ 3451363 w 3451363"/>
              <a:gd name="connsiteY1" fmla="*/ 0 h 1853161"/>
              <a:gd name="connsiteX2" fmla="*/ 727745 w 3451363"/>
              <a:gd name="connsiteY2" fmla="*/ 1853161 h 1853161"/>
              <a:gd name="connsiteX3" fmla="*/ 79 w 3451363"/>
              <a:gd name="connsiteY3" fmla="*/ 1505498 h 1853161"/>
              <a:gd name="connsiteX4" fmla="*/ 191455 w 3451363"/>
              <a:gd name="connsiteY4" fmla="*/ 1991 h 1853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363" h="1853161">
                <a:moveTo>
                  <a:pt x="191455" y="1991"/>
                </a:moveTo>
                <a:lnTo>
                  <a:pt x="3451363" y="0"/>
                </a:lnTo>
                <a:lnTo>
                  <a:pt x="727745" y="1853161"/>
                </a:lnTo>
                <a:lnTo>
                  <a:pt x="79" y="1505498"/>
                </a:lnTo>
                <a:cubicBezTo>
                  <a:pt x="-3539" y="1503067"/>
                  <a:pt x="116645" y="615608"/>
                  <a:pt x="191455" y="1991"/>
                </a:cubicBezTo>
                <a:close/>
              </a:path>
            </a:pathLst>
          </a:custGeom>
          <a:solidFill>
            <a:schemeClr val="tx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
          <p:cNvSpPr/>
          <p:nvPr/>
        </p:nvSpPr>
        <p:spPr>
          <a:xfrm>
            <a:off x="5474605" y="1660895"/>
            <a:ext cx="178151" cy="3408868"/>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321010 w 3580918"/>
              <a:gd name="connsiteY0" fmla="*/ 1991 h 1495973"/>
              <a:gd name="connsiteX1" fmla="*/ 3580918 w 3580918"/>
              <a:gd name="connsiteY1" fmla="*/ 0 h 1495973"/>
              <a:gd name="connsiteX2" fmla="*/ 857300 w 3580918"/>
              <a:gd name="connsiteY2" fmla="*/ 1495973 h 1495973"/>
              <a:gd name="connsiteX3" fmla="*/ 0 w 3580918"/>
              <a:gd name="connsiteY3" fmla="*/ 1350717 h 1495973"/>
              <a:gd name="connsiteX4" fmla="*/ 321010 w 3580918"/>
              <a:gd name="connsiteY4" fmla="*/ 1991 h 1495973"/>
              <a:gd name="connsiteX0" fmla="*/ 77299 w 3580918"/>
              <a:gd name="connsiteY0" fmla="*/ 0 h 4008582"/>
              <a:gd name="connsiteX1" fmla="*/ 3580918 w 3580918"/>
              <a:gd name="connsiteY1" fmla="*/ 2512609 h 4008582"/>
              <a:gd name="connsiteX2" fmla="*/ 857300 w 3580918"/>
              <a:gd name="connsiteY2" fmla="*/ 4008582 h 4008582"/>
              <a:gd name="connsiteX3" fmla="*/ 0 w 3580918"/>
              <a:gd name="connsiteY3" fmla="*/ 3863326 h 4008582"/>
              <a:gd name="connsiteX4" fmla="*/ 77299 w 3580918"/>
              <a:gd name="connsiteY4" fmla="*/ 0 h 4008582"/>
              <a:gd name="connsiteX0" fmla="*/ 199155 w 3580918"/>
              <a:gd name="connsiteY0" fmla="*/ 0 h 4697557"/>
              <a:gd name="connsiteX1" fmla="*/ 3580918 w 3580918"/>
              <a:gd name="connsiteY1" fmla="*/ 3201584 h 4697557"/>
              <a:gd name="connsiteX2" fmla="*/ 857300 w 3580918"/>
              <a:gd name="connsiteY2" fmla="*/ 4697557 h 4697557"/>
              <a:gd name="connsiteX3" fmla="*/ 0 w 3580918"/>
              <a:gd name="connsiteY3" fmla="*/ 4552301 h 4697557"/>
              <a:gd name="connsiteX4" fmla="*/ 199155 w 3580918"/>
              <a:gd name="connsiteY4" fmla="*/ 0 h 4697557"/>
              <a:gd name="connsiteX0" fmla="*/ 199155 w 857300"/>
              <a:gd name="connsiteY0" fmla="*/ 0 h 4697557"/>
              <a:gd name="connsiteX1" fmla="*/ 194883 w 857300"/>
              <a:gd name="connsiteY1" fmla="*/ 3052359 h 4697557"/>
              <a:gd name="connsiteX2" fmla="*/ 857300 w 857300"/>
              <a:gd name="connsiteY2" fmla="*/ 4697557 h 4697557"/>
              <a:gd name="connsiteX3" fmla="*/ 0 w 857300"/>
              <a:gd name="connsiteY3" fmla="*/ 4552301 h 4697557"/>
              <a:gd name="connsiteX4" fmla="*/ 199155 w 857300"/>
              <a:gd name="connsiteY4" fmla="*/ 0 h 4697557"/>
              <a:gd name="connsiteX0" fmla="*/ 199155 w 199155"/>
              <a:gd name="connsiteY0" fmla="*/ 0 h 4557857"/>
              <a:gd name="connsiteX1" fmla="*/ 194883 w 199155"/>
              <a:gd name="connsiteY1" fmla="*/ 3052359 h 4557857"/>
              <a:gd name="connsiteX2" fmla="*/ 6902 w 199155"/>
              <a:gd name="connsiteY2" fmla="*/ 4557857 h 4557857"/>
              <a:gd name="connsiteX3" fmla="*/ 0 w 199155"/>
              <a:gd name="connsiteY3" fmla="*/ 4552301 h 4557857"/>
              <a:gd name="connsiteX4" fmla="*/ 199155 w 199155"/>
              <a:gd name="connsiteY4" fmla="*/ 0 h 4557857"/>
              <a:gd name="connsiteX0" fmla="*/ 199155 w 199155"/>
              <a:gd name="connsiteY0" fmla="*/ 0 h 4557857"/>
              <a:gd name="connsiteX1" fmla="*/ 197475 w 199155"/>
              <a:gd name="connsiteY1" fmla="*/ 3058709 h 4557857"/>
              <a:gd name="connsiteX2" fmla="*/ 6902 w 199155"/>
              <a:gd name="connsiteY2" fmla="*/ 4557857 h 4557857"/>
              <a:gd name="connsiteX3" fmla="*/ 0 w 199155"/>
              <a:gd name="connsiteY3" fmla="*/ 4552301 h 4557857"/>
              <a:gd name="connsiteX4" fmla="*/ 199155 w 199155"/>
              <a:gd name="connsiteY4" fmla="*/ 0 h 4557857"/>
              <a:gd name="connsiteX0" fmla="*/ 251008 w 251008"/>
              <a:gd name="connsiteY0" fmla="*/ 0 h 4557857"/>
              <a:gd name="connsiteX1" fmla="*/ 249328 w 251008"/>
              <a:gd name="connsiteY1" fmla="*/ 3058709 h 4557857"/>
              <a:gd name="connsiteX2" fmla="*/ 58755 w 251008"/>
              <a:gd name="connsiteY2" fmla="*/ 4557857 h 4557857"/>
              <a:gd name="connsiteX3" fmla="*/ 0 w 251008"/>
              <a:gd name="connsiteY3" fmla="*/ 4549126 h 4557857"/>
              <a:gd name="connsiteX4" fmla="*/ 251008 w 251008"/>
              <a:gd name="connsiteY4" fmla="*/ 0 h 4557857"/>
              <a:gd name="connsiteX0" fmla="*/ 251008 w 251008"/>
              <a:gd name="connsiteY0" fmla="*/ 0 h 4549126"/>
              <a:gd name="connsiteX1" fmla="*/ 249328 w 251008"/>
              <a:gd name="connsiteY1" fmla="*/ 3058709 h 4549126"/>
              <a:gd name="connsiteX2" fmla="*/ 40607 w 251008"/>
              <a:gd name="connsiteY2" fmla="*/ 4548332 h 4549126"/>
              <a:gd name="connsiteX3" fmla="*/ 0 w 251008"/>
              <a:gd name="connsiteY3" fmla="*/ 4549126 h 4549126"/>
              <a:gd name="connsiteX4" fmla="*/ 251008 w 251008"/>
              <a:gd name="connsiteY4" fmla="*/ 0 h 4549126"/>
              <a:gd name="connsiteX0" fmla="*/ 251008 w 251008"/>
              <a:gd name="connsiteY0" fmla="*/ 0 h 4549126"/>
              <a:gd name="connsiteX1" fmla="*/ 249328 w 251008"/>
              <a:gd name="connsiteY1" fmla="*/ 3058709 h 4549126"/>
              <a:gd name="connsiteX2" fmla="*/ 58755 w 251008"/>
              <a:gd name="connsiteY2" fmla="*/ 4545157 h 4549126"/>
              <a:gd name="connsiteX3" fmla="*/ 0 w 251008"/>
              <a:gd name="connsiteY3" fmla="*/ 4549126 h 4549126"/>
              <a:gd name="connsiteX4" fmla="*/ 251008 w 251008"/>
              <a:gd name="connsiteY4" fmla="*/ 0 h 4549126"/>
              <a:gd name="connsiteX0" fmla="*/ 193969 w 193969"/>
              <a:gd name="connsiteY0" fmla="*/ 0 h 4545157"/>
              <a:gd name="connsiteX1" fmla="*/ 192289 w 193969"/>
              <a:gd name="connsiteY1" fmla="*/ 3058709 h 4545157"/>
              <a:gd name="connsiteX2" fmla="*/ 1716 w 193969"/>
              <a:gd name="connsiteY2" fmla="*/ 4545157 h 4545157"/>
              <a:gd name="connsiteX3" fmla="*/ 0 w 193969"/>
              <a:gd name="connsiteY3" fmla="*/ 4542776 h 4545157"/>
              <a:gd name="connsiteX4" fmla="*/ 193969 w 193969"/>
              <a:gd name="connsiteY4" fmla="*/ 0 h 454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9" h="4545157">
                <a:moveTo>
                  <a:pt x="193969" y="0"/>
                </a:moveTo>
                <a:lnTo>
                  <a:pt x="192289" y="3058709"/>
                </a:lnTo>
                <a:lnTo>
                  <a:pt x="1716" y="4545157"/>
                </a:lnTo>
                <a:lnTo>
                  <a:pt x="0" y="4542776"/>
                </a:lnTo>
                <a:lnTo>
                  <a:pt x="193969" y="0"/>
                </a:lnTo>
                <a:close/>
              </a:path>
            </a:pathLst>
          </a:cu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6725" t="13156" r="5966" b="9238"/>
          <a:stretch/>
        </p:blipFill>
        <p:spPr>
          <a:xfrm>
            <a:off x="5490584" y="5089345"/>
            <a:ext cx="635601" cy="251855"/>
          </a:xfrm>
          <a:prstGeom prst="rect">
            <a:avLst/>
          </a:prstGeom>
          <a:ln w="22225">
            <a:solidFill>
              <a:schemeClr val="accent1"/>
            </a:solidFill>
          </a:ln>
        </p:spPr>
      </p:pic>
      <p:sp>
        <p:nvSpPr>
          <p:cNvPr id="96" name="Content Placeholder 1"/>
          <p:cNvSpPr txBox="1">
            <a:spLocks/>
          </p:cNvSpPr>
          <p:nvPr/>
        </p:nvSpPr>
        <p:spPr>
          <a:xfrm>
            <a:off x="209573" y="2275080"/>
            <a:ext cx="4269673" cy="2014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297" indent="-83344" fontAlgn="base">
              <a:lnSpc>
                <a:spcPct val="150000"/>
              </a:lnSpc>
            </a:pPr>
            <a:r>
              <a:rPr lang="zh-CN" altLang="en-US" b="0" dirty="0"/>
              <a:t>每个主题页面都提供权威的介绍性概述，帮助研究人员、学者和学生理解和解释科学文献</a:t>
            </a:r>
            <a:endParaRPr lang="en-US" altLang="zh-CN" b="0" dirty="0"/>
          </a:p>
          <a:p>
            <a:pPr marL="89297" indent="-83344" fontAlgn="base">
              <a:lnSpc>
                <a:spcPct val="150000"/>
              </a:lnSpc>
            </a:pPr>
            <a:r>
              <a:rPr lang="en-US" altLang="zh-CN" b="0" dirty="0"/>
              <a:t>ScienceDirect</a:t>
            </a:r>
            <a:r>
              <a:rPr lang="zh-CN" altLang="en-US" b="0" dirty="0"/>
              <a:t>主题页面可以在跨学科研究中快速进入新的主题领域，并为学生学习新概念或理解期刊文章提供一个简单的、交互式的工具</a:t>
            </a:r>
            <a:endParaRPr lang="en-US" altLang="zh-CN" b="0" dirty="0"/>
          </a:p>
        </p:txBody>
      </p:sp>
      <p:sp>
        <p:nvSpPr>
          <p:cNvPr id="102" name="Oval 101"/>
          <p:cNvSpPr/>
          <p:nvPr/>
        </p:nvSpPr>
        <p:spPr>
          <a:xfrm>
            <a:off x="1814860" y="4554519"/>
            <a:ext cx="350006" cy="335530"/>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1</a:t>
            </a:r>
          </a:p>
        </p:txBody>
      </p:sp>
      <p:sp>
        <p:nvSpPr>
          <p:cNvPr id="103" name="Oval 102"/>
          <p:cNvSpPr/>
          <p:nvPr/>
        </p:nvSpPr>
        <p:spPr>
          <a:xfrm>
            <a:off x="1814860" y="4950625"/>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2</a:t>
            </a:r>
          </a:p>
        </p:txBody>
      </p:sp>
      <p:sp>
        <p:nvSpPr>
          <p:cNvPr id="104" name="Oval 103"/>
          <p:cNvSpPr/>
          <p:nvPr/>
        </p:nvSpPr>
        <p:spPr>
          <a:xfrm>
            <a:off x="1814860" y="5375836"/>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3</a:t>
            </a:r>
          </a:p>
        </p:txBody>
      </p:sp>
      <p:sp>
        <p:nvSpPr>
          <p:cNvPr id="105" name="Rectangle 104"/>
          <p:cNvSpPr/>
          <p:nvPr/>
        </p:nvSpPr>
        <p:spPr>
          <a:xfrm>
            <a:off x="2171469" y="5297082"/>
            <a:ext cx="2191252" cy="300082"/>
          </a:xfrm>
          <a:prstGeom prst="rect">
            <a:avLst/>
          </a:prstGeom>
        </p:spPr>
        <p:txBody>
          <a:bodyPr wrap="square">
            <a:spAutoFit/>
          </a:bodyPr>
          <a:lstStyle/>
          <a:p>
            <a:pPr defTabSz="342900">
              <a:spcBef>
                <a:spcPct val="20000"/>
              </a:spcBef>
              <a:spcAft>
                <a:spcPts val="900"/>
              </a:spcAft>
              <a:defRPr/>
            </a:pPr>
            <a:r>
              <a:rPr lang="zh-CN" altLang="en-US" sz="1350" dirty="0">
                <a:solidFill>
                  <a:srgbClr val="FF8200"/>
                </a:solidFill>
                <a:latin typeface="Arial"/>
              </a:rPr>
              <a:t>摘自相关书籍内容</a:t>
            </a:r>
            <a:endParaRPr lang="en-US" sz="1350" dirty="0">
              <a:solidFill>
                <a:srgbClr val="FF8200"/>
              </a:solidFill>
              <a:latin typeface="Arial"/>
            </a:endParaRPr>
          </a:p>
        </p:txBody>
      </p:sp>
      <p:sp>
        <p:nvSpPr>
          <p:cNvPr id="106" name="Rectangle 105"/>
          <p:cNvSpPr/>
          <p:nvPr/>
        </p:nvSpPr>
        <p:spPr>
          <a:xfrm>
            <a:off x="2171469" y="4927825"/>
            <a:ext cx="1392408" cy="300082"/>
          </a:xfrm>
          <a:prstGeom prst="rect">
            <a:avLst/>
          </a:prstGeom>
        </p:spPr>
        <p:txBody>
          <a:bodyPr wrap="square">
            <a:spAutoFit/>
          </a:bodyPr>
          <a:lstStyle/>
          <a:p>
            <a:pPr defTabSz="342900">
              <a:spcBef>
                <a:spcPct val="20000"/>
              </a:spcBef>
              <a:spcAft>
                <a:spcPts val="900"/>
              </a:spcAft>
              <a:defRPr/>
            </a:pPr>
            <a:r>
              <a:rPr lang="zh-CN" altLang="en-US" sz="1350" dirty="0">
                <a:solidFill>
                  <a:srgbClr val="FF8200"/>
                </a:solidFill>
                <a:latin typeface="Arial"/>
              </a:rPr>
              <a:t>相关内容</a:t>
            </a:r>
            <a:endParaRPr lang="en-US" sz="1350" dirty="0">
              <a:solidFill>
                <a:srgbClr val="FF8200"/>
              </a:solidFill>
              <a:latin typeface="Arial"/>
            </a:endParaRPr>
          </a:p>
        </p:txBody>
      </p:sp>
      <p:sp>
        <p:nvSpPr>
          <p:cNvPr id="24" name="Rectangle 23">
            <a:extLst>
              <a:ext uri="{FF2B5EF4-FFF2-40B4-BE49-F238E27FC236}">
                <a16:creationId xmlns:a16="http://schemas.microsoft.com/office/drawing/2014/main" id="{87169E0D-5F71-1148-9840-28E844CB15D9}"/>
              </a:ext>
            </a:extLst>
          </p:cNvPr>
          <p:cNvSpPr/>
          <p:nvPr/>
        </p:nvSpPr>
        <p:spPr>
          <a:xfrm rot="16200000" flipV="1">
            <a:off x="-258205" y="1539387"/>
            <a:ext cx="621296" cy="104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2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end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28949"/>
            <a:ext cx="74295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99592" y="1268760"/>
            <a:ext cx="7429500" cy="1872208"/>
            <a:chOff x="899592" y="1340768"/>
            <a:chExt cx="7429500" cy="1872208"/>
          </a:xfrm>
        </p:grpSpPr>
        <p:sp>
          <p:nvSpPr>
            <p:cNvPr id="5" name="Rounded Rectangle 4"/>
            <p:cNvSpPr/>
            <p:nvPr/>
          </p:nvSpPr>
          <p:spPr bwMode="auto">
            <a:xfrm>
              <a:off x="899592" y="1340768"/>
              <a:ext cx="7429500" cy="1872208"/>
            </a:xfrm>
            <a:prstGeom prst="roundRect">
              <a:avLst/>
            </a:prstGeom>
            <a:noFill/>
            <a:ln w="25400" cap="flat" cmpd="sng" algn="ctr">
              <a:solidFill>
                <a:srgbClr val="008000"/>
              </a:solid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pic>
          <p:nvPicPr>
            <p:cNvPr id="51206" name="Picture 6" descr="http://www.elsevier.com/__data/assets/image/0019/236152/sciencedirect-orange-word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74" y="1844824"/>
              <a:ext cx="6602735" cy="845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0" name="AutoShape 1">
            <a:hlinkClick r:id="rId4"/>
          </p:cNvPr>
          <p:cNvSpPr>
            <a:spLocks/>
          </p:cNvSpPr>
          <p:nvPr/>
        </p:nvSpPr>
        <p:spPr bwMode="auto">
          <a:xfrm>
            <a:off x="899591" y="5661248"/>
            <a:ext cx="7429500" cy="792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914400" fontAlgn="base" hangingPunct="0">
              <a:spcBef>
                <a:spcPct val="0"/>
              </a:spcBef>
              <a:spcAft>
                <a:spcPct val="0"/>
              </a:spcAft>
              <a:defRPr/>
            </a:pPr>
            <a:r>
              <a:rPr lang="zh-CN" altLang="en-US" sz="24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同聚</a:t>
            </a:r>
            <a:r>
              <a:rPr lang="en-US" altLang="zh-CN" sz="24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Elsevier</a:t>
            </a:r>
            <a:r>
              <a:rPr lang="zh-CN" altLang="en-US" sz="24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旗下的</a:t>
            </a:r>
            <a:r>
              <a:rPr lang="en-US" altLang="zh-CN" sz="2400" dirty="0" err="1">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ScienceDirect</a:t>
            </a:r>
            <a:r>
              <a:rPr lang="zh-CN" altLang="en-US" sz="24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和</a:t>
            </a:r>
            <a:r>
              <a:rPr lang="en-US" altLang="zh-CN" sz="2400" dirty="0" err="1">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Mendeley</a:t>
            </a:r>
            <a:r>
              <a:rPr lang="zh-CN" altLang="en-US" sz="24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在文献检索管理方面可以完美融合，为用户提供一站式的解决方案</a:t>
            </a:r>
            <a:endParaRPr lang="en-US" sz="16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
        <p:nvSpPr>
          <p:cNvPr id="11" name="TextBox 10"/>
          <p:cNvSpPr txBox="1"/>
          <p:nvPr/>
        </p:nvSpPr>
        <p:spPr>
          <a:xfrm>
            <a:off x="2893743" y="3133417"/>
            <a:ext cx="3262433" cy="1015663"/>
          </a:xfrm>
          <a:prstGeom prst="rect">
            <a:avLst/>
          </a:prstGeom>
          <a:noFill/>
        </p:spPr>
        <p:txBody>
          <a:bodyPr wrap="none" rtlCol="0">
            <a:spAutoFit/>
          </a:bodyPr>
          <a:lstStyle/>
          <a:p>
            <a:pPr algn="ctr" defTabSz="914400" fontAlgn="base">
              <a:spcBef>
                <a:spcPct val="0"/>
              </a:spcBef>
              <a:spcAft>
                <a:spcPct val="0"/>
              </a:spcAft>
            </a:pPr>
            <a:r>
              <a:rPr lang="zh-CN" altLang="en-US" sz="6000" dirty="0">
                <a:solidFill>
                  <a:srgbClr val="A40B24"/>
                </a:solidFill>
                <a:latin typeface="微軟正黑體" panose="020B0604030504040204" pitchFamily="34" charset="-120"/>
                <a:ea typeface="微軟正黑體" panose="020B0604030504040204" pitchFamily="34" charset="-120"/>
                <a:cs typeface="Georgia" charset="0"/>
              </a:rPr>
              <a:t>实</a:t>
            </a:r>
            <a:r>
              <a:rPr lang="zh-CN" alt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rPr>
              <a:t>例展示</a:t>
            </a:r>
            <a:endParaRPr 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endParaRPr>
          </a:p>
        </p:txBody>
      </p:sp>
    </p:spTree>
    <p:extLst>
      <p:ext uri="{BB962C8B-B14F-4D97-AF65-F5344CB8AC3E}">
        <p14:creationId xmlns:p14="http://schemas.microsoft.com/office/powerpoint/2010/main" val="30062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51202"/>
                                        </p:tgtEl>
                                        <p:attrNameLst>
                                          <p:attrName>ppt_x</p:attrName>
                                        </p:attrNameLst>
                                      </p:cBhvr>
                                      <p:tavLst>
                                        <p:tav tm="0">
                                          <p:val>
                                            <p:strVal val="ppt_x"/>
                                          </p:val>
                                        </p:tav>
                                        <p:tav tm="100000">
                                          <p:val>
                                            <p:strVal val="1+ppt_w/2"/>
                                          </p:val>
                                        </p:tav>
                                      </p:tavLst>
                                    </p:anim>
                                    <p:anim calcmode="lin" valueType="num">
                                      <p:cBhvr additive="base">
                                        <p:cTn id="11" dur="500"/>
                                        <p:tgtEl>
                                          <p:spTgt spid="51202"/>
                                        </p:tgtEl>
                                        <p:attrNameLst>
                                          <p:attrName>ppt_y</p:attrName>
                                        </p:attrNameLst>
                                      </p:cBhvr>
                                      <p:tavLst>
                                        <p:tav tm="0">
                                          <p:val>
                                            <p:strVal val="ppt_y"/>
                                          </p:val>
                                        </p:tav>
                                        <p:tav tm="100000">
                                          <p:val>
                                            <p:strVal val="ppt_y"/>
                                          </p:val>
                                        </p:tav>
                                      </p:tavLst>
                                    </p:anim>
                                    <p:set>
                                      <p:cBhvr>
                                        <p:cTn id="12" dur="1" fill="hold">
                                          <p:stCondLst>
                                            <p:cond delay="499"/>
                                          </p:stCondLst>
                                        </p:cTn>
                                        <p:tgtEl>
                                          <p:spTgt spid="51202"/>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1.85185E-6 L 2.5E-6 -0.72963 " pathEditMode="relative" rAng="0" ptsTypes="AA">
                                      <p:cBhvr>
                                        <p:cTn id="14" dur="1000" fill="hold"/>
                                        <p:tgtEl>
                                          <p:spTgt spid="10"/>
                                        </p:tgtEl>
                                        <p:attrNameLst>
                                          <p:attrName>ppt_x</p:attrName>
                                          <p:attrName>ppt_y</p:attrName>
                                        </p:attrNameLst>
                                      </p:cBhvr>
                                      <p:rCtr x="0" y="-36481"/>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79313" y="1617659"/>
            <a:ext cx="3422090" cy="507831"/>
          </a:xfrm>
          <a:prstGeom prst="rect">
            <a:avLst/>
          </a:prstGeom>
        </p:spPr>
        <p:txBody>
          <a:bodyPr wrap="square">
            <a:spAutoFit/>
          </a:bodyPr>
          <a:lstStyle/>
          <a:p>
            <a:pPr algn="ctr"/>
            <a:r>
              <a:rPr lang="zh-CN" altLang="en-US" sz="1350" dirty="0">
                <a:solidFill>
                  <a:srgbClr val="FF8200"/>
                </a:solidFill>
                <a:latin typeface="Arial"/>
                <a:ea typeface="黑体" panose="02010609060101010101" pitchFamily="49" charset="-122"/>
              </a:rPr>
              <a:t>与</a:t>
            </a:r>
            <a:r>
              <a:rPr lang="en-US" altLang="zh-CN" sz="1350" dirty="0">
                <a:solidFill>
                  <a:srgbClr val="FF8200"/>
                </a:solidFill>
                <a:latin typeface="Arial"/>
                <a:ea typeface="黑体" panose="02010609060101010101" pitchFamily="49" charset="-122"/>
              </a:rPr>
              <a:t>SD</a:t>
            </a:r>
            <a:r>
              <a:rPr lang="zh-CN" altLang="en-US" sz="1350" dirty="0">
                <a:solidFill>
                  <a:srgbClr val="FF8200"/>
                </a:solidFill>
                <a:latin typeface="Arial"/>
                <a:ea typeface="黑体" panose="02010609060101010101" pitchFamily="49" charset="-122"/>
              </a:rPr>
              <a:t>对接，是文献管理工具，下载和管理文献</a:t>
            </a:r>
            <a:endParaRPr lang="en-US" sz="1350" dirty="0">
              <a:solidFill>
                <a:srgbClr val="FF8200"/>
              </a:solidFill>
              <a:latin typeface="Arial"/>
            </a:endParaRPr>
          </a:p>
        </p:txBody>
      </p:sp>
      <p:sp>
        <p:nvSpPr>
          <p:cNvPr id="3" name="Title 2"/>
          <p:cNvSpPr>
            <a:spLocks noGrp="1"/>
          </p:cNvSpPr>
          <p:nvPr>
            <p:ph type="title"/>
          </p:nvPr>
        </p:nvSpPr>
        <p:spPr>
          <a:xfrm>
            <a:off x="334213" y="694894"/>
            <a:ext cx="6178739" cy="313984"/>
          </a:xfrm>
        </p:spPr>
        <p:txBody>
          <a:bodyPr/>
          <a:lstStyle/>
          <a:p>
            <a:r>
              <a:rPr lang="zh-CN" altLang="en-US" dirty="0"/>
              <a:t>什么是</a:t>
            </a:r>
            <a:r>
              <a:rPr lang="en-US" dirty="0" err="1"/>
              <a:t>Mendeley</a:t>
            </a:r>
            <a:r>
              <a:rPr lang="en-US" dirty="0"/>
              <a:t>?</a:t>
            </a:r>
          </a:p>
        </p:txBody>
      </p:sp>
      <p:sp>
        <p:nvSpPr>
          <p:cNvPr id="4" name="Slide Number Placeholder 3"/>
          <p:cNvSpPr>
            <a:spLocks noGrp="1"/>
          </p:cNvSpPr>
          <p:nvPr>
            <p:ph type="sldNum" sz="quarter" idx="4"/>
          </p:nvPr>
        </p:nvSpPr>
        <p:spPr/>
        <p:txBody>
          <a:bodyPr/>
          <a:lstStyle/>
          <a:p>
            <a:fld id="{95232550-A55F-F348-B153-BED272821C11}" type="slidenum">
              <a:rPr lang="en-US">
                <a:solidFill>
                  <a:prstClr val="white"/>
                </a:solidFill>
                <a:latin typeface="Arial"/>
              </a:rPr>
              <a:pPr/>
              <a:t>46</a:t>
            </a:fld>
            <a:endParaRPr lang="en-US" dirty="0">
              <a:solidFill>
                <a:prstClr val="white"/>
              </a:solidFill>
              <a:latin typeface="Arial"/>
            </a:endParaRPr>
          </a:p>
        </p:txBody>
      </p:sp>
      <p:pic>
        <p:nvPicPr>
          <p:cNvPr id="6" name="image5.png" descr="MDLib.tiff"/>
          <p:cNvPicPr/>
          <p:nvPr/>
        </p:nvPicPr>
        <p:blipFill>
          <a:blip r:embed="rId2">
            <a:extLst/>
          </a:blip>
          <a:stretch>
            <a:fillRect/>
          </a:stretch>
        </p:blipFill>
        <p:spPr>
          <a:xfrm>
            <a:off x="1392237" y="2155384"/>
            <a:ext cx="2766621" cy="1673528"/>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011" y="3151353"/>
            <a:ext cx="1705690" cy="933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image62.png"/>
          <p:cNvPicPr/>
          <p:nvPr/>
        </p:nvPicPr>
        <p:blipFill rotWithShape="1">
          <a:blip r:embed="rId4">
            <a:extLst/>
          </a:blip>
          <a:srcRect t="32995" r="31601" b="15789"/>
          <a:stretch/>
        </p:blipFill>
        <p:spPr>
          <a:xfrm>
            <a:off x="979313" y="3133725"/>
            <a:ext cx="1547909" cy="868784"/>
          </a:xfrm>
          <a:prstGeom prst="rect">
            <a:avLst/>
          </a:prstGeom>
          <a:ln>
            <a:noFill/>
          </a:ln>
          <a:effectLst>
            <a:outerShdw blurRad="292100" dist="139700" dir="2700000" algn="tl" rotWithShape="0">
              <a:srgbClr val="333333">
                <a:alpha val="65000"/>
              </a:srgbClr>
            </a:outerShdw>
          </a:effectLst>
        </p:spPr>
      </p:pic>
      <p:pic>
        <p:nvPicPr>
          <p:cNvPr id="1638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3313" y="2124677"/>
            <a:ext cx="2249849" cy="1689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453" y="4784766"/>
            <a:ext cx="1766130" cy="985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9881" y="4644004"/>
            <a:ext cx="1586727" cy="1266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4493245" y="1624069"/>
            <a:ext cx="3930836" cy="507831"/>
          </a:xfrm>
          <a:prstGeom prst="rect">
            <a:avLst/>
          </a:prstGeom>
        </p:spPr>
        <p:txBody>
          <a:bodyPr wrap="square">
            <a:spAutoFit/>
          </a:bodyPr>
          <a:lstStyle/>
          <a:p>
            <a:pPr algn="ctr"/>
            <a:r>
              <a:rPr lang="zh-CN" altLang="en-US" sz="1350" dirty="0">
                <a:solidFill>
                  <a:srgbClr val="FF8200"/>
                </a:solidFill>
                <a:latin typeface="Arial"/>
                <a:ea typeface="黑体" panose="02010609060101010101" pitchFamily="49" charset="-122"/>
              </a:rPr>
              <a:t>科学世界微博，更新自己科学成果，同时关注业界大牛</a:t>
            </a:r>
            <a:endParaRPr lang="en-US" sz="1350" dirty="0">
              <a:solidFill>
                <a:srgbClr val="FF8200"/>
              </a:solidFill>
              <a:latin typeface="Arial"/>
            </a:endParaRPr>
          </a:p>
        </p:txBody>
      </p:sp>
      <p:sp>
        <p:nvSpPr>
          <p:cNvPr id="16" name="Rectangle 15"/>
          <p:cNvSpPr/>
          <p:nvPr/>
        </p:nvSpPr>
        <p:spPr>
          <a:xfrm>
            <a:off x="2775548" y="4357089"/>
            <a:ext cx="6508962" cy="300082"/>
          </a:xfrm>
          <a:prstGeom prst="rect">
            <a:avLst/>
          </a:prstGeom>
        </p:spPr>
        <p:txBody>
          <a:bodyPr wrap="square">
            <a:spAutoFit/>
          </a:bodyPr>
          <a:lstStyle/>
          <a:p>
            <a:r>
              <a:rPr lang="zh-CN" altLang="en-US" sz="1350" dirty="0">
                <a:solidFill>
                  <a:srgbClr val="FF8200"/>
                </a:solidFill>
                <a:latin typeface="Arial"/>
                <a:ea typeface="黑体" panose="02010609060101010101" pitchFamily="49" charset="-122"/>
              </a:rPr>
              <a:t>推荐个性化科学内容，让科学世界尽在掌握</a:t>
            </a:r>
            <a:endParaRPr lang="en-US" sz="1350" dirty="0">
              <a:solidFill>
                <a:srgbClr val="FF8200"/>
              </a:solidFill>
              <a:latin typeface="Arial"/>
            </a:endParaRPr>
          </a:p>
        </p:txBody>
      </p:sp>
      <p:sp>
        <p:nvSpPr>
          <p:cNvPr id="17" name="Up Arrow 16"/>
          <p:cNvSpPr/>
          <p:nvPr/>
        </p:nvSpPr>
        <p:spPr>
          <a:xfrm>
            <a:off x="5980070" y="4068017"/>
            <a:ext cx="412745" cy="337408"/>
          </a:xfrm>
          <a:prstGeom prst="upArrow">
            <a:avLst/>
          </a:prstGeom>
          <a:solidFill>
            <a:schemeClr val="accent1"/>
          </a:solidFill>
        </p:spPr>
        <p:txBody>
          <a:bodyPr rtlCol="0" anchor="ctr">
            <a:spAutoFit/>
          </a:bodyPr>
          <a:lstStyle/>
          <a:p>
            <a:pPr marL="214313" indent="-214313" algn="ctr">
              <a:buFont typeface="Arial" panose="020B0604020202020204" pitchFamily="34" charset="0"/>
              <a:buChar char="•"/>
            </a:pPr>
            <a:endParaRPr lang="en-US" sz="1050" dirty="0">
              <a:solidFill>
                <a:srgbClr val="53565A"/>
              </a:solidFill>
              <a:latin typeface="Arial"/>
            </a:endParaRPr>
          </a:p>
        </p:txBody>
      </p:sp>
      <p:sp>
        <p:nvSpPr>
          <p:cNvPr id="20" name="Up Arrow 19"/>
          <p:cNvSpPr/>
          <p:nvPr/>
        </p:nvSpPr>
        <p:spPr>
          <a:xfrm>
            <a:off x="2540519" y="4078253"/>
            <a:ext cx="412745" cy="337408"/>
          </a:xfrm>
          <a:prstGeom prst="upArrow">
            <a:avLst/>
          </a:prstGeom>
          <a:solidFill>
            <a:schemeClr val="accent1"/>
          </a:solidFill>
        </p:spPr>
        <p:txBody>
          <a:bodyPr rtlCol="0" anchor="ctr">
            <a:spAutoFit/>
          </a:bodyPr>
          <a:lstStyle/>
          <a:p>
            <a:pPr marL="214313" indent="-214313" algn="ctr">
              <a:buFont typeface="Arial" panose="020B0604020202020204" pitchFamily="34" charset="0"/>
              <a:buChar char="•"/>
            </a:pPr>
            <a:endParaRPr lang="en-US" sz="1050" dirty="0">
              <a:solidFill>
                <a:srgbClr val="53565A"/>
              </a:solidFill>
              <a:latin typeface="Arial"/>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7588" y="4943239"/>
            <a:ext cx="1952093" cy="668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384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0581" y="2781827"/>
            <a:ext cx="1908836" cy="1378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0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8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0"/>
                            </p:stCondLst>
                            <p:childTnLst>
                              <p:par>
                                <p:cTn id="32" presetID="22" presetClass="entr" presetSubtype="4" fill="hold" grpId="0" nodeType="afterEffect">
                                  <p:stCondLst>
                                    <p:cond delay="100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grpId="0" nodeType="withEffect">
                                  <p:stCondLst>
                                    <p:cond delay="100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6" grpId="0"/>
      <p:bldP spid="17"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6070"/>
            <a:ext cx="9144000" cy="3885860"/>
          </a:xfrm>
          <a:prstGeom prst="rect">
            <a:avLst/>
          </a:prstGeom>
        </p:spPr>
      </p:pic>
      <p:sp>
        <p:nvSpPr>
          <p:cNvPr id="3" name="Donut 5"/>
          <p:cNvSpPr/>
          <p:nvPr/>
        </p:nvSpPr>
        <p:spPr>
          <a:xfrm>
            <a:off x="2553579" y="1810293"/>
            <a:ext cx="1610458"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
        <p:nvSpPr>
          <p:cNvPr id="5" name="Rectangle 4">
            <a:extLst>
              <a:ext uri="{FF2B5EF4-FFF2-40B4-BE49-F238E27FC236}">
                <a16:creationId xmlns:a16="http://schemas.microsoft.com/office/drawing/2014/main" id="{7B02538A-655E-44F0-876C-4568A3D25179}"/>
              </a:ext>
            </a:extLst>
          </p:cNvPr>
          <p:cNvSpPr/>
          <p:nvPr/>
        </p:nvSpPr>
        <p:spPr>
          <a:xfrm>
            <a:off x="6027975" y="1005100"/>
            <a:ext cx="2911951" cy="369332"/>
          </a:xfrm>
          <a:prstGeom prst="rect">
            <a:avLst/>
          </a:prstGeom>
        </p:spPr>
        <p:txBody>
          <a:bodyPr wrap="none">
            <a:spAutoFit/>
          </a:bodyPr>
          <a:lstStyle/>
          <a:p>
            <a:r>
              <a:rPr lang="en-US" dirty="0"/>
              <a:t>https://www.mendeley.com</a:t>
            </a:r>
          </a:p>
        </p:txBody>
      </p:sp>
    </p:spTree>
    <p:extLst>
      <p:ext uri="{BB962C8B-B14F-4D97-AF65-F5344CB8AC3E}">
        <p14:creationId xmlns:p14="http://schemas.microsoft.com/office/powerpoint/2010/main" val="30178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9259"/>
            <a:ext cx="9144000" cy="3879482"/>
          </a:xfrm>
          <a:prstGeom prst="rect">
            <a:avLst/>
          </a:prstGeom>
        </p:spPr>
      </p:pic>
      <p:sp>
        <p:nvSpPr>
          <p:cNvPr id="3" name="Donut 5"/>
          <p:cNvSpPr/>
          <p:nvPr/>
        </p:nvSpPr>
        <p:spPr>
          <a:xfrm>
            <a:off x="3513553" y="2623624"/>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4742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31" y="1387867"/>
            <a:ext cx="9144000" cy="4082265"/>
          </a:xfrm>
          <a:prstGeom prst="rect">
            <a:avLst/>
          </a:prstGeom>
        </p:spPr>
      </p:pic>
      <p:sp>
        <p:nvSpPr>
          <p:cNvPr id="3" name="Donut 5"/>
          <p:cNvSpPr/>
          <p:nvPr/>
        </p:nvSpPr>
        <p:spPr>
          <a:xfrm>
            <a:off x="6286733" y="382283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7500937" y="154433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13904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59" t="11540" r="1127"/>
          <a:stretch/>
        </p:blipFill>
        <p:spPr>
          <a:xfrm>
            <a:off x="415218" y="1960792"/>
            <a:ext cx="8319029" cy="3665003"/>
          </a:xfrm>
          <a:prstGeom prst="rect">
            <a:avLst/>
          </a:prstGeom>
        </p:spPr>
      </p:pic>
      <p:sp>
        <p:nvSpPr>
          <p:cNvPr id="6" name="Title 3"/>
          <p:cNvSpPr txBox="1">
            <a:spLocks/>
          </p:cNvSpPr>
          <p:nvPr/>
        </p:nvSpPr>
        <p:spPr>
          <a:xfrm>
            <a:off x="182302" y="1187295"/>
            <a:ext cx="3016733" cy="62813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nl-NL" sz="1800" b="1" dirty="0">
                <a:solidFill>
                  <a:schemeClr val="accent4"/>
                </a:solidFill>
              </a:rPr>
              <a:t>History of Elsevier</a:t>
            </a:r>
          </a:p>
        </p:txBody>
      </p:sp>
      <p:sp>
        <p:nvSpPr>
          <p:cNvPr id="8" name="Rectangle 7">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9708"/>
            <a:ext cx="9144000" cy="3978584"/>
          </a:xfrm>
          <a:prstGeom prst="rect">
            <a:avLst/>
          </a:prstGeom>
        </p:spPr>
      </p:pic>
      <p:sp>
        <p:nvSpPr>
          <p:cNvPr id="3" name="Donut 5"/>
          <p:cNvSpPr/>
          <p:nvPr/>
        </p:nvSpPr>
        <p:spPr>
          <a:xfrm>
            <a:off x="7620858" y="178381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6281057" y="150470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34747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165652"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或在</a:t>
            </a: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中进行文献的阅读和管理</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850" y="37465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1166368" y="2613062"/>
            <a:ext cx="1245392"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9" name="Group 8"/>
          <p:cNvGrpSpPr/>
          <p:nvPr/>
        </p:nvGrpSpPr>
        <p:grpSpPr>
          <a:xfrm>
            <a:off x="0" y="1649050"/>
            <a:ext cx="9036496" cy="4995649"/>
            <a:chOff x="0" y="1649050"/>
            <a:chExt cx="9036496" cy="4995649"/>
          </a:xfrm>
        </p:grpSpPr>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a:grpSpLocks/>
            </p:cNvGrpSpPr>
            <p:nvPr/>
          </p:nvGrpSpPr>
          <p:grpSpPr bwMode="auto">
            <a:xfrm>
              <a:off x="3068695" y="4080377"/>
              <a:ext cx="4383625" cy="1085850"/>
              <a:chOff x="0" y="0"/>
              <a:chExt cx="2043090" cy="1087388"/>
            </a:xfrm>
            <a:solidFill>
              <a:srgbClr val="A40B24"/>
            </a:solidFill>
          </p:grpSpPr>
          <p:sp>
            <p:nvSpPr>
              <p:cNvPr id="11" name="AutoShape 13"/>
              <p:cNvSpPr>
                <a:spLocks/>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12" name="AutoShape 14"/>
              <p:cNvSpPr>
                <a:spLocks/>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a:solidFill>
                      <a:srgbClr val="FFFFFF"/>
                    </a:solidFill>
                    <a:latin typeface="微軟正黑體" panose="020B0604030504040204" pitchFamily="34" charset="-120"/>
                    <a:ea typeface="微軟正黑體" panose="020B0604030504040204" pitchFamily="34" charset="-120"/>
                    <a:cs typeface="Arial" charset="0"/>
                    <a:sym typeface="Arial" charset="0"/>
                  </a:rPr>
                  <a:t>双击加入的词条，便可自动下载，并跳转至全文阅读页面</a:t>
                </a:r>
                <a:endParaRPr lang="en-US" dirty="0">
                  <a:solidFill>
                    <a:srgbClr val="FFFFFF"/>
                  </a:solidFill>
                  <a:latin typeface="微軟正黑體" panose="020B0604030504040204" pitchFamily="34" charset="-120"/>
                  <a:ea typeface="微軟正黑體" panose="020B0604030504040204" pitchFamily="34" charset="-120"/>
                  <a:cs typeface="Arial" charset="0"/>
                  <a:sym typeface="Arial"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16221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42" y="1478777"/>
            <a:ext cx="8518517" cy="499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Import references from 3</a:t>
            </a:r>
            <a:r>
              <a:rPr lang="en-US" baseline="30000" dirty="0"/>
              <a:t>rd</a:t>
            </a:r>
            <a:r>
              <a:rPr lang="en-US" dirty="0"/>
              <a:t> party site</a:t>
            </a:r>
          </a:p>
        </p:txBody>
      </p:sp>
      <p:sp>
        <p:nvSpPr>
          <p:cNvPr id="6" name="Oval 5"/>
          <p:cNvSpPr/>
          <p:nvPr/>
        </p:nvSpPr>
        <p:spPr>
          <a:xfrm>
            <a:off x="8355932" y="1478777"/>
            <a:ext cx="351693" cy="353774"/>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C00000"/>
                </a:solidFill>
              </a:rPr>
              <a:t>1</a:t>
            </a:r>
          </a:p>
        </p:txBody>
      </p:sp>
      <p:sp>
        <p:nvSpPr>
          <p:cNvPr id="7" name="Oval 6"/>
          <p:cNvSpPr/>
          <p:nvPr/>
        </p:nvSpPr>
        <p:spPr>
          <a:xfrm>
            <a:off x="5801255" y="3097703"/>
            <a:ext cx="351693" cy="353774"/>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C00000"/>
                </a:solidFill>
              </a:rPr>
              <a:t>2</a:t>
            </a:r>
          </a:p>
        </p:txBody>
      </p:sp>
      <p:sp>
        <p:nvSpPr>
          <p:cNvPr id="9" name="Oval 8"/>
          <p:cNvSpPr/>
          <p:nvPr/>
        </p:nvSpPr>
        <p:spPr>
          <a:xfrm>
            <a:off x="8355931" y="2457058"/>
            <a:ext cx="351693" cy="353774"/>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C00000"/>
                </a:solidFill>
              </a:rPr>
              <a:t>3</a:t>
            </a:r>
          </a:p>
        </p:txBody>
      </p:sp>
    </p:spTree>
    <p:extLst>
      <p:ext uri="{BB962C8B-B14F-4D97-AF65-F5344CB8AC3E}">
        <p14:creationId xmlns:p14="http://schemas.microsoft.com/office/powerpoint/2010/main" val="4153372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3"/>
          </p:cNvPr>
          <p:cNvSpPr>
            <a:spLocks noGrp="1"/>
          </p:cNvSpPr>
          <p:nvPr>
            <p:ph type="title"/>
          </p:nvPr>
        </p:nvSpPr>
        <p:spPr bwMode="auto">
          <a:xfrm>
            <a:off x="169168" y="19776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中进行文献阅读，标注和评论。以及查看文献的书目信息</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1711870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8229600" cy="1143000"/>
          </a:xfrm>
        </p:spPr>
        <p:txBody>
          <a:bodyPr>
            <a:normAutofit/>
          </a:bodyPr>
          <a:lstStyle/>
          <a:p>
            <a:r>
              <a:rPr lang="en-US" altLang="zh-CN" sz="2400" i="1" dirty="0" err="1"/>
              <a:t>Mendeley</a:t>
            </a:r>
            <a:r>
              <a:rPr lang="zh-CN" altLang="en-US" sz="2400" i="1" dirty="0"/>
              <a:t>帮助研究人员展示成果提升影响力</a:t>
            </a:r>
            <a:br>
              <a:rPr lang="en-US" altLang="zh-CN" sz="2400" i="1" dirty="0"/>
            </a:br>
            <a:endParaRPr lang="en-US" sz="2400" i="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135852"/>
            <a:ext cx="3947597" cy="4953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35852"/>
            <a:ext cx="4302323" cy="5029200"/>
          </a:xfrm>
          <a:prstGeom prst="rect">
            <a:avLst/>
          </a:prstGeom>
        </p:spPr>
      </p:pic>
      <p:sp>
        <p:nvSpPr>
          <p:cNvPr id="5" name="TextBox 4"/>
          <p:cNvSpPr txBox="1"/>
          <p:nvPr/>
        </p:nvSpPr>
        <p:spPr>
          <a:xfrm>
            <a:off x="1066800" y="762000"/>
            <a:ext cx="2286000" cy="338554"/>
          </a:xfrm>
          <a:prstGeom prst="rect">
            <a:avLst/>
          </a:prstGeom>
          <a:noFill/>
        </p:spPr>
        <p:txBody>
          <a:bodyPr wrap="square" rtlCol="0">
            <a:spAutoFit/>
          </a:bodyPr>
          <a:lstStyle/>
          <a:p>
            <a:r>
              <a:rPr lang="zh-CN" altLang="en-US" sz="1600" dirty="0"/>
              <a:t>展示研究成果</a:t>
            </a:r>
            <a:endParaRPr lang="en-US" sz="1600" dirty="0"/>
          </a:p>
        </p:txBody>
      </p:sp>
      <p:sp>
        <p:nvSpPr>
          <p:cNvPr id="12" name="TextBox 11"/>
          <p:cNvSpPr txBox="1"/>
          <p:nvPr/>
        </p:nvSpPr>
        <p:spPr>
          <a:xfrm>
            <a:off x="5638800" y="729734"/>
            <a:ext cx="2286000" cy="338554"/>
          </a:xfrm>
          <a:prstGeom prst="rect">
            <a:avLst/>
          </a:prstGeom>
          <a:noFill/>
        </p:spPr>
        <p:txBody>
          <a:bodyPr wrap="square" rtlCol="0">
            <a:spAutoFit/>
          </a:bodyPr>
          <a:lstStyle/>
          <a:p>
            <a:r>
              <a:rPr lang="zh-CN" altLang="en-US" sz="1600" dirty="0"/>
              <a:t>评估影响力</a:t>
            </a:r>
            <a:endParaRPr lang="en-US" sz="1600" dirty="0"/>
          </a:p>
        </p:txBody>
      </p:sp>
    </p:spTree>
    <p:extLst>
      <p:ext uri="{BB962C8B-B14F-4D97-AF65-F5344CB8AC3E}">
        <p14:creationId xmlns:p14="http://schemas.microsoft.com/office/powerpoint/2010/main" val="2341636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202629" y="1217253"/>
            <a:ext cx="2424894" cy="4705001"/>
            <a:chOff x="3681774" y="2601486"/>
            <a:chExt cx="972000" cy="1296000"/>
          </a:xfrm>
        </p:grpSpPr>
        <p:sp>
          <p:nvSpPr>
            <p:cNvPr id="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dirty="0">
                <a:solidFill>
                  <a:srgbClr val="333333"/>
                </a:solidFill>
                <a:latin typeface="Arial Narrow" pitchFamily="34" charset="0"/>
              </a:endParaRPr>
            </a:p>
          </p:txBody>
        </p:sp>
        <p:sp>
          <p:nvSpPr>
            <p:cNvPr id="5" name="Oval 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a:solidFill>
                  <a:srgbClr val="333333"/>
                </a:solidFill>
                <a:latin typeface="Arial Narrow" pitchFamily="34" charset="0"/>
              </a:endParaRPr>
            </a:p>
          </p:txBody>
        </p:sp>
        <p:cxnSp>
          <p:nvCxnSpPr>
            <p:cNvPr id="6" name="Straight Connector 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0" name="Picture 9"/>
          <p:cNvPicPr>
            <a:picLocks noChangeAspect="1"/>
          </p:cNvPicPr>
          <p:nvPr/>
        </p:nvPicPr>
        <p:blipFill rotWithShape="1">
          <a:blip r:embed="rId3"/>
          <a:srcRect b="7896"/>
          <a:stretch/>
        </p:blipFill>
        <p:spPr>
          <a:xfrm>
            <a:off x="2357518" y="1793030"/>
            <a:ext cx="2143809" cy="3512012"/>
          </a:xfrm>
          <a:prstGeom prst="rect">
            <a:avLst/>
          </a:prstGeom>
        </p:spPr>
      </p:pic>
      <p:sp>
        <p:nvSpPr>
          <p:cNvPr id="11" name="Rectangle: Rounded Corners 10"/>
          <p:cNvSpPr/>
          <p:nvPr/>
        </p:nvSpPr>
        <p:spPr>
          <a:xfrm>
            <a:off x="2654696" y="3321556"/>
            <a:ext cx="1561514" cy="189914"/>
          </a:xfrm>
          <a:prstGeom prst="roundRect">
            <a:avLst/>
          </a:prstGeom>
          <a:solidFill>
            <a:schemeClr val="bg2"/>
          </a:solid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Rounded Corners 12"/>
          <p:cNvSpPr/>
          <p:nvPr/>
        </p:nvSpPr>
        <p:spPr>
          <a:xfrm>
            <a:off x="2509496" y="4012800"/>
            <a:ext cx="743766" cy="176013"/>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手机检索</a:t>
            </a:r>
            <a:endParaRPr lang="en-US" sz="1500" b="1" dirty="0"/>
          </a:p>
        </p:txBody>
      </p:sp>
      <p:grpSp>
        <p:nvGrpSpPr>
          <p:cNvPr id="2" name="Group 1"/>
          <p:cNvGrpSpPr/>
          <p:nvPr/>
        </p:nvGrpSpPr>
        <p:grpSpPr>
          <a:xfrm>
            <a:off x="5277229" y="1217253"/>
            <a:ext cx="2424894" cy="4705001"/>
            <a:chOff x="7036305" y="480004"/>
            <a:chExt cx="3233192" cy="6273334"/>
          </a:xfrm>
        </p:grpSpPr>
        <p:grpSp>
          <p:nvGrpSpPr>
            <p:cNvPr id="12" name="Group 11"/>
            <p:cNvGrpSpPr>
              <a:grpSpLocks noChangeAspect="1"/>
            </p:cNvGrpSpPr>
            <p:nvPr/>
          </p:nvGrpSpPr>
          <p:grpSpPr>
            <a:xfrm>
              <a:off x="7036305" y="480004"/>
              <a:ext cx="3233192" cy="6273334"/>
              <a:chOff x="3681774" y="2601486"/>
              <a:chExt cx="972000" cy="1296000"/>
            </a:xfrm>
          </p:grpSpPr>
          <p:sp>
            <p:nvSpPr>
              <p:cNvPr id="1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dirty="0">
                  <a:solidFill>
                    <a:srgbClr val="333333"/>
                  </a:solidFill>
                  <a:latin typeface="Arial Narrow" pitchFamily="34" charset="0"/>
                </a:endParaRPr>
              </a:p>
            </p:txBody>
          </p:sp>
          <p:sp>
            <p:nvSpPr>
              <p:cNvPr id="15" name="Oval 1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a:solidFill>
                    <a:srgbClr val="333333"/>
                  </a:solidFill>
                  <a:latin typeface="Arial Narrow" pitchFamily="34" charset="0"/>
                </a:endParaRPr>
              </a:p>
            </p:txBody>
          </p:sp>
          <p:cxnSp>
            <p:nvCxnSpPr>
              <p:cNvPr id="16" name="Straight Connector 1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7" name="Picture 16"/>
            <p:cNvPicPr>
              <a:picLocks noChangeAspect="1"/>
            </p:cNvPicPr>
            <p:nvPr/>
          </p:nvPicPr>
          <p:blipFill rotWithShape="1">
            <a:blip r:embed="rId3"/>
            <a:srcRect b="7896"/>
            <a:stretch/>
          </p:blipFill>
          <p:spPr>
            <a:xfrm>
              <a:off x="7242824" y="1247707"/>
              <a:ext cx="2858412" cy="4682682"/>
            </a:xfrm>
            <a:prstGeom prst="rect">
              <a:avLst/>
            </a:prstGeom>
          </p:spPr>
        </p:pic>
        <p:pic>
          <p:nvPicPr>
            <p:cNvPr id="18" name="Picture 17"/>
            <p:cNvPicPr>
              <a:picLocks noChangeAspect="1"/>
            </p:cNvPicPr>
            <p:nvPr/>
          </p:nvPicPr>
          <p:blipFill rotWithShape="1">
            <a:blip r:embed="rId4"/>
            <a:srcRect b="7897"/>
            <a:stretch/>
          </p:blipFill>
          <p:spPr>
            <a:xfrm>
              <a:off x="7242825" y="1247707"/>
              <a:ext cx="2858412" cy="4682682"/>
            </a:xfrm>
            <a:prstGeom prst="rect">
              <a:avLst/>
            </a:prstGeom>
          </p:spPr>
        </p:pic>
        <p:sp>
          <p:nvSpPr>
            <p:cNvPr id="19" name="Rectangle: Rounded Corners 18"/>
            <p:cNvSpPr/>
            <p:nvPr/>
          </p:nvSpPr>
          <p:spPr>
            <a:xfrm>
              <a:off x="7387406" y="2966428"/>
              <a:ext cx="2319160"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Rectangle: Rounded Corners 19"/>
            <p:cNvSpPr/>
            <p:nvPr/>
          </p:nvSpPr>
          <p:spPr>
            <a:xfrm>
              <a:off x="7387406" y="4047743"/>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34923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US" dirty="0"/>
              <a:t>THANK YOU</a:t>
            </a:r>
          </a:p>
        </p:txBody>
      </p:sp>
    </p:spTree>
    <p:extLst>
      <p:ext uri="{BB962C8B-B14F-4D97-AF65-F5344CB8AC3E}">
        <p14:creationId xmlns:p14="http://schemas.microsoft.com/office/powerpoint/2010/main" val="201333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302" y="1187295"/>
            <a:ext cx="5763584" cy="628130"/>
          </a:xfrm>
        </p:spPr>
        <p:txBody>
          <a:bodyPr>
            <a:normAutofit/>
          </a:bodyPr>
          <a:lstStyle/>
          <a:p>
            <a:r>
              <a:rPr lang="nl-NL" sz="1800" dirty="0">
                <a:solidFill>
                  <a:schemeClr val="accent4"/>
                </a:solidFill>
              </a:rPr>
              <a:t>ScienceDirect</a:t>
            </a:r>
            <a:endParaRPr lang="en-US" sz="1800" dirty="0">
              <a:solidFill>
                <a:schemeClr val="accent4"/>
              </a:solidFill>
            </a:endParaRPr>
          </a:p>
        </p:txBody>
      </p:sp>
      <p:grpSp>
        <p:nvGrpSpPr>
          <p:cNvPr id="34" name="Group 33"/>
          <p:cNvGrpSpPr/>
          <p:nvPr/>
        </p:nvGrpSpPr>
        <p:grpSpPr>
          <a:xfrm>
            <a:off x="5238618" y="2647846"/>
            <a:ext cx="3652630" cy="2581191"/>
            <a:chOff x="6984823" y="2387461"/>
            <a:chExt cx="4870173" cy="3441588"/>
          </a:xfrm>
        </p:grpSpPr>
        <p:sp>
          <p:nvSpPr>
            <p:cNvPr id="8" name="Rectangle 7"/>
            <p:cNvSpPr/>
            <p:nvPr/>
          </p:nvSpPr>
          <p:spPr>
            <a:xfrm>
              <a:off x="9181370" y="5275052"/>
              <a:ext cx="2673626" cy="553997"/>
            </a:xfrm>
            <a:prstGeom prst="rect">
              <a:avLst/>
            </a:prstGeom>
          </p:spPr>
          <p:txBody>
            <a:bodyPr wrap="square">
              <a:spAutoFit/>
            </a:bodyPr>
            <a:lstStyle/>
            <a:p>
              <a:pPr algn="r"/>
              <a:r>
                <a:rPr lang="en-GB" sz="1050" i="1" dirty="0">
                  <a:latin typeface="Arial" charset="0"/>
                  <a:ea typeface="Arial" charset="0"/>
                  <a:cs typeface="Arial" charset="0"/>
                </a:rPr>
                <a:t>—</a:t>
              </a:r>
              <a:r>
                <a:rPr lang="en-GB" sz="1050" b="1" i="1" dirty="0">
                  <a:latin typeface="Arial" charset="0"/>
                  <a:ea typeface="Arial" charset="0"/>
                  <a:cs typeface="Arial" charset="0"/>
                </a:rPr>
                <a:t>Researcher/ Staff Member </a:t>
              </a:r>
              <a:r>
                <a:rPr lang="en-GB" sz="1050" i="1" dirty="0">
                  <a:latin typeface="Arial" charset="0"/>
                  <a:ea typeface="Arial" charset="0"/>
                  <a:cs typeface="Arial" charset="0"/>
                </a:rPr>
                <a:t>Life Sciences, USA</a:t>
              </a:r>
            </a:p>
          </p:txBody>
        </p:sp>
        <p:sp>
          <p:nvSpPr>
            <p:cNvPr id="11" name="Rectangle 10"/>
            <p:cNvSpPr/>
            <p:nvPr/>
          </p:nvSpPr>
          <p:spPr>
            <a:xfrm>
              <a:off x="6984823" y="2387461"/>
              <a:ext cx="4780723" cy="2971802"/>
            </a:xfrm>
            <a:custGeom>
              <a:avLst/>
              <a:gdLst>
                <a:gd name="connsiteX0" fmla="*/ 0 w 3879839"/>
                <a:gd name="connsiteY0" fmla="*/ 0 h 2097157"/>
                <a:gd name="connsiteX1" fmla="*/ 3879839 w 3879839"/>
                <a:gd name="connsiteY1" fmla="*/ 0 h 2097157"/>
                <a:gd name="connsiteX2" fmla="*/ 3879839 w 3879839"/>
                <a:gd name="connsiteY2" fmla="*/ 2097157 h 2097157"/>
                <a:gd name="connsiteX3" fmla="*/ 0 w 3879839"/>
                <a:gd name="connsiteY3" fmla="*/ 2097157 h 2097157"/>
                <a:gd name="connsiteX4" fmla="*/ 0 w 3879839"/>
                <a:gd name="connsiteY4" fmla="*/ 0 h 2097157"/>
                <a:gd name="connsiteX0" fmla="*/ 0 w 3879839"/>
                <a:gd name="connsiteY0" fmla="*/ 0 h 2097729"/>
                <a:gd name="connsiteX1" fmla="*/ 3879839 w 3879839"/>
                <a:gd name="connsiteY1" fmla="*/ 0 h 2097729"/>
                <a:gd name="connsiteX2" fmla="*/ 3879839 w 3879839"/>
                <a:gd name="connsiteY2" fmla="*/ 2097157 h 2097729"/>
                <a:gd name="connsiteX3" fmla="*/ 1057126 w 3879839"/>
                <a:gd name="connsiteY3" fmla="*/ 2097729 h 2097729"/>
                <a:gd name="connsiteX4" fmla="*/ 0 w 3879839"/>
                <a:gd name="connsiteY4" fmla="*/ 2097157 h 2097729"/>
                <a:gd name="connsiteX5" fmla="*/ 0 w 3879839"/>
                <a:gd name="connsiteY5" fmla="*/ 0 h 2097729"/>
                <a:gd name="connsiteX0" fmla="*/ 0 w 3879839"/>
                <a:gd name="connsiteY0" fmla="*/ 0 h 2097729"/>
                <a:gd name="connsiteX1" fmla="*/ 3879839 w 3879839"/>
                <a:gd name="connsiteY1" fmla="*/ 0 h 2097729"/>
                <a:gd name="connsiteX2" fmla="*/ 3879839 w 3879839"/>
                <a:gd name="connsiteY2" fmla="*/ 2097157 h 2097729"/>
                <a:gd name="connsiteX3" fmla="*/ 1414935 w 3879839"/>
                <a:gd name="connsiteY3" fmla="*/ 2097729 h 2097729"/>
                <a:gd name="connsiteX4" fmla="*/ 1057126 w 3879839"/>
                <a:gd name="connsiteY4" fmla="*/ 2097729 h 2097729"/>
                <a:gd name="connsiteX5" fmla="*/ 0 w 3879839"/>
                <a:gd name="connsiteY5" fmla="*/ 2097157 h 2097729"/>
                <a:gd name="connsiteX6" fmla="*/ 0 w 3879839"/>
                <a:gd name="connsiteY6" fmla="*/ 0 h 2097729"/>
                <a:gd name="connsiteX0" fmla="*/ 0 w 3879839"/>
                <a:gd name="connsiteY0" fmla="*/ 0 h 2107668"/>
                <a:gd name="connsiteX1" fmla="*/ 3879839 w 3879839"/>
                <a:gd name="connsiteY1" fmla="*/ 0 h 2107668"/>
                <a:gd name="connsiteX2" fmla="*/ 3879839 w 3879839"/>
                <a:gd name="connsiteY2" fmla="*/ 2097157 h 2107668"/>
                <a:gd name="connsiteX3" fmla="*/ 1414935 w 3879839"/>
                <a:gd name="connsiteY3" fmla="*/ 2097729 h 2107668"/>
                <a:gd name="connsiteX4" fmla="*/ 1057126 w 3879839"/>
                <a:gd name="connsiteY4" fmla="*/ 2097729 h 2107668"/>
                <a:gd name="connsiteX5" fmla="*/ 669500 w 3879839"/>
                <a:gd name="connsiteY5" fmla="*/ 2107668 h 2107668"/>
                <a:gd name="connsiteX6" fmla="*/ 0 w 3879839"/>
                <a:gd name="connsiteY6" fmla="*/ 2097157 h 2107668"/>
                <a:gd name="connsiteX7" fmla="*/ 0 w 3879839"/>
                <a:gd name="connsiteY7" fmla="*/ 0 h 2107668"/>
                <a:gd name="connsiteX0" fmla="*/ 0 w 3879839"/>
                <a:gd name="connsiteY0" fmla="*/ 0 h 2505233"/>
                <a:gd name="connsiteX1" fmla="*/ 3879839 w 3879839"/>
                <a:gd name="connsiteY1" fmla="*/ 0 h 2505233"/>
                <a:gd name="connsiteX2" fmla="*/ 3879839 w 3879839"/>
                <a:gd name="connsiteY2" fmla="*/ 2097157 h 2505233"/>
                <a:gd name="connsiteX3" fmla="*/ 1414935 w 3879839"/>
                <a:gd name="connsiteY3" fmla="*/ 2097729 h 2505233"/>
                <a:gd name="connsiteX4" fmla="*/ 1434813 w 3879839"/>
                <a:gd name="connsiteY4" fmla="*/ 2505233 h 2505233"/>
                <a:gd name="connsiteX5" fmla="*/ 669500 w 3879839"/>
                <a:gd name="connsiteY5" fmla="*/ 2107668 h 2505233"/>
                <a:gd name="connsiteX6" fmla="*/ 0 w 3879839"/>
                <a:gd name="connsiteY6" fmla="*/ 2097157 h 2505233"/>
                <a:gd name="connsiteX7" fmla="*/ 0 w 3879839"/>
                <a:gd name="connsiteY7" fmla="*/ 0 h 2505233"/>
                <a:gd name="connsiteX0" fmla="*/ 0 w 3879839"/>
                <a:gd name="connsiteY0" fmla="*/ 0 h 2513640"/>
                <a:gd name="connsiteX1" fmla="*/ 3879839 w 3879839"/>
                <a:gd name="connsiteY1" fmla="*/ 0 h 2513640"/>
                <a:gd name="connsiteX2" fmla="*/ 3879839 w 3879839"/>
                <a:gd name="connsiteY2" fmla="*/ 2097157 h 2513640"/>
                <a:gd name="connsiteX3" fmla="*/ 1414935 w 3879839"/>
                <a:gd name="connsiteY3" fmla="*/ 2097729 h 2513640"/>
                <a:gd name="connsiteX4" fmla="*/ 1418680 w 3879839"/>
                <a:gd name="connsiteY4" fmla="*/ 2513640 h 2513640"/>
                <a:gd name="connsiteX5" fmla="*/ 669500 w 3879839"/>
                <a:gd name="connsiteY5" fmla="*/ 2107668 h 2513640"/>
                <a:gd name="connsiteX6" fmla="*/ 0 w 3879839"/>
                <a:gd name="connsiteY6" fmla="*/ 2097157 h 2513640"/>
                <a:gd name="connsiteX7" fmla="*/ 0 w 3879839"/>
                <a:gd name="connsiteY7" fmla="*/ 0 h 251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839" h="2513640">
                  <a:moveTo>
                    <a:pt x="0" y="0"/>
                  </a:moveTo>
                  <a:lnTo>
                    <a:pt x="3879839" y="0"/>
                  </a:lnTo>
                  <a:lnTo>
                    <a:pt x="3879839" y="2097157"/>
                  </a:lnTo>
                  <a:lnTo>
                    <a:pt x="1414935" y="2097729"/>
                  </a:lnTo>
                  <a:cubicBezTo>
                    <a:pt x="1416183" y="2236366"/>
                    <a:pt x="1417432" y="2375003"/>
                    <a:pt x="1418680" y="2513640"/>
                  </a:cubicBezTo>
                  <a:lnTo>
                    <a:pt x="669500" y="2107668"/>
                  </a:lnTo>
                  <a:lnTo>
                    <a:pt x="0" y="209715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200170" y="2637414"/>
              <a:ext cx="4350026" cy="1637543"/>
            </a:xfrm>
            <a:prstGeom prst="rect">
              <a:avLst/>
            </a:prstGeom>
          </p:spPr>
          <p:txBody>
            <a:bodyPr wrap="square">
              <a:spAutoFit/>
            </a:bodyPr>
            <a:lstStyle/>
            <a:p>
              <a:pPr marL="44054" indent="-39291">
                <a:lnSpc>
                  <a:spcPts val="1770"/>
                </a:lnSpc>
                <a:tabLst>
                  <a:tab pos="335756" algn="l"/>
                </a:tabLst>
              </a:pPr>
              <a:r>
                <a:rPr lang="en-GB" sz="1350" i="1" dirty="0">
                  <a:solidFill>
                    <a:schemeClr val="bg1"/>
                  </a:solidFill>
                  <a:latin typeface="Arial" charset="0"/>
                  <a:ea typeface="Arial" charset="0"/>
                  <a:cs typeface="Arial" charset="0"/>
                </a:rPr>
                <a:t>“ScienceDirect offers an easy to operate </a:t>
              </a:r>
              <a:br>
                <a:rPr lang="en-GB" sz="1350" i="1" dirty="0">
                  <a:solidFill>
                    <a:schemeClr val="bg1"/>
                  </a:solidFill>
                  <a:latin typeface="Arial" charset="0"/>
                  <a:ea typeface="Arial" charset="0"/>
                  <a:cs typeface="Arial" charset="0"/>
                </a:rPr>
              </a:br>
              <a:r>
                <a:rPr lang="en-GB" sz="1350" i="1" dirty="0">
                  <a:solidFill>
                    <a:schemeClr val="bg1"/>
                  </a:solidFill>
                  <a:latin typeface="Arial" charset="0"/>
                  <a:ea typeface="Arial" charset="0"/>
                  <a:cs typeface="Arial" charset="0"/>
                </a:rPr>
                <a:t>platform that provides convenient access to a broad spectrum of interesting and useful research publications.”</a:t>
              </a:r>
            </a:p>
          </p:txBody>
        </p:sp>
      </p:grpSp>
      <p:sp>
        <p:nvSpPr>
          <p:cNvPr id="13" name="Rectangle 12">
            <a:extLst>
              <a:ext uri="{FF2B5EF4-FFF2-40B4-BE49-F238E27FC236}">
                <a16:creationId xmlns:a16="http://schemas.microsoft.com/office/drawing/2014/main" id="{87169E0D-5F71-1148-9840-28E844CB15D9}"/>
              </a:ext>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grpSp>
        <p:nvGrpSpPr>
          <p:cNvPr id="33" name="Group 32"/>
          <p:cNvGrpSpPr/>
          <p:nvPr/>
        </p:nvGrpSpPr>
        <p:grpSpPr>
          <a:xfrm>
            <a:off x="197211" y="1957058"/>
            <a:ext cx="4722020" cy="3753309"/>
            <a:chOff x="262947" y="1466410"/>
            <a:chExt cx="6296027" cy="5004412"/>
          </a:xfrm>
        </p:grpSpPr>
        <p:sp>
          <p:nvSpPr>
            <p:cNvPr id="23" name="Rectangle 22"/>
            <p:cNvSpPr/>
            <p:nvPr/>
          </p:nvSpPr>
          <p:spPr>
            <a:xfrm>
              <a:off x="363978" y="5275051"/>
              <a:ext cx="6194996" cy="11957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363978" y="2387461"/>
              <a:ext cx="1871521"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2361682" y="2387461"/>
              <a:ext cx="2226517"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4668955" y="2387461"/>
              <a:ext cx="1890019"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62947" y="1466410"/>
              <a:ext cx="6157731" cy="677108"/>
            </a:xfrm>
            <a:prstGeom prst="rect">
              <a:avLst/>
            </a:prstGeom>
            <a:noFill/>
          </p:spPr>
          <p:txBody>
            <a:bodyPr wrap="square" rtlCol="0">
              <a:spAutoFit/>
            </a:bodyPr>
            <a:lstStyle/>
            <a:p>
              <a:r>
                <a:rPr lang="en-US" sz="1350" dirty="0">
                  <a:latin typeface="Arial" charset="0"/>
                  <a:ea typeface="Arial" charset="0"/>
                  <a:cs typeface="Arial" charset="0"/>
                </a:rPr>
                <a:t>A ScienceDirect subscription gives you and your patrons access to over:</a:t>
              </a:r>
            </a:p>
          </p:txBody>
        </p:sp>
        <p:sp>
          <p:nvSpPr>
            <p:cNvPr id="12" name="Rectangle 11"/>
            <p:cNvSpPr/>
            <p:nvPr/>
          </p:nvSpPr>
          <p:spPr>
            <a:xfrm>
              <a:off x="377292" y="3594729"/>
              <a:ext cx="1835477" cy="677108"/>
            </a:xfrm>
            <a:prstGeom prst="rect">
              <a:avLst/>
            </a:prstGeom>
          </p:spPr>
          <p:txBody>
            <a:bodyPr wrap="square">
              <a:spAutoFit/>
            </a:bodyPr>
            <a:lstStyle/>
            <a:p>
              <a:pPr algn="ctr"/>
              <a:r>
                <a:rPr lang="en-GB" sz="1350" b="1" dirty="0">
                  <a:solidFill>
                    <a:schemeClr val="tx2"/>
                  </a:solidFill>
                  <a:latin typeface="Arial" charset="0"/>
                  <a:ea typeface="Arial" charset="0"/>
                  <a:cs typeface="Arial" charset="0"/>
                </a:rPr>
                <a:t>15 million </a:t>
              </a:r>
              <a:r>
                <a:rPr lang="en-GB" sz="1350" dirty="0">
                  <a:latin typeface="Arial" charset="0"/>
                  <a:ea typeface="Arial" charset="0"/>
                  <a:cs typeface="Arial" charset="0"/>
                </a:rPr>
                <a:t>publications</a:t>
              </a:r>
            </a:p>
          </p:txBody>
        </p:sp>
        <p:sp>
          <p:nvSpPr>
            <p:cNvPr id="16" name="Rectangle 15"/>
            <p:cNvSpPr/>
            <p:nvPr/>
          </p:nvSpPr>
          <p:spPr>
            <a:xfrm>
              <a:off x="2357651" y="5549770"/>
              <a:ext cx="2811153" cy="677108"/>
            </a:xfrm>
            <a:prstGeom prst="rect">
              <a:avLst/>
            </a:prstGeom>
          </p:spPr>
          <p:txBody>
            <a:bodyPr wrap="square">
              <a:spAutoFit/>
            </a:bodyPr>
            <a:lstStyle/>
            <a:p>
              <a:pPr algn="ctr"/>
              <a:r>
                <a:rPr lang="en-GB" sz="1350" dirty="0">
                  <a:latin typeface="Arial" charset="0"/>
                  <a:ea typeface="Arial" charset="0"/>
                  <a:cs typeface="Arial" charset="0"/>
                </a:rPr>
                <a:t>Digital archives reaching back as far as </a:t>
              </a:r>
              <a:r>
                <a:rPr lang="en-GB" sz="1350" b="1" dirty="0">
                  <a:solidFill>
                    <a:schemeClr val="tx2"/>
                  </a:solidFill>
                  <a:latin typeface="Arial" charset="0"/>
                  <a:ea typeface="Arial" charset="0"/>
                  <a:cs typeface="Arial" charset="0"/>
                </a:rPr>
                <a:t>1823</a:t>
              </a:r>
            </a:p>
          </p:txBody>
        </p:sp>
        <p:sp>
          <p:nvSpPr>
            <p:cNvPr id="17" name="Rectangle 16"/>
            <p:cNvSpPr/>
            <p:nvPr/>
          </p:nvSpPr>
          <p:spPr>
            <a:xfrm>
              <a:off x="4691669" y="3594729"/>
              <a:ext cx="1844592" cy="1231107"/>
            </a:xfrm>
            <a:prstGeom prst="rect">
              <a:avLst/>
            </a:prstGeom>
          </p:spPr>
          <p:txBody>
            <a:bodyPr wrap="square">
              <a:spAutoFit/>
            </a:bodyPr>
            <a:lstStyle/>
            <a:p>
              <a:pPr algn="ctr"/>
              <a:r>
                <a:rPr lang="en-GB" sz="1350" b="1" dirty="0">
                  <a:solidFill>
                    <a:schemeClr val="tx2"/>
                  </a:solidFill>
                  <a:latin typeface="Arial" charset="0"/>
                  <a:ea typeface="Arial" charset="0"/>
                  <a:cs typeface="Arial" charset="0"/>
                </a:rPr>
                <a:t>37,000</a:t>
              </a:r>
              <a:r>
                <a:rPr lang="en-GB" sz="1350" dirty="0">
                  <a:latin typeface="Arial" charset="0"/>
                  <a:ea typeface="Arial" charset="0"/>
                  <a:cs typeface="Arial" charset="0"/>
                </a:rPr>
                <a:t> </a:t>
              </a:r>
              <a:br>
                <a:rPr lang="en-GB" sz="1350" dirty="0">
                  <a:latin typeface="Arial" charset="0"/>
                  <a:ea typeface="Arial" charset="0"/>
                  <a:cs typeface="Arial" charset="0"/>
                </a:rPr>
              </a:br>
              <a:r>
                <a:rPr lang="en-GB" sz="1350" dirty="0">
                  <a:latin typeface="Arial" charset="0"/>
                  <a:ea typeface="Arial" charset="0"/>
                  <a:cs typeface="Arial" charset="0"/>
                </a:rPr>
                <a:t>books including reference works</a:t>
              </a:r>
            </a:p>
          </p:txBody>
        </p:sp>
        <p:sp>
          <p:nvSpPr>
            <p:cNvPr id="18" name="Rectangle 17"/>
            <p:cNvSpPr/>
            <p:nvPr/>
          </p:nvSpPr>
          <p:spPr>
            <a:xfrm>
              <a:off x="2423023" y="3594729"/>
              <a:ext cx="2103833" cy="1508105"/>
            </a:xfrm>
            <a:prstGeom prst="rect">
              <a:avLst/>
            </a:prstGeom>
          </p:spPr>
          <p:txBody>
            <a:bodyPr wrap="square">
              <a:spAutoFit/>
            </a:bodyPr>
            <a:lstStyle/>
            <a:p>
              <a:pPr algn="ctr"/>
              <a:r>
                <a:rPr lang="en-GB" sz="1350" b="1" dirty="0">
                  <a:solidFill>
                    <a:schemeClr val="tx2"/>
                  </a:solidFill>
                  <a:latin typeface="Arial" charset="0"/>
                  <a:ea typeface="Arial" charset="0"/>
                  <a:cs typeface="Arial" charset="0"/>
                </a:rPr>
                <a:t>3,800</a:t>
              </a:r>
              <a:r>
                <a:rPr lang="en-GB" sz="1350" dirty="0">
                  <a:solidFill>
                    <a:schemeClr val="tx2"/>
                  </a:solidFill>
                  <a:latin typeface="Arial" charset="0"/>
                  <a:ea typeface="Arial" charset="0"/>
                  <a:cs typeface="Arial" charset="0"/>
                </a:rPr>
                <a:t> </a:t>
              </a:r>
              <a:br>
                <a:rPr lang="en-GB" sz="1350" dirty="0">
                  <a:solidFill>
                    <a:schemeClr val="tx2"/>
                  </a:solidFill>
                  <a:latin typeface="Arial" charset="0"/>
                  <a:ea typeface="Arial" charset="0"/>
                  <a:cs typeface="Arial" charset="0"/>
                </a:rPr>
              </a:br>
              <a:r>
                <a:rPr lang="en-GB" sz="1350" dirty="0">
                  <a:latin typeface="Arial" charset="0"/>
                  <a:ea typeface="Arial" charset="0"/>
                  <a:cs typeface="Arial" charset="0"/>
                </a:rPr>
                <a:t>journals &amp; serials, representing more than </a:t>
              </a:r>
              <a:r>
                <a:rPr lang="en-GB" sz="1350" b="1" dirty="0">
                  <a:solidFill>
                    <a:schemeClr val="tx2"/>
                  </a:solidFill>
                  <a:latin typeface="Arial" charset="0"/>
                  <a:ea typeface="Arial" charset="0"/>
                  <a:cs typeface="Arial" charset="0"/>
                </a:rPr>
                <a:t>612,000</a:t>
              </a:r>
              <a:r>
                <a:rPr lang="en-GB" sz="1350" dirty="0">
                  <a:latin typeface="Arial" charset="0"/>
                  <a:ea typeface="Arial" charset="0"/>
                  <a:cs typeface="Arial" charset="0"/>
                </a:rPr>
                <a:t> issues</a:t>
              </a:r>
            </a:p>
          </p:txBody>
        </p:sp>
        <p:pic>
          <p:nvPicPr>
            <p:cNvPr id="27" name="Picture 2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7898" y="5397640"/>
              <a:ext cx="853133" cy="853133"/>
            </a:xfrm>
            <a:prstGeom prst="rect">
              <a:avLst/>
            </a:prstGeom>
          </p:spPr>
        </p:pic>
        <p:pic>
          <p:nvPicPr>
            <p:cNvPr id="30" name="Picture 29"/>
            <p:cNvPicPr>
              <a:picLocks noChangeAspect="1"/>
            </p:cNvPicPr>
            <p:nvPr/>
          </p:nvPicPr>
          <p:blipFill>
            <a:blip r:embed="rId3"/>
            <a:stretch>
              <a:fillRect/>
            </a:stretch>
          </p:blipFill>
          <p:spPr>
            <a:xfrm>
              <a:off x="1003349" y="2743572"/>
              <a:ext cx="749300" cy="762000"/>
            </a:xfrm>
            <a:prstGeom prst="rect">
              <a:avLst/>
            </a:prstGeom>
          </p:spPr>
        </p:pic>
        <p:pic>
          <p:nvPicPr>
            <p:cNvPr id="31" name="Picture 30"/>
            <p:cNvPicPr>
              <a:picLocks noChangeAspect="1"/>
            </p:cNvPicPr>
            <p:nvPr/>
          </p:nvPicPr>
          <p:blipFill>
            <a:blip r:embed="rId4"/>
            <a:stretch>
              <a:fillRect/>
            </a:stretch>
          </p:blipFill>
          <p:spPr>
            <a:xfrm>
              <a:off x="3185369" y="2733468"/>
              <a:ext cx="584200" cy="723900"/>
            </a:xfrm>
            <a:prstGeom prst="rect">
              <a:avLst/>
            </a:prstGeom>
          </p:spPr>
        </p:pic>
        <p:pic>
          <p:nvPicPr>
            <p:cNvPr id="32" name="Picture 31"/>
            <p:cNvPicPr>
              <a:picLocks noChangeAspect="1"/>
            </p:cNvPicPr>
            <p:nvPr/>
          </p:nvPicPr>
          <p:blipFill>
            <a:blip r:embed="rId5"/>
            <a:stretch>
              <a:fillRect/>
            </a:stretch>
          </p:blipFill>
          <p:spPr>
            <a:xfrm>
              <a:off x="5207564" y="2718172"/>
              <a:ext cx="812800" cy="812800"/>
            </a:xfrm>
            <a:prstGeom prst="rect">
              <a:avLst/>
            </a:prstGeom>
          </p:spPr>
        </p:pic>
      </p:grpSp>
    </p:spTree>
    <p:extLst>
      <p:ext uri="{BB962C8B-B14F-4D97-AF65-F5344CB8AC3E}">
        <p14:creationId xmlns:p14="http://schemas.microsoft.com/office/powerpoint/2010/main" val="367221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105083" y="2219192"/>
            <a:ext cx="3895917" cy="3219094"/>
          </a:xfrm>
          <a:prstGeom prst="rect">
            <a:avLst/>
          </a:prstGeom>
          <a:gradFill flip="none" rotWithShape="1">
            <a:gsLst>
              <a:gs pos="31000">
                <a:srgbClr val="FF8200">
                  <a:lumMod val="5000"/>
                  <a:lumOff val="95000"/>
                </a:srgbClr>
              </a:gs>
              <a:gs pos="76000">
                <a:srgbClr val="FF8200">
                  <a:lumMod val="45000"/>
                  <a:lumOff val="55000"/>
                </a:srgbClr>
              </a:gs>
              <a:gs pos="83000">
                <a:srgbClr val="FF8200">
                  <a:lumMod val="45000"/>
                  <a:lumOff val="55000"/>
                </a:srgbClr>
              </a:gs>
              <a:gs pos="100000">
                <a:srgbClr val="FF8200">
                  <a:lumMod val="30000"/>
                  <a:lumOff val="70000"/>
                </a:srgbClr>
              </a:gs>
            </a:gsLst>
            <a:lin ang="5400000" scaled="1"/>
            <a:tileRect/>
          </a:gradFill>
          <a:ln w="25400" cap="flat" cmpd="sng" algn="ctr">
            <a:noFill/>
            <a:prstDash val="solid"/>
          </a:ln>
          <a:effectLst/>
        </p:spPr>
        <p:txBody>
          <a:bodyPr rtlCol="0" anchor="ctr"/>
          <a:lstStyle/>
          <a:p>
            <a:pPr algn="ctr" defTabSz="685773">
              <a:defRPr/>
            </a:pPr>
            <a:endParaRPr lang="en-GB" sz="1200" kern="0">
              <a:solidFill>
                <a:prstClr val="white"/>
              </a:solidFill>
              <a:latin typeface="Arial"/>
            </a:endParaRPr>
          </a:p>
        </p:txBody>
      </p:sp>
      <p:sp>
        <p:nvSpPr>
          <p:cNvPr id="47" name="Rectangle 46"/>
          <p:cNvSpPr/>
          <p:nvPr/>
        </p:nvSpPr>
        <p:spPr>
          <a:xfrm>
            <a:off x="1143002" y="2219191"/>
            <a:ext cx="2946041" cy="1178516"/>
          </a:xfrm>
          <a:prstGeom prst="rect">
            <a:avLst/>
          </a:prstGeom>
          <a:gradFill rotWithShape="1">
            <a:gsLst>
              <a:gs pos="0">
                <a:srgbClr val="00966C">
                  <a:lumMod val="20000"/>
                  <a:lumOff val="80000"/>
                </a:srgbClr>
              </a:gs>
              <a:gs pos="100000">
                <a:sysClr val="window" lastClr="FFFFFF"/>
              </a:gs>
            </a:gsLst>
            <a:lin ang="11040000" scaled="0"/>
          </a:gradFill>
          <a:ln w="9525" cap="flat" cmpd="sng" algn="ctr">
            <a:noFill/>
            <a:prstDash val="solid"/>
          </a:ln>
          <a:effectLst/>
        </p:spPr>
        <p:txBody>
          <a:bodyPr rtlCol="0" anchor="ctr"/>
          <a:lstStyle/>
          <a:p>
            <a:pPr algn="ctr" defTabSz="685773">
              <a:defRPr/>
            </a:pPr>
            <a:endParaRPr lang="en-US" sz="1350" kern="0">
              <a:solidFill>
                <a:prstClr val="white"/>
              </a:solidFill>
              <a:latin typeface="Arial"/>
            </a:endParaRPr>
          </a:p>
        </p:txBody>
      </p:sp>
      <p:sp>
        <p:nvSpPr>
          <p:cNvPr id="50" name="Freeform 56"/>
          <p:cNvSpPr>
            <a:spLocks/>
          </p:cNvSpPr>
          <p:nvPr>
            <p:custDataLst>
              <p:tags r:id="rId1"/>
            </p:custDataLst>
          </p:nvPr>
        </p:nvSpPr>
        <p:spPr bwMode="auto">
          <a:xfrm>
            <a:off x="3225057" y="2989897"/>
            <a:ext cx="1723621" cy="419241"/>
          </a:xfrm>
          <a:custGeom>
            <a:avLst/>
            <a:gdLst>
              <a:gd name="T0" fmla="*/ 2147483647 w 988"/>
              <a:gd name="T1" fmla="*/ 2147483647 h 324"/>
              <a:gd name="T2" fmla="*/ 0 w 988"/>
              <a:gd name="T3" fmla="*/ 2147483647 h 324"/>
              <a:gd name="T4" fmla="*/ 2147483647 w 988"/>
              <a:gd name="T5" fmla="*/ 0 h 324"/>
              <a:gd name="T6" fmla="*/ 2147483647 w 988"/>
              <a:gd name="T7" fmla="*/ 0 h 324"/>
              <a:gd name="T8" fmla="*/ 2147483647 w 988"/>
              <a:gd name="T9" fmla="*/ 2147483647 h 324"/>
              <a:gd name="T10" fmla="*/ 0 60000 65536"/>
              <a:gd name="T11" fmla="*/ 0 60000 65536"/>
              <a:gd name="T12" fmla="*/ 0 60000 65536"/>
              <a:gd name="T13" fmla="*/ 0 60000 65536"/>
              <a:gd name="T14" fmla="*/ 0 60000 65536"/>
              <a:gd name="T15" fmla="*/ 0 w 988"/>
              <a:gd name="T16" fmla="*/ 0 h 324"/>
              <a:gd name="T17" fmla="*/ 988 w 988"/>
              <a:gd name="T18" fmla="*/ 324 h 324"/>
            </a:gdLst>
            <a:ahLst/>
            <a:cxnLst>
              <a:cxn ang="T10">
                <a:pos x="T0" y="T1"/>
              </a:cxn>
              <a:cxn ang="T11">
                <a:pos x="T2" y="T3"/>
              </a:cxn>
              <a:cxn ang="T12">
                <a:pos x="T4" y="T5"/>
              </a:cxn>
              <a:cxn ang="T13">
                <a:pos x="T6" y="T7"/>
              </a:cxn>
              <a:cxn ang="T14">
                <a:pos x="T8" y="T9"/>
              </a:cxn>
            </a:cxnLst>
            <a:rect l="T15" t="T16" r="T17" b="T18"/>
            <a:pathLst>
              <a:path w="988" h="324">
                <a:moveTo>
                  <a:pt x="988" y="324"/>
                </a:moveTo>
                <a:lnTo>
                  <a:pt x="0" y="324"/>
                </a:lnTo>
                <a:lnTo>
                  <a:pt x="184" y="0"/>
                </a:lnTo>
                <a:lnTo>
                  <a:pt x="804" y="0"/>
                </a:lnTo>
                <a:lnTo>
                  <a:pt x="988" y="324"/>
                </a:lnTo>
                <a:close/>
              </a:path>
            </a:pathLst>
          </a:custGeom>
          <a:solidFill>
            <a:srgbClr val="00966C"/>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defTabSz="685773" eaLnBrk="1" fontAlgn="base" hangingPunct="1">
              <a:spcBef>
                <a:spcPct val="0"/>
              </a:spcBef>
              <a:spcAft>
                <a:spcPct val="0"/>
              </a:spcAft>
              <a:defRPr/>
            </a:pPr>
            <a:endParaRPr lang="en-US" sz="1200" kern="0" dirty="0">
              <a:solidFill>
                <a:prstClr val="black"/>
              </a:solidFill>
            </a:endParaRPr>
          </a:p>
        </p:txBody>
      </p:sp>
      <p:sp>
        <p:nvSpPr>
          <p:cNvPr id="48" name="Freeform 54"/>
          <p:cNvSpPr>
            <a:spLocks/>
          </p:cNvSpPr>
          <p:nvPr>
            <p:custDataLst>
              <p:tags r:id="rId2"/>
            </p:custDataLst>
          </p:nvPr>
        </p:nvSpPr>
        <p:spPr bwMode="auto">
          <a:xfrm>
            <a:off x="3544347" y="2230622"/>
            <a:ext cx="1080703" cy="757263"/>
          </a:xfrm>
          <a:custGeom>
            <a:avLst/>
            <a:gdLst>
              <a:gd name="T0" fmla="*/ 2147483647 w 620"/>
              <a:gd name="T1" fmla="*/ 2147483647 h 542"/>
              <a:gd name="T2" fmla="*/ 0 w 620"/>
              <a:gd name="T3" fmla="*/ 2147483647 h 542"/>
              <a:gd name="T4" fmla="*/ 2147483647 w 620"/>
              <a:gd name="T5" fmla="*/ 0 h 542"/>
              <a:gd name="T6" fmla="*/ 2147483647 w 620"/>
              <a:gd name="T7" fmla="*/ 2147483647 h 542"/>
              <a:gd name="T8" fmla="*/ 0 60000 65536"/>
              <a:gd name="T9" fmla="*/ 0 60000 65536"/>
              <a:gd name="T10" fmla="*/ 0 60000 65536"/>
              <a:gd name="T11" fmla="*/ 0 60000 65536"/>
              <a:gd name="T12" fmla="*/ 0 w 620"/>
              <a:gd name="T13" fmla="*/ 0 h 542"/>
              <a:gd name="T14" fmla="*/ 620 w 620"/>
              <a:gd name="T15" fmla="*/ 542 h 542"/>
            </a:gdLst>
            <a:ahLst/>
            <a:cxnLst>
              <a:cxn ang="T8">
                <a:pos x="T0" y="T1"/>
              </a:cxn>
              <a:cxn ang="T9">
                <a:pos x="T2" y="T3"/>
              </a:cxn>
              <a:cxn ang="T10">
                <a:pos x="T4" y="T5"/>
              </a:cxn>
              <a:cxn ang="T11">
                <a:pos x="T6" y="T7"/>
              </a:cxn>
            </a:cxnLst>
            <a:rect l="T12" t="T13" r="T14" b="T15"/>
            <a:pathLst>
              <a:path w="620" h="542">
                <a:moveTo>
                  <a:pt x="620" y="542"/>
                </a:moveTo>
                <a:lnTo>
                  <a:pt x="0" y="542"/>
                </a:lnTo>
                <a:lnTo>
                  <a:pt x="312" y="0"/>
                </a:lnTo>
                <a:lnTo>
                  <a:pt x="620" y="542"/>
                </a:lnTo>
                <a:close/>
              </a:path>
            </a:pathLst>
          </a:custGeom>
          <a:solidFill>
            <a:srgbClr val="00966C"/>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defTabSz="685773" eaLnBrk="1" fontAlgn="base" hangingPunct="1">
              <a:spcBef>
                <a:spcPct val="0"/>
              </a:spcBef>
              <a:spcAft>
                <a:spcPct val="0"/>
              </a:spcAft>
              <a:defRPr/>
            </a:pPr>
            <a:endParaRPr lang="en-US" sz="1200" kern="0" dirty="0">
              <a:solidFill>
                <a:prstClr val="black"/>
              </a:solidFill>
            </a:endParaRPr>
          </a:p>
        </p:txBody>
      </p:sp>
      <p:sp>
        <p:nvSpPr>
          <p:cNvPr id="4" name="Rectangle 3"/>
          <p:cNvSpPr/>
          <p:nvPr/>
        </p:nvSpPr>
        <p:spPr>
          <a:xfrm>
            <a:off x="1143002" y="3403122"/>
            <a:ext cx="2758002" cy="2040303"/>
          </a:xfrm>
          <a:prstGeom prst="rect">
            <a:avLst/>
          </a:prstGeom>
          <a:gradFill>
            <a:gsLst>
              <a:gs pos="0">
                <a:schemeClr val="tx2">
                  <a:lumMod val="20000"/>
                  <a:lumOff val="80000"/>
                </a:schemeClr>
              </a:gs>
              <a:gs pos="100000">
                <a:schemeClr val="bg1"/>
              </a:gs>
              <a:gs pos="73000">
                <a:schemeClr val="tx2">
                  <a:lumMod val="20000"/>
                  <a:lumOff val="80000"/>
                  <a:alpha val="7600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3"/>
          </a:p>
        </p:txBody>
      </p:sp>
      <p:grpSp>
        <p:nvGrpSpPr>
          <p:cNvPr id="11" name="Group 10"/>
          <p:cNvGrpSpPr/>
          <p:nvPr/>
        </p:nvGrpSpPr>
        <p:grpSpPr>
          <a:xfrm>
            <a:off x="1577662" y="3406783"/>
            <a:ext cx="4995749" cy="2036642"/>
            <a:chOff x="637590" y="3021850"/>
            <a:chExt cx="5364701" cy="2635381"/>
          </a:xfrm>
        </p:grpSpPr>
        <p:sp>
          <p:nvSpPr>
            <p:cNvPr id="12" name="Freeform 43"/>
            <p:cNvSpPr>
              <a:spLocks/>
            </p:cNvSpPr>
            <p:nvPr>
              <p:custDataLst>
                <p:tags r:id="rId22"/>
              </p:custDataLst>
            </p:nvPr>
          </p:nvSpPr>
          <p:spPr bwMode="auto">
            <a:xfrm>
              <a:off x="637590" y="5136214"/>
              <a:ext cx="5364701" cy="521017"/>
            </a:xfrm>
            <a:custGeom>
              <a:avLst/>
              <a:gdLst>
                <a:gd name="T0" fmla="*/ 2147483647 w 2864"/>
                <a:gd name="T1" fmla="*/ 2147483647 h 324"/>
                <a:gd name="T2" fmla="*/ 0 w 2864"/>
                <a:gd name="T3" fmla="*/ 2147483647 h 324"/>
                <a:gd name="T4" fmla="*/ 2147483647 w 2864"/>
                <a:gd name="T5" fmla="*/ 0 h 324"/>
                <a:gd name="T6" fmla="*/ 2147483647 w 2864"/>
                <a:gd name="T7" fmla="*/ 0 h 324"/>
                <a:gd name="T8" fmla="*/ 2147483647 w 2864"/>
                <a:gd name="T9" fmla="*/ 2147483647 h 324"/>
                <a:gd name="T10" fmla="*/ 0 60000 65536"/>
                <a:gd name="T11" fmla="*/ 0 60000 65536"/>
                <a:gd name="T12" fmla="*/ 0 60000 65536"/>
                <a:gd name="T13" fmla="*/ 0 60000 65536"/>
                <a:gd name="T14" fmla="*/ 0 60000 65536"/>
                <a:gd name="T15" fmla="*/ 0 w 2864"/>
                <a:gd name="T16" fmla="*/ 0 h 324"/>
                <a:gd name="T17" fmla="*/ 2864 w 2864"/>
                <a:gd name="T18" fmla="*/ 324 h 324"/>
              </a:gdLst>
              <a:ahLst/>
              <a:cxnLst>
                <a:cxn ang="T10">
                  <a:pos x="T0" y="T1"/>
                </a:cxn>
                <a:cxn ang="T11">
                  <a:pos x="T2" y="T3"/>
                </a:cxn>
                <a:cxn ang="T12">
                  <a:pos x="T4" y="T5"/>
                </a:cxn>
                <a:cxn ang="T13">
                  <a:pos x="T6" y="T7"/>
                </a:cxn>
                <a:cxn ang="T14">
                  <a:pos x="T8" y="T9"/>
                </a:cxn>
              </a:cxnLst>
              <a:rect l="T15" t="T16" r="T17" b="T18"/>
              <a:pathLst>
                <a:path w="2864" h="324">
                  <a:moveTo>
                    <a:pt x="2864" y="324"/>
                  </a:moveTo>
                  <a:lnTo>
                    <a:pt x="0" y="324"/>
                  </a:lnTo>
                  <a:lnTo>
                    <a:pt x="188" y="0"/>
                  </a:lnTo>
                  <a:lnTo>
                    <a:pt x="2676" y="0"/>
                  </a:lnTo>
                  <a:lnTo>
                    <a:pt x="2864" y="324"/>
                  </a:lnTo>
                  <a:close/>
                </a:path>
              </a:pathLst>
            </a:custGeom>
            <a:solidFill>
              <a:srgbClr val="FF6600"/>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350" kern="0" dirty="0">
                <a:solidFill>
                  <a:prstClr val="black"/>
                </a:solidFill>
              </a:endParaRPr>
            </a:p>
          </p:txBody>
        </p:sp>
        <p:sp>
          <p:nvSpPr>
            <p:cNvPr id="13" name="Freeform 44"/>
            <p:cNvSpPr>
              <a:spLocks/>
            </p:cNvSpPr>
            <p:nvPr>
              <p:custDataLst>
                <p:tags r:id="rId23"/>
              </p:custDataLst>
            </p:nvPr>
          </p:nvSpPr>
          <p:spPr bwMode="auto">
            <a:xfrm>
              <a:off x="999344" y="4589789"/>
              <a:ext cx="4660869" cy="549332"/>
            </a:xfrm>
            <a:custGeom>
              <a:avLst/>
              <a:gdLst>
                <a:gd name="T0" fmla="*/ 2147483647 w 2488"/>
                <a:gd name="T1" fmla="*/ 2147483647 h 324"/>
                <a:gd name="T2" fmla="*/ 0 w 2488"/>
                <a:gd name="T3" fmla="*/ 2147483647 h 324"/>
                <a:gd name="T4" fmla="*/ 2147483647 w 2488"/>
                <a:gd name="T5" fmla="*/ 0 h 324"/>
                <a:gd name="T6" fmla="*/ 2147483647 w 2488"/>
                <a:gd name="T7" fmla="*/ 0 h 324"/>
                <a:gd name="T8" fmla="*/ 2147483647 w 2488"/>
                <a:gd name="T9" fmla="*/ 2147483647 h 324"/>
                <a:gd name="T10" fmla="*/ 0 60000 65536"/>
                <a:gd name="T11" fmla="*/ 0 60000 65536"/>
                <a:gd name="T12" fmla="*/ 0 60000 65536"/>
                <a:gd name="T13" fmla="*/ 0 60000 65536"/>
                <a:gd name="T14" fmla="*/ 0 60000 65536"/>
                <a:gd name="T15" fmla="*/ 0 w 2488"/>
                <a:gd name="T16" fmla="*/ 0 h 324"/>
                <a:gd name="T17" fmla="*/ 2488 w 2488"/>
                <a:gd name="T18" fmla="*/ 324 h 324"/>
              </a:gdLst>
              <a:ahLst/>
              <a:cxnLst>
                <a:cxn ang="T10">
                  <a:pos x="T0" y="T1"/>
                </a:cxn>
                <a:cxn ang="T11">
                  <a:pos x="T2" y="T3"/>
                </a:cxn>
                <a:cxn ang="T12">
                  <a:pos x="T4" y="T5"/>
                </a:cxn>
                <a:cxn ang="T13">
                  <a:pos x="T6" y="T7"/>
                </a:cxn>
                <a:cxn ang="T14">
                  <a:pos x="T8" y="T9"/>
                </a:cxn>
              </a:cxnLst>
              <a:rect l="T15" t="T16" r="T17" b="T18"/>
              <a:pathLst>
                <a:path w="2488" h="324">
                  <a:moveTo>
                    <a:pt x="2488" y="324"/>
                  </a:moveTo>
                  <a:lnTo>
                    <a:pt x="0" y="324"/>
                  </a:lnTo>
                  <a:lnTo>
                    <a:pt x="188" y="0"/>
                  </a:lnTo>
                  <a:lnTo>
                    <a:pt x="2304" y="0"/>
                  </a:lnTo>
                  <a:lnTo>
                    <a:pt x="2488" y="324"/>
                  </a:lnTo>
                  <a:close/>
                </a:path>
              </a:pathLst>
            </a:custGeom>
            <a:solidFill>
              <a:srgbClr val="FF6600"/>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4" name="Freeform 45"/>
            <p:cNvSpPr>
              <a:spLocks/>
            </p:cNvSpPr>
            <p:nvPr>
              <p:custDataLst>
                <p:tags r:id="rId24"/>
              </p:custDataLst>
            </p:nvPr>
          </p:nvSpPr>
          <p:spPr bwMode="auto">
            <a:xfrm>
              <a:off x="1348390" y="4058851"/>
              <a:ext cx="3963753" cy="531783"/>
            </a:xfrm>
            <a:custGeom>
              <a:avLst/>
              <a:gdLst>
                <a:gd name="T0" fmla="*/ 2147483647 w 2116"/>
                <a:gd name="T1" fmla="*/ 2147483647 h 320"/>
                <a:gd name="T2" fmla="*/ 0 w 2116"/>
                <a:gd name="T3" fmla="*/ 2147483647 h 320"/>
                <a:gd name="T4" fmla="*/ 2147483647 w 2116"/>
                <a:gd name="T5" fmla="*/ 0 h 320"/>
                <a:gd name="T6" fmla="*/ 2147483647 w 2116"/>
                <a:gd name="T7" fmla="*/ 0 h 320"/>
                <a:gd name="T8" fmla="*/ 2147483647 w 2116"/>
                <a:gd name="T9" fmla="*/ 2147483647 h 320"/>
                <a:gd name="T10" fmla="*/ 0 60000 65536"/>
                <a:gd name="T11" fmla="*/ 0 60000 65536"/>
                <a:gd name="T12" fmla="*/ 0 60000 65536"/>
                <a:gd name="T13" fmla="*/ 0 60000 65536"/>
                <a:gd name="T14" fmla="*/ 0 60000 65536"/>
                <a:gd name="T15" fmla="*/ 0 w 2116"/>
                <a:gd name="T16" fmla="*/ 0 h 320"/>
                <a:gd name="T17" fmla="*/ 2116 w 2116"/>
                <a:gd name="T18" fmla="*/ 320 h 320"/>
              </a:gdLst>
              <a:ahLst/>
              <a:cxnLst>
                <a:cxn ang="T10">
                  <a:pos x="T0" y="T1"/>
                </a:cxn>
                <a:cxn ang="T11">
                  <a:pos x="T2" y="T3"/>
                </a:cxn>
                <a:cxn ang="T12">
                  <a:pos x="T4" y="T5"/>
                </a:cxn>
                <a:cxn ang="T13">
                  <a:pos x="T6" y="T7"/>
                </a:cxn>
                <a:cxn ang="T14">
                  <a:pos x="T8" y="T9"/>
                </a:cxn>
              </a:cxnLst>
              <a:rect l="T15" t="T16" r="T17" b="T18"/>
              <a:pathLst>
                <a:path w="2116" h="320">
                  <a:moveTo>
                    <a:pt x="2116" y="320"/>
                  </a:moveTo>
                  <a:lnTo>
                    <a:pt x="0" y="320"/>
                  </a:lnTo>
                  <a:lnTo>
                    <a:pt x="192" y="0"/>
                  </a:lnTo>
                  <a:lnTo>
                    <a:pt x="1936" y="0"/>
                  </a:lnTo>
                  <a:lnTo>
                    <a:pt x="2116" y="320"/>
                  </a:lnTo>
                  <a:close/>
                </a:path>
              </a:pathLst>
            </a:custGeom>
            <a:solidFill>
              <a:srgbClr val="FF6600"/>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5" name="Freeform 46"/>
            <p:cNvSpPr>
              <a:spLocks/>
            </p:cNvSpPr>
            <p:nvPr>
              <p:custDataLst>
                <p:tags r:id="rId25"/>
              </p:custDataLst>
            </p:nvPr>
          </p:nvSpPr>
          <p:spPr bwMode="auto">
            <a:xfrm>
              <a:off x="1708997" y="3531437"/>
              <a:ext cx="3258579" cy="526471"/>
            </a:xfrm>
            <a:custGeom>
              <a:avLst/>
              <a:gdLst>
                <a:gd name="T0" fmla="*/ 2147483647 w 1740"/>
                <a:gd name="T1" fmla="*/ 2147483647 h 326"/>
                <a:gd name="T2" fmla="*/ 0 w 1740"/>
                <a:gd name="T3" fmla="*/ 2147483647 h 326"/>
                <a:gd name="T4" fmla="*/ 2147483647 w 1740"/>
                <a:gd name="T5" fmla="*/ 0 h 326"/>
                <a:gd name="T6" fmla="*/ 2147483647 w 1740"/>
                <a:gd name="T7" fmla="*/ 0 h 326"/>
                <a:gd name="T8" fmla="*/ 2147483647 w 1740"/>
                <a:gd name="T9" fmla="*/ 2147483647 h 326"/>
                <a:gd name="T10" fmla="*/ 0 60000 65536"/>
                <a:gd name="T11" fmla="*/ 0 60000 65536"/>
                <a:gd name="T12" fmla="*/ 0 60000 65536"/>
                <a:gd name="T13" fmla="*/ 0 60000 65536"/>
                <a:gd name="T14" fmla="*/ 0 60000 65536"/>
                <a:gd name="T15" fmla="*/ 0 w 1740"/>
                <a:gd name="T16" fmla="*/ 0 h 326"/>
                <a:gd name="T17" fmla="*/ 1740 w 1740"/>
                <a:gd name="T18" fmla="*/ 326 h 326"/>
              </a:gdLst>
              <a:ahLst/>
              <a:cxnLst>
                <a:cxn ang="T10">
                  <a:pos x="T0" y="T1"/>
                </a:cxn>
                <a:cxn ang="T11">
                  <a:pos x="T2" y="T3"/>
                </a:cxn>
                <a:cxn ang="T12">
                  <a:pos x="T4" y="T5"/>
                </a:cxn>
                <a:cxn ang="T13">
                  <a:pos x="T6" y="T7"/>
                </a:cxn>
                <a:cxn ang="T14">
                  <a:pos x="T8" y="T9"/>
                </a:cxn>
              </a:cxnLst>
              <a:rect l="T15" t="T16" r="T17" b="T18"/>
              <a:pathLst>
                <a:path w="1740" h="326">
                  <a:moveTo>
                    <a:pt x="1740" y="326"/>
                  </a:moveTo>
                  <a:lnTo>
                    <a:pt x="0" y="326"/>
                  </a:lnTo>
                  <a:lnTo>
                    <a:pt x="184" y="0"/>
                  </a:lnTo>
                  <a:lnTo>
                    <a:pt x="1552" y="0"/>
                  </a:lnTo>
                  <a:lnTo>
                    <a:pt x="1740" y="326"/>
                  </a:lnTo>
                  <a:close/>
                </a:path>
              </a:pathLst>
            </a:custGeom>
            <a:solidFill>
              <a:srgbClr val="FF6600"/>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6" name="Freeform 34"/>
            <p:cNvSpPr>
              <a:spLocks/>
            </p:cNvSpPr>
            <p:nvPr>
              <p:custDataLst>
                <p:tags r:id="rId26"/>
              </p:custDataLst>
            </p:nvPr>
          </p:nvSpPr>
          <p:spPr bwMode="auto">
            <a:xfrm>
              <a:off x="2049835" y="3021850"/>
              <a:ext cx="2558777" cy="514988"/>
            </a:xfrm>
            <a:custGeom>
              <a:avLst/>
              <a:gdLst>
                <a:gd name="T0" fmla="*/ 2147483647 w 1366"/>
                <a:gd name="T1" fmla="*/ 2147483647 h 320"/>
                <a:gd name="T2" fmla="*/ 0 w 1366"/>
                <a:gd name="T3" fmla="*/ 2147483647 h 320"/>
                <a:gd name="T4" fmla="*/ 2147483647 w 1366"/>
                <a:gd name="T5" fmla="*/ 0 h 320"/>
                <a:gd name="T6" fmla="*/ 2147483647 w 1366"/>
                <a:gd name="T7" fmla="*/ 0 h 320"/>
                <a:gd name="T8" fmla="*/ 2147483647 w 1366"/>
                <a:gd name="T9" fmla="*/ 2147483647 h 320"/>
                <a:gd name="T10" fmla="*/ 0 60000 65536"/>
                <a:gd name="T11" fmla="*/ 0 60000 65536"/>
                <a:gd name="T12" fmla="*/ 0 60000 65536"/>
                <a:gd name="T13" fmla="*/ 0 60000 65536"/>
                <a:gd name="T14" fmla="*/ 0 60000 65536"/>
                <a:gd name="T15" fmla="*/ 0 w 1366"/>
                <a:gd name="T16" fmla="*/ 0 h 320"/>
                <a:gd name="T17" fmla="*/ 1366 w 1366"/>
                <a:gd name="T18" fmla="*/ 320 h 320"/>
              </a:gdLst>
              <a:ahLst/>
              <a:cxnLst>
                <a:cxn ang="T10">
                  <a:pos x="T0" y="T1"/>
                </a:cxn>
                <a:cxn ang="T11">
                  <a:pos x="T2" y="T3"/>
                </a:cxn>
                <a:cxn ang="T12">
                  <a:pos x="T4" y="T5"/>
                </a:cxn>
                <a:cxn ang="T13">
                  <a:pos x="T6" y="T7"/>
                </a:cxn>
                <a:cxn ang="T14">
                  <a:pos x="T8" y="T9"/>
                </a:cxn>
              </a:cxnLst>
              <a:rect l="T15" t="T16" r="T17" b="T18"/>
              <a:pathLst>
                <a:path w="1366" h="320">
                  <a:moveTo>
                    <a:pt x="1366" y="320"/>
                  </a:moveTo>
                  <a:lnTo>
                    <a:pt x="0" y="320"/>
                  </a:lnTo>
                  <a:lnTo>
                    <a:pt x="188" y="0"/>
                  </a:lnTo>
                  <a:lnTo>
                    <a:pt x="1180" y="0"/>
                  </a:lnTo>
                  <a:lnTo>
                    <a:pt x="1366" y="320"/>
                  </a:lnTo>
                  <a:close/>
                </a:path>
              </a:pathLst>
            </a:custGeom>
            <a:solidFill>
              <a:srgbClr val="FC6D07"/>
            </a:solidFill>
            <a:ln w="12700">
              <a:solidFill>
                <a:sysClr val="window" lastClr="FFFFFF"/>
              </a:solidFill>
              <a:miter lim="800000"/>
              <a:headEnd/>
              <a:tailEnd/>
            </a:ln>
            <a:effec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grpSp>
      <p:sp>
        <p:nvSpPr>
          <p:cNvPr id="19" name="TextBox 18"/>
          <p:cNvSpPr txBox="1"/>
          <p:nvPr/>
        </p:nvSpPr>
        <p:spPr>
          <a:xfrm>
            <a:off x="1636037" y="5716681"/>
            <a:ext cx="4022110" cy="230832"/>
          </a:xfrm>
          <a:prstGeom prst="rect">
            <a:avLst/>
          </a:prstGeom>
          <a:noFill/>
          <a:ln w="9525" cmpd="sng">
            <a:solidFill>
              <a:srgbClr val="787977"/>
            </a:solidFill>
            <a:prstDash val="dot"/>
          </a:ln>
          <a:effectLst/>
        </p:spPr>
        <p:txBody>
          <a:bodyPr wrap="square" rtlCol="0" anchor="ctr">
            <a:spAutoFit/>
          </a:bodyPr>
          <a:lstStyle/>
          <a:p>
            <a:pPr marL="891482" indent="-891482" algn="ctr" defTabSz="773669"/>
            <a:r>
              <a:rPr lang="zh-CN" altLang="en-US" sz="900" b="1" dirty="0">
                <a:solidFill>
                  <a:srgbClr val="FC6D07"/>
                </a:solidFill>
                <a:latin typeface="微软雅黑" panose="020B0503020204020204" pitchFamily="34" charset="-122"/>
                <a:ea typeface="微软雅黑" panose="020B0503020204020204" pitchFamily="34" charset="-122"/>
                <a:cs typeface="Roboto Condensed Bold Italic"/>
              </a:rPr>
              <a:t>图书是基础知识的宝库</a:t>
            </a:r>
            <a:endParaRPr lang="en-US" sz="900" b="1" dirty="0">
              <a:solidFill>
                <a:srgbClr val="FC6D07"/>
              </a:solidFill>
              <a:latin typeface="微软雅黑" panose="020B0503020204020204" pitchFamily="34" charset="-122"/>
              <a:ea typeface="微软雅黑" panose="020B0503020204020204" pitchFamily="34" charset="-122"/>
              <a:cs typeface="Roboto Condensed Bold Italic"/>
            </a:endParaRPr>
          </a:p>
        </p:txBody>
      </p:sp>
      <p:sp>
        <p:nvSpPr>
          <p:cNvPr id="20" name="Text Placeholder 2"/>
          <p:cNvSpPr>
            <a:spLocks/>
          </p:cNvSpPr>
          <p:nvPr>
            <p:custDataLst>
              <p:tags r:id="rId3"/>
            </p:custDataLst>
          </p:nvPr>
        </p:nvSpPr>
        <p:spPr bwMode="auto">
          <a:xfrm>
            <a:off x="3682324" y="2648579"/>
            <a:ext cx="754796"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Primary research</a:t>
            </a:r>
          </a:p>
        </p:txBody>
      </p:sp>
      <p:sp>
        <p:nvSpPr>
          <p:cNvPr id="21" name="Text Placeholder 2"/>
          <p:cNvSpPr>
            <a:spLocks/>
          </p:cNvSpPr>
          <p:nvPr>
            <p:custDataLst>
              <p:tags r:id="rId4"/>
            </p:custDataLst>
          </p:nvPr>
        </p:nvSpPr>
        <p:spPr bwMode="auto">
          <a:xfrm>
            <a:off x="3526482" y="3050165"/>
            <a:ext cx="1179406"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Summary of journal articles on a topic</a:t>
            </a:r>
          </a:p>
        </p:txBody>
      </p:sp>
      <p:sp>
        <p:nvSpPr>
          <p:cNvPr id="22" name="Text Placeholder 2"/>
          <p:cNvSpPr>
            <a:spLocks/>
          </p:cNvSpPr>
          <p:nvPr>
            <p:custDataLst>
              <p:tags r:id="rId5"/>
            </p:custDataLst>
          </p:nvPr>
        </p:nvSpPr>
        <p:spPr bwMode="auto">
          <a:xfrm>
            <a:off x="3045897" y="3449705"/>
            <a:ext cx="2090451"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schemeClr val="bg1"/>
                </a:solidFill>
                <a:cs typeface="Arial" charset="0"/>
              </a:rPr>
              <a:t>In-depth explorations of  recent developments and methods in a  field </a:t>
            </a:r>
          </a:p>
        </p:txBody>
      </p:sp>
      <p:sp>
        <p:nvSpPr>
          <p:cNvPr id="23" name="Text Placeholder 2"/>
          <p:cNvSpPr>
            <a:spLocks/>
          </p:cNvSpPr>
          <p:nvPr>
            <p:custDataLst>
              <p:tags r:id="rId6"/>
            </p:custDataLst>
          </p:nvPr>
        </p:nvSpPr>
        <p:spPr bwMode="auto">
          <a:xfrm>
            <a:off x="2588497" y="4695324"/>
            <a:ext cx="2760701"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Pedagogical examination or didactic presentation of key subject area concepts and methods</a:t>
            </a:r>
          </a:p>
        </p:txBody>
      </p:sp>
      <p:sp>
        <p:nvSpPr>
          <p:cNvPr id="24" name="Text Placeholder 2"/>
          <p:cNvSpPr>
            <a:spLocks/>
          </p:cNvSpPr>
          <p:nvPr>
            <p:custDataLst>
              <p:tags r:id="rId7"/>
            </p:custDataLst>
          </p:nvPr>
        </p:nvSpPr>
        <p:spPr bwMode="auto">
          <a:xfrm>
            <a:off x="2592858" y="4275827"/>
            <a:ext cx="2842088"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Compendiums of information / data sets for field or techniques, providing quick answers on the job</a:t>
            </a:r>
          </a:p>
        </p:txBody>
      </p:sp>
      <p:sp>
        <p:nvSpPr>
          <p:cNvPr id="25" name="Text Placeholder 2"/>
          <p:cNvSpPr>
            <a:spLocks/>
          </p:cNvSpPr>
          <p:nvPr>
            <p:custDataLst>
              <p:tags r:id="rId8"/>
            </p:custDataLst>
          </p:nvPr>
        </p:nvSpPr>
        <p:spPr bwMode="auto">
          <a:xfrm>
            <a:off x="2871961" y="3871412"/>
            <a:ext cx="2476742"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Complete, advanced and detailed descriptions providing depth in subject areas</a:t>
            </a:r>
          </a:p>
        </p:txBody>
      </p:sp>
      <p:sp>
        <p:nvSpPr>
          <p:cNvPr id="26" name="Text Placeholder 2"/>
          <p:cNvSpPr>
            <a:spLocks/>
          </p:cNvSpPr>
          <p:nvPr>
            <p:custDataLst>
              <p:tags r:id="rId9"/>
            </p:custDataLst>
          </p:nvPr>
        </p:nvSpPr>
        <p:spPr bwMode="auto">
          <a:xfrm>
            <a:off x="2253213" y="5120296"/>
            <a:ext cx="3494996" cy="2769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prstClr val="white"/>
                </a:solidFill>
                <a:cs typeface="Arial" charset="0"/>
              </a:rPr>
              <a:t>Comprehensive, foundational introduction </a:t>
            </a:r>
            <a:br>
              <a:rPr lang="en-US" sz="900" dirty="0">
                <a:solidFill>
                  <a:prstClr val="white"/>
                </a:solidFill>
                <a:cs typeface="Arial" charset="0"/>
              </a:rPr>
            </a:br>
            <a:r>
              <a:rPr lang="en-US" sz="900" dirty="0">
                <a:solidFill>
                  <a:prstClr val="white"/>
                </a:solidFill>
                <a:cs typeface="Arial" charset="0"/>
              </a:rPr>
              <a:t>to a discipline; encyclopedias</a:t>
            </a:r>
          </a:p>
        </p:txBody>
      </p:sp>
      <p:cxnSp>
        <p:nvCxnSpPr>
          <p:cNvPr id="27" name="Straight Connector 26"/>
          <p:cNvCxnSpPr/>
          <p:nvPr/>
        </p:nvCxnSpPr>
        <p:spPr>
          <a:xfrm>
            <a:off x="4608722" y="2986253"/>
            <a:ext cx="229832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
          <p:cNvSpPr>
            <a:spLocks/>
          </p:cNvSpPr>
          <p:nvPr>
            <p:custDataLst>
              <p:tags r:id="rId10"/>
            </p:custDataLst>
          </p:nvPr>
        </p:nvSpPr>
        <p:spPr bwMode="auto">
          <a:xfrm>
            <a:off x="4642327" y="2628603"/>
            <a:ext cx="994445"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125" dirty="0">
                <a:solidFill>
                  <a:srgbClr val="53565A"/>
                </a:solidFill>
                <a:latin typeface="微软雅黑" panose="020B0503020204020204" pitchFamily="34" charset="-122"/>
                <a:ea typeface="微软雅黑" panose="020B0503020204020204" pitchFamily="34" charset="-122"/>
                <a:cs typeface="Arial" charset="0"/>
              </a:rPr>
              <a:t>期刊论文</a:t>
            </a:r>
            <a:endParaRPr lang="en-US" sz="1125" dirty="0">
              <a:solidFill>
                <a:srgbClr val="53565A"/>
              </a:solidFill>
              <a:latin typeface="微软雅黑" panose="020B0503020204020204" pitchFamily="34" charset="-122"/>
              <a:ea typeface="微软雅黑" panose="020B0503020204020204" pitchFamily="34" charset="-122"/>
              <a:cs typeface="Arial" charset="0"/>
            </a:endParaRPr>
          </a:p>
        </p:txBody>
      </p:sp>
      <p:sp>
        <p:nvSpPr>
          <p:cNvPr id="29" name="Text Placeholder 2"/>
          <p:cNvSpPr>
            <a:spLocks/>
          </p:cNvSpPr>
          <p:nvPr>
            <p:custDataLst>
              <p:tags r:id="rId11"/>
            </p:custDataLst>
          </p:nvPr>
        </p:nvSpPr>
        <p:spPr bwMode="auto">
          <a:xfrm>
            <a:off x="4970027" y="3082425"/>
            <a:ext cx="1849389"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125" dirty="0">
                <a:solidFill>
                  <a:srgbClr val="53565A"/>
                </a:solidFill>
                <a:latin typeface="微软雅黑" panose="020B0503020204020204" pitchFamily="34" charset="-122"/>
                <a:ea typeface="微软雅黑" panose="020B0503020204020204" pitchFamily="34" charset="-122"/>
                <a:cs typeface="Arial" charset="0"/>
              </a:rPr>
              <a:t>期刊综述</a:t>
            </a:r>
            <a:endParaRPr lang="en-US" sz="1125" dirty="0">
              <a:solidFill>
                <a:srgbClr val="53565A"/>
              </a:solidFill>
              <a:latin typeface="微软雅黑" panose="020B0503020204020204" pitchFamily="34" charset="-122"/>
              <a:ea typeface="微软雅黑" panose="020B0503020204020204" pitchFamily="34" charset="-122"/>
              <a:cs typeface="Arial" charset="0"/>
            </a:endParaRPr>
          </a:p>
        </p:txBody>
      </p:sp>
      <p:cxnSp>
        <p:nvCxnSpPr>
          <p:cNvPr id="30" name="Straight Connector 29"/>
          <p:cNvCxnSpPr/>
          <p:nvPr/>
        </p:nvCxnSpPr>
        <p:spPr>
          <a:xfrm>
            <a:off x="5285791" y="3802862"/>
            <a:ext cx="175013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Text Placeholder 2"/>
          <p:cNvSpPr>
            <a:spLocks/>
          </p:cNvSpPr>
          <p:nvPr>
            <p:custDataLst>
              <p:tags r:id="rId12"/>
            </p:custDataLst>
          </p:nvPr>
        </p:nvSpPr>
        <p:spPr bwMode="auto">
          <a:xfrm>
            <a:off x="5284408" y="3516781"/>
            <a:ext cx="1458306"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125" dirty="0">
                <a:solidFill>
                  <a:srgbClr val="53565A"/>
                </a:solidFill>
                <a:latin typeface="微软雅黑" panose="020B0503020204020204" pitchFamily="34" charset="-122"/>
                <a:ea typeface="微软雅黑" panose="020B0503020204020204" pitchFamily="34" charset="-122"/>
                <a:cs typeface="Arial" charset="0"/>
              </a:rPr>
              <a:t>丛书、系列书</a:t>
            </a:r>
            <a:endParaRPr lang="en-US" sz="1125" dirty="0">
              <a:solidFill>
                <a:srgbClr val="53565A"/>
              </a:solidFill>
              <a:latin typeface="微软雅黑" panose="020B0503020204020204" pitchFamily="34" charset="-122"/>
              <a:ea typeface="微软雅黑" panose="020B0503020204020204" pitchFamily="34" charset="-122"/>
              <a:cs typeface="Arial" charset="0"/>
            </a:endParaRPr>
          </a:p>
        </p:txBody>
      </p:sp>
      <p:cxnSp>
        <p:nvCxnSpPr>
          <p:cNvPr id="32" name="Straight Connector 31"/>
          <p:cNvCxnSpPr/>
          <p:nvPr/>
        </p:nvCxnSpPr>
        <p:spPr>
          <a:xfrm>
            <a:off x="5934345" y="4612187"/>
            <a:ext cx="12495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
          <p:cNvSpPr>
            <a:spLocks/>
          </p:cNvSpPr>
          <p:nvPr>
            <p:custDataLst>
              <p:tags r:id="rId13"/>
            </p:custDataLst>
          </p:nvPr>
        </p:nvSpPr>
        <p:spPr bwMode="auto">
          <a:xfrm>
            <a:off x="6435190" y="5164678"/>
            <a:ext cx="1577242" cy="161583"/>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zh-CN" altLang="en-US" sz="1050" dirty="0">
                <a:solidFill>
                  <a:srgbClr val="53565A"/>
                </a:solidFill>
                <a:latin typeface="微软雅黑" panose="020B0503020204020204" pitchFamily="34" charset="-122"/>
                <a:ea typeface="微软雅黑" panose="020B0503020204020204" pitchFamily="34" charset="-122"/>
                <a:cs typeface="Arial" charset="0"/>
              </a:rPr>
              <a:t>参考工具书</a:t>
            </a:r>
            <a:r>
              <a:rPr lang="en-US" altLang="zh-CN" sz="1050" dirty="0">
                <a:solidFill>
                  <a:srgbClr val="53565A"/>
                </a:solidFill>
                <a:latin typeface="微软雅黑" panose="020B0503020204020204" pitchFamily="34" charset="-122"/>
                <a:ea typeface="微软雅黑" panose="020B0503020204020204" pitchFamily="34" charset="-122"/>
                <a:cs typeface="Arial" charset="0"/>
              </a:rPr>
              <a:t>&amp;</a:t>
            </a:r>
            <a:r>
              <a:rPr lang="zh-CN" altLang="en-US" sz="1050" dirty="0">
                <a:solidFill>
                  <a:srgbClr val="53565A"/>
                </a:solidFill>
                <a:latin typeface="微软雅黑" panose="020B0503020204020204" pitchFamily="34" charset="-122"/>
                <a:ea typeface="微软雅黑" panose="020B0503020204020204" pitchFamily="34" charset="-122"/>
                <a:cs typeface="Arial" charset="0"/>
              </a:rPr>
              <a:t>参考模块</a:t>
            </a:r>
            <a:r>
              <a:rPr lang="en-US" sz="1050" dirty="0">
                <a:solidFill>
                  <a:srgbClr val="53565A"/>
                </a:solidFill>
                <a:latin typeface="微软雅黑" panose="020B0503020204020204" pitchFamily="34" charset="-122"/>
                <a:ea typeface="微软雅黑" panose="020B0503020204020204" pitchFamily="34" charset="-122"/>
                <a:cs typeface="Arial" charset="0"/>
              </a:rPr>
              <a:t> </a:t>
            </a:r>
          </a:p>
        </p:txBody>
      </p:sp>
      <p:sp>
        <p:nvSpPr>
          <p:cNvPr id="34" name="Text Placeholder 2"/>
          <p:cNvSpPr>
            <a:spLocks/>
          </p:cNvSpPr>
          <p:nvPr>
            <p:custDataLst>
              <p:tags r:id="rId14"/>
            </p:custDataLst>
          </p:nvPr>
        </p:nvSpPr>
        <p:spPr bwMode="auto">
          <a:xfrm>
            <a:off x="6288788" y="4765428"/>
            <a:ext cx="754115"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125" dirty="0">
                <a:solidFill>
                  <a:srgbClr val="53565A"/>
                </a:solidFill>
                <a:latin typeface="微软雅黑" panose="020B0503020204020204" pitchFamily="34" charset="-122"/>
                <a:ea typeface="微软雅黑" panose="020B0503020204020204" pitchFamily="34" charset="-122"/>
                <a:cs typeface="Arial" charset="0"/>
              </a:rPr>
              <a:t>教材</a:t>
            </a:r>
            <a:endParaRPr lang="en-US" sz="1125" dirty="0">
              <a:solidFill>
                <a:srgbClr val="53565A"/>
              </a:solidFill>
              <a:latin typeface="微软雅黑" panose="020B0503020204020204" pitchFamily="34" charset="-122"/>
              <a:ea typeface="微软雅黑" panose="020B0503020204020204" pitchFamily="34" charset="-122"/>
              <a:cs typeface="Arial" charset="0"/>
            </a:endParaRPr>
          </a:p>
        </p:txBody>
      </p:sp>
      <p:cxnSp>
        <p:nvCxnSpPr>
          <p:cNvPr id="35" name="Straight Connector 34"/>
          <p:cNvCxnSpPr/>
          <p:nvPr/>
        </p:nvCxnSpPr>
        <p:spPr>
          <a:xfrm>
            <a:off x="4943502" y="3403822"/>
            <a:ext cx="205656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253249" y="5040647"/>
            <a:ext cx="95985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xt Placeholder 2"/>
          <p:cNvSpPr>
            <a:spLocks/>
          </p:cNvSpPr>
          <p:nvPr>
            <p:custDataLst>
              <p:tags r:id="rId15"/>
            </p:custDataLst>
          </p:nvPr>
        </p:nvSpPr>
        <p:spPr bwMode="auto">
          <a:xfrm>
            <a:off x="5836856" y="4091270"/>
            <a:ext cx="2182249" cy="173124"/>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125" dirty="0">
                <a:solidFill>
                  <a:srgbClr val="53565A"/>
                </a:solidFill>
                <a:latin typeface="微软雅黑" panose="020B0503020204020204" pitchFamily="34" charset="-122"/>
                <a:ea typeface="微软雅黑" panose="020B0503020204020204" pitchFamily="34" charset="-122"/>
                <a:cs typeface="Arial" charset="0"/>
              </a:rPr>
              <a:t>电子书（专著）</a:t>
            </a:r>
            <a:endParaRPr lang="en-US" sz="1125" dirty="0">
              <a:solidFill>
                <a:srgbClr val="53565A"/>
              </a:solidFill>
              <a:latin typeface="微软雅黑" panose="020B0503020204020204" pitchFamily="34" charset="-122"/>
              <a:ea typeface="微软雅黑" panose="020B0503020204020204" pitchFamily="34" charset="-122"/>
              <a:cs typeface="Arial" charset="0"/>
            </a:endParaRPr>
          </a:p>
        </p:txBody>
      </p:sp>
      <p:sp>
        <p:nvSpPr>
          <p:cNvPr id="41" name="Text Placeholder 2"/>
          <p:cNvSpPr>
            <a:spLocks/>
          </p:cNvSpPr>
          <p:nvPr>
            <p:custDataLst>
              <p:tags r:id="rId16"/>
            </p:custDataLst>
          </p:nvPr>
        </p:nvSpPr>
        <p:spPr bwMode="auto">
          <a:xfrm>
            <a:off x="2978283" y="5555271"/>
            <a:ext cx="1767270" cy="138499"/>
          </a:xfrm>
          <a:prstGeom prst="rect">
            <a:avLst/>
          </a:prstGeom>
          <a:noFill/>
          <a:ln w="9525">
            <a:noFill/>
            <a:miter lim="800000"/>
            <a:headEnd/>
            <a:tailEnd/>
          </a:ln>
        </p:spPr>
        <p:txBody>
          <a:bodyPr wrap="square" lIns="0" tIns="0" rIns="0" bIns="0" anchor="ctr">
            <a:spAutoFit/>
          </a:bodyPr>
          <a:lstStyle/>
          <a:p>
            <a:pPr algn="ctr" eaLnBrk="0" hangingPunct="0">
              <a:spcBef>
                <a:spcPct val="20000"/>
              </a:spcBef>
              <a:buClr>
                <a:srgbClr val="036635"/>
              </a:buClr>
              <a:buSzPct val="140000"/>
              <a:buFont typeface="Arial" charset="0"/>
              <a:buNone/>
            </a:pPr>
            <a:r>
              <a:rPr lang="en-US" sz="900" dirty="0">
                <a:solidFill>
                  <a:srgbClr val="53565A"/>
                </a:solidFill>
                <a:cs typeface="Arial" charset="0"/>
              </a:rPr>
              <a:t>Relevance of information over time</a:t>
            </a:r>
          </a:p>
        </p:txBody>
      </p:sp>
      <p:cxnSp>
        <p:nvCxnSpPr>
          <p:cNvPr id="42" name="Straight Arrow Connector 41"/>
          <p:cNvCxnSpPr/>
          <p:nvPr/>
        </p:nvCxnSpPr>
        <p:spPr>
          <a:xfrm flipV="1">
            <a:off x="4766024" y="5624520"/>
            <a:ext cx="1091416" cy="1"/>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1885492" y="5624519"/>
            <a:ext cx="1062081" cy="0"/>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216626" y="2759470"/>
            <a:ext cx="1247436" cy="738664"/>
          </a:xfrm>
          <a:prstGeom prst="rect">
            <a:avLst/>
          </a:prstGeom>
          <a:noFill/>
        </p:spPr>
        <p:txBody>
          <a:bodyPr wrap="square" rtlCol="0">
            <a:spAutoFit/>
          </a:bodyPr>
          <a:lstStyle/>
          <a:p>
            <a:pPr algn="r"/>
            <a:r>
              <a:rPr lang="zh-CN" altLang="en-US" sz="2100" dirty="0">
                <a:solidFill>
                  <a:srgbClr val="759497"/>
                </a:solidFill>
                <a:latin typeface="微软雅黑" panose="020B0503020204020204" pitchFamily="34" charset="-122"/>
                <a:ea typeface="微软雅黑" panose="020B0503020204020204" pitchFamily="34" charset="-122"/>
                <a:cs typeface="Roboto Condensed Bold Italic"/>
              </a:rPr>
              <a:t>期刊论文</a:t>
            </a:r>
            <a:endParaRPr lang="en-US" sz="21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1249490" y="3970504"/>
            <a:ext cx="1274787" cy="415498"/>
          </a:xfrm>
          <a:prstGeom prst="rect">
            <a:avLst/>
          </a:prstGeom>
          <a:noFill/>
        </p:spPr>
        <p:txBody>
          <a:bodyPr wrap="square" rtlCol="0">
            <a:spAutoFit/>
          </a:bodyPr>
          <a:lstStyle/>
          <a:p>
            <a:r>
              <a:rPr lang="zh-CN" altLang="en-US" sz="2100" dirty="0">
                <a:solidFill>
                  <a:srgbClr val="FC6D07"/>
                </a:solidFill>
                <a:latin typeface="微软雅黑" panose="020B0503020204020204" pitchFamily="34" charset="-122"/>
                <a:ea typeface="微软雅黑" panose="020B0503020204020204" pitchFamily="34" charset="-122"/>
                <a:cs typeface="Roboto Condensed Bold Italic"/>
              </a:rPr>
              <a:t>图书内容</a:t>
            </a:r>
            <a:endParaRPr lang="en-US" sz="2100" dirty="0">
              <a:latin typeface="微软雅黑" panose="020B0503020204020204" pitchFamily="34" charset="-122"/>
              <a:ea typeface="微软雅黑" panose="020B0503020204020204" pitchFamily="34" charset="-122"/>
            </a:endParaRPr>
          </a:p>
        </p:txBody>
      </p:sp>
      <p:sp>
        <p:nvSpPr>
          <p:cNvPr id="2" name="TextBox 1"/>
          <p:cNvSpPr txBox="1"/>
          <p:nvPr/>
        </p:nvSpPr>
        <p:spPr>
          <a:xfrm>
            <a:off x="264444" y="851614"/>
            <a:ext cx="6663536" cy="341632"/>
          </a:xfrm>
          <a:prstGeom prst="rect">
            <a:avLst/>
          </a:prstGeom>
          <a:noFill/>
        </p:spPr>
        <p:txBody>
          <a:bodyPr wrap="square" rtlCol="0">
            <a:spAutoFit/>
          </a:bodyPr>
          <a:lstStyle/>
          <a:p>
            <a:r>
              <a:rPr lang="zh-CN" altLang="en-US" sz="1620" b="1" dirty="0">
                <a:solidFill>
                  <a:schemeClr val="accent5">
                    <a:lumMod val="50000"/>
                  </a:schemeClr>
                </a:solidFill>
                <a:latin typeface="微软雅黑" panose="020B0503020204020204" pitchFamily="34" charset="-122"/>
                <a:ea typeface="微软雅黑" panose="020B0503020204020204" pitchFamily="34" charset="-122"/>
              </a:rPr>
              <a:t>图书内容和期刊论文在研究的不同阶段发挥不同的作用</a:t>
            </a:r>
            <a:endParaRPr lang="en-US" sz="162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40" name="Text Placeholder 2"/>
          <p:cNvSpPr>
            <a:spLocks/>
          </p:cNvSpPr>
          <p:nvPr>
            <p:custDataLst>
              <p:tags r:id="rId17"/>
            </p:custDataLst>
          </p:nvPr>
        </p:nvSpPr>
        <p:spPr bwMode="auto">
          <a:xfrm>
            <a:off x="685619" y="4909908"/>
            <a:ext cx="1154331" cy="365613"/>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背景研究和</a:t>
            </a:r>
            <a:endParaRPr lang="en-US" altLang="zh-CN" sz="1080" dirty="0">
              <a:latin typeface="Calibri" panose="020F0502020204030204" pitchFamily="34" charset="0"/>
              <a:cs typeface="Arial" charset="0"/>
            </a:endParaRPr>
          </a:p>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知识获取</a:t>
            </a:r>
            <a:endParaRPr lang="en-US" sz="1080" dirty="0">
              <a:latin typeface="Calibri" panose="020F0502020204030204" pitchFamily="34" charset="0"/>
              <a:cs typeface="Arial" charset="0"/>
            </a:endParaRPr>
          </a:p>
        </p:txBody>
      </p:sp>
      <p:sp>
        <p:nvSpPr>
          <p:cNvPr id="49" name="Text Placeholder 2"/>
          <p:cNvSpPr>
            <a:spLocks/>
          </p:cNvSpPr>
          <p:nvPr>
            <p:custDataLst>
              <p:tags r:id="rId18"/>
            </p:custDataLst>
          </p:nvPr>
        </p:nvSpPr>
        <p:spPr bwMode="auto">
          <a:xfrm>
            <a:off x="646667" y="4230895"/>
            <a:ext cx="1154331" cy="365613"/>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获取研究</a:t>
            </a:r>
            <a:endParaRPr lang="en-US" altLang="zh-CN" sz="1080" dirty="0">
              <a:latin typeface="Calibri" panose="020F0502020204030204" pitchFamily="34" charset="0"/>
              <a:cs typeface="Arial" charset="0"/>
            </a:endParaRPr>
          </a:p>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论题相关关系</a:t>
            </a:r>
            <a:endParaRPr lang="en-US" sz="1080" dirty="0">
              <a:latin typeface="Calibri" panose="020F0502020204030204" pitchFamily="34" charset="0"/>
              <a:cs typeface="Arial" charset="0"/>
            </a:endParaRPr>
          </a:p>
        </p:txBody>
      </p:sp>
      <p:sp>
        <p:nvSpPr>
          <p:cNvPr id="51" name="Text Placeholder 2"/>
          <p:cNvSpPr>
            <a:spLocks/>
          </p:cNvSpPr>
          <p:nvPr>
            <p:custDataLst>
              <p:tags r:id="rId19"/>
            </p:custDataLst>
          </p:nvPr>
        </p:nvSpPr>
        <p:spPr bwMode="auto">
          <a:xfrm>
            <a:off x="682372" y="3206362"/>
            <a:ext cx="1154331" cy="166199"/>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深入学习新知识</a:t>
            </a:r>
            <a:endParaRPr lang="en-US" sz="1080" dirty="0">
              <a:latin typeface="Calibri" panose="020F0502020204030204" pitchFamily="34" charset="0"/>
              <a:cs typeface="Arial" charset="0"/>
            </a:endParaRPr>
          </a:p>
        </p:txBody>
      </p:sp>
      <p:sp>
        <p:nvSpPr>
          <p:cNvPr id="52" name="Text Placeholder 2"/>
          <p:cNvSpPr>
            <a:spLocks/>
          </p:cNvSpPr>
          <p:nvPr>
            <p:custDataLst>
              <p:tags r:id="rId20"/>
            </p:custDataLst>
          </p:nvPr>
        </p:nvSpPr>
        <p:spPr bwMode="auto">
          <a:xfrm>
            <a:off x="680746" y="2627973"/>
            <a:ext cx="968130" cy="166199"/>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最新发现</a:t>
            </a:r>
            <a:endParaRPr lang="en-US" sz="1080" dirty="0">
              <a:latin typeface="Calibri" panose="020F0502020204030204" pitchFamily="34" charset="0"/>
              <a:cs typeface="Arial" charset="0"/>
            </a:endParaRPr>
          </a:p>
        </p:txBody>
      </p:sp>
      <p:sp>
        <p:nvSpPr>
          <p:cNvPr id="53" name="Text Placeholder 2"/>
          <p:cNvSpPr>
            <a:spLocks/>
          </p:cNvSpPr>
          <p:nvPr>
            <p:custDataLst>
              <p:tags r:id="rId21"/>
            </p:custDataLst>
          </p:nvPr>
        </p:nvSpPr>
        <p:spPr bwMode="auto">
          <a:xfrm>
            <a:off x="682370" y="3564662"/>
            <a:ext cx="1154331" cy="166199"/>
          </a:xfrm>
          <a:prstGeom prst="rect">
            <a:avLst/>
          </a:prstGeom>
          <a:noFill/>
          <a:ln w="9525">
            <a:noFill/>
            <a:miter lim="800000"/>
            <a:headEnd/>
            <a:tailEnd/>
          </a:ln>
        </p:spPr>
        <p:txBody>
          <a:bodyPr wrap="square" lIns="0" tIns="0" rIns="0" bIns="0" anchor="ctr">
            <a:spAutoFit/>
          </a:bodyPr>
          <a:lstStyle/>
          <a:p>
            <a:pPr eaLnBrk="0" hangingPunct="0">
              <a:spcBef>
                <a:spcPct val="20000"/>
              </a:spcBef>
              <a:buClr>
                <a:srgbClr val="036635"/>
              </a:buClr>
              <a:buSzPct val="140000"/>
              <a:buFont typeface="Arial" charset="0"/>
              <a:buNone/>
            </a:pPr>
            <a:r>
              <a:rPr lang="zh-CN" altLang="en-US" sz="1080" dirty="0">
                <a:latin typeface="Calibri" panose="020F0502020204030204" pitchFamily="34" charset="0"/>
                <a:cs typeface="Arial" charset="0"/>
              </a:rPr>
              <a:t>学习新方法</a:t>
            </a:r>
            <a:endParaRPr lang="en-US" sz="1080" dirty="0">
              <a:latin typeface="Calibri" panose="020F0502020204030204" pitchFamily="34" charset="0"/>
              <a:cs typeface="Arial" charset="0"/>
            </a:endParaRPr>
          </a:p>
        </p:txBody>
      </p:sp>
    </p:spTree>
    <p:extLst>
      <p:ext uri="{BB962C8B-B14F-4D97-AF65-F5344CB8AC3E}">
        <p14:creationId xmlns:p14="http://schemas.microsoft.com/office/powerpoint/2010/main" val="35227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70" y="1313440"/>
            <a:ext cx="7414487" cy="313984"/>
          </a:xfrm>
        </p:spPr>
        <p:txBody>
          <a:bodyPr>
            <a:normAutofit fontScale="90000"/>
          </a:bodyPr>
          <a:lstStyle/>
          <a:p>
            <a:r>
              <a:rPr lang="zh-CN" altLang="en-US" dirty="0">
                <a:latin typeface="微软雅黑" panose="020B0503020204020204" pitchFamily="34" charset="-122"/>
                <a:ea typeface="微软雅黑" panose="020B0503020204020204" pitchFamily="34" charset="-122"/>
              </a:rPr>
              <a:t>数据驱动型出版策略</a:t>
            </a:r>
            <a:endParaRPr lang="en-US" dirty="0">
              <a:latin typeface="微软雅黑" panose="020B0503020204020204" pitchFamily="34" charset="-122"/>
              <a:ea typeface="微软雅黑" panose="020B0503020204020204" pitchFamily="34" charset="-122"/>
            </a:endParaRPr>
          </a:p>
        </p:txBody>
      </p:sp>
      <p:grpSp>
        <p:nvGrpSpPr>
          <p:cNvPr id="4" name="Group 3"/>
          <p:cNvGrpSpPr/>
          <p:nvPr/>
        </p:nvGrpSpPr>
        <p:grpSpPr>
          <a:xfrm>
            <a:off x="830869" y="1801314"/>
            <a:ext cx="7211246" cy="3442483"/>
            <a:chOff x="551885" y="1618512"/>
            <a:chExt cx="8325976" cy="4317687"/>
          </a:xfrm>
        </p:grpSpPr>
        <p:sp>
          <p:nvSpPr>
            <p:cNvPr id="5" name="Right Arrow 4"/>
            <p:cNvSpPr/>
            <p:nvPr/>
          </p:nvSpPr>
          <p:spPr>
            <a:xfrm>
              <a:off x="5584215" y="1618513"/>
              <a:ext cx="3293646" cy="4284133"/>
            </a:xfrm>
            <a:prstGeom prst="rightArrow">
              <a:avLst>
                <a:gd name="adj1" fmla="val 77561"/>
                <a:gd name="adj2" fmla="val 33536"/>
              </a:avLst>
            </a:prstGeom>
            <a:gradFill>
              <a:gsLst>
                <a:gs pos="0">
                  <a:schemeClr val="bg1"/>
                </a:gs>
                <a:gs pos="100000">
                  <a:schemeClr val="accent4">
                    <a:lumMod val="75000"/>
                    <a:alpha val="3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620" b="1">
                <a:solidFill>
                  <a:prstClr val="white"/>
                </a:solidFill>
                <a:latin typeface="Calibri" panose="020F0502020204030204" pitchFamily="34" charset="0"/>
                <a:ea typeface="宋体" panose="02010600030101010101" pitchFamily="2" charset="-122"/>
              </a:endParaRPr>
            </a:p>
          </p:txBody>
        </p:sp>
        <p:sp>
          <p:nvSpPr>
            <p:cNvPr id="6" name="Right Arrow 5"/>
            <p:cNvSpPr/>
            <p:nvPr/>
          </p:nvSpPr>
          <p:spPr>
            <a:xfrm>
              <a:off x="3131195" y="1652066"/>
              <a:ext cx="3149099" cy="4284133"/>
            </a:xfrm>
            <a:prstGeom prst="rightArrow">
              <a:avLst>
                <a:gd name="adj1" fmla="val 77561"/>
                <a:gd name="adj2" fmla="val 33536"/>
              </a:avLst>
            </a:prstGeom>
            <a:gradFill>
              <a:gsLst>
                <a:gs pos="0">
                  <a:schemeClr val="bg1"/>
                </a:gs>
                <a:gs pos="100000">
                  <a:schemeClr val="tx2">
                    <a:alpha val="3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620" b="1">
                <a:solidFill>
                  <a:prstClr val="white"/>
                </a:solidFill>
                <a:latin typeface="Calibri" panose="020F0502020204030204" pitchFamily="34" charset="0"/>
                <a:ea typeface="宋体" panose="02010600030101010101" pitchFamily="2" charset="-122"/>
              </a:endParaRPr>
            </a:p>
          </p:txBody>
        </p:sp>
        <p:sp>
          <p:nvSpPr>
            <p:cNvPr id="7" name="Right Arrow 6"/>
            <p:cNvSpPr/>
            <p:nvPr/>
          </p:nvSpPr>
          <p:spPr>
            <a:xfrm>
              <a:off x="551885" y="1618512"/>
              <a:ext cx="3271079" cy="4284133"/>
            </a:xfrm>
            <a:prstGeom prst="rightArrow">
              <a:avLst>
                <a:gd name="adj1" fmla="val 77561"/>
                <a:gd name="adj2" fmla="val 33536"/>
              </a:avLst>
            </a:prstGeom>
            <a:gradFill>
              <a:gsLst>
                <a:gs pos="0">
                  <a:schemeClr val="bg1"/>
                </a:gs>
                <a:gs pos="100000">
                  <a:schemeClr val="accent6">
                    <a:alpha val="3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620" b="1">
                <a:solidFill>
                  <a:prstClr val="white"/>
                </a:solidFill>
                <a:latin typeface="Calibri" panose="020F0502020204030204" pitchFamily="34" charset="0"/>
                <a:ea typeface="宋体" panose="02010600030101010101" pitchFamily="2" charset="-122"/>
              </a:endParaRPr>
            </a:p>
          </p:txBody>
        </p:sp>
        <p:sp>
          <p:nvSpPr>
            <p:cNvPr id="8" name="Rectangle 7"/>
            <p:cNvSpPr/>
            <p:nvPr/>
          </p:nvSpPr>
          <p:spPr>
            <a:xfrm>
              <a:off x="869823" y="1706647"/>
              <a:ext cx="2096935"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r>
                <a:rPr lang="en-US" sz="1620" b="1" dirty="0">
                  <a:solidFill>
                    <a:srgbClr val="858964"/>
                  </a:solidFill>
                  <a:latin typeface="Calibri" panose="020F0502020204030204" pitchFamily="34" charset="0"/>
                  <a:ea typeface="宋体" panose="02010600030101010101" pitchFamily="2" charset="-122"/>
                  <a:cs typeface="Arial"/>
                </a:rPr>
                <a:t>Scopus &amp; </a:t>
              </a:r>
              <a:r>
                <a:rPr lang="en-US" sz="1620" b="1" dirty="0" err="1">
                  <a:solidFill>
                    <a:srgbClr val="858964"/>
                  </a:solidFill>
                  <a:latin typeface="Calibri" panose="020F0502020204030204" pitchFamily="34" charset="0"/>
                  <a:ea typeface="宋体" panose="02010600030101010101" pitchFamily="2" charset="-122"/>
                  <a:cs typeface="Arial"/>
                </a:rPr>
                <a:t>SciVal</a:t>
              </a:r>
              <a:endParaRPr lang="en-US" sz="1620" b="1" dirty="0">
                <a:solidFill>
                  <a:srgbClr val="858964"/>
                </a:solidFill>
                <a:latin typeface="Calibri" panose="020F0502020204030204" pitchFamily="34" charset="0"/>
                <a:ea typeface="宋体" panose="02010600030101010101" pitchFamily="2" charset="-122"/>
                <a:cs typeface="Arial"/>
              </a:endParaRPr>
            </a:p>
          </p:txBody>
        </p:sp>
        <p:sp>
          <p:nvSpPr>
            <p:cNvPr id="9" name="Rectangle 8"/>
            <p:cNvSpPr/>
            <p:nvPr/>
          </p:nvSpPr>
          <p:spPr>
            <a:xfrm>
              <a:off x="3698102" y="1721932"/>
              <a:ext cx="1621407"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r>
                <a:rPr lang="en-US" sz="1620" b="1" dirty="0">
                  <a:solidFill>
                    <a:srgbClr val="FF8200"/>
                  </a:solidFill>
                  <a:latin typeface="Calibri" panose="020F0502020204030204" pitchFamily="34" charset="0"/>
                  <a:ea typeface="宋体" panose="02010600030101010101" pitchFamily="2" charset="-122"/>
                  <a:cs typeface="Arial"/>
                </a:rPr>
                <a:t>Analysis</a:t>
              </a:r>
              <a:r>
                <a:rPr lang="zh-CN" altLang="en-US" sz="1620" b="1" dirty="0">
                  <a:solidFill>
                    <a:srgbClr val="FF8200"/>
                  </a:solidFill>
                  <a:latin typeface="Calibri" panose="020F0502020204030204" pitchFamily="34" charset="0"/>
                  <a:ea typeface="宋体" panose="02010600030101010101" pitchFamily="2" charset="-122"/>
                  <a:cs typeface="Arial"/>
                </a:rPr>
                <a:t>分析</a:t>
              </a:r>
              <a:endParaRPr lang="en-US" sz="1620" b="1" dirty="0">
                <a:solidFill>
                  <a:srgbClr val="FF8200"/>
                </a:solidFill>
                <a:latin typeface="Calibri" panose="020F0502020204030204" pitchFamily="34" charset="0"/>
                <a:ea typeface="宋体" panose="02010600030101010101" pitchFamily="2" charset="-122"/>
                <a:cs typeface="Arial"/>
              </a:endParaRPr>
            </a:p>
          </p:txBody>
        </p:sp>
        <p:sp>
          <p:nvSpPr>
            <p:cNvPr id="10" name="Rectangle 9"/>
            <p:cNvSpPr/>
            <p:nvPr/>
          </p:nvSpPr>
          <p:spPr>
            <a:xfrm>
              <a:off x="6341621" y="1694809"/>
              <a:ext cx="148786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r>
                <a:rPr lang="en-US" sz="1620" b="1" dirty="0">
                  <a:solidFill>
                    <a:srgbClr val="759497"/>
                  </a:solidFill>
                  <a:latin typeface="Calibri" panose="020F0502020204030204" pitchFamily="34" charset="0"/>
                  <a:ea typeface="宋体" panose="02010600030101010101" pitchFamily="2" charset="-122"/>
                  <a:cs typeface="Arial"/>
                </a:rPr>
                <a:t>Results</a:t>
              </a:r>
              <a:r>
                <a:rPr lang="zh-CN" altLang="en-US" sz="1620" b="1" dirty="0">
                  <a:solidFill>
                    <a:srgbClr val="759497"/>
                  </a:solidFill>
                  <a:latin typeface="Calibri" panose="020F0502020204030204" pitchFamily="34" charset="0"/>
                  <a:ea typeface="宋体" panose="02010600030101010101" pitchFamily="2" charset="-122"/>
                  <a:cs typeface="Arial"/>
                </a:rPr>
                <a:t>结果</a:t>
              </a:r>
              <a:endParaRPr lang="en-US" sz="1620" b="1" dirty="0">
                <a:solidFill>
                  <a:srgbClr val="759497"/>
                </a:solidFill>
                <a:latin typeface="Calibri" panose="020F0502020204030204" pitchFamily="34" charset="0"/>
                <a:ea typeface="宋体" panose="02010600030101010101" pitchFamily="2" charset="-122"/>
                <a:cs typeface="Arial"/>
              </a:endParaRPr>
            </a:p>
          </p:txBody>
        </p:sp>
        <p:sp>
          <p:nvSpPr>
            <p:cNvPr id="11" name="Chevron 8"/>
            <p:cNvSpPr/>
            <p:nvPr/>
          </p:nvSpPr>
          <p:spPr>
            <a:xfrm>
              <a:off x="6557329" y="2947032"/>
              <a:ext cx="1524000" cy="1600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804" tIns="9602" rIns="9602" bIns="9602" numCol="1" spcCol="1270" anchor="t" anchorCtr="0">
              <a:noAutofit/>
            </a:bodyPr>
            <a:lstStyle/>
            <a:p>
              <a:pPr marL="105728" indent="-105728" defTabSz="320040">
                <a:spcBef>
                  <a:spcPct val="0"/>
                </a:spcBef>
                <a:spcAft>
                  <a:spcPts val="540"/>
                </a:spcAft>
                <a:buClr>
                  <a:srgbClr val="759497"/>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制定年度出版计划</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759497"/>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创建目标书目</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759497"/>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规划寻找“最佳”作者</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759497"/>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出版内容，覆盖综合科研成果</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007398"/>
                </a:buClr>
                <a:buFont typeface="Arial"/>
                <a:buChar char="•"/>
              </a:pPr>
              <a:endParaRPr lang="en-US" sz="1080" b="1" dirty="0">
                <a:solidFill>
                  <a:srgbClr val="787977"/>
                </a:solidFill>
                <a:latin typeface="Calibri" panose="020F0502020204030204" pitchFamily="34" charset="0"/>
                <a:ea typeface="宋体" panose="02010600030101010101" pitchFamily="2" charset="-122"/>
                <a:cs typeface="Arial"/>
              </a:endParaRPr>
            </a:p>
          </p:txBody>
        </p:sp>
        <p:sp>
          <p:nvSpPr>
            <p:cNvPr id="12" name="Chevron 6"/>
            <p:cNvSpPr/>
            <p:nvPr/>
          </p:nvSpPr>
          <p:spPr>
            <a:xfrm>
              <a:off x="1111650" y="2671342"/>
              <a:ext cx="2359740" cy="19361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804" tIns="9602" rIns="9602" bIns="9602" numCol="1" spcCol="1270" anchor="t" anchorCtr="0">
              <a:noAutofit/>
            </a:bodyPr>
            <a:lstStyle/>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追踪期刊活动</a:t>
              </a:r>
              <a:r>
                <a:rPr lang="en-US" sz="1080" b="1" dirty="0">
                  <a:solidFill>
                    <a:srgbClr val="53565A"/>
                  </a:solidFill>
                  <a:latin typeface="Calibri" panose="020F0502020204030204" pitchFamily="34" charset="0"/>
                  <a:ea typeface="宋体" panose="02010600030101010101" pitchFamily="2" charset="-122"/>
                  <a:cs typeface="Arial"/>
                </a:rPr>
                <a:t> </a:t>
              </a: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文章引用</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科研</a:t>
              </a:r>
              <a:r>
                <a:rPr lang="en-US" altLang="zh-CN" sz="1080" b="1" dirty="0">
                  <a:solidFill>
                    <a:srgbClr val="53565A"/>
                  </a:solidFill>
                  <a:latin typeface="Calibri" panose="020F0502020204030204" pitchFamily="34" charset="0"/>
                  <a:ea typeface="宋体" panose="02010600030101010101" pitchFamily="2" charset="-122"/>
                  <a:cs typeface="Arial"/>
                </a:rPr>
                <a:t>/</a:t>
              </a:r>
              <a:r>
                <a:rPr lang="zh-CN" altLang="en-US" sz="1080" b="1" dirty="0">
                  <a:solidFill>
                    <a:srgbClr val="53565A"/>
                  </a:solidFill>
                  <a:latin typeface="Calibri" panose="020F0502020204030204" pitchFamily="34" charset="0"/>
                  <a:ea typeface="宋体" panose="02010600030101010101" pitchFamily="2" charset="-122"/>
                  <a:cs typeface="Arial"/>
                </a:rPr>
                <a:t>学科增长</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引用影响</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重要作者和机构</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科研基金</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图书使用趋势</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858964"/>
                </a:buClr>
                <a:buFont typeface="Arial"/>
                <a:buChar char="•"/>
              </a:pPr>
              <a:endParaRPr lang="en-US" sz="1080" b="1" dirty="0">
                <a:solidFill>
                  <a:srgbClr val="787977"/>
                </a:solidFill>
                <a:latin typeface="Calibri" panose="020F0502020204030204" pitchFamily="34" charset="0"/>
                <a:ea typeface="宋体" panose="02010600030101010101" pitchFamily="2" charset="-122"/>
                <a:cs typeface="Arial"/>
              </a:endParaRPr>
            </a:p>
          </p:txBody>
        </p:sp>
        <p:sp>
          <p:nvSpPr>
            <p:cNvPr id="13" name="Chevron 4"/>
            <p:cNvSpPr/>
            <p:nvPr/>
          </p:nvSpPr>
          <p:spPr>
            <a:xfrm>
              <a:off x="4008285" y="3149219"/>
              <a:ext cx="1735114" cy="1676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804" tIns="9602" rIns="9602" bIns="9602" numCol="1" spcCol="1270" anchor="t" anchorCtr="0">
              <a:noAutofit/>
            </a:bodyPr>
            <a:lstStyle/>
            <a:p>
              <a:pPr marL="105728" indent="-105728" defTabSz="320040">
                <a:spcBef>
                  <a:spcPct val="0"/>
                </a:spcBef>
                <a:spcAft>
                  <a:spcPts val="540"/>
                </a:spcAft>
                <a:buClr>
                  <a:srgbClr val="FF8200"/>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定位热门领域，关联突出作者</a:t>
              </a:r>
              <a:endParaRPr lang="en-US" sz="1080" b="1" dirty="0">
                <a:solidFill>
                  <a:srgbClr val="53565A"/>
                </a:solidFill>
                <a:latin typeface="Calibri" panose="020F0502020204030204" pitchFamily="34" charset="0"/>
                <a:ea typeface="宋体" panose="02010600030101010101" pitchFamily="2" charset="-122"/>
                <a:cs typeface="Arial"/>
              </a:endParaRPr>
            </a:p>
            <a:p>
              <a:pPr marL="105728" indent="-105728" defTabSz="320040">
                <a:spcBef>
                  <a:spcPct val="0"/>
                </a:spcBef>
                <a:spcAft>
                  <a:spcPts val="540"/>
                </a:spcAft>
                <a:buClr>
                  <a:srgbClr val="FF8200"/>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定位科研缺口</a:t>
              </a:r>
              <a:r>
                <a:rPr lang="en-US" sz="1080" b="1" dirty="0">
                  <a:solidFill>
                    <a:srgbClr val="53565A"/>
                  </a:solidFill>
                  <a:latin typeface="Calibri" panose="020F0502020204030204" pitchFamily="34" charset="0"/>
                  <a:ea typeface="宋体" panose="02010600030101010101" pitchFamily="2" charset="-122"/>
                  <a:cs typeface="Arial"/>
                </a:rPr>
                <a:t>  </a:t>
              </a:r>
            </a:p>
            <a:p>
              <a:pPr marL="105728" indent="-105728" defTabSz="320040">
                <a:spcBef>
                  <a:spcPct val="0"/>
                </a:spcBef>
                <a:spcAft>
                  <a:spcPts val="540"/>
                </a:spcAft>
                <a:buClr>
                  <a:srgbClr val="FF8200"/>
                </a:buClr>
                <a:buFont typeface="Arial"/>
                <a:buChar char="•"/>
              </a:pPr>
              <a:r>
                <a:rPr lang="zh-CN" altLang="en-US" sz="1080" b="1" dirty="0">
                  <a:solidFill>
                    <a:srgbClr val="53565A"/>
                  </a:solidFill>
                  <a:latin typeface="Calibri" panose="020F0502020204030204" pitchFamily="34" charset="0"/>
                  <a:ea typeface="宋体" panose="02010600030101010101" pitchFamily="2" charset="-122"/>
                  <a:cs typeface="Arial"/>
                </a:rPr>
                <a:t>量化想法</a:t>
              </a:r>
              <a:r>
                <a:rPr lang="en-US" sz="1080" b="1" dirty="0">
                  <a:solidFill>
                    <a:srgbClr val="53565A"/>
                  </a:solidFill>
                  <a:latin typeface="Calibri" panose="020F0502020204030204" pitchFamily="34" charset="0"/>
                  <a:ea typeface="宋体" panose="02010600030101010101" pitchFamily="2" charset="-122"/>
                  <a:cs typeface="Arial"/>
                </a:rPr>
                <a:t> </a:t>
              </a:r>
            </a:p>
          </p:txBody>
        </p:sp>
      </p:grpSp>
      <p:sp>
        <p:nvSpPr>
          <p:cNvPr id="14" name="TextBox 13"/>
          <p:cNvSpPr txBox="1"/>
          <p:nvPr/>
        </p:nvSpPr>
        <p:spPr>
          <a:xfrm>
            <a:off x="897611" y="5369492"/>
            <a:ext cx="7281003" cy="480131"/>
          </a:xfrm>
          <a:prstGeom prst="rect">
            <a:avLst/>
          </a:prstGeom>
          <a:noFill/>
        </p:spPr>
        <p:txBody>
          <a:bodyPr wrap="square" rtlCol="0">
            <a:spAutoFit/>
          </a:bodyPr>
          <a:lstStyle/>
          <a:p>
            <a:r>
              <a:rPr lang="zh-CN" altLang="en-US" sz="1260" dirty="0">
                <a:solidFill>
                  <a:srgbClr val="002060"/>
                </a:solidFill>
                <a:latin typeface="微软雅黑" panose="020B0503020204020204" pitchFamily="34" charset="-122"/>
                <a:ea typeface="微软雅黑" panose="020B0503020204020204" pitchFamily="34" charset="-122"/>
              </a:rPr>
              <a:t>基于用户的需求，通过数据分析，开拓广泛的知识，为用户提供高质量的、可信赖的、使用便利的信息资源是我们的使命。</a:t>
            </a:r>
            <a:endParaRPr lang="en-US" sz="1260" dirty="0"/>
          </a:p>
        </p:txBody>
      </p:sp>
    </p:spTree>
    <p:extLst>
      <p:ext uri="{BB962C8B-B14F-4D97-AF65-F5344CB8AC3E}">
        <p14:creationId xmlns:p14="http://schemas.microsoft.com/office/powerpoint/2010/main" val="19362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6148"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144192" y="858442"/>
                        <a:ext cx="1191" cy="1191"/>
                      </a:xfrm>
                      <a:prstGeom prst="rect">
                        <a:avLst/>
                      </a:prstGeom>
                    </p:spPr>
                  </p:pic>
                </p:oleObj>
              </mc:Fallback>
            </mc:AlternateContent>
          </a:graphicData>
        </a:graphic>
      </p:graphicFrame>
      <p:grpSp>
        <p:nvGrpSpPr>
          <p:cNvPr id="54" name="Group 53"/>
          <p:cNvGrpSpPr/>
          <p:nvPr/>
        </p:nvGrpSpPr>
        <p:grpSpPr>
          <a:xfrm>
            <a:off x="3140511" y="2307727"/>
            <a:ext cx="3751066" cy="2856190"/>
            <a:chOff x="2663347" y="1933969"/>
            <a:chExt cx="5001421" cy="3808253"/>
          </a:xfrm>
        </p:grpSpPr>
        <p:sp>
          <p:nvSpPr>
            <p:cNvPr id="55" name="Oval 54"/>
            <p:cNvSpPr/>
            <p:nvPr/>
          </p:nvSpPr>
          <p:spPr>
            <a:xfrm>
              <a:off x="3286003" y="1933969"/>
              <a:ext cx="814443" cy="814443"/>
            </a:xfrm>
            <a:prstGeom prst="ellipse">
              <a:avLst/>
            </a:prstGeom>
            <a:solidFill>
              <a:srgbClr val="FF5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56" name="Oval 55"/>
            <p:cNvSpPr>
              <a:spLocks noChangeAspect="1"/>
            </p:cNvSpPr>
            <p:nvPr/>
          </p:nvSpPr>
          <p:spPr>
            <a:xfrm>
              <a:off x="3105747" y="2748411"/>
              <a:ext cx="940434" cy="94043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57" name="Oval 56"/>
            <p:cNvSpPr>
              <a:spLocks noChangeAspect="1"/>
            </p:cNvSpPr>
            <p:nvPr/>
          </p:nvSpPr>
          <p:spPr>
            <a:xfrm>
              <a:off x="2663347" y="4603842"/>
              <a:ext cx="1138380" cy="1138380"/>
            </a:xfrm>
            <a:prstGeom prst="ellipse">
              <a:avLst/>
            </a:prstGeom>
            <a:solidFill>
              <a:srgbClr val="41B6E6"/>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58" name="Oval 57"/>
            <p:cNvSpPr>
              <a:spLocks noChangeAspect="1"/>
            </p:cNvSpPr>
            <p:nvPr/>
          </p:nvSpPr>
          <p:spPr>
            <a:xfrm>
              <a:off x="4224389" y="4351224"/>
              <a:ext cx="1156668" cy="115666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59" name="Oval 58"/>
            <p:cNvSpPr>
              <a:spLocks noChangeAspect="1"/>
            </p:cNvSpPr>
            <p:nvPr/>
          </p:nvSpPr>
          <p:spPr>
            <a:xfrm>
              <a:off x="3596567" y="3730928"/>
              <a:ext cx="952124" cy="952124"/>
            </a:xfrm>
            <a:prstGeom prst="ellipse">
              <a:avLst/>
            </a:prstGeom>
            <a:solidFill>
              <a:srgbClr val="FF5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pic>
          <p:nvPicPr>
            <p:cNvPr id="60" name="Picture 59" descr="beaker.png"/>
            <p:cNvPicPr>
              <a:picLocks noChangeAspect="1"/>
            </p:cNvPicPr>
            <p:nvPr/>
          </p:nvPicPr>
          <p:blipFill>
            <a:blip r:embed="rId7" cstate="email">
              <a:alphaModFix amt="48000"/>
              <a:extLst>
                <a:ext uri="{28A0092B-C50C-407E-A947-70E740481C1C}">
                  <a14:useLocalDpi xmlns:a14="http://schemas.microsoft.com/office/drawing/2010/main" val="0"/>
                </a:ext>
              </a:extLst>
            </a:blip>
            <a:stretch>
              <a:fillRect/>
            </a:stretch>
          </p:blipFill>
          <p:spPr>
            <a:xfrm>
              <a:off x="3801727" y="3952902"/>
              <a:ext cx="560517" cy="641909"/>
            </a:xfrm>
            <a:prstGeom prst="rect">
              <a:avLst/>
            </a:prstGeom>
          </p:spPr>
        </p:pic>
        <p:sp>
          <p:nvSpPr>
            <p:cNvPr id="61" name="Oval 60"/>
            <p:cNvSpPr>
              <a:spLocks noChangeAspect="1"/>
            </p:cNvSpPr>
            <p:nvPr/>
          </p:nvSpPr>
          <p:spPr>
            <a:xfrm>
              <a:off x="3435440" y="3425443"/>
              <a:ext cx="1070993" cy="1070993"/>
            </a:xfrm>
            <a:prstGeom prst="ellipse">
              <a:avLst/>
            </a:prstGeom>
            <a:solidFill>
              <a:schemeClr val="accent4"/>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pic>
          <p:nvPicPr>
            <p:cNvPr id="62" name="Picture 61" descr="tree1600.png"/>
            <p:cNvPicPr>
              <a:picLocks noChangeAspect="1"/>
            </p:cNvPicPr>
            <p:nvPr/>
          </p:nvPicPr>
          <p:blipFill>
            <a:blip r:embed="rId8" cstate="email">
              <a:alphaModFix amt="44000"/>
              <a:extLst>
                <a:ext uri="{28A0092B-C50C-407E-A947-70E740481C1C}">
                  <a14:useLocalDpi xmlns:a14="http://schemas.microsoft.com/office/drawing/2010/main" val="0"/>
                </a:ext>
              </a:extLst>
            </a:blip>
            <a:stretch>
              <a:fillRect/>
            </a:stretch>
          </p:blipFill>
          <p:spPr>
            <a:xfrm>
              <a:off x="3536977" y="3502225"/>
              <a:ext cx="884154" cy="884154"/>
            </a:xfrm>
            <a:prstGeom prst="rect">
              <a:avLst/>
            </a:prstGeom>
          </p:spPr>
        </p:pic>
        <p:sp>
          <p:nvSpPr>
            <p:cNvPr id="63" name="Oval 62"/>
            <p:cNvSpPr>
              <a:spLocks noChangeAspect="1"/>
            </p:cNvSpPr>
            <p:nvPr/>
          </p:nvSpPr>
          <p:spPr>
            <a:xfrm>
              <a:off x="3366024" y="3427045"/>
              <a:ext cx="434701" cy="434701"/>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64" name="Oval 63"/>
            <p:cNvSpPr>
              <a:spLocks noChangeAspect="1"/>
            </p:cNvSpPr>
            <p:nvPr/>
          </p:nvSpPr>
          <p:spPr>
            <a:xfrm>
              <a:off x="3854995" y="3620186"/>
              <a:ext cx="452989" cy="45298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65" name="Oval 64"/>
            <p:cNvSpPr>
              <a:spLocks noChangeAspect="1"/>
            </p:cNvSpPr>
            <p:nvPr/>
          </p:nvSpPr>
          <p:spPr>
            <a:xfrm>
              <a:off x="4627329" y="3046572"/>
              <a:ext cx="737272" cy="737272"/>
            </a:xfrm>
            <a:prstGeom prst="ellipse">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66" name="Oval 65"/>
            <p:cNvSpPr>
              <a:spLocks noChangeAspect="1"/>
            </p:cNvSpPr>
            <p:nvPr/>
          </p:nvSpPr>
          <p:spPr>
            <a:xfrm>
              <a:off x="6427240" y="2868747"/>
              <a:ext cx="587478" cy="587478"/>
            </a:xfrm>
            <a:prstGeom prst="ellipse">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67" name="Oval 66"/>
            <p:cNvSpPr>
              <a:spLocks noChangeAspect="1"/>
            </p:cNvSpPr>
            <p:nvPr/>
          </p:nvSpPr>
          <p:spPr>
            <a:xfrm>
              <a:off x="7486943" y="3288099"/>
              <a:ext cx="177825" cy="177825"/>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pic>
          <p:nvPicPr>
            <p:cNvPr id="68" name="Picture 67" descr="brain_icon.png"/>
            <p:cNvPicPr>
              <a:picLocks noChangeAspect="1"/>
            </p:cNvPicPr>
            <p:nvPr/>
          </p:nvPicPr>
          <p:blipFill>
            <a:blip r:embed="rId9" cstate="email">
              <a:alphaModFix amt="49000"/>
              <a:extLst>
                <a:ext uri="{28A0092B-C50C-407E-A947-70E740481C1C}">
                  <a14:useLocalDpi xmlns:a14="http://schemas.microsoft.com/office/drawing/2010/main" val="0"/>
                </a:ext>
              </a:extLst>
            </a:blip>
            <a:stretch>
              <a:fillRect/>
            </a:stretch>
          </p:blipFill>
          <p:spPr>
            <a:xfrm>
              <a:off x="3925618" y="3691026"/>
              <a:ext cx="329864" cy="303028"/>
            </a:xfrm>
            <a:prstGeom prst="rect">
              <a:avLst/>
            </a:prstGeom>
          </p:spPr>
        </p:pic>
        <p:pic>
          <p:nvPicPr>
            <p:cNvPr id="69" name="Picture 68" descr="Apple-icon.png"/>
            <p:cNvPicPr>
              <a:picLocks noChangeAspect="1"/>
            </p:cNvPicPr>
            <p:nvPr/>
          </p:nvPicPr>
          <p:blipFill>
            <a:blip r:embed="rId10" cstate="email">
              <a:alphaModFix amt="49000"/>
              <a:extLst>
                <a:ext uri="{28A0092B-C50C-407E-A947-70E740481C1C}">
                  <a14:useLocalDpi xmlns:a14="http://schemas.microsoft.com/office/drawing/2010/main" val="0"/>
                </a:ext>
              </a:extLst>
            </a:blip>
            <a:stretch>
              <a:fillRect/>
            </a:stretch>
          </p:blipFill>
          <p:spPr>
            <a:xfrm>
              <a:off x="3390794" y="2031581"/>
              <a:ext cx="574672" cy="574672"/>
            </a:xfrm>
            <a:prstGeom prst="rect">
              <a:avLst/>
            </a:prstGeom>
          </p:spPr>
        </p:pic>
        <p:grpSp>
          <p:nvGrpSpPr>
            <p:cNvPr id="70" name="Group 69"/>
            <p:cNvGrpSpPr/>
            <p:nvPr/>
          </p:nvGrpSpPr>
          <p:grpSpPr>
            <a:xfrm>
              <a:off x="3227332" y="2965891"/>
              <a:ext cx="694009" cy="469573"/>
              <a:chOff x="2148867" y="3027087"/>
              <a:chExt cx="295612" cy="200014"/>
            </a:xfrm>
          </p:grpSpPr>
          <p:sp>
            <p:nvSpPr>
              <p:cNvPr id="78" name="Oval 77"/>
              <p:cNvSpPr>
                <a:spLocks noChangeAspect="1"/>
              </p:cNvSpPr>
              <p:nvPr/>
            </p:nvSpPr>
            <p:spPr>
              <a:xfrm rot="20839209">
                <a:off x="2148867" y="3027087"/>
                <a:ext cx="295612" cy="200014"/>
              </a:xfrm>
              <a:prstGeom prst="ellipse">
                <a:avLst/>
              </a:prstGeom>
              <a:noFill/>
              <a:ln w="19050" cmpd="sng">
                <a:solidFill>
                  <a:srgbClr val="FFFFFF">
                    <a:alpha val="49000"/>
                  </a:srgbClr>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79" name="Moon 78"/>
              <p:cNvSpPr/>
              <p:nvPr/>
            </p:nvSpPr>
            <p:spPr>
              <a:xfrm rot="15051293">
                <a:off x="2278136" y="3058926"/>
                <a:ext cx="64170" cy="197190"/>
              </a:xfrm>
              <a:prstGeom prst="moon">
                <a:avLst/>
              </a:prstGeom>
              <a:solidFill>
                <a:schemeClr val="bg1">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grpSp>
        <p:pic>
          <p:nvPicPr>
            <p:cNvPr id="71" name="Picture 70" descr="head_icon.png"/>
            <p:cNvPicPr>
              <a:picLocks noChangeAspect="1"/>
            </p:cNvPicPr>
            <p:nvPr/>
          </p:nvPicPr>
          <p:blipFill>
            <a:blip r:embed="rId11" cstate="email">
              <a:alphaModFix amt="45000"/>
              <a:extLst>
                <a:ext uri="{28A0092B-C50C-407E-A947-70E740481C1C}">
                  <a14:useLocalDpi xmlns:a14="http://schemas.microsoft.com/office/drawing/2010/main" val="0"/>
                </a:ext>
              </a:extLst>
            </a:blip>
            <a:stretch>
              <a:fillRect/>
            </a:stretch>
          </p:blipFill>
          <p:spPr>
            <a:xfrm>
              <a:off x="3407005" y="3472974"/>
              <a:ext cx="347919" cy="354184"/>
            </a:xfrm>
            <a:prstGeom prst="rect">
              <a:avLst/>
            </a:prstGeom>
          </p:spPr>
        </p:pic>
        <p:pic>
          <p:nvPicPr>
            <p:cNvPr id="72" name="Picture 71" descr="atom.png"/>
            <p:cNvPicPr>
              <a:picLocks noChangeAspect="1"/>
            </p:cNvPicPr>
            <p:nvPr/>
          </p:nvPicPr>
          <p:blipFill>
            <a:blip r:embed="rId12" cstate="email">
              <a:alphaModFix amt="46000"/>
              <a:extLst>
                <a:ext uri="{28A0092B-C50C-407E-A947-70E740481C1C}">
                  <a14:useLocalDpi xmlns:a14="http://schemas.microsoft.com/office/drawing/2010/main" val="0"/>
                </a:ext>
              </a:extLst>
            </a:blip>
            <a:stretch>
              <a:fillRect/>
            </a:stretch>
          </p:blipFill>
          <p:spPr>
            <a:xfrm>
              <a:off x="2821081" y="4770136"/>
              <a:ext cx="821844" cy="821844"/>
            </a:xfrm>
            <a:prstGeom prst="rect">
              <a:avLst/>
            </a:prstGeom>
          </p:spPr>
        </p:pic>
        <p:pic>
          <p:nvPicPr>
            <p:cNvPr id="73" name="Picture 72" descr="2079.png"/>
            <p:cNvPicPr>
              <a:picLocks noChangeAspect="1"/>
            </p:cNvPicPr>
            <p:nvPr/>
          </p:nvPicPr>
          <p:blipFill>
            <a:blip r:embed="rId13" cstate="email">
              <a:alphaModFix amt="40000"/>
              <a:extLst>
                <a:ext uri="{28A0092B-C50C-407E-A947-70E740481C1C}">
                  <a14:useLocalDpi xmlns:a14="http://schemas.microsoft.com/office/drawing/2010/main" val="0"/>
                </a:ext>
              </a:extLst>
            </a:blip>
            <a:stretch>
              <a:fillRect/>
            </a:stretch>
          </p:blipFill>
          <p:spPr>
            <a:xfrm rot="16200000">
              <a:off x="4362244" y="4545412"/>
              <a:ext cx="847351" cy="847351"/>
            </a:xfrm>
            <a:prstGeom prst="rect">
              <a:avLst/>
            </a:prstGeom>
          </p:spPr>
        </p:pic>
        <p:sp>
          <p:nvSpPr>
            <p:cNvPr id="74" name="Oval 73"/>
            <p:cNvSpPr>
              <a:spLocks noChangeAspect="1"/>
            </p:cNvSpPr>
            <p:nvPr/>
          </p:nvSpPr>
          <p:spPr>
            <a:xfrm>
              <a:off x="4830943" y="4552541"/>
              <a:ext cx="348884" cy="34888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pic>
          <p:nvPicPr>
            <p:cNvPr id="75" name="Picture 74" descr="_0006_econ.png"/>
            <p:cNvPicPr>
              <a:picLocks noChangeAspect="1"/>
            </p:cNvPicPr>
            <p:nvPr/>
          </p:nvPicPr>
          <p:blipFill>
            <a:blip r:embed="rId14" cstate="email">
              <a:alphaModFix amt="50000"/>
              <a:extLst>
                <a:ext uri="{28A0092B-C50C-407E-A947-70E740481C1C}">
                  <a14:useLocalDpi xmlns:a14="http://schemas.microsoft.com/office/drawing/2010/main" val="0"/>
                </a:ext>
              </a:extLst>
            </a:blip>
            <a:stretch>
              <a:fillRect/>
            </a:stretch>
          </p:blipFill>
          <p:spPr>
            <a:xfrm>
              <a:off x="4911278" y="4617812"/>
              <a:ext cx="182408" cy="195823"/>
            </a:xfrm>
            <a:prstGeom prst="rect">
              <a:avLst/>
            </a:prstGeom>
          </p:spPr>
        </p:pic>
        <p:pic>
          <p:nvPicPr>
            <p:cNvPr id="76" name="Picture 75" descr="_0007_chem.png"/>
            <p:cNvPicPr>
              <a:picLocks noChangeAspect="1"/>
            </p:cNvPicPr>
            <p:nvPr/>
          </p:nvPicPr>
          <p:blipFill>
            <a:blip r:embed="rId15" cstate="email">
              <a:alphaModFix amt="50000"/>
              <a:extLst>
                <a:ext uri="{28A0092B-C50C-407E-A947-70E740481C1C}">
                  <a14:useLocalDpi xmlns:a14="http://schemas.microsoft.com/office/drawing/2010/main" val="0"/>
                </a:ext>
              </a:extLst>
            </a:blip>
            <a:stretch>
              <a:fillRect/>
            </a:stretch>
          </p:blipFill>
          <p:spPr>
            <a:xfrm>
              <a:off x="4727761" y="3229644"/>
              <a:ext cx="535435" cy="364096"/>
            </a:xfrm>
            <a:prstGeom prst="rect">
              <a:avLst/>
            </a:prstGeom>
          </p:spPr>
        </p:pic>
        <p:pic>
          <p:nvPicPr>
            <p:cNvPr id="77" name="Picture 76" descr="_0003_energy.png"/>
            <p:cNvPicPr>
              <a:picLocks noChangeAspect="1"/>
            </p:cNvPicPr>
            <p:nvPr/>
          </p:nvPicPr>
          <p:blipFill>
            <a:blip r:embed="rId16" cstate="email">
              <a:alphaModFix amt="49000"/>
              <a:extLst>
                <a:ext uri="{28A0092B-C50C-407E-A947-70E740481C1C}">
                  <a14:useLocalDpi xmlns:a14="http://schemas.microsoft.com/office/drawing/2010/main" val="0"/>
                </a:ext>
              </a:extLst>
            </a:blip>
            <a:stretch>
              <a:fillRect/>
            </a:stretch>
          </p:blipFill>
          <p:spPr>
            <a:xfrm>
              <a:off x="6535734" y="2954634"/>
              <a:ext cx="361503" cy="406691"/>
            </a:xfrm>
            <a:prstGeom prst="rect">
              <a:avLst/>
            </a:prstGeom>
          </p:spPr>
        </p:pic>
      </p:grpSp>
      <p:grpSp>
        <p:nvGrpSpPr>
          <p:cNvPr id="80" name="Group 79"/>
          <p:cNvGrpSpPr/>
          <p:nvPr/>
        </p:nvGrpSpPr>
        <p:grpSpPr>
          <a:xfrm>
            <a:off x="1340383" y="1875666"/>
            <a:ext cx="6483633" cy="3964247"/>
            <a:chOff x="263177" y="1357887"/>
            <a:chExt cx="8644843" cy="5285663"/>
          </a:xfrm>
        </p:grpSpPr>
        <p:graphicFrame>
          <p:nvGraphicFramePr>
            <p:cNvPr id="81" name="Chart 80"/>
            <p:cNvGraphicFramePr>
              <a:graphicFrameLocks/>
            </p:cNvGraphicFramePr>
            <p:nvPr>
              <p:extLst/>
            </p:nvPr>
          </p:nvGraphicFramePr>
          <p:xfrm>
            <a:off x="552790" y="1357887"/>
            <a:ext cx="8139547" cy="5222267"/>
          </p:xfrm>
          <a:graphic>
            <a:graphicData uri="http://schemas.openxmlformats.org/drawingml/2006/chart">
              <c:chart xmlns:c="http://schemas.openxmlformats.org/drawingml/2006/chart" xmlns:r="http://schemas.openxmlformats.org/officeDocument/2006/relationships" r:id="rId17"/>
            </a:graphicData>
          </a:graphic>
        </p:graphicFrame>
        <p:sp>
          <p:nvSpPr>
            <p:cNvPr id="82" name="TextBox 81"/>
            <p:cNvSpPr txBox="1"/>
            <p:nvPr/>
          </p:nvSpPr>
          <p:spPr>
            <a:xfrm>
              <a:off x="853356" y="4999630"/>
              <a:ext cx="1289243" cy="430887"/>
            </a:xfrm>
            <a:prstGeom prst="rect">
              <a:avLst/>
            </a:prstGeom>
            <a:noFill/>
          </p:spPr>
          <p:txBody>
            <a:bodyPr wrap="none" rtlCol="0">
              <a:spAutoFit/>
            </a:bodyPr>
            <a:lstStyle/>
            <a:p>
              <a:pPr algn="r"/>
              <a:r>
                <a:rPr lang="en-US" sz="750" dirty="0">
                  <a:solidFill>
                    <a:srgbClr val="53565A"/>
                  </a:solidFill>
                </a:rPr>
                <a:t>Materials Science </a:t>
              </a:r>
              <a:br>
                <a:rPr lang="en-US" sz="750" dirty="0">
                  <a:solidFill>
                    <a:srgbClr val="53565A"/>
                  </a:solidFill>
                </a:rPr>
              </a:br>
              <a:r>
                <a:rPr lang="en-US" sz="750" dirty="0">
                  <a:solidFill>
                    <a:srgbClr val="53565A"/>
                  </a:solidFill>
                </a:rPr>
                <a:t>&amp; Engineering</a:t>
              </a:r>
            </a:p>
          </p:txBody>
        </p:sp>
        <p:sp>
          <p:nvSpPr>
            <p:cNvPr id="83" name="TextBox 82"/>
            <p:cNvSpPr txBox="1"/>
            <p:nvPr/>
          </p:nvSpPr>
          <p:spPr>
            <a:xfrm>
              <a:off x="5739299" y="5037729"/>
              <a:ext cx="1449543" cy="276999"/>
            </a:xfrm>
            <a:prstGeom prst="rect">
              <a:avLst/>
            </a:prstGeom>
            <a:noFill/>
          </p:spPr>
          <p:txBody>
            <a:bodyPr wrap="none" rtlCol="0">
              <a:spAutoFit/>
            </a:bodyPr>
            <a:lstStyle/>
            <a:p>
              <a:r>
                <a:rPr lang="en-US" sz="750" dirty="0">
                  <a:solidFill>
                    <a:srgbClr val="53565A"/>
                  </a:solidFill>
                </a:rPr>
                <a:t>Biomedical Research</a:t>
              </a:r>
            </a:p>
          </p:txBody>
        </p:sp>
        <p:sp>
          <p:nvSpPr>
            <p:cNvPr id="84" name="TextBox 83"/>
            <p:cNvSpPr txBox="1"/>
            <p:nvPr/>
          </p:nvSpPr>
          <p:spPr>
            <a:xfrm>
              <a:off x="5739299" y="4571497"/>
              <a:ext cx="870324" cy="276999"/>
            </a:xfrm>
            <a:prstGeom prst="rect">
              <a:avLst/>
            </a:prstGeom>
            <a:noFill/>
          </p:spPr>
          <p:txBody>
            <a:bodyPr wrap="none" rtlCol="0">
              <a:spAutoFit/>
            </a:bodyPr>
            <a:lstStyle/>
            <a:p>
              <a:r>
                <a:rPr lang="en-US" sz="750" dirty="0">
                  <a:solidFill>
                    <a:srgbClr val="53565A"/>
                  </a:solidFill>
                </a:rPr>
                <a:t>Economics</a:t>
              </a:r>
            </a:p>
          </p:txBody>
        </p:sp>
        <p:sp>
          <p:nvSpPr>
            <p:cNvPr id="85" name="TextBox 84"/>
            <p:cNvSpPr txBox="1"/>
            <p:nvPr/>
          </p:nvSpPr>
          <p:spPr>
            <a:xfrm>
              <a:off x="1321433" y="4371610"/>
              <a:ext cx="821165" cy="276999"/>
            </a:xfrm>
            <a:prstGeom prst="rect">
              <a:avLst/>
            </a:prstGeom>
            <a:noFill/>
          </p:spPr>
          <p:txBody>
            <a:bodyPr wrap="none" rtlCol="0">
              <a:spAutoFit/>
            </a:bodyPr>
            <a:lstStyle/>
            <a:p>
              <a:pPr algn="r"/>
              <a:r>
                <a:rPr lang="en-US" sz="750" dirty="0">
                  <a:solidFill>
                    <a:srgbClr val="53565A"/>
                  </a:solidFill>
                </a:rPr>
                <a:t>Chemistry</a:t>
              </a:r>
            </a:p>
          </p:txBody>
        </p:sp>
        <p:sp>
          <p:nvSpPr>
            <p:cNvPr id="86" name="TextBox 85"/>
            <p:cNvSpPr txBox="1"/>
            <p:nvPr/>
          </p:nvSpPr>
          <p:spPr>
            <a:xfrm>
              <a:off x="923888" y="3880034"/>
              <a:ext cx="1218711" cy="430887"/>
            </a:xfrm>
            <a:prstGeom prst="rect">
              <a:avLst/>
            </a:prstGeom>
            <a:noFill/>
          </p:spPr>
          <p:txBody>
            <a:bodyPr wrap="none" rtlCol="0">
              <a:spAutoFit/>
            </a:bodyPr>
            <a:lstStyle/>
            <a:p>
              <a:pPr algn="r"/>
              <a:r>
                <a:rPr lang="en-US" sz="750" dirty="0">
                  <a:solidFill>
                    <a:srgbClr val="53565A"/>
                  </a:solidFill>
                </a:rPr>
                <a:t>Environmental &amp; </a:t>
              </a:r>
              <a:br>
                <a:rPr lang="en-US" sz="750" dirty="0">
                  <a:solidFill>
                    <a:srgbClr val="53565A"/>
                  </a:solidFill>
                </a:rPr>
              </a:br>
              <a:r>
                <a:rPr lang="en-US" sz="750" dirty="0">
                  <a:solidFill>
                    <a:srgbClr val="53565A"/>
                  </a:solidFill>
                </a:rPr>
                <a:t>Earth Science</a:t>
              </a:r>
            </a:p>
          </p:txBody>
        </p:sp>
        <p:sp>
          <p:nvSpPr>
            <p:cNvPr id="87" name="TextBox 86"/>
            <p:cNvSpPr txBox="1"/>
            <p:nvPr/>
          </p:nvSpPr>
          <p:spPr>
            <a:xfrm>
              <a:off x="5739299" y="3730391"/>
              <a:ext cx="1024212" cy="276999"/>
            </a:xfrm>
            <a:prstGeom prst="rect">
              <a:avLst/>
            </a:prstGeom>
            <a:noFill/>
          </p:spPr>
          <p:txBody>
            <a:bodyPr wrap="none" rtlCol="0">
              <a:spAutoFit/>
            </a:bodyPr>
            <a:lstStyle/>
            <a:p>
              <a:r>
                <a:rPr lang="en-US" sz="750" dirty="0">
                  <a:solidFill>
                    <a:srgbClr val="53565A"/>
                  </a:solidFill>
                </a:rPr>
                <a:t>Neuroscience</a:t>
              </a:r>
            </a:p>
          </p:txBody>
        </p:sp>
        <p:sp>
          <p:nvSpPr>
            <p:cNvPr id="88" name="TextBox 87"/>
            <p:cNvSpPr txBox="1"/>
            <p:nvPr/>
          </p:nvSpPr>
          <p:spPr>
            <a:xfrm>
              <a:off x="1244492" y="3513311"/>
              <a:ext cx="898109" cy="276999"/>
            </a:xfrm>
            <a:prstGeom prst="rect">
              <a:avLst/>
            </a:prstGeom>
            <a:noFill/>
          </p:spPr>
          <p:txBody>
            <a:bodyPr wrap="none" rtlCol="0">
              <a:spAutoFit/>
            </a:bodyPr>
            <a:lstStyle/>
            <a:p>
              <a:pPr algn="r"/>
              <a:r>
                <a:rPr lang="en-US" sz="750" dirty="0">
                  <a:solidFill>
                    <a:srgbClr val="53565A"/>
                  </a:solidFill>
                </a:rPr>
                <a:t>Psychology</a:t>
              </a:r>
            </a:p>
          </p:txBody>
        </p:sp>
        <p:sp>
          <p:nvSpPr>
            <p:cNvPr id="89" name="TextBox 88"/>
            <p:cNvSpPr txBox="1"/>
            <p:nvPr/>
          </p:nvSpPr>
          <p:spPr>
            <a:xfrm>
              <a:off x="1116248" y="2917916"/>
              <a:ext cx="1026351" cy="430887"/>
            </a:xfrm>
            <a:prstGeom prst="rect">
              <a:avLst/>
            </a:prstGeom>
            <a:noFill/>
          </p:spPr>
          <p:txBody>
            <a:bodyPr wrap="none" rtlCol="0">
              <a:spAutoFit/>
            </a:bodyPr>
            <a:lstStyle/>
            <a:p>
              <a:pPr algn="r"/>
              <a:r>
                <a:rPr lang="en-US" sz="750" dirty="0">
                  <a:solidFill>
                    <a:srgbClr val="53565A"/>
                  </a:solidFill>
                </a:rPr>
                <a:t>Fundamental </a:t>
              </a:r>
              <a:br>
                <a:rPr lang="en-US" sz="750" dirty="0">
                  <a:solidFill>
                    <a:srgbClr val="53565A"/>
                  </a:solidFill>
                </a:rPr>
              </a:br>
              <a:r>
                <a:rPr lang="en-US" sz="750" dirty="0">
                  <a:solidFill>
                    <a:srgbClr val="53565A"/>
                  </a:solidFill>
                </a:rPr>
                <a:t>Life Sciences</a:t>
              </a:r>
            </a:p>
          </p:txBody>
        </p:sp>
        <p:sp>
          <p:nvSpPr>
            <p:cNvPr id="90" name="TextBox 89"/>
            <p:cNvSpPr txBox="1"/>
            <p:nvPr/>
          </p:nvSpPr>
          <p:spPr>
            <a:xfrm>
              <a:off x="1116248" y="2214046"/>
              <a:ext cx="1026351" cy="276999"/>
            </a:xfrm>
            <a:prstGeom prst="rect">
              <a:avLst/>
            </a:prstGeom>
            <a:noFill/>
          </p:spPr>
          <p:txBody>
            <a:bodyPr wrap="none" rtlCol="0">
              <a:spAutoFit/>
            </a:bodyPr>
            <a:lstStyle/>
            <a:p>
              <a:pPr algn="r"/>
              <a:r>
                <a:rPr lang="en-US" sz="750" dirty="0">
                  <a:solidFill>
                    <a:srgbClr val="53565A"/>
                  </a:solidFill>
                </a:rPr>
                <a:t>Food Science</a:t>
              </a:r>
            </a:p>
          </p:txBody>
        </p:sp>
        <p:sp>
          <p:nvSpPr>
            <p:cNvPr id="91" name="TextBox 90"/>
            <p:cNvSpPr txBox="1"/>
            <p:nvPr/>
          </p:nvSpPr>
          <p:spPr>
            <a:xfrm>
              <a:off x="5739299" y="3267716"/>
              <a:ext cx="923757" cy="430887"/>
            </a:xfrm>
            <a:prstGeom prst="rect">
              <a:avLst/>
            </a:prstGeom>
            <a:noFill/>
          </p:spPr>
          <p:txBody>
            <a:bodyPr wrap="none" rtlCol="0">
              <a:spAutoFit/>
            </a:bodyPr>
            <a:lstStyle/>
            <a:p>
              <a:r>
                <a:rPr lang="en-US" sz="750" dirty="0">
                  <a:solidFill>
                    <a:srgbClr val="53565A"/>
                  </a:solidFill>
                </a:rPr>
                <a:t>Chemical </a:t>
              </a:r>
              <a:br>
                <a:rPr lang="en-US" sz="750" dirty="0">
                  <a:solidFill>
                    <a:srgbClr val="53565A"/>
                  </a:solidFill>
                </a:rPr>
              </a:br>
              <a:r>
                <a:rPr lang="en-US" sz="750" dirty="0">
                  <a:solidFill>
                    <a:srgbClr val="53565A"/>
                  </a:solidFill>
                </a:rPr>
                <a:t>Engineering</a:t>
              </a:r>
            </a:p>
          </p:txBody>
        </p:sp>
        <p:sp>
          <p:nvSpPr>
            <p:cNvPr id="92" name="TextBox 91"/>
            <p:cNvSpPr txBox="1"/>
            <p:nvPr/>
          </p:nvSpPr>
          <p:spPr>
            <a:xfrm>
              <a:off x="8114640" y="2916428"/>
              <a:ext cx="650179" cy="276999"/>
            </a:xfrm>
            <a:prstGeom prst="rect">
              <a:avLst/>
            </a:prstGeom>
            <a:noFill/>
          </p:spPr>
          <p:txBody>
            <a:bodyPr wrap="none" rtlCol="0">
              <a:spAutoFit/>
            </a:bodyPr>
            <a:lstStyle/>
            <a:p>
              <a:r>
                <a:rPr lang="en-US" sz="750" dirty="0">
                  <a:solidFill>
                    <a:srgbClr val="53565A"/>
                  </a:solidFill>
                </a:rPr>
                <a:t>Energy</a:t>
              </a:r>
            </a:p>
          </p:txBody>
        </p:sp>
        <p:sp>
          <p:nvSpPr>
            <p:cNvPr id="93" name="TextBox 92"/>
            <p:cNvSpPr txBox="1"/>
            <p:nvPr/>
          </p:nvSpPr>
          <p:spPr>
            <a:xfrm>
              <a:off x="8114640" y="3236156"/>
              <a:ext cx="793380" cy="276999"/>
            </a:xfrm>
            <a:prstGeom prst="rect">
              <a:avLst/>
            </a:prstGeom>
            <a:noFill/>
          </p:spPr>
          <p:txBody>
            <a:bodyPr wrap="none" rtlCol="0">
              <a:spAutoFit/>
            </a:bodyPr>
            <a:lstStyle/>
            <a:p>
              <a:r>
                <a:rPr lang="en-US" sz="750" dirty="0">
                  <a:solidFill>
                    <a:srgbClr val="53565A"/>
                  </a:solidFill>
                </a:rPr>
                <a:t>Transport</a:t>
              </a:r>
            </a:p>
          </p:txBody>
        </p:sp>
        <p:pic>
          <p:nvPicPr>
            <p:cNvPr id="94" name="Picture 93" descr="_0010_food.png"/>
            <p:cNvPicPr>
              <a:picLocks noChangeAspect="1"/>
            </p:cNvPicPr>
            <p:nvPr/>
          </p:nvPicPr>
          <p:blipFill>
            <a:blip r:embed="rId18" cstate="email">
              <a:grayscl/>
              <a:extLst>
                <a:ext uri="{28A0092B-C50C-407E-A947-70E740481C1C}">
                  <a14:useLocalDpi xmlns:a14="http://schemas.microsoft.com/office/drawing/2010/main" val="0"/>
                </a:ext>
              </a:extLst>
            </a:blip>
            <a:stretch>
              <a:fillRect/>
            </a:stretch>
          </p:blipFill>
          <p:spPr>
            <a:xfrm>
              <a:off x="2148565" y="2191557"/>
              <a:ext cx="291167" cy="296188"/>
            </a:xfrm>
            <a:prstGeom prst="rect">
              <a:avLst/>
            </a:prstGeom>
          </p:spPr>
        </p:pic>
        <p:pic>
          <p:nvPicPr>
            <p:cNvPr id="95" name="Picture 94" descr="_0005_psych.png"/>
            <p:cNvPicPr>
              <a:picLocks noChangeAspect="1"/>
            </p:cNvPicPr>
            <p:nvPr/>
          </p:nvPicPr>
          <p:blipFill>
            <a:blip r:embed="rId19" cstate="email">
              <a:grayscl/>
              <a:extLst>
                <a:ext uri="{28A0092B-C50C-407E-A947-70E740481C1C}">
                  <a14:useLocalDpi xmlns:a14="http://schemas.microsoft.com/office/drawing/2010/main" val="0"/>
                </a:ext>
              </a:extLst>
            </a:blip>
            <a:stretch>
              <a:fillRect/>
            </a:stretch>
          </p:blipFill>
          <p:spPr>
            <a:xfrm>
              <a:off x="2162042" y="3514722"/>
              <a:ext cx="264212" cy="298304"/>
            </a:xfrm>
            <a:prstGeom prst="rect">
              <a:avLst/>
            </a:prstGeom>
          </p:spPr>
        </p:pic>
        <p:pic>
          <p:nvPicPr>
            <p:cNvPr id="96" name="Picture 95" descr="_0009_material.png"/>
            <p:cNvPicPr>
              <a:picLocks noChangeAspect="1"/>
            </p:cNvPicPr>
            <p:nvPr/>
          </p:nvPicPr>
          <p:blipFill>
            <a:blip r:embed="rId20" cstate="email">
              <a:grayscl/>
              <a:extLst>
                <a:ext uri="{28A0092B-C50C-407E-A947-70E740481C1C}">
                  <a14:useLocalDpi xmlns:a14="http://schemas.microsoft.com/office/drawing/2010/main" val="0"/>
                </a:ext>
              </a:extLst>
            </a:blip>
            <a:stretch>
              <a:fillRect/>
            </a:stretch>
          </p:blipFill>
          <p:spPr>
            <a:xfrm>
              <a:off x="2121134" y="5067627"/>
              <a:ext cx="346028" cy="317587"/>
            </a:xfrm>
            <a:prstGeom prst="rect">
              <a:avLst/>
            </a:prstGeom>
          </p:spPr>
        </p:pic>
        <p:pic>
          <p:nvPicPr>
            <p:cNvPr id="97" name="Picture 96" descr="_0007_chem.png"/>
            <p:cNvPicPr>
              <a:picLocks noChangeAspect="1"/>
            </p:cNvPicPr>
            <p:nvPr/>
          </p:nvPicPr>
          <p:blipFill>
            <a:blip r:embed="rId21" cstate="email">
              <a:grayscl/>
              <a:extLst>
                <a:ext uri="{28A0092B-C50C-407E-A947-70E740481C1C}">
                  <a14:useLocalDpi xmlns:a14="http://schemas.microsoft.com/office/drawing/2010/main" val="0"/>
                </a:ext>
              </a:extLst>
            </a:blip>
            <a:stretch>
              <a:fillRect/>
            </a:stretch>
          </p:blipFill>
          <p:spPr>
            <a:xfrm>
              <a:off x="5470658" y="3343744"/>
              <a:ext cx="305393" cy="207667"/>
            </a:xfrm>
            <a:prstGeom prst="rect">
              <a:avLst/>
            </a:prstGeom>
          </p:spPr>
        </p:pic>
        <p:pic>
          <p:nvPicPr>
            <p:cNvPr id="98" name="Picture 97" descr="_0008_brain_icon.png"/>
            <p:cNvPicPr>
              <a:picLocks noChangeAspect="1"/>
            </p:cNvPicPr>
            <p:nvPr/>
          </p:nvPicPr>
          <p:blipFill>
            <a:blip r:embed="rId22" cstate="email">
              <a:grayscl/>
              <a:extLst>
                <a:ext uri="{28A0092B-C50C-407E-A947-70E740481C1C}">
                  <a14:useLocalDpi xmlns:a14="http://schemas.microsoft.com/office/drawing/2010/main" val="0"/>
                </a:ext>
              </a:extLst>
            </a:blip>
            <a:stretch>
              <a:fillRect/>
            </a:stretch>
          </p:blipFill>
          <p:spPr>
            <a:xfrm>
              <a:off x="5487325" y="3775329"/>
              <a:ext cx="272057" cy="200264"/>
            </a:xfrm>
            <a:prstGeom prst="rect">
              <a:avLst/>
            </a:prstGeom>
          </p:spPr>
        </p:pic>
        <p:pic>
          <p:nvPicPr>
            <p:cNvPr id="99" name="Picture 98" descr="_0002_earth.png"/>
            <p:cNvPicPr>
              <a:picLocks noChangeAspect="1"/>
            </p:cNvPicPr>
            <p:nvPr/>
          </p:nvPicPr>
          <p:blipFill>
            <a:blip r:embed="rId23" cstate="email">
              <a:grayscl/>
              <a:extLst>
                <a:ext uri="{28A0092B-C50C-407E-A947-70E740481C1C}">
                  <a14:useLocalDpi xmlns:a14="http://schemas.microsoft.com/office/drawing/2010/main" val="0"/>
                </a:ext>
              </a:extLst>
            </a:blip>
            <a:stretch>
              <a:fillRect/>
            </a:stretch>
          </p:blipFill>
          <p:spPr>
            <a:xfrm>
              <a:off x="2142598" y="3952902"/>
              <a:ext cx="303100" cy="303100"/>
            </a:xfrm>
            <a:prstGeom prst="rect">
              <a:avLst/>
            </a:prstGeom>
          </p:spPr>
        </p:pic>
        <p:pic>
          <p:nvPicPr>
            <p:cNvPr id="100" name="Picture 99" descr="_0001_chem.png"/>
            <p:cNvPicPr>
              <a:picLocks noChangeAspect="1"/>
            </p:cNvPicPr>
            <p:nvPr/>
          </p:nvPicPr>
          <p:blipFill>
            <a:blip r:embed="rId24" cstate="email">
              <a:grayscl/>
              <a:extLst>
                <a:ext uri="{28A0092B-C50C-407E-A947-70E740481C1C}">
                  <a14:useLocalDpi xmlns:a14="http://schemas.microsoft.com/office/drawing/2010/main" val="0"/>
                </a:ext>
              </a:extLst>
            </a:blip>
            <a:stretch>
              <a:fillRect/>
            </a:stretch>
          </p:blipFill>
          <p:spPr>
            <a:xfrm>
              <a:off x="2164930" y="4348471"/>
              <a:ext cx="258436" cy="293677"/>
            </a:xfrm>
            <a:prstGeom prst="rect">
              <a:avLst/>
            </a:prstGeom>
          </p:spPr>
        </p:pic>
        <p:pic>
          <p:nvPicPr>
            <p:cNvPr id="101" name="Picture 100" descr="_0006_econ.png"/>
            <p:cNvPicPr>
              <a:picLocks noChangeAspect="1"/>
            </p:cNvPicPr>
            <p:nvPr/>
          </p:nvPicPr>
          <p:blipFill>
            <a:blip r:embed="rId25" cstate="email">
              <a:grayscl/>
              <a:extLst>
                <a:ext uri="{28A0092B-C50C-407E-A947-70E740481C1C}">
                  <a14:useLocalDpi xmlns:a14="http://schemas.microsoft.com/office/drawing/2010/main" val="0"/>
                </a:ext>
              </a:extLst>
            </a:blip>
            <a:stretch>
              <a:fillRect/>
            </a:stretch>
          </p:blipFill>
          <p:spPr>
            <a:xfrm>
              <a:off x="5505140" y="4527184"/>
              <a:ext cx="236428" cy="253812"/>
            </a:xfrm>
            <a:prstGeom prst="rect">
              <a:avLst/>
            </a:prstGeom>
          </p:spPr>
        </p:pic>
        <p:pic>
          <p:nvPicPr>
            <p:cNvPr id="102" name="Picture 101" descr="_0003_energy.png"/>
            <p:cNvPicPr>
              <a:picLocks noChangeAspect="1"/>
            </p:cNvPicPr>
            <p:nvPr/>
          </p:nvPicPr>
          <p:blipFill>
            <a:blip r:embed="rId26" cstate="email">
              <a:grayscl/>
              <a:extLst>
                <a:ext uri="{28A0092B-C50C-407E-A947-70E740481C1C}">
                  <a14:useLocalDpi xmlns:a14="http://schemas.microsoft.com/office/drawing/2010/main" val="0"/>
                </a:ext>
              </a:extLst>
            </a:blip>
            <a:stretch>
              <a:fillRect/>
            </a:stretch>
          </p:blipFill>
          <p:spPr>
            <a:xfrm>
              <a:off x="7828686" y="2895725"/>
              <a:ext cx="296817" cy="333919"/>
            </a:xfrm>
            <a:prstGeom prst="rect">
              <a:avLst/>
            </a:prstGeom>
          </p:spPr>
        </p:pic>
        <p:pic>
          <p:nvPicPr>
            <p:cNvPr id="103" name="Picture 102" descr="_0000_transport.png"/>
            <p:cNvPicPr>
              <a:picLocks noChangeAspect="1"/>
            </p:cNvPicPr>
            <p:nvPr/>
          </p:nvPicPr>
          <p:blipFill>
            <a:blip r:embed="rId27" cstate="email">
              <a:grayscl/>
              <a:extLst>
                <a:ext uri="{28A0092B-C50C-407E-A947-70E740481C1C}">
                  <a14:useLocalDpi xmlns:a14="http://schemas.microsoft.com/office/drawing/2010/main" val="0"/>
                </a:ext>
              </a:extLst>
            </a:blip>
            <a:stretch>
              <a:fillRect/>
            </a:stretch>
          </p:blipFill>
          <p:spPr>
            <a:xfrm>
              <a:off x="7821140" y="3313428"/>
              <a:ext cx="338649" cy="161102"/>
            </a:xfrm>
            <a:prstGeom prst="rect">
              <a:avLst/>
            </a:prstGeom>
          </p:spPr>
        </p:pic>
        <p:pic>
          <p:nvPicPr>
            <p:cNvPr id="104" name="Picture 103" descr="dnas.png"/>
            <p:cNvPicPr>
              <a:picLocks noChangeAspect="1"/>
            </p:cNvPicPr>
            <p:nvPr/>
          </p:nvPicPr>
          <p:blipFill>
            <a:blip r:embed="rId28" cstate="email">
              <a:grayscl/>
              <a:extLst>
                <a:ext uri="{28A0092B-C50C-407E-A947-70E740481C1C}">
                  <a14:useLocalDpi xmlns:a14="http://schemas.microsoft.com/office/drawing/2010/main" val="0"/>
                </a:ext>
              </a:extLst>
            </a:blip>
            <a:stretch>
              <a:fillRect/>
            </a:stretch>
          </p:blipFill>
          <p:spPr>
            <a:xfrm>
              <a:off x="5511131" y="5067627"/>
              <a:ext cx="224444" cy="224444"/>
            </a:xfrm>
            <a:prstGeom prst="rect">
              <a:avLst/>
            </a:prstGeom>
          </p:spPr>
        </p:pic>
        <p:cxnSp>
          <p:nvCxnSpPr>
            <p:cNvPr id="105" name="Straight Connector 104"/>
            <p:cNvCxnSpPr/>
            <p:nvPr/>
          </p:nvCxnSpPr>
          <p:spPr>
            <a:xfrm>
              <a:off x="2478024" y="2341638"/>
              <a:ext cx="900456"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478024" y="3130071"/>
              <a:ext cx="900456"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2478024" y="3652271"/>
              <a:ext cx="1063380"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2478024" y="4076720"/>
              <a:ext cx="1193720"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478024" y="4501170"/>
              <a:ext cx="1693355"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478024" y="5254634"/>
              <a:ext cx="271011"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1" name="Group 110"/>
            <p:cNvGrpSpPr/>
            <p:nvPr/>
          </p:nvGrpSpPr>
          <p:grpSpPr>
            <a:xfrm flipH="1">
              <a:off x="3671744" y="3439349"/>
              <a:ext cx="1798913" cy="1728397"/>
              <a:chOff x="2077033" y="3094009"/>
              <a:chExt cx="2968110" cy="1962005"/>
            </a:xfrm>
          </p:grpSpPr>
          <p:cxnSp>
            <p:nvCxnSpPr>
              <p:cNvPr id="119" name="Straight Connector 118"/>
              <p:cNvCxnSpPr/>
              <p:nvPr/>
            </p:nvCxnSpPr>
            <p:spPr>
              <a:xfrm>
                <a:off x="2077033" y="3094009"/>
                <a:ext cx="620444"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2077033" y="3594002"/>
                <a:ext cx="2968110"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077033" y="4570499"/>
                <a:ext cx="799657"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77033" y="5056014"/>
                <a:ext cx="620444"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cxnSp>
          <p:nvCxnSpPr>
            <p:cNvPr id="112" name="Straight Connector 111"/>
            <p:cNvCxnSpPr/>
            <p:nvPr/>
          </p:nvCxnSpPr>
          <p:spPr>
            <a:xfrm flipH="1">
              <a:off x="7012860" y="3093566"/>
              <a:ext cx="764833"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7575856" y="3383263"/>
              <a:ext cx="214167" cy="0"/>
            </a:xfrm>
            <a:prstGeom prst="line">
              <a:avLst/>
            </a:prstGeom>
            <a:ln w="12700" cmpd="sng">
              <a:gradFill flip="none" rotWithShape="1">
                <a:gsLst>
                  <a:gs pos="0">
                    <a:schemeClr val="bg1">
                      <a:lumMod val="65000"/>
                    </a:schemeClr>
                  </a:gs>
                  <a:gs pos="100000">
                    <a:schemeClr val="bg1">
                      <a:lumMod val="65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4" name="Group 113"/>
            <p:cNvGrpSpPr/>
            <p:nvPr/>
          </p:nvGrpSpPr>
          <p:grpSpPr>
            <a:xfrm>
              <a:off x="263177" y="1725523"/>
              <a:ext cx="7687303" cy="4918027"/>
              <a:chOff x="103255" y="1725523"/>
              <a:chExt cx="7687303" cy="4918027"/>
            </a:xfrm>
          </p:grpSpPr>
          <p:sp>
            <p:nvSpPr>
              <p:cNvPr id="115" name="Right Arrow 114"/>
              <p:cNvSpPr/>
              <p:nvPr/>
            </p:nvSpPr>
            <p:spPr bwMode="auto">
              <a:xfrm rot="16200000">
                <a:off x="-1785391" y="3910775"/>
                <a:ext cx="4572000" cy="201496"/>
              </a:xfrm>
              <a:prstGeom prst="rightArrow">
                <a:avLst>
                  <a:gd name="adj1" fmla="val 60161"/>
                  <a:gd name="adj2" fmla="val 62642"/>
                </a:avLst>
              </a:prstGeom>
              <a:gradFill flip="none" rotWithShape="1">
                <a:gsLst>
                  <a:gs pos="0">
                    <a:srgbClr val="E5E8E4">
                      <a:alpha val="23000"/>
                    </a:srgbClr>
                  </a:gs>
                  <a:gs pos="100000">
                    <a:schemeClr val="bg1">
                      <a:lumMod val="75000"/>
                    </a:schemeClr>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endParaRPr lang="en-US" sz="1050" dirty="0">
                  <a:solidFill>
                    <a:srgbClr val="287392"/>
                  </a:solidFill>
                  <a:ea typeface="Arial"/>
                  <a:cs typeface="Arial"/>
                </a:endParaRPr>
              </a:p>
            </p:txBody>
          </p:sp>
          <p:sp>
            <p:nvSpPr>
              <p:cNvPr id="116" name="Right Arrow 115"/>
              <p:cNvSpPr/>
              <p:nvPr/>
            </p:nvSpPr>
            <p:spPr bwMode="auto">
              <a:xfrm>
                <a:off x="435424" y="6189153"/>
                <a:ext cx="7315200" cy="197106"/>
              </a:xfrm>
              <a:prstGeom prst="rightArrow">
                <a:avLst>
                  <a:gd name="adj1" fmla="val 67021"/>
                  <a:gd name="adj2" fmla="val 64934"/>
                </a:avLst>
              </a:prstGeom>
              <a:gradFill flip="none" rotWithShape="1">
                <a:gsLst>
                  <a:gs pos="0">
                    <a:srgbClr val="E5E8E4">
                      <a:alpha val="23000"/>
                    </a:srgbClr>
                  </a:gs>
                  <a:gs pos="100000">
                    <a:schemeClr val="bg1">
                      <a:lumMod val="75000"/>
                    </a:schemeClr>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endParaRPr lang="en-US" sz="1050" dirty="0">
                  <a:solidFill>
                    <a:srgbClr val="287392"/>
                  </a:solidFill>
                  <a:ea typeface="Arial"/>
                  <a:cs typeface="Arial"/>
                </a:endParaRPr>
              </a:p>
            </p:txBody>
          </p:sp>
          <p:sp>
            <p:nvSpPr>
              <p:cNvPr id="117" name="Rectangle 116"/>
              <p:cNvSpPr/>
              <p:nvPr/>
            </p:nvSpPr>
            <p:spPr>
              <a:xfrm rot="16200000">
                <a:off x="-1254809" y="3144150"/>
                <a:ext cx="3054684" cy="338555"/>
              </a:xfrm>
              <a:prstGeom prst="rect">
                <a:avLst/>
              </a:prstGeom>
            </p:spPr>
            <p:txBody>
              <a:bodyPr wrap="none">
                <a:spAutoFit/>
              </a:bodyPr>
              <a:lstStyle/>
              <a:p>
                <a:pPr algn="ctr" fontAlgn="base">
                  <a:spcBef>
                    <a:spcPct val="0"/>
                  </a:spcBef>
                  <a:spcAft>
                    <a:spcPct val="0"/>
                  </a:spcAft>
                </a:pPr>
                <a:r>
                  <a:rPr lang="en-GB" sz="1050" dirty="0">
                    <a:solidFill>
                      <a:srgbClr val="53565A"/>
                    </a:solidFill>
                    <a:ea typeface="Arial"/>
                    <a:cs typeface="Arial"/>
                  </a:rPr>
                  <a:t>Subjects That Are Big and Growing</a:t>
                </a:r>
                <a:endParaRPr lang="en-US" sz="1050" dirty="0">
                  <a:solidFill>
                    <a:srgbClr val="53565A"/>
                  </a:solidFill>
                  <a:ea typeface="Arial"/>
                  <a:cs typeface="Arial"/>
                </a:endParaRPr>
              </a:p>
            </p:txBody>
          </p:sp>
          <p:sp>
            <p:nvSpPr>
              <p:cNvPr id="118" name="Rectangle 117"/>
              <p:cNvSpPr/>
              <p:nvPr/>
            </p:nvSpPr>
            <p:spPr>
              <a:xfrm>
                <a:off x="3218559" y="6304995"/>
                <a:ext cx="4571999" cy="338555"/>
              </a:xfrm>
              <a:prstGeom prst="rect">
                <a:avLst/>
              </a:prstGeom>
            </p:spPr>
            <p:txBody>
              <a:bodyPr>
                <a:spAutoFit/>
              </a:bodyPr>
              <a:lstStyle/>
              <a:p>
                <a:pPr algn="r" fontAlgn="base">
                  <a:spcBef>
                    <a:spcPct val="0"/>
                  </a:spcBef>
                  <a:spcAft>
                    <a:spcPct val="0"/>
                  </a:spcAft>
                </a:pPr>
                <a:r>
                  <a:rPr lang="en-GB" sz="1050" dirty="0">
                    <a:solidFill>
                      <a:srgbClr val="53565A"/>
                    </a:solidFill>
                    <a:ea typeface="Arial"/>
                    <a:cs typeface="Arial"/>
                  </a:rPr>
                  <a:t>Subjects Where Elsevier Has a Strong Position</a:t>
                </a:r>
                <a:endParaRPr lang="en-US" sz="1050" dirty="0">
                  <a:solidFill>
                    <a:srgbClr val="53565A"/>
                  </a:solidFill>
                  <a:ea typeface="Arial"/>
                  <a:cs typeface="Arial"/>
                </a:endParaRPr>
              </a:p>
            </p:txBody>
          </p:sp>
        </p:grpSp>
      </p:grpSp>
      <p:sp>
        <p:nvSpPr>
          <p:cNvPr id="123" name="Text Placeholder 1"/>
          <p:cNvSpPr>
            <a:spLocks noGrp="1"/>
          </p:cNvSpPr>
          <p:nvPr>
            <p:ph type="body" sz="quarter" idx="10"/>
          </p:nvPr>
        </p:nvSpPr>
        <p:spPr>
          <a:xfrm>
            <a:off x="997034" y="1279815"/>
            <a:ext cx="6923628" cy="445770"/>
          </a:xfrm>
        </p:spPr>
        <p:txBody>
          <a:bodyPr vert="horz" lIns="0" tIns="34290" rIns="68580" bIns="34290" rtlCol="0">
            <a:noAutofit/>
          </a:bodyPr>
          <a:lstStyle/>
          <a:p>
            <a:r>
              <a:rPr lang="zh-CN" altLang="en-US" sz="1620" dirty="0">
                <a:solidFill>
                  <a:schemeClr val="accent5">
                    <a:lumMod val="50000"/>
                  </a:schemeClr>
                </a:solidFill>
                <a:latin typeface="微软雅黑" panose="020B0503020204020204" pitchFamily="34" charset="-122"/>
                <a:ea typeface="微软雅黑" panose="020B0503020204020204" pitchFamily="34" charset="-122"/>
              </a:rPr>
              <a:t>追踪学科发展方向，深入挖掘学科之间的关联，积极开拓和发展交叉学科和新学科资源</a:t>
            </a:r>
            <a:endParaRPr lang="en-US" sz="1620"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124" name="Group 123"/>
          <p:cNvGrpSpPr/>
          <p:nvPr/>
        </p:nvGrpSpPr>
        <p:grpSpPr>
          <a:xfrm>
            <a:off x="2754651" y="3127565"/>
            <a:ext cx="221709" cy="150011"/>
            <a:chOff x="2148867" y="3027087"/>
            <a:chExt cx="295612" cy="200014"/>
          </a:xfrm>
        </p:grpSpPr>
        <p:sp>
          <p:nvSpPr>
            <p:cNvPr id="125" name="Oval 124"/>
            <p:cNvSpPr>
              <a:spLocks noChangeAspect="1"/>
            </p:cNvSpPr>
            <p:nvPr/>
          </p:nvSpPr>
          <p:spPr>
            <a:xfrm rot="20839209">
              <a:off x="2148867" y="3027087"/>
              <a:ext cx="295612" cy="200014"/>
            </a:xfrm>
            <a:prstGeom prst="ellipse">
              <a:avLst/>
            </a:prstGeom>
            <a:noFill/>
            <a:ln w="19050" cmpd="sng">
              <a:solidFill>
                <a:schemeClr val="bg1">
                  <a:lumMod val="65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sp>
          <p:nvSpPr>
            <p:cNvPr id="126" name="Moon 125"/>
            <p:cNvSpPr/>
            <p:nvPr/>
          </p:nvSpPr>
          <p:spPr>
            <a:xfrm rot="15051293">
              <a:off x="2278136" y="3058926"/>
              <a:ext cx="64170" cy="197190"/>
            </a:xfrm>
            <a:prstGeom prst="moon">
              <a:avLst/>
            </a:prstGeom>
            <a:solidFill>
              <a:schemeClr val="bg1">
                <a:lumMod val="65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3">
                <a:solidFill>
                  <a:prstClr val="white"/>
                </a:solidFill>
              </a:endParaRPr>
            </a:p>
          </p:txBody>
        </p:sp>
      </p:grpSp>
    </p:spTree>
    <p:extLst>
      <p:ext uri="{BB962C8B-B14F-4D97-AF65-F5344CB8AC3E}">
        <p14:creationId xmlns:p14="http://schemas.microsoft.com/office/powerpoint/2010/main" val="755141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DXybVfraEaH51m.ryXvk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645cR0pJ5Euw97uUTcU0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G4iouBmOQkKe4_YmXZX_z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_9eBPxsFS0qF7LysbDNOG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IQkxz9iR3kqAWgKTFuIx.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WTCQrBs2EkW.ev5NIdhmz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oeIB5a0MkSRWnyxwVlrY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RB8IQNuxRrWV.nd_KYjgm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OMl0obSTWKj4rUtEB_.o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ORDUp8xQH.K1KcJFSn_.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EHvZo2sRju5coWdFk6Hb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7jZRN6kJRJWjUE6etjzps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qPjEejBSO2FmyUMwNgPn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QWyYl.3Qpq7_tfFNNhAX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OZxNtdIIQAqWYQIN_BmyV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kJpx_fO9QYKt3GbjQ60LH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b2Lx.aeKQVqM_LBxsKPGO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TAyObcBHT9S69IUyHedWS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zAdQqq3YT1iUKhj0mKz_v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qQrIyMIFS5yPppR9_gljG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cFItc83nThCayWsFF.UOM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_HCUDkWbQtal2lfTd0gQt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mg9jZnKQ7uwJCEGWuRP6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Tv71MtgTqOKvUuvtFseZ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0I32W0crQc6YQ38.iPdja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1MZya_lCQpen46pjbkQh_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B1HfRyQnRlmlfuwoHfOxV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z.iNtjXLSti6qUtyzIP8d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cTkY942zQdaiOaS5jhihm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dLUS02uBTh.RTUmtEYH90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u2xBRvJZQWqND3futZoBL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Theme">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Elsevier">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3DEE3D-2AE3-4202-A056-707BF3CFB14A}">
  <ds:schemaRefs>
    <ds:schemaRef ds:uri="http://schemas.microsoft.com/sharepoint/v3/contenttype/forms"/>
  </ds:schemaRefs>
</ds:datastoreItem>
</file>

<file path=customXml/itemProps2.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83B4A1B-C11E-4DB3-8ABD-3A0525A158AD}">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57573</TotalTime>
  <Words>3878</Words>
  <Application>Microsoft Office PowerPoint</Application>
  <PresentationFormat>On-screen Show (4:3)</PresentationFormat>
  <Paragraphs>443</Paragraphs>
  <Slides>56</Slides>
  <Notes>20</Notes>
  <HiddenSlides>0</HiddenSlides>
  <MMClips>0</MMClips>
  <ScaleCrop>false</ScaleCrop>
  <HeadingPairs>
    <vt:vector size="8" baseType="variant">
      <vt:variant>
        <vt:lpstr>Fonts Used</vt:lpstr>
      </vt:variant>
      <vt:variant>
        <vt:i4>23</vt:i4>
      </vt:variant>
      <vt:variant>
        <vt:lpstr>Theme</vt:lpstr>
      </vt:variant>
      <vt:variant>
        <vt:i4>9</vt:i4>
      </vt:variant>
      <vt:variant>
        <vt:lpstr>Embedded OLE Servers</vt:lpstr>
      </vt:variant>
      <vt:variant>
        <vt:i4>1</vt:i4>
      </vt:variant>
      <vt:variant>
        <vt:lpstr>Slide Titles</vt:lpstr>
      </vt:variant>
      <vt:variant>
        <vt:i4>56</vt:i4>
      </vt:variant>
    </vt:vector>
  </HeadingPairs>
  <TitlesOfParts>
    <vt:vector size="89" baseType="lpstr">
      <vt:lpstr>Lucida Grande</vt:lpstr>
      <vt:lpstr>微軟正黑體</vt:lpstr>
      <vt:lpstr>Microsoft YaHei UI</vt:lpstr>
      <vt:lpstr>ＭＳ Ｐゴシック</vt:lpstr>
      <vt:lpstr>Nexus</vt:lpstr>
      <vt:lpstr>NexusSansOT</vt:lpstr>
      <vt:lpstr>Roboto Condensed Bold Italic</vt:lpstr>
      <vt:lpstr>ヒラギノ角ゴ Pro W3</vt:lpstr>
      <vt:lpstr>SimSun</vt:lpstr>
      <vt:lpstr>SimSun</vt:lpstr>
      <vt:lpstr>小塚ゴシック Pr6N R</vt:lpstr>
      <vt:lpstr>微软雅黑</vt:lpstr>
      <vt:lpstr>黑体</vt:lpstr>
      <vt:lpstr>Arial</vt:lpstr>
      <vt:lpstr>Arial Bold</vt:lpstr>
      <vt:lpstr>Arial Narrow</vt:lpstr>
      <vt:lpstr>Calibri</vt:lpstr>
      <vt:lpstr>Courier New</vt:lpstr>
      <vt:lpstr>Georgia</vt:lpstr>
      <vt:lpstr>Helvetica</vt:lpstr>
      <vt:lpstr>Lucida Sans Unicode</vt:lpstr>
      <vt:lpstr>Verdana</vt:lpstr>
      <vt:lpstr>Wingdings</vt:lpstr>
      <vt:lpstr>Custom Design</vt:lpstr>
      <vt:lpstr>Elsevier</vt:lpstr>
      <vt:lpstr>1_Custom Design</vt:lpstr>
      <vt:lpstr>Elsevier Content Slides</vt:lpstr>
      <vt:lpstr>2_Custom Design</vt:lpstr>
      <vt:lpstr>5_Custom Design</vt:lpstr>
      <vt:lpstr>Default Theme</vt:lpstr>
      <vt:lpstr>Office Theme</vt:lpstr>
      <vt:lpstr>1_Office Theme</vt:lpstr>
      <vt:lpstr>think-cell Slide</vt:lpstr>
      <vt:lpstr>运用科研工具开拓视野，展示科研能力，发表高水平科研成果</vt:lpstr>
      <vt:lpstr>PowerPoint Presentation</vt:lpstr>
      <vt:lpstr>Elsevier在科学，技术和健康方面声誉卓越</vt:lpstr>
      <vt:lpstr>Elsevier是世界最大科技出版社</vt:lpstr>
      <vt:lpstr>PowerPoint Presentation</vt:lpstr>
      <vt:lpstr>ScienceDirect</vt:lpstr>
      <vt:lpstr>PowerPoint Presentation</vt:lpstr>
      <vt:lpstr>数据驱动型出版策略</vt:lpstr>
      <vt:lpstr>PowerPoint Presentation</vt:lpstr>
      <vt:lpstr>图书内容与期刊文章的共同使用</vt:lpstr>
      <vt:lpstr>ScienceDirect的期刊内容不断增长</vt:lpstr>
      <vt:lpstr>全学科全文数据库 ScienceDirect</vt:lpstr>
      <vt:lpstr>PowerPoint Presentation</vt:lpstr>
      <vt:lpstr>PowerPoint Presentation</vt:lpstr>
      <vt:lpstr>PowerPoint Presentation</vt:lpstr>
      <vt:lpstr>PowerPoint Presentation</vt:lpstr>
      <vt:lpstr>PowerPoint Presentation</vt:lpstr>
      <vt:lpstr>北京林业大学整体科研产出情况（2014年-2018年）</vt:lpstr>
      <vt:lpstr>文章的数量与影响力（2014年-2018年）</vt:lpstr>
      <vt:lpstr>ScienceDirect 助力北京林业大学科学研究</vt:lpstr>
      <vt:lpstr>ScienceDirect 助力北京林业大学科学研究</vt:lpstr>
      <vt:lpstr>北京林业大学ScienceDirect平台使用情况</vt:lpstr>
      <vt:lpstr>北京林业大学知名专家对Elsevier不同年代文献有良好使用记录                                                                          ——孙润仓教授 长江学者</vt:lpstr>
      <vt:lpstr>北京林业大学知名专家对Elsevier不同年代文献有良好使用记录                                                                                     ——王强 教授 </vt:lpstr>
      <vt:lpstr>2018年北京林业大学对回溯内容存在潜在需求</vt:lpstr>
      <vt:lpstr>PowerPoint Presentation</vt:lpstr>
      <vt:lpstr>化学优质期刊推荐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打开SD主页，用自己的用户名密码登录后，下方Activate remote access按钮</vt:lpstr>
      <vt:lpstr>PowerPoint Presentation</vt:lpstr>
      <vt:lpstr>PowerPoint Presentation</vt:lpstr>
      <vt:lpstr>PowerPoint Presentation</vt:lpstr>
      <vt:lpstr>PowerPoint Presentation</vt:lpstr>
      <vt:lpstr>什么是Mendeley?</vt:lpstr>
      <vt:lpstr>PowerPoint Presentation</vt:lpstr>
      <vt:lpstr>PowerPoint Presentation</vt:lpstr>
      <vt:lpstr>PowerPoint Presentation</vt:lpstr>
      <vt:lpstr>PowerPoint Presentation</vt:lpstr>
      <vt:lpstr>或在Mendeley中进行文献的阅读和管理</vt:lpstr>
      <vt:lpstr>Import references from 3rd party site</vt:lpstr>
      <vt:lpstr>Mendeley中进行文献阅读，标注和评论。以及查看文献的书目信息</vt:lpstr>
      <vt:lpstr>Mendeley帮助研究人员展示成果提升影响力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Li, Mengyao (ELS-BEI)</cp:lastModifiedBy>
  <cp:revision>1115</cp:revision>
  <cp:lastPrinted>2017-09-24T11:02:46Z</cp:lastPrinted>
  <dcterms:created xsi:type="dcterms:W3CDTF">2014-03-28T20:29:27Z</dcterms:created>
  <dcterms:modified xsi:type="dcterms:W3CDTF">2019-05-06T08:15:36Z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