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03" r:id="rId2"/>
    <p:sldId id="256" r:id="rId3"/>
    <p:sldId id="308" r:id="rId4"/>
    <p:sldId id="304" r:id="rId5"/>
    <p:sldId id="305" r:id="rId6"/>
    <p:sldId id="367" r:id="rId7"/>
    <p:sldId id="306" r:id="rId8"/>
    <p:sldId id="307" r:id="rId9"/>
    <p:sldId id="368" r:id="rId10"/>
    <p:sldId id="352" r:id="rId11"/>
    <p:sldId id="372" r:id="rId12"/>
    <p:sldId id="311" r:id="rId13"/>
    <p:sldId id="312" r:id="rId14"/>
    <p:sldId id="313" r:id="rId15"/>
    <p:sldId id="365" r:id="rId16"/>
    <p:sldId id="366" r:id="rId17"/>
    <p:sldId id="314" r:id="rId18"/>
    <p:sldId id="316" r:id="rId19"/>
    <p:sldId id="315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7" r:id="rId29"/>
    <p:sldId id="328" r:id="rId30"/>
    <p:sldId id="334" r:id="rId31"/>
    <p:sldId id="329" r:id="rId32"/>
    <p:sldId id="335" r:id="rId33"/>
    <p:sldId id="371" r:id="rId34"/>
    <p:sldId id="338" r:id="rId35"/>
    <p:sldId id="336" r:id="rId36"/>
    <p:sldId id="337" r:id="rId37"/>
    <p:sldId id="331" r:id="rId38"/>
    <p:sldId id="339" r:id="rId39"/>
    <p:sldId id="341" r:id="rId40"/>
    <p:sldId id="333" r:id="rId41"/>
    <p:sldId id="342" r:id="rId42"/>
    <p:sldId id="343" r:id="rId43"/>
    <p:sldId id="373" r:id="rId44"/>
    <p:sldId id="374" r:id="rId45"/>
    <p:sldId id="344" r:id="rId46"/>
    <p:sldId id="345" r:id="rId47"/>
    <p:sldId id="346" r:id="rId48"/>
    <p:sldId id="347" r:id="rId49"/>
    <p:sldId id="348" r:id="rId50"/>
    <p:sldId id="349" r:id="rId51"/>
    <p:sldId id="369" r:id="rId52"/>
    <p:sldId id="351" r:id="rId53"/>
    <p:sldId id="376" r:id="rId54"/>
    <p:sldId id="356" r:id="rId55"/>
    <p:sldId id="377" r:id="rId56"/>
    <p:sldId id="375" r:id="rId57"/>
    <p:sldId id="378" r:id="rId58"/>
    <p:sldId id="379" r:id="rId59"/>
    <p:sldId id="358" r:id="rId60"/>
    <p:sldId id="359" r:id="rId61"/>
    <p:sldId id="357" r:id="rId62"/>
    <p:sldId id="362" r:id="rId63"/>
    <p:sldId id="363" r:id="rId64"/>
    <p:sldId id="364" r:id="rId65"/>
    <p:sldId id="370" r:id="rId66"/>
    <p:sldId id="355" r:id="rId67"/>
    <p:sldId id="353" r:id="rId6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4388AC0-E06C-4C2B-B74F-EA857B96CBAC}">
          <p14:sldIdLst>
            <p14:sldId id="303"/>
            <p14:sldId id="256"/>
            <p14:sldId id="308"/>
            <p14:sldId id="304"/>
            <p14:sldId id="305"/>
            <p14:sldId id="367"/>
            <p14:sldId id="306"/>
            <p14:sldId id="307"/>
            <p14:sldId id="368"/>
            <p14:sldId id="352"/>
            <p14:sldId id="372"/>
            <p14:sldId id="311"/>
            <p14:sldId id="312"/>
            <p14:sldId id="313"/>
            <p14:sldId id="365"/>
            <p14:sldId id="366"/>
            <p14:sldId id="314"/>
            <p14:sldId id="316"/>
            <p14:sldId id="315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7"/>
            <p14:sldId id="328"/>
            <p14:sldId id="334"/>
            <p14:sldId id="329"/>
            <p14:sldId id="335"/>
            <p14:sldId id="371"/>
            <p14:sldId id="338"/>
            <p14:sldId id="336"/>
            <p14:sldId id="337"/>
            <p14:sldId id="331"/>
            <p14:sldId id="339"/>
            <p14:sldId id="341"/>
            <p14:sldId id="333"/>
            <p14:sldId id="342"/>
            <p14:sldId id="343"/>
            <p14:sldId id="373"/>
            <p14:sldId id="374"/>
            <p14:sldId id="344"/>
            <p14:sldId id="345"/>
            <p14:sldId id="346"/>
            <p14:sldId id="347"/>
            <p14:sldId id="348"/>
            <p14:sldId id="349"/>
            <p14:sldId id="369"/>
            <p14:sldId id="351"/>
            <p14:sldId id="376"/>
            <p14:sldId id="356"/>
            <p14:sldId id="377"/>
            <p14:sldId id="375"/>
            <p14:sldId id="378"/>
            <p14:sldId id="379"/>
            <p14:sldId id="358"/>
            <p14:sldId id="359"/>
            <p14:sldId id="357"/>
            <p14:sldId id="362"/>
            <p14:sldId id="363"/>
            <p14:sldId id="364"/>
            <p14:sldId id="370"/>
            <p14:sldId id="355"/>
            <p14:sldId id="3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4BB54-F686-4D54-997F-9AFEB24860AC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28932-C7F0-486F-9969-6D2B91EAB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23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090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95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7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612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E267E6-98C5-48DE-A12F-C6752395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9EC70D3-10DD-4887-8FA3-496119667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2B81B1-EA6A-448F-AD47-51C973E8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78A3-0D8B-4CC4-A0D7-7E261A31AD2E}" type="datetime1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6E74E5-1C5F-4925-88B4-08819228C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EE2D176-F733-4B66-B155-BD5BD293294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947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547CA9-F714-4DC8-A1F0-6D32A20BE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03D402-B7DF-4A61-A89B-36D8BEE0D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DAFB79-2F95-4A9C-B122-9BB565CC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3A08-6519-4D8E-A22D-9020FF72C5C1}" type="datetime1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028DAF-B9D1-46A0-A7F4-B596A407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55B994-26AB-40BF-A937-EE563DD86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348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9D36BB2-8AF1-4C8A-AE8B-69B95738A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A163B2A-BA09-4D2B-8D77-24ADE6E26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987E79-4929-47BE-9D3A-BC8DE93A6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7CAD-E483-454C-8409-1E0E6354429D}" type="datetime1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88092A-8ACA-47A6-86F6-DB7CF21E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D163CD-C96A-4872-909D-BC14B8F8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81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3AEC5-F4BE-4CB5-B0D1-E5E64C3A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C74FF1-F45C-484E-A0A0-DB35F65D1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F6C0C-8562-4C7C-A879-FAD78C6D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9C06-4C87-4B8F-98A9-289051923D1A}" type="datetime1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F11F8A-5428-4B62-961E-EFA8C26B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254A3B-79DC-4688-B2FD-BB0D4D95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753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7A33C-C8DD-401D-B40A-B1EA84D3A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DF9DA4-09FB-47D3-9E66-9514123F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07224C-E470-42E9-9DA1-7FBCB2E05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543-C4B7-4E31-9A9C-AB0948ECA166}" type="datetime1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8B833C-D9F0-4D68-8785-A8943440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9714B4-154B-4B83-B15A-C38D7327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498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03AFD8-68AA-4442-A03D-39E039D19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545B20-354D-40C8-8F7D-4F71AB7DF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6082AF-D0B9-4F16-9E75-9EBD7C926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4EA21C-7D84-4D5E-AEC5-BA60A417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5B8A-DE1C-49EE-BDB1-CD8B8597A29A}" type="datetime1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03D03-393C-4397-884B-74F16BB5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4CD470-8189-4FE9-BF89-28811C0C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5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CF548-DD51-49C6-A32C-9DE7C3C4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9EE4D0-D02D-4C31-9F43-FC495611B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ABAEA0-8765-41E9-A961-12D09B31B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013F55-8988-489E-B8AE-1A6E37774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3B24BE9-EB3B-4503-BF3B-6E8982D546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A622F8-22E3-4306-B28A-783434AD1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750C2-31D9-47FF-865A-4D30097C437E}" type="datetime1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0E585FD-D7BD-4F1A-AA4A-842F52C7E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FAF3A26-BB4F-4A03-8C8B-220274712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68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2A7936-DE6C-4D66-850E-53CB4E7A5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50A2CC-3633-46C7-A070-C776F057B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7F0C-4D14-44F0-B8B7-C93DEFF40405}" type="datetime1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06DD923-8E11-41BF-86F5-6A8D513FF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C6FF96-5929-4DD4-957D-C88B5A79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848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5A4207E-C414-4922-BFE7-1D01A2696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586A-889D-47D1-B82D-A4DF7AD003A5}" type="datetime1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576D223-E617-495D-87CD-A35358D88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C8577A-C412-4967-8C2B-84B4ECAB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87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8F899-6D9A-4B32-9D00-7473D74AB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3980B9-0C81-4858-8C13-998FC7AC3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423DF88-E862-4CAC-AD26-7DE776D5D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89CC97-83A2-4FA0-9E28-7DA2321B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C11F-D9C3-413D-B5FE-E48C13836CC3}" type="datetime1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46F986-F3B4-432D-AA9C-F1AAD205C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D20406-B7FF-4A3A-9387-348ECFB6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C3476C-BF64-46C5-931C-653FA2697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321EA7-4F1C-4F47-87BD-9E24A70EB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6E976C-2C82-4EC3-A9EB-944643F7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BB03AA-D195-40BB-B72D-554980AD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9E6A-8062-4978-B78E-42B96B3D9F8A}" type="datetime1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4597A2-7642-4686-9D46-79DC552D2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534562-3FA0-4DC6-80DF-704ACADA0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25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F04B372-DEFB-4398-9AFB-064A4D7F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1AFE0D-545A-4ACA-A915-3BC2F67AF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39FB0B-54E9-46C4-A38F-A80FB29E2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77542-F013-402E-826F-D6A8018C63C2}" type="datetime1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EE85B7-80E1-46FB-9F8A-3BD4D2967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443495-97E6-4913-8BE9-D2909A144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07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93096034-90EF-4E6C-96E7-4EED8992FE18}"/>
              </a:ext>
            </a:extLst>
          </p:cNvPr>
          <p:cNvSpPr txBox="1"/>
          <p:nvPr/>
        </p:nvSpPr>
        <p:spPr>
          <a:xfrm>
            <a:off x="20320" y="983516"/>
            <a:ext cx="12141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72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文献管理软件</a:t>
            </a:r>
            <a:endParaRPr lang="en-US" altLang="zh-CN" sz="7200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 ——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管理文献、撰写论文的好帮手</a:t>
            </a:r>
            <a:endParaRPr lang="en-US" altLang="zh-CN" sz="3600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5CDC3DB5-F676-4B17-B1DA-167C3263F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735" y="4382532"/>
            <a:ext cx="1771792" cy="10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73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9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853440" y="59565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使用说明和注意事项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42" name="群組 15">
            <a:extLst>
              <a:ext uri="{FF2B5EF4-FFF2-40B4-BE49-F238E27FC236}">
                <a16:creationId xmlns:a16="http://schemas.microsoft.com/office/drawing/2014/main" id="{BBB36AEC-D843-4E11-9E70-F57DD696187E}"/>
              </a:ext>
            </a:extLst>
          </p:cNvPr>
          <p:cNvGrpSpPr/>
          <p:nvPr/>
        </p:nvGrpSpPr>
        <p:grpSpPr>
          <a:xfrm>
            <a:off x="1039053" y="1963139"/>
            <a:ext cx="429109" cy="3529056"/>
            <a:chOff x="1714499" y="1120140"/>
            <a:chExt cx="628651" cy="5170113"/>
          </a:xfrm>
        </p:grpSpPr>
        <p:sp>
          <p:nvSpPr>
            <p:cNvPr id="43" name="橢圓 3">
              <a:extLst>
                <a:ext uri="{FF2B5EF4-FFF2-40B4-BE49-F238E27FC236}">
                  <a16:creationId xmlns:a16="http://schemas.microsoft.com/office/drawing/2014/main" id="{88CA06E5-7F6C-4F26-B146-57A6E118FAA6}"/>
                </a:ext>
              </a:extLst>
            </p:cNvPr>
            <p:cNvSpPr/>
            <p:nvPr/>
          </p:nvSpPr>
          <p:spPr>
            <a:xfrm>
              <a:off x="1714500" y="1120140"/>
              <a:ext cx="628650" cy="628650"/>
            </a:xfrm>
            <a:prstGeom prst="ellips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  <p:cxnSp>
          <p:nvCxnSpPr>
            <p:cNvPr id="44" name="直線單箭頭接點 14">
              <a:extLst>
                <a:ext uri="{FF2B5EF4-FFF2-40B4-BE49-F238E27FC236}">
                  <a16:creationId xmlns:a16="http://schemas.microsoft.com/office/drawing/2014/main" id="{F93B4EB3-01C2-407E-890E-4C8A690F7EE7}"/>
                </a:ext>
              </a:extLst>
            </p:cNvPr>
            <p:cNvCxnSpPr/>
            <p:nvPr/>
          </p:nvCxnSpPr>
          <p:spPr>
            <a:xfrm>
              <a:off x="2028825" y="1943100"/>
              <a:ext cx="0" cy="61200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橢圓 31">
              <a:extLst>
                <a:ext uri="{FF2B5EF4-FFF2-40B4-BE49-F238E27FC236}">
                  <a16:creationId xmlns:a16="http://schemas.microsoft.com/office/drawing/2014/main" id="{ECD0EFBD-90B4-4B11-92CF-E9E9B228053A}"/>
                </a:ext>
              </a:extLst>
            </p:cNvPr>
            <p:cNvSpPr/>
            <p:nvPr/>
          </p:nvSpPr>
          <p:spPr>
            <a:xfrm>
              <a:off x="1714499" y="2633961"/>
              <a:ext cx="628651" cy="62865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  <p:cxnSp>
          <p:nvCxnSpPr>
            <p:cNvPr id="46" name="直線單箭頭接點 32">
              <a:extLst>
                <a:ext uri="{FF2B5EF4-FFF2-40B4-BE49-F238E27FC236}">
                  <a16:creationId xmlns:a16="http://schemas.microsoft.com/office/drawing/2014/main" id="{0DCBE456-AB6F-40CA-831D-37C3C1DC1110}"/>
                </a:ext>
              </a:extLst>
            </p:cNvPr>
            <p:cNvCxnSpPr/>
            <p:nvPr/>
          </p:nvCxnSpPr>
          <p:spPr>
            <a:xfrm>
              <a:off x="2028825" y="3456921"/>
              <a:ext cx="0" cy="61200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橢圓 33">
              <a:extLst>
                <a:ext uri="{FF2B5EF4-FFF2-40B4-BE49-F238E27FC236}">
                  <a16:creationId xmlns:a16="http://schemas.microsoft.com/office/drawing/2014/main" id="{53DB35D9-F754-4E0D-849E-9A85660C5C93}"/>
                </a:ext>
              </a:extLst>
            </p:cNvPr>
            <p:cNvSpPr/>
            <p:nvPr/>
          </p:nvSpPr>
          <p:spPr>
            <a:xfrm>
              <a:off x="1714500" y="4147782"/>
              <a:ext cx="628650" cy="628650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3</a:t>
              </a:r>
              <a:endParaRPr lang="zh-TW" altLang="en-US" dirty="0"/>
            </a:p>
          </p:txBody>
        </p:sp>
        <p:cxnSp>
          <p:nvCxnSpPr>
            <p:cNvPr id="48" name="直線單箭頭接點 34">
              <a:extLst>
                <a:ext uri="{FF2B5EF4-FFF2-40B4-BE49-F238E27FC236}">
                  <a16:creationId xmlns:a16="http://schemas.microsoft.com/office/drawing/2014/main" id="{DC46A75B-3D90-4FAA-A163-3502A214D3EF}"/>
                </a:ext>
              </a:extLst>
            </p:cNvPr>
            <p:cNvCxnSpPr/>
            <p:nvPr/>
          </p:nvCxnSpPr>
          <p:spPr>
            <a:xfrm>
              <a:off x="2028825" y="4970742"/>
              <a:ext cx="0" cy="61200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橢圓 35">
              <a:extLst>
                <a:ext uri="{FF2B5EF4-FFF2-40B4-BE49-F238E27FC236}">
                  <a16:creationId xmlns:a16="http://schemas.microsoft.com/office/drawing/2014/main" id="{1095C9D2-C381-4BE9-B4CE-C13D80E0FCB9}"/>
                </a:ext>
              </a:extLst>
            </p:cNvPr>
            <p:cNvSpPr/>
            <p:nvPr/>
          </p:nvSpPr>
          <p:spPr>
            <a:xfrm>
              <a:off x="1714500" y="5661603"/>
              <a:ext cx="628650" cy="628650"/>
            </a:xfrm>
            <a:prstGeom prst="ellipse">
              <a:avLst/>
            </a:prstGeom>
            <a:solidFill>
              <a:schemeClr val="accent4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4</a:t>
              </a:r>
              <a:endParaRPr lang="zh-TW" altLang="en-US" dirty="0"/>
            </a:p>
          </p:txBody>
        </p:sp>
      </p:grpSp>
      <p:sp>
        <p:nvSpPr>
          <p:cNvPr id="52" name="文字方塊 37">
            <a:extLst>
              <a:ext uri="{FF2B5EF4-FFF2-40B4-BE49-F238E27FC236}">
                <a16:creationId xmlns:a16="http://schemas.microsoft.com/office/drawing/2014/main" id="{596B1221-5D2E-44C1-972C-6AC24E629F00}"/>
              </a:ext>
            </a:extLst>
          </p:cNvPr>
          <p:cNvSpPr txBox="1"/>
          <p:nvPr/>
        </p:nvSpPr>
        <p:spPr>
          <a:xfrm>
            <a:off x="1684071" y="3828825"/>
            <a:ext cx="9385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下载安装过程中关闭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杀毒软件、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Microsoft office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系列软件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en-US" altLang="zh-CN" sz="24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wps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，否则可能导致安装失败或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插件功能无法正常运行。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0" name="文字方塊 37">
            <a:extLst>
              <a:ext uri="{FF2B5EF4-FFF2-40B4-BE49-F238E27FC236}">
                <a16:creationId xmlns:a16="http://schemas.microsoft.com/office/drawing/2014/main" id="{90DCCDC8-EF7E-4DE6-BC5B-848EA45ABF66}"/>
              </a:ext>
            </a:extLst>
          </p:cNvPr>
          <p:cNvSpPr txBox="1"/>
          <p:nvPr/>
        </p:nvSpPr>
        <p:spPr>
          <a:xfrm>
            <a:off x="1724711" y="1762412"/>
            <a:ext cx="9644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题录形式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收集管理文献资源。题录是由一组著录项目构成的一条文献记录，一般包含标题、作者、年份、期刊、作者机构等。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字方塊 37">
            <a:extLst>
              <a:ext uri="{FF2B5EF4-FFF2-40B4-BE49-F238E27FC236}">
                <a16:creationId xmlns:a16="http://schemas.microsoft.com/office/drawing/2014/main" id="{98D39DDB-6547-41F8-BAFC-132FB5B56D35}"/>
              </a:ext>
            </a:extLst>
          </p:cNvPr>
          <p:cNvSpPr txBox="1"/>
          <p:nvPr/>
        </p:nvSpPr>
        <p:spPr>
          <a:xfrm>
            <a:off x="1719630" y="2795117"/>
            <a:ext cx="9573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如果之前安装了</a:t>
            </a:r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旧版本，需先卸载旧版本再安装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防止不可预估的错误发生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字方塊 37">
            <a:extLst>
              <a:ext uri="{FF2B5EF4-FFF2-40B4-BE49-F238E27FC236}">
                <a16:creationId xmlns:a16="http://schemas.microsoft.com/office/drawing/2014/main" id="{13817D03-F675-47DC-85C4-EF1ECD7200D2}"/>
              </a:ext>
            </a:extLst>
          </p:cNvPr>
          <p:cNvSpPr txBox="1"/>
          <p:nvPr/>
        </p:nvSpPr>
        <p:spPr>
          <a:xfrm>
            <a:off x="1684071" y="4862533"/>
            <a:ext cx="9644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是授权软件（收费）。若高校已购买，学校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IP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范围内可免费下载、使用；超出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IP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范围，部分功能停用，一些简单功能仍可用。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6600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10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853440" y="59565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收费版与免费版的区别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0" name="文字方塊 37">
            <a:extLst>
              <a:ext uri="{FF2B5EF4-FFF2-40B4-BE49-F238E27FC236}">
                <a16:creationId xmlns:a16="http://schemas.microsoft.com/office/drawing/2014/main" id="{90DCCDC8-EF7E-4DE6-BC5B-848EA45ABF66}"/>
              </a:ext>
            </a:extLst>
          </p:cNvPr>
          <p:cNvSpPr txBox="1"/>
          <p:nvPr/>
        </p:nvSpPr>
        <p:spPr>
          <a:xfrm>
            <a:off x="1861871" y="3344314"/>
            <a:ext cx="964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收费版本提供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PDF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智能识别及更新功能。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字方塊 37">
            <a:extLst>
              <a:ext uri="{FF2B5EF4-FFF2-40B4-BE49-F238E27FC236}">
                <a16:creationId xmlns:a16="http://schemas.microsoft.com/office/drawing/2014/main" id="{98D39DDB-6547-41F8-BAFC-132FB5B56D35}"/>
              </a:ext>
            </a:extLst>
          </p:cNvPr>
          <p:cNvSpPr txBox="1"/>
          <p:nvPr/>
        </p:nvSpPr>
        <p:spPr>
          <a:xfrm>
            <a:off x="1861871" y="4511352"/>
            <a:ext cx="957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收费版本提供全文下载功能。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字方塊 37">
            <a:extLst>
              <a:ext uri="{FF2B5EF4-FFF2-40B4-BE49-F238E27FC236}">
                <a16:creationId xmlns:a16="http://schemas.microsoft.com/office/drawing/2014/main" id="{13817D03-F675-47DC-85C4-EF1ECD7200D2}"/>
              </a:ext>
            </a:extLst>
          </p:cNvPr>
          <p:cNvSpPr txBox="1"/>
          <p:nvPr/>
        </p:nvSpPr>
        <p:spPr>
          <a:xfrm>
            <a:off x="1861871" y="5674310"/>
            <a:ext cx="9903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收费版本样式功能不受限制，免费版本仅提供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个样式，不能增改删。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六邊形 36">
            <a:extLst>
              <a:ext uri="{FF2B5EF4-FFF2-40B4-BE49-F238E27FC236}">
                <a16:creationId xmlns:a16="http://schemas.microsoft.com/office/drawing/2014/main" id="{50CA44CD-60FC-4248-A978-0158B7FF7DA0}"/>
              </a:ext>
            </a:extLst>
          </p:cNvPr>
          <p:cNvSpPr/>
          <p:nvPr/>
        </p:nvSpPr>
        <p:spPr>
          <a:xfrm>
            <a:off x="853440" y="2069404"/>
            <a:ext cx="824603" cy="681491"/>
          </a:xfrm>
          <a:prstGeom prst="hexagon">
            <a:avLst/>
          </a:prstGeom>
          <a:solidFill>
            <a:schemeClr val="accent2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六邊形 38">
            <a:extLst>
              <a:ext uri="{FF2B5EF4-FFF2-40B4-BE49-F238E27FC236}">
                <a16:creationId xmlns:a16="http://schemas.microsoft.com/office/drawing/2014/main" id="{C4734B1B-0D65-41F5-80A2-736CE1281CFC}"/>
              </a:ext>
            </a:extLst>
          </p:cNvPr>
          <p:cNvSpPr/>
          <p:nvPr/>
        </p:nvSpPr>
        <p:spPr>
          <a:xfrm>
            <a:off x="853440" y="3234402"/>
            <a:ext cx="824603" cy="681491"/>
          </a:xfrm>
          <a:prstGeom prst="hexagon">
            <a:avLst/>
          </a:prstGeom>
          <a:solidFill>
            <a:schemeClr val="accent3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六邊形 40">
            <a:extLst>
              <a:ext uri="{FF2B5EF4-FFF2-40B4-BE49-F238E27FC236}">
                <a16:creationId xmlns:a16="http://schemas.microsoft.com/office/drawing/2014/main" id="{83EB06C2-086D-4236-A185-CDCB61B8D805}"/>
              </a:ext>
            </a:extLst>
          </p:cNvPr>
          <p:cNvSpPr/>
          <p:nvPr/>
        </p:nvSpPr>
        <p:spPr>
          <a:xfrm>
            <a:off x="853440" y="4399400"/>
            <a:ext cx="824603" cy="681491"/>
          </a:xfrm>
          <a:prstGeom prst="hexagon">
            <a:avLst/>
          </a:prstGeom>
          <a:solidFill>
            <a:schemeClr val="accent4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六邊形 42">
            <a:extLst>
              <a:ext uri="{FF2B5EF4-FFF2-40B4-BE49-F238E27FC236}">
                <a16:creationId xmlns:a16="http://schemas.microsoft.com/office/drawing/2014/main" id="{9B208B9E-8DF4-45CF-B017-B46E97BC7853}"/>
              </a:ext>
            </a:extLst>
          </p:cNvPr>
          <p:cNvSpPr/>
          <p:nvPr/>
        </p:nvSpPr>
        <p:spPr>
          <a:xfrm>
            <a:off x="853440" y="5564398"/>
            <a:ext cx="824603" cy="681491"/>
          </a:xfrm>
          <a:prstGeom prst="hexagon">
            <a:avLst/>
          </a:prstGeom>
          <a:solidFill>
            <a:schemeClr val="accent5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7" name="直線接點 31">
            <a:extLst>
              <a:ext uri="{FF2B5EF4-FFF2-40B4-BE49-F238E27FC236}">
                <a16:creationId xmlns:a16="http://schemas.microsoft.com/office/drawing/2014/main" id="{38302136-0D37-4DAD-9608-D290661F40A1}"/>
              </a:ext>
            </a:extLst>
          </p:cNvPr>
          <p:cNvCxnSpPr/>
          <p:nvPr/>
        </p:nvCxnSpPr>
        <p:spPr>
          <a:xfrm flipV="1">
            <a:off x="1265741" y="2750895"/>
            <a:ext cx="0" cy="48350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橢圓 35">
            <a:extLst>
              <a:ext uri="{FF2B5EF4-FFF2-40B4-BE49-F238E27FC236}">
                <a16:creationId xmlns:a16="http://schemas.microsoft.com/office/drawing/2014/main" id="{C9DE2D26-F663-4B94-B2F4-3C39670C4E0F}"/>
              </a:ext>
            </a:extLst>
          </p:cNvPr>
          <p:cNvSpPr/>
          <p:nvPr/>
        </p:nvSpPr>
        <p:spPr>
          <a:xfrm>
            <a:off x="1021380" y="2165788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橢圓 37">
            <a:extLst>
              <a:ext uri="{FF2B5EF4-FFF2-40B4-BE49-F238E27FC236}">
                <a16:creationId xmlns:a16="http://schemas.microsoft.com/office/drawing/2014/main" id="{BE94C3E1-114C-4A46-A628-B48445CF5B6B}"/>
              </a:ext>
            </a:extLst>
          </p:cNvPr>
          <p:cNvSpPr/>
          <p:nvPr/>
        </p:nvSpPr>
        <p:spPr>
          <a:xfrm>
            <a:off x="1021380" y="3330786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橢圓 39">
            <a:extLst>
              <a:ext uri="{FF2B5EF4-FFF2-40B4-BE49-F238E27FC236}">
                <a16:creationId xmlns:a16="http://schemas.microsoft.com/office/drawing/2014/main" id="{ABD8CAFC-EC3E-458F-A490-F04DF44EEB51}"/>
              </a:ext>
            </a:extLst>
          </p:cNvPr>
          <p:cNvSpPr/>
          <p:nvPr/>
        </p:nvSpPr>
        <p:spPr>
          <a:xfrm>
            <a:off x="1021380" y="4495784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橢圓 41">
            <a:extLst>
              <a:ext uri="{FF2B5EF4-FFF2-40B4-BE49-F238E27FC236}">
                <a16:creationId xmlns:a16="http://schemas.microsoft.com/office/drawing/2014/main" id="{8D9D9E00-B5AE-4102-BD0C-DD66632A1ABA}"/>
              </a:ext>
            </a:extLst>
          </p:cNvPr>
          <p:cNvSpPr/>
          <p:nvPr/>
        </p:nvSpPr>
        <p:spPr>
          <a:xfrm>
            <a:off x="1021380" y="5660782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2" name="直線接點 43">
            <a:extLst>
              <a:ext uri="{FF2B5EF4-FFF2-40B4-BE49-F238E27FC236}">
                <a16:creationId xmlns:a16="http://schemas.microsoft.com/office/drawing/2014/main" id="{5E26341A-1AA1-419E-95D1-63729F702A88}"/>
              </a:ext>
            </a:extLst>
          </p:cNvPr>
          <p:cNvCxnSpPr/>
          <p:nvPr/>
        </p:nvCxnSpPr>
        <p:spPr>
          <a:xfrm flipV="1">
            <a:off x="1265741" y="1154860"/>
            <a:ext cx="0" cy="4947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7">
            <a:extLst>
              <a:ext uri="{FF2B5EF4-FFF2-40B4-BE49-F238E27FC236}">
                <a16:creationId xmlns:a16="http://schemas.microsoft.com/office/drawing/2014/main" id="{DBF09D8C-3128-4AFB-80F4-C44DFDEC9D5F}"/>
              </a:ext>
            </a:extLst>
          </p:cNvPr>
          <p:cNvSpPr txBox="1"/>
          <p:nvPr/>
        </p:nvSpPr>
        <p:spPr>
          <a:xfrm>
            <a:off x="1861871" y="2182840"/>
            <a:ext cx="964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收费版本提供内嵌浏览器功能。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DE41641-599F-48FE-8CDF-229987314754}"/>
              </a:ext>
            </a:extLst>
          </p:cNvPr>
          <p:cNvSpPr/>
          <p:nvPr/>
        </p:nvSpPr>
        <p:spPr>
          <a:xfrm>
            <a:off x="3131572" y="1389214"/>
            <a:ext cx="830350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集团版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VS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个人版（个人免费版、个人注册版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-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永久授权和个人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VIP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版）</a:t>
            </a:r>
          </a:p>
        </p:txBody>
      </p:sp>
    </p:spTree>
    <p:extLst>
      <p:ext uri="{BB962C8B-B14F-4D97-AF65-F5344CB8AC3E}">
        <p14:creationId xmlns:p14="http://schemas.microsoft.com/office/powerpoint/2010/main" val="3891113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11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B175F04-210E-4AF2-9C6A-DE26800D9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308" y="1507327"/>
            <a:ext cx="10114892" cy="486138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853440" y="595650"/>
            <a:ext cx="110540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官网下载：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www.inoteexpress.com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；个人版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集团版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输入学校名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691CA4A-DFE3-4B09-A6D7-2FBE8B1D6D68}"/>
              </a:ext>
            </a:extLst>
          </p:cNvPr>
          <p:cNvSpPr/>
          <p:nvPr/>
        </p:nvSpPr>
        <p:spPr>
          <a:xfrm>
            <a:off x="462280" y="293969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</p:spTree>
    <p:extLst>
      <p:ext uri="{BB962C8B-B14F-4D97-AF65-F5344CB8AC3E}">
        <p14:creationId xmlns:p14="http://schemas.microsoft.com/office/powerpoint/2010/main" val="2717519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12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主界面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各栏目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6B7ED7D3-93CF-4546-9FAD-9673EEAA2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" y="897398"/>
            <a:ext cx="10454272" cy="551374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60B814F-B616-4B5F-81D5-7A0F958FD6AB}"/>
              </a:ext>
            </a:extLst>
          </p:cNvPr>
          <p:cNvSpPr/>
          <p:nvPr/>
        </p:nvSpPr>
        <p:spPr>
          <a:xfrm>
            <a:off x="7995920" y="512677"/>
            <a:ext cx="1961077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实机介绍</a:t>
            </a:r>
          </a:p>
        </p:txBody>
      </p:sp>
    </p:spTree>
    <p:extLst>
      <p:ext uri="{BB962C8B-B14F-4D97-AF65-F5344CB8AC3E}">
        <p14:creationId xmlns:p14="http://schemas.microsoft.com/office/powerpoint/2010/main" val="1624742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13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创建个人自定义数据库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1C8117B-22F8-46C8-87E5-F1F2E0204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087542"/>
            <a:ext cx="7420738" cy="524625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6C4A5B0-271F-4630-93E7-52034030A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975" y="1198294"/>
            <a:ext cx="6687531" cy="518731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CBFAEC4-F2A3-4498-95E3-775727C86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21" y="3637886"/>
            <a:ext cx="4561321" cy="2785888"/>
          </a:xfrm>
          <a:prstGeom prst="rect">
            <a:avLst/>
          </a:prstGeom>
        </p:spPr>
      </p:pic>
      <p:sp>
        <p:nvSpPr>
          <p:cNvPr id="15" name="矩形标注 8">
            <a:extLst>
              <a:ext uri="{FF2B5EF4-FFF2-40B4-BE49-F238E27FC236}">
                <a16:creationId xmlns:a16="http://schemas.microsoft.com/office/drawing/2014/main" id="{612B60B0-D515-459C-9F78-5D7785C47FBA}"/>
              </a:ext>
            </a:extLst>
          </p:cNvPr>
          <p:cNvSpPr/>
          <p:nvPr/>
        </p:nvSpPr>
        <p:spPr>
          <a:xfrm>
            <a:off x="2748579" y="4814806"/>
            <a:ext cx="1252626" cy="783302"/>
          </a:xfrm>
          <a:prstGeom prst="wedgeRectCallout">
            <a:avLst>
              <a:gd name="adj1" fmla="val -157568"/>
              <a:gd name="adj2" fmla="val 727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设置数据库名称和存储位置（建议避免存入</a:t>
            </a:r>
            <a:r>
              <a:rPr lang="en-US" altLang="zh-CN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盘）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981AD40-7A61-492E-8053-4CB0A954A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189" y="3637886"/>
            <a:ext cx="4071071" cy="2633780"/>
          </a:xfrm>
          <a:prstGeom prst="rect">
            <a:avLst/>
          </a:prstGeom>
        </p:spPr>
      </p:pic>
      <p:sp>
        <p:nvSpPr>
          <p:cNvPr id="17" name="矩形标注 12">
            <a:extLst>
              <a:ext uri="{FF2B5EF4-FFF2-40B4-BE49-F238E27FC236}">
                <a16:creationId xmlns:a16="http://schemas.microsoft.com/office/drawing/2014/main" id="{EFD51FA8-D31F-453D-BF03-63E920ADE1BB}"/>
              </a:ext>
            </a:extLst>
          </p:cNvPr>
          <p:cNvSpPr/>
          <p:nvPr/>
        </p:nvSpPr>
        <p:spPr>
          <a:xfrm>
            <a:off x="8556787" y="4814806"/>
            <a:ext cx="1125694" cy="783301"/>
          </a:xfrm>
          <a:prstGeom prst="wedgeRectCallout">
            <a:avLst>
              <a:gd name="adj1" fmla="val -92296"/>
              <a:gd name="adj2" fmla="val 1205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添加附件时对文件的操作（建议选择前两项，可备份）</a:t>
            </a:r>
          </a:p>
        </p:txBody>
      </p:sp>
      <p:sp>
        <p:nvSpPr>
          <p:cNvPr id="18" name="矩形标注 13">
            <a:extLst>
              <a:ext uri="{FF2B5EF4-FFF2-40B4-BE49-F238E27FC236}">
                <a16:creationId xmlns:a16="http://schemas.microsoft.com/office/drawing/2014/main" id="{93A6B893-62A0-405D-8F74-FCF8F5BD11F0}"/>
              </a:ext>
            </a:extLst>
          </p:cNvPr>
          <p:cNvSpPr/>
          <p:nvPr/>
        </p:nvSpPr>
        <p:spPr>
          <a:xfrm>
            <a:off x="5671346" y="5110277"/>
            <a:ext cx="958093" cy="808780"/>
          </a:xfrm>
          <a:prstGeom prst="wedgeRectCallout">
            <a:avLst>
              <a:gd name="adj1" fmla="val 80622"/>
              <a:gd name="adj2" fmla="val 5657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若勾选，则下次新建数据库则不再提示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A18CD94-F738-4888-B952-D997B03B9B14}"/>
              </a:ext>
            </a:extLst>
          </p:cNvPr>
          <p:cNvSpPr/>
          <p:nvPr/>
        </p:nvSpPr>
        <p:spPr>
          <a:xfrm>
            <a:off x="8104568" y="551963"/>
            <a:ext cx="1961077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</a:p>
        </p:txBody>
      </p:sp>
    </p:spTree>
    <p:extLst>
      <p:ext uri="{BB962C8B-B14F-4D97-AF65-F5344CB8AC3E}">
        <p14:creationId xmlns:p14="http://schemas.microsoft.com/office/powerpoint/2010/main" val="22214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14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数据库（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library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）备份与迁移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612B60B0-D515-459C-9F78-5D7785C47FBA}"/>
              </a:ext>
            </a:extLst>
          </p:cNvPr>
          <p:cNvSpPr/>
          <p:nvPr/>
        </p:nvSpPr>
        <p:spPr>
          <a:xfrm>
            <a:off x="2026301" y="4795482"/>
            <a:ext cx="4262739" cy="1499017"/>
          </a:xfrm>
          <a:prstGeom prst="wedgeRectCallout">
            <a:avLst>
              <a:gd name="adj1" fmla="val 16875"/>
              <a:gd name="adj2" fmla="val -9229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数据库备份：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扩展名为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en-US" altLang="zh-CN" sz="2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nel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的文件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就是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的数据库文件。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的数据库包含题录、标签、笔记、附件存放位置等信息，但不包含附件。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D9420B-75DC-4682-8978-1EDDDEE50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1" t="8947" r="13394" b="9769"/>
          <a:stretch/>
        </p:blipFill>
        <p:spPr>
          <a:xfrm>
            <a:off x="6087338" y="2469535"/>
            <a:ext cx="1827301" cy="175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EE5DD2D-325B-4802-951B-8076BD739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5" t="6533" r="24775" b="7364"/>
          <a:stretch/>
        </p:blipFill>
        <p:spPr>
          <a:xfrm>
            <a:off x="4157670" y="2469534"/>
            <a:ext cx="1534160" cy="175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矩形标注 8">
            <a:extLst>
              <a:ext uri="{FF2B5EF4-FFF2-40B4-BE49-F238E27FC236}">
                <a16:creationId xmlns:a16="http://schemas.microsoft.com/office/drawing/2014/main" id="{710A734B-3D0B-400A-903A-CFDFD1431694}"/>
              </a:ext>
            </a:extLst>
          </p:cNvPr>
          <p:cNvSpPr/>
          <p:nvPr/>
        </p:nvSpPr>
        <p:spPr>
          <a:xfrm>
            <a:off x="6521334" y="4795482"/>
            <a:ext cx="3963785" cy="1494356"/>
          </a:xfrm>
          <a:prstGeom prst="wedgeRectCallout">
            <a:avLst>
              <a:gd name="adj1" fmla="val -32855"/>
              <a:gd name="adj2" fmla="val -9399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附件文件夹备份：由于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的附件是单独保存在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附件文件夹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中，因此在备份数据的时候，如果需要备份附件，则需进行相应操作。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FC01B88-2B4E-409C-A1FA-2D2773D4B3F1}"/>
              </a:ext>
            </a:extLst>
          </p:cNvPr>
          <p:cNvSpPr/>
          <p:nvPr/>
        </p:nvSpPr>
        <p:spPr>
          <a:xfrm>
            <a:off x="67993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445CE08-5F40-47FB-9C55-3233EB186CC2}"/>
              </a:ext>
            </a:extLst>
          </p:cNvPr>
          <p:cNvSpPr/>
          <p:nvPr/>
        </p:nvSpPr>
        <p:spPr>
          <a:xfrm>
            <a:off x="2400478" y="1298971"/>
            <a:ext cx="7777123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如果需要更换电脑，需要将扩展名为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.</a:t>
            </a:r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nel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的文件以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  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及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attachment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（附件文件夹）一起拷贝到新的电脑</a:t>
            </a:r>
          </a:p>
        </p:txBody>
      </p:sp>
    </p:spTree>
    <p:extLst>
      <p:ext uri="{BB962C8B-B14F-4D97-AF65-F5344CB8AC3E}">
        <p14:creationId xmlns:p14="http://schemas.microsoft.com/office/powerpoint/2010/main" val="121682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15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数据库（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library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）备份与迁移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FC01B88-2B4E-409C-A1FA-2D2773D4B3F1}"/>
              </a:ext>
            </a:extLst>
          </p:cNvPr>
          <p:cNvSpPr/>
          <p:nvPr/>
        </p:nvSpPr>
        <p:spPr>
          <a:xfrm>
            <a:off x="67993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704D848-7E4E-4F00-8B6B-8DA22B710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29" y="991009"/>
            <a:ext cx="7965501" cy="5356788"/>
          </a:xfrm>
          <a:prstGeom prst="rect">
            <a:avLst/>
          </a:prstGeom>
        </p:spPr>
      </p:pic>
      <p:sp>
        <p:nvSpPr>
          <p:cNvPr id="16" name="矩形标注 8">
            <a:extLst>
              <a:ext uri="{FF2B5EF4-FFF2-40B4-BE49-F238E27FC236}">
                <a16:creationId xmlns:a16="http://schemas.microsoft.com/office/drawing/2014/main" id="{02CE4C54-D787-4C50-A817-0568B8B9E796}"/>
              </a:ext>
            </a:extLst>
          </p:cNvPr>
          <p:cNvSpPr/>
          <p:nvPr/>
        </p:nvSpPr>
        <p:spPr>
          <a:xfrm flipH="1">
            <a:off x="6703060" y="3512682"/>
            <a:ext cx="1139377" cy="1134921"/>
          </a:xfrm>
          <a:prstGeom prst="wedgeRectCallout">
            <a:avLst>
              <a:gd name="adj1" fmla="val 205278"/>
              <a:gd name="adj2" fmla="val -9468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矩形标注 8">
            <a:extLst>
              <a:ext uri="{FF2B5EF4-FFF2-40B4-BE49-F238E27FC236}">
                <a16:creationId xmlns:a16="http://schemas.microsoft.com/office/drawing/2014/main" id="{6B046FDA-A2AC-4B93-A273-9E5DBCF70399}"/>
              </a:ext>
            </a:extLst>
          </p:cNvPr>
          <p:cNvSpPr/>
          <p:nvPr/>
        </p:nvSpPr>
        <p:spPr>
          <a:xfrm>
            <a:off x="6703060" y="3230880"/>
            <a:ext cx="3342670" cy="2011680"/>
          </a:xfrm>
          <a:prstGeom prst="wedgeRectCallout">
            <a:avLst>
              <a:gd name="adj1" fmla="val -52650"/>
              <a:gd name="adj2" fmla="val -14126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或者在界面顶部根据文件存放位置找到数据库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扩展名为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的文件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，手动备份；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或者点击菜单栏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备份数据库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238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16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设置文件夹：分类管理文献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7F0B352-9632-42C6-8B77-86D64FCC8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6"/>
          <a:stretch/>
        </p:blipFill>
        <p:spPr>
          <a:xfrm>
            <a:off x="1984160" y="1021555"/>
            <a:ext cx="5957579" cy="5330425"/>
          </a:xfrm>
          <a:prstGeom prst="rect">
            <a:avLst/>
          </a:prstGeom>
        </p:spPr>
      </p:pic>
      <p:sp>
        <p:nvSpPr>
          <p:cNvPr id="12" name="矩形标注 8">
            <a:extLst>
              <a:ext uri="{FF2B5EF4-FFF2-40B4-BE49-F238E27FC236}">
                <a16:creationId xmlns:a16="http://schemas.microsoft.com/office/drawing/2014/main" id="{A90B324C-78FE-4B6F-A836-30129425313E}"/>
              </a:ext>
            </a:extLst>
          </p:cNvPr>
          <p:cNvSpPr/>
          <p:nvPr/>
        </p:nvSpPr>
        <p:spPr>
          <a:xfrm>
            <a:off x="8463941" y="1315320"/>
            <a:ext cx="2021180" cy="1300428"/>
          </a:xfrm>
          <a:prstGeom prst="wedgeRectCallout">
            <a:avLst>
              <a:gd name="adj1" fmla="val -157568"/>
              <a:gd name="adj2" fmla="val 727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在数据库的“题录”下可以建立多级文件夹来分类管理文献</a:t>
            </a:r>
          </a:p>
        </p:txBody>
      </p:sp>
      <p:sp>
        <p:nvSpPr>
          <p:cNvPr id="14" name="矩形标注 8">
            <a:extLst>
              <a:ext uri="{FF2B5EF4-FFF2-40B4-BE49-F238E27FC236}">
                <a16:creationId xmlns:a16="http://schemas.microsoft.com/office/drawing/2014/main" id="{137E06A9-C175-412D-8449-11319CCED05B}"/>
              </a:ext>
            </a:extLst>
          </p:cNvPr>
          <p:cNvSpPr/>
          <p:nvPr/>
        </p:nvSpPr>
        <p:spPr>
          <a:xfrm>
            <a:off x="9537293" y="3970511"/>
            <a:ext cx="2055267" cy="1300428"/>
          </a:xfrm>
          <a:prstGeom prst="wedgeRectCallout">
            <a:avLst>
              <a:gd name="adj1" fmla="val -203371"/>
              <a:gd name="adj2" fmla="val -8980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在目标文件夹上点击鼠标右键，可以选择新建、删除、重命名等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AF90048-DE27-41FA-8926-4A1528C4873D}"/>
              </a:ext>
            </a:extLst>
          </p:cNvPr>
          <p:cNvSpPr/>
          <p:nvPr/>
        </p:nvSpPr>
        <p:spPr>
          <a:xfrm>
            <a:off x="67993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</p:spTree>
    <p:extLst>
      <p:ext uri="{BB962C8B-B14F-4D97-AF65-F5344CB8AC3E}">
        <p14:creationId xmlns:p14="http://schemas.microsoft.com/office/powerpoint/2010/main" val="13732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17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文献（题录）录入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69AD9EF-2BC3-4C78-93E0-F3FE1EB3C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072" y="1133177"/>
            <a:ext cx="6810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91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18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导入全文（自动生成题录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智能更新）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FA39C37-F8BE-475F-B9CF-791B53943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39"/>
          <a:stretch/>
        </p:blipFill>
        <p:spPr>
          <a:xfrm>
            <a:off x="1569230" y="952706"/>
            <a:ext cx="4704889" cy="545850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83FF21-E965-4C9A-A9A9-46B7826BD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3" b="2401"/>
          <a:stretch/>
        </p:blipFill>
        <p:spPr>
          <a:xfrm>
            <a:off x="6492298" y="944879"/>
            <a:ext cx="5031828" cy="5402917"/>
          </a:xfrm>
          <a:prstGeom prst="rect">
            <a:avLst/>
          </a:prstGeom>
        </p:spPr>
      </p:pic>
      <p:sp>
        <p:nvSpPr>
          <p:cNvPr id="36" name="矩形标注 8">
            <a:extLst>
              <a:ext uri="{FF2B5EF4-FFF2-40B4-BE49-F238E27FC236}">
                <a16:creationId xmlns:a16="http://schemas.microsoft.com/office/drawing/2014/main" id="{9A035CD6-CC54-4CEB-BBA5-876BD76EF7C2}"/>
              </a:ext>
            </a:extLst>
          </p:cNvPr>
          <p:cNvSpPr/>
          <p:nvPr/>
        </p:nvSpPr>
        <p:spPr>
          <a:xfrm>
            <a:off x="4230690" y="1945739"/>
            <a:ext cx="2001520" cy="1776988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在目标文件上点击鼠标右键，选择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导入文件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，或点击工具栏中的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" name="矩形标注 8">
            <a:extLst>
              <a:ext uri="{FF2B5EF4-FFF2-40B4-BE49-F238E27FC236}">
                <a16:creationId xmlns:a16="http://schemas.microsoft.com/office/drawing/2014/main" id="{CDD110A8-81A9-4A24-9DA6-9822B9BC5A95}"/>
              </a:ext>
            </a:extLst>
          </p:cNvPr>
          <p:cNvSpPr/>
          <p:nvPr/>
        </p:nvSpPr>
        <p:spPr>
          <a:xfrm>
            <a:off x="8522697" y="3264156"/>
            <a:ext cx="2001520" cy="1627692"/>
          </a:xfrm>
          <a:prstGeom prst="wedgeRectCallout">
            <a:avLst>
              <a:gd name="adj1" fmla="val 44804"/>
              <a:gd name="adj2" fmla="val -113376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支持添加单个或多个文献全文或整个文件目录及子目录（选中根目录即可）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2F3D36F-2FA6-4BBA-9470-F4BBC4464C63}"/>
              </a:ext>
            </a:extLst>
          </p:cNvPr>
          <p:cNvSpPr txBox="1"/>
          <p:nvPr/>
        </p:nvSpPr>
        <p:spPr>
          <a:xfrm>
            <a:off x="3966530" y="1412240"/>
            <a:ext cx="528320" cy="4725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矩形标注 8">
            <a:extLst>
              <a:ext uri="{FF2B5EF4-FFF2-40B4-BE49-F238E27FC236}">
                <a16:creationId xmlns:a16="http://schemas.microsoft.com/office/drawing/2014/main" id="{58D7905B-9FD8-4C86-AEF7-F60C7902E012}"/>
              </a:ext>
            </a:extLst>
          </p:cNvPr>
          <p:cNvSpPr/>
          <p:nvPr/>
        </p:nvSpPr>
        <p:spPr>
          <a:xfrm>
            <a:off x="5669279" y="4746020"/>
            <a:ext cx="2001520" cy="1383852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也可直接将选中的文献全文拖拽到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文件夹或题录列表中</a:t>
            </a:r>
          </a:p>
        </p:txBody>
      </p:sp>
    </p:spTree>
    <p:extLst>
      <p:ext uri="{BB962C8B-B14F-4D97-AF65-F5344CB8AC3E}">
        <p14:creationId xmlns:p14="http://schemas.microsoft.com/office/powerpoint/2010/main" val="390171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288BFBA5-EA82-4772-91E0-54711E391167}"/>
              </a:ext>
            </a:extLst>
          </p:cNvPr>
          <p:cNvSpPr/>
          <p:nvPr/>
        </p:nvSpPr>
        <p:spPr>
          <a:xfrm>
            <a:off x="4231004" y="1134606"/>
            <a:ext cx="6407151" cy="47705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阅读</a:t>
            </a:r>
            <a:r>
              <a:rPr lang="en-US" altLang="zh-CN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&amp;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写作新常态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文献管理软件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功能及操作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</a:pP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延展功能：青提</a:t>
            </a:r>
            <a:r>
              <a:rPr lang="en-US" altLang="zh-CN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app+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浏览器插件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实例练习</a:t>
            </a: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Rectangle 55">
            <a:extLst>
              <a:ext uri="{FF2B5EF4-FFF2-40B4-BE49-F238E27FC236}">
                <a16:creationId xmlns:a16="http://schemas.microsoft.com/office/drawing/2014/main" id="{93619A2A-ACA1-4BE2-A6C8-963618D62E4C}"/>
              </a:ext>
            </a:extLst>
          </p:cNvPr>
          <p:cNvSpPr/>
          <p:nvPr/>
        </p:nvSpPr>
        <p:spPr>
          <a:xfrm>
            <a:off x="1046564" y="2936497"/>
            <a:ext cx="23213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内容目录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93A59CB-D320-4EC0-82D5-DDD615D60BB0}"/>
              </a:ext>
            </a:extLst>
          </p:cNvPr>
          <p:cNvCxnSpPr/>
          <p:nvPr/>
        </p:nvCxnSpPr>
        <p:spPr>
          <a:xfrm>
            <a:off x="3596640" y="816007"/>
            <a:ext cx="0" cy="51308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601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19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在线检索（下载全文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EF47479-BF33-4569-B614-ACBDF9BCB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718" y="928211"/>
            <a:ext cx="4355299" cy="54965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6CC26B-DB3C-4DB0-AE73-553F80399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20"/>
          <a:stretch/>
        </p:blipFill>
        <p:spPr>
          <a:xfrm>
            <a:off x="5546659" y="996572"/>
            <a:ext cx="6216409" cy="4795520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4D460788-C8CA-4AC8-800D-ADF48389E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32" y="4963708"/>
            <a:ext cx="4745424" cy="1323439"/>
          </a:xfrm>
          <a:prstGeom prst="rect">
            <a:avLst/>
          </a:prstGeom>
          <a:ln w="190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检索的数据库必须要有访问权限。目前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支持数百个图书馆馆藏查询与电子数据库，如中国知网、万方、维普、读秀、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Elsevier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Springer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等。</a:t>
            </a:r>
          </a:p>
        </p:txBody>
      </p:sp>
      <p:sp>
        <p:nvSpPr>
          <p:cNvPr id="8" name="箭头: 上 7">
            <a:extLst>
              <a:ext uri="{FF2B5EF4-FFF2-40B4-BE49-F238E27FC236}">
                <a16:creationId xmlns:a16="http://schemas.microsoft.com/office/drawing/2014/main" id="{24537918-74B0-44B8-8F2A-AEF9E03F6321}"/>
              </a:ext>
            </a:extLst>
          </p:cNvPr>
          <p:cNvSpPr/>
          <p:nvPr/>
        </p:nvSpPr>
        <p:spPr>
          <a:xfrm>
            <a:off x="2993769" y="3936608"/>
            <a:ext cx="257431" cy="966141"/>
          </a:xfrm>
          <a:prstGeom prst="up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标注 8">
            <a:extLst>
              <a:ext uri="{FF2B5EF4-FFF2-40B4-BE49-F238E27FC236}">
                <a16:creationId xmlns:a16="http://schemas.microsoft.com/office/drawing/2014/main" id="{0703F129-12A6-49C3-9D5E-8BBA2047077E}"/>
              </a:ext>
            </a:extLst>
          </p:cNvPr>
          <p:cNvSpPr/>
          <p:nvPr/>
        </p:nvSpPr>
        <p:spPr>
          <a:xfrm>
            <a:off x="9184640" y="1220783"/>
            <a:ext cx="2214880" cy="1383852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点击批量获取可将检索结果批量取回，每页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条，需选择页数范围</a:t>
            </a:r>
          </a:p>
        </p:txBody>
      </p:sp>
    </p:spTree>
    <p:extLst>
      <p:ext uri="{BB962C8B-B14F-4D97-AF65-F5344CB8AC3E}">
        <p14:creationId xmlns:p14="http://schemas.microsoft.com/office/powerpoint/2010/main" val="9306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20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在线检索（下载全文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353883" y="272296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326B25C-5EE9-4023-A0A6-EC225145F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93" r="9298"/>
          <a:stretch/>
        </p:blipFill>
        <p:spPr>
          <a:xfrm>
            <a:off x="7038339" y="1444462"/>
            <a:ext cx="4737100" cy="457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F4EF35-26C8-4C76-B237-F988B7E1A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261"/>
          <a:stretch/>
        </p:blipFill>
        <p:spPr>
          <a:xfrm>
            <a:off x="1381986" y="1444462"/>
            <a:ext cx="5594086" cy="4372879"/>
          </a:xfrm>
          <a:prstGeom prst="rect">
            <a:avLst/>
          </a:prstGeom>
        </p:spPr>
      </p:pic>
      <p:sp>
        <p:nvSpPr>
          <p:cNvPr id="16" name="矩形标注 8">
            <a:extLst>
              <a:ext uri="{FF2B5EF4-FFF2-40B4-BE49-F238E27FC236}">
                <a16:creationId xmlns:a16="http://schemas.microsoft.com/office/drawing/2014/main" id="{8A4D1150-A05C-4E95-80CC-0DD140DBCA67}"/>
              </a:ext>
            </a:extLst>
          </p:cNvPr>
          <p:cNvSpPr/>
          <p:nvPr/>
        </p:nvSpPr>
        <p:spPr>
          <a:xfrm>
            <a:off x="9406889" y="3217899"/>
            <a:ext cx="2245360" cy="730969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将勾选的检索结果保存到指定目录</a:t>
            </a:r>
          </a:p>
        </p:txBody>
      </p:sp>
      <p:sp>
        <p:nvSpPr>
          <p:cNvPr id="18" name="矩形标注 8">
            <a:extLst>
              <a:ext uri="{FF2B5EF4-FFF2-40B4-BE49-F238E27FC236}">
                <a16:creationId xmlns:a16="http://schemas.microsoft.com/office/drawing/2014/main" id="{1008E730-5790-4BE9-A7D0-DED56B520EF4}"/>
              </a:ext>
            </a:extLst>
          </p:cNvPr>
          <p:cNvSpPr/>
          <p:nvPr/>
        </p:nvSpPr>
        <p:spPr>
          <a:xfrm>
            <a:off x="4003041" y="2550159"/>
            <a:ext cx="2326639" cy="954571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系统自动勾选检索结果，可点击勾选题录，自行调整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E6F83CC-DBC3-4E9D-964B-B100C5AF2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997" y="615293"/>
            <a:ext cx="3550572" cy="25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21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在线检索（下载全文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7337327-1028-4832-BBF0-B538FEB85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08" y="910940"/>
            <a:ext cx="9301157" cy="5535164"/>
          </a:xfrm>
          <a:prstGeom prst="rect">
            <a:avLst/>
          </a:prstGeom>
        </p:spPr>
      </p:pic>
      <p:sp>
        <p:nvSpPr>
          <p:cNvPr id="14" name="矩形标注 8">
            <a:extLst>
              <a:ext uri="{FF2B5EF4-FFF2-40B4-BE49-F238E27FC236}">
                <a16:creationId xmlns:a16="http://schemas.microsoft.com/office/drawing/2014/main" id="{FAA4761B-742A-458F-B4DE-D946A20E2092}"/>
              </a:ext>
            </a:extLst>
          </p:cNvPr>
          <p:cNvSpPr/>
          <p:nvPr/>
        </p:nvSpPr>
        <p:spPr>
          <a:xfrm>
            <a:off x="7112000" y="998040"/>
            <a:ext cx="2966720" cy="1501175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选定目标题录，点击工具栏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或点击鼠标右键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，选择数据库，并下载</a:t>
            </a:r>
          </a:p>
        </p:txBody>
      </p:sp>
      <p:sp>
        <p:nvSpPr>
          <p:cNvPr id="12" name="矩形标注 8">
            <a:extLst>
              <a:ext uri="{FF2B5EF4-FFF2-40B4-BE49-F238E27FC236}">
                <a16:creationId xmlns:a16="http://schemas.microsoft.com/office/drawing/2014/main" id="{9CA7E502-83CE-40F6-9CE9-C0C513ABDDF9}"/>
              </a:ext>
            </a:extLst>
          </p:cNvPr>
          <p:cNvSpPr/>
          <p:nvPr/>
        </p:nvSpPr>
        <p:spPr>
          <a:xfrm>
            <a:off x="1837689" y="5539658"/>
            <a:ext cx="2245360" cy="730969"/>
          </a:xfrm>
          <a:prstGeom prst="wedgeRectCallout">
            <a:avLst>
              <a:gd name="adj1" fmla="val 51235"/>
              <a:gd name="adj2" fmla="val -12383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常用数据库可加星收藏，靠前排列</a:t>
            </a:r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542F8266-E133-4E4D-9739-B3B3348B8F89}"/>
              </a:ext>
            </a:extLst>
          </p:cNvPr>
          <p:cNvSpPr/>
          <p:nvPr/>
        </p:nvSpPr>
        <p:spPr>
          <a:xfrm>
            <a:off x="8848393" y="4101207"/>
            <a:ext cx="2134872" cy="1272126"/>
          </a:xfrm>
          <a:prstGeom prst="wedgeRectCallout">
            <a:avLst>
              <a:gd name="adj1" fmla="val 14114"/>
              <a:gd name="adj2" fmla="val -12862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可单独下载一篇，也可批量下载，但不能同时选择多个数据库</a:t>
            </a:r>
          </a:p>
        </p:txBody>
      </p:sp>
    </p:spTree>
    <p:extLst>
      <p:ext uri="{BB962C8B-B14F-4D97-AF65-F5344CB8AC3E}">
        <p14:creationId xmlns:p14="http://schemas.microsoft.com/office/powerpoint/2010/main" val="195843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22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在线检索（下载全文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704FC0-3D4D-4752-9479-CB4BE1E45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9" y="1001285"/>
            <a:ext cx="8996917" cy="5356622"/>
          </a:xfrm>
          <a:prstGeom prst="rect">
            <a:avLst/>
          </a:prstGeom>
        </p:spPr>
      </p:pic>
      <p:sp>
        <p:nvSpPr>
          <p:cNvPr id="12" name="矩形标注 8">
            <a:extLst>
              <a:ext uri="{FF2B5EF4-FFF2-40B4-BE49-F238E27FC236}">
                <a16:creationId xmlns:a16="http://schemas.microsoft.com/office/drawing/2014/main" id="{DDD94A1F-7C89-48DE-B5E1-719B6393D9E3}"/>
              </a:ext>
            </a:extLst>
          </p:cNvPr>
          <p:cNvSpPr/>
          <p:nvPr/>
        </p:nvSpPr>
        <p:spPr>
          <a:xfrm>
            <a:off x="3413760" y="2257969"/>
            <a:ext cx="2966720" cy="11863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选定目标题录，点击鼠标右键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，选择本地文件，上传添加</a:t>
            </a:r>
          </a:p>
        </p:txBody>
      </p:sp>
    </p:spTree>
    <p:extLst>
      <p:ext uri="{BB962C8B-B14F-4D97-AF65-F5344CB8AC3E}">
        <p14:creationId xmlns:p14="http://schemas.microsoft.com/office/powerpoint/2010/main" val="219440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23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26FFA9C-0704-45A4-AFB6-B3B961DA3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171" y="1221415"/>
            <a:ext cx="8578884" cy="48783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6560AB-EFFF-4CD5-81F0-8D348EA1A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312" y="1281108"/>
            <a:ext cx="6780805" cy="4999731"/>
          </a:xfrm>
          <a:prstGeom prst="rect">
            <a:avLst/>
          </a:prstGeom>
        </p:spPr>
      </p:pic>
      <p:sp>
        <p:nvSpPr>
          <p:cNvPr id="14" name="矩形标注 8">
            <a:extLst>
              <a:ext uri="{FF2B5EF4-FFF2-40B4-BE49-F238E27FC236}">
                <a16:creationId xmlns:a16="http://schemas.microsoft.com/office/drawing/2014/main" id="{49B58665-09B4-413D-B9DC-A4B5E936B2AF}"/>
              </a:ext>
            </a:extLst>
          </p:cNvPr>
          <p:cNvSpPr/>
          <p:nvPr/>
        </p:nvSpPr>
        <p:spPr>
          <a:xfrm>
            <a:off x="8356044" y="3982721"/>
            <a:ext cx="2057956" cy="77592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知网每次最多可导出数据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</a:t>
            </a:r>
          </a:p>
        </p:txBody>
      </p:sp>
    </p:spTree>
    <p:extLst>
      <p:ext uri="{BB962C8B-B14F-4D97-AF65-F5344CB8AC3E}">
        <p14:creationId xmlns:p14="http://schemas.microsoft.com/office/powerpoint/2010/main" val="91303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24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8B2C35-09DB-4F50-B83C-7D7483383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718" y="900083"/>
            <a:ext cx="7351842" cy="54724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591C5E2-EB65-48C4-8467-84EF8060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261" y="1120163"/>
            <a:ext cx="4791075" cy="3838575"/>
          </a:xfrm>
          <a:prstGeom prst="rect">
            <a:avLst/>
          </a:prstGeom>
        </p:spPr>
      </p:pic>
      <p:sp>
        <p:nvSpPr>
          <p:cNvPr id="18" name="矩形标注 8">
            <a:extLst>
              <a:ext uri="{FF2B5EF4-FFF2-40B4-BE49-F238E27FC236}">
                <a16:creationId xmlns:a16="http://schemas.microsoft.com/office/drawing/2014/main" id="{8A547BBB-39EF-4054-969F-3263038E08B4}"/>
              </a:ext>
            </a:extLst>
          </p:cNvPr>
          <p:cNvSpPr/>
          <p:nvPr/>
        </p:nvSpPr>
        <p:spPr>
          <a:xfrm>
            <a:off x="1920240" y="4733857"/>
            <a:ext cx="2418080" cy="11863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选中导入目标文件夹，点击鼠标右键，选择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导入题录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标注 8">
            <a:extLst>
              <a:ext uri="{FF2B5EF4-FFF2-40B4-BE49-F238E27FC236}">
                <a16:creationId xmlns:a16="http://schemas.microsoft.com/office/drawing/2014/main" id="{B5F1BEE7-9000-44E7-8CC1-7D96841A9EAD}"/>
              </a:ext>
            </a:extLst>
          </p:cNvPr>
          <p:cNvSpPr/>
          <p:nvPr/>
        </p:nvSpPr>
        <p:spPr>
          <a:xfrm>
            <a:off x="9421657" y="2454088"/>
            <a:ext cx="1763842" cy="82323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找到格式文件所在位置</a:t>
            </a:r>
          </a:p>
        </p:txBody>
      </p:sp>
      <p:sp>
        <p:nvSpPr>
          <p:cNvPr id="22" name="矩形标注 8">
            <a:extLst>
              <a:ext uri="{FF2B5EF4-FFF2-40B4-BE49-F238E27FC236}">
                <a16:creationId xmlns:a16="http://schemas.microsoft.com/office/drawing/2014/main" id="{B7602EC9-BD90-472F-B631-988DF407A5C2}"/>
              </a:ext>
            </a:extLst>
          </p:cNvPr>
          <p:cNvSpPr/>
          <p:nvPr/>
        </p:nvSpPr>
        <p:spPr>
          <a:xfrm>
            <a:off x="8721804" y="5018507"/>
            <a:ext cx="2057956" cy="886636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选择与导出格式相对应的过滤器</a:t>
            </a:r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31C66FAF-713F-4848-BDE3-C83EE29E964F}"/>
              </a:ext>
            </a:extLst>
          </p:cNvPr>
          <p:cNvSpPr/>
          <p:nvPr/>
        </p:nvSpPr>
        <p:spPr>
          <a:xfrm>
            <a:off x="5445760" y="5267129"/>
            <a:ext cx="2746296" cy="1009548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：有“复制”选项的数据库亦可以用剪贴板作为导入来源，如万方</a:t>
            </a:r>
          </a:p>
        </p:txBody>
      </p:sp>
    </p:spTree>
    <p:extLst>
      <p:ext uri="{BB962C8B-B14F-4D97-AF65-F5344CB8AC3E}">
        <p14:creationId xmlns:p14="http://schemas.microsoft.com/office/powerpoint/2010/main" val="21163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25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1C6DC3-9C61-4A23-B328-DF28C22E6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38" y="1156022"/>
            <a:ext cx="8823283" cy="5120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DC07FF-EFBF-469C-9ACA-7E6247E69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144" y="2017833"/>
            <a:ext cx="7261826" cy="388731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274B2D4-4CA7-40FE-8045-49922E403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908"/>
          <a:stretch/>
        </p:blipFill>
        <p:spPr>
          <a:xfrm>
            <a:off x="3836830" y="983516"/>
            <a:ext cx="6938453" cy="2577261"/>
          </a:xfrm>
          <a:prstGeom prst="rect">
            <a:avLst/>
          </a:prstGeom>
        </p:spPr>
      </p:pic>
      <p:sp>
        <p:nvSpPr>
          <p:cNvPr id="14" name="矩形标注 8">
            <a:extLst>
              <a:ext uri="{FF2B5EF4-FFF2-40B4-BE49-F238E27FC236}">
                <a16:creationId xmlns:a16="http://schemas.microsoft.com/office/drawing/2014/main" id="{205846EB-7D69-42D4-BD0D-68B347485740}"/>
              </a:ext>
            </a:extLst>
          </p:cNvPr>
          <p:cNvSpPr/>
          <p:nvPr/>
        </p:nvSpPr>
        <p:spPr>
          <a:xfrm>
            <a:off x="8798310" y="5034850"/>
            <a:ext cx="2057956" cy="77592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每次最多导出数据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</a:t>
            </a:r>
          </a:p>
        </p:txBody>
      </p:sp>
    </p:spTree>
    <p:extLst>
      <p:ext uri="{BB962C8B-B14F-4D97-AF65-F5344CB8AC3E}">
        <p14:creationId xmlns:p14="http://schemas.microsoft.com/office/powerpoint/2010/main" val="57856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26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39545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C1F0EC6-70CD-4E41-A025-3EF25BE83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19" y="2072878"/>
            <a:ext cx="10227169" cy="43890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22BBD72-F56C-4BD6-B13D-0B849FE02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48" r="3142"/>
          <a:stretch/>
        </p:blipFill>
        <p:spPr>
          <a:xfrm>
            <a:off x="5204710" y="487680"/>
            <a:ext cx="6600435" cy="2850469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3068A3E-07BD-4E16-8C19-130BCF6391A0}"/>
              </a:ext>
            </a:extLst>
          </p:cNvPr>
          <p:cNvCxnSpPr/>
          <p:nvPr/>
        </p:nvCxnSpPr>
        <p:spPr>
          <a:xfrm>
            <a:off x="7995920" y="5699760"/>
            <a:ext cx="640080" cy="3657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E13DE75-8716-4C8D-A11E-996567F2B8E2}"/>
              </a:ext>
            </a:extLst>
          </p:cNvPr>
          <p:cNvCxnSpPr/>
          <p:nvPr/>
        </p:nvCxnSpPr>
        <p:spPr>
          <a:xfrm flipH="1">
            <a:off x="8018756" y="5686771"/>
            <a:ext cx="599440" cy="3751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箭头: 下 16">
            <a:extLst>
              <a:ext uri="{FF2B5EF4-FFF2-40B4-BE49-F238E27FC236}">
                <a16:creationId xmlns:a16="http://schemas.microsoft.com/office/drawing/2014/main" id="{3A1CA928-529C-429A-BC6B-B9F292C02381}"/>
              </a:ext>
            </a:extLst>
          </p:cNvPr>
          <p:cNvSpPr/>
          <p:nvPr/>
        </p:nvSpPr>
        <p:spPr>
          <a:xfrm rot="13006803">
            <a:off x="3885880" y="1989779"/>
            <a:ext cx="219303" cy="37456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7268E1B8-3CCD-4A35-9BA3-386CD0F1F2BF}"/>
              </a:ext>
            </a:extLst>
          </p:cNvPr>
          <p:cNvSpPr/>
          <p:nvPr/>
        </p:nvSpPr>
        <p:spPr>
          <a:xfrm rot="14597129">
            <a:off x="5122322" y="4425787"/>
            <a:ext cx="248390" cy="11307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65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文献整理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3BDB90E-F3F9-4EBF-8502-B0CEF7E70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730" y="1064395"/>
            <a:ext cx="6286500" cy="4962525"/>
          </a:xfrm>
          <a:prstGeom prst="rect">
            <a:avLst/>
          </a:prstGeom>
        </p:spPr>
      </p:pic>
      <p:sp>
        <p:nvSpPr>
          <p:cNvPr id="8" name="灯片编号占位符 20">
            <a:extLst>
              <a:ext uri="{FF2B5EF4-FFF2-40B4-BE49-F238E27FC236}">
                <a16:creationId xmlns:a16="http://schemas.microsoft.com/office/drawing/2014/main" id="{CE13E19E-850F-4ACA-8541-AAABAABD2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9173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查重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297E0CE-43D9-41C7-81F3-3D74F53B2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851" y="864812"/>
            <a:ext cx="9369382" cy="5536167"/>
          </a:xfrm>
          <a:prstGeom prst="rect">
            <a:avLst/>
          </a:prstGeom>
        </p:spPr>
      </p:pic>
      <p:sp>
        <p:nvSpPr>
          <p:cNvPr id="8" name="矩形标注 8">
            <a:extLst>
              <a:ext uri="{FF2B5EF4-FFF2-40B4-BE49-F238E27FC236}">
                <a16:creationId xmlns:a16="http://schemas.microsoft.com/office/drawing/2014/main" id="{79DA690C-982E-4BC8-9EDC-3BD6D8BA435C}"/>
              </a:ext>
            </a:extLst>
          </p:cNvPr>
          <p:cNvSpPr/>
          <p:nvPr/>
        </p:nvSpPr>
        <p:spPr>
          <a:xfrm>
            <a:off x="2323187" y="4864192"/>
            <a:ext cx="1845783" cy="1010472"/>
          </a:xfrm>
          <a:prstGeom prst="wedgeRectCallout">
            <a:avLst>
              <a:gd name="adj1" fmla="val 22984"/>
              <a:gd name="adj2" fmla="val -16339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提前选中待查重的文件夹，或后面再勾选</a:t>
            </a: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44E0EB78-8C10-4C23-867F-5657449F56C1}"/>
              </a:ext>
            </a:extLst>
          </p:cNvPr>
          <p:cNvSpPr/>
          <p:nvPr/>
        </p:nvSpPr>
        <p:spPr>
          <a:xfrm rot="14370602">
            <a:off x="5648923" y="2684183"/>
            <a:ext cx="281131" cy="3595605"/>
          </a:xfrm>
          <a:prstGeom prst="downArrow">
            <a:avLst>
              <a:gd name="adj1" fmla="val 4968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2CA3081-3694-48B3-8388-81D62FF24763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灯片编号占位符 20">
            <a:extLst>
              <a:ext uri="{FF2B5EF4-FFF2-40B4-BE49-F238E27FC236}">
                <a16:creationId xmlns:a16="http://schemas.microsoft.com/office/drawing/2014/main" id="{2DA209CD-F77C-4778-8606-F2AB0933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28</a:t>
            </a:r>
            <a:endParaRPr lang="zh-CN" altLang="en-US" dirty="0"/>
          </a:p>
        </p:txBody>
      </p:sp>
      <p:sp>
        <p:nvSpPr>
          <p:cNvPr id="16" name="矩形标注 8">
            <a:extLst>
              <a:ext uri="{FF2B5EF4-FFF2-40B4-BE49-F238E27FC236}">
                <a16:creationId xmlns:a16="http://schemas.microsoft.com/office/drawing/2014/main" id="{25B1FA3C-7835-47A8-95E7-4C348E3D4E37}"/>
              </a:ext>
            </a:extLst>
          </p:cNvPr>
          <p:cNvSpPr/>
          <p:nvPr/>
        </p:nvSpPr>
        <p:spPr>
          <a:xfrm>
            <a:off x="5799091" y="1070990"/>
            <a:ext cx="3141709" cy="1010472"/>
          </a:xfrm>
          <a:prstGeom prst="wedgeRectCallout">
            <a:avLst>
              <a:gd name="adj1" fmla="val -52592"/>
              <a:gd name="adj2" fmla="val 24783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视情况可勾选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大小写不敏感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忽略标点符号和空格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，比如对于英文文献</a:t>
            </a:r>
          </a:p>
        </p:txBody>
      </p:sp>
    </p:spTree>
    <p:extLst>
      <p:ext uri="{BB962C8B-B14F-4D97-AF65-F5344CB8AC3E}">
        <p14:creationId xmlns:p14="http://schemas.microsoft.com/office/powerpoint/2010/main" val="39889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288BFBA5-EA82-4772-91E0-54711E391167}"/>
              </a:ext>
            </a:extLst>
          </p:cNvPr>
          <p:cNvSpPr/>
          <p:nvPr/>
        </p:nvSpPr>
        <p:spPr>
          <a:xfrm>
            <a:off x="4691380" y="2935903"/>
            <a:ext cx="4503420" cy="113877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阅读</a:t>
            </a:r>
            <a:r>
              <a:rPr lang="en-US" altLang="zh-CN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写作新常态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81A3EFF-F3FE-4785-9286-F00DF09CE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233" y="2858940"/>
            <a:ext cx="114614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74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查重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8ABB02-5693-48E5-95E3-4A882AFB9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40" y="968735"/>
            <a:ext cx="10830560" cy="546272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0A1C450-0477-45B9-A5EC-2015D0721515}"/>
              </a:ext>
            </a:extLst>
          </p:cNvPr>
          <p:cNvSpPr/>
          <p:nvPr/>
        </p:nvSpPr>
        <p:spPr>
          <a:xfrm>
            <a:off x="203350" y="270264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6B6D8567-C739-4FA4-AC1C-0CFE9AB7242A}"/>
              </a:ext>
            </a:extLst>
          </p:cNvPr>
          <p:cNvSpPr/>
          <p:nvPr/>
        </p:nvSpPr>
        <p:spPr>
          <a:xfrm>
            <a:off x="7823201" y="3972560"/>
            <a:ext cx="2255520" cy="182880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点击确定后，重复题录会高亮显示出来，鼠标右键进行删除；也可自行选择删除哪一个</a:t>
            </a:r>
          </a:p>
        </p:txBody>
      </p:sp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759F3CDC-6425-4135-A85B-1BC1C005C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71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搜索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4936D36-50FB-4E29-9B3D-4754255F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290" y="867354"/>
            <a:ext cx="10906521" cy="44971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0D5E012-F63F-4E9A-BF50-C49523FC8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638384"/>
            <a:ext cx="4249102" cy="2762595"/>
          </a:xfrm>
          <a:prstGeom prst="rect">
            <a:avLst/>
          </a:prstGeom>
        </p:spPr>
      </p:pic>
      <p:sp>
        <p:nvSpPr>
          <p:cNvPr id="12" name="矩形标注 8">
            <a:extLst>
              <a:ext uri="{FF2B5EF4-FFF2-40B4-BE49-F238E27FC236}">
                <a16:creationId xmlns:a16="http://schemas.microsoft.com/office/drawing/2014/main" id="{FE444C8A-00A5-481A-9B5F-6856D9AE7E58}"/>
              </a:ext>
            </a:extLst>
          </p:cNvPr>
          <p:cNvSpPr/>
          <p:nvPr/>
        </p:nvSpPr>
        <p:spPr>
          <a:xfrm>
            <a:off x="8006080" y="4846320"/>
            <a:ext cx="3027680" cy="140208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检索历史会自动保存（默认最近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次，可设置）；并可对检索结果进行保存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保存的检索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DBDDD57-8CD0-413C-9D41-91E857ABABF8}"/>
              </a:ext>
            </a:extLst>
          </p:cNvPr>
          <p:cNvSpPr/>
          <p:nvPr/>
        </p:nvSpPr>
        <p:spPr>
          <a:xfrm>
            <a:off x="294790" y="273044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灯片编号占位符 20">
            <a:extLst>
              <a:ext uri="{FF2B5EF4-FFF2-40B4-BE49-F238E27FC236}">
                <a16:creationId xmlns:a16="http://schemas.microsoft.com/office/drawing/2014/main" id="{3463DC66-2BCC-42C4-90C5-4AA306D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986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搜索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8CBC57-F7B9-421F-B806-5984B1E3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320" y="983516"/>
            <a:ext cx="9210346" cy="523315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CCCCDEB-F469-4525-8A52-EE21686BF130}"/>
              </a:ext>
            </a:extLst>
          </p:cNvPr>
          <p:cNvSpPr/>
          <p:nvPr/>
        </p:nvSpPr>
        <p:spPr>
          <a:xfrm>
            <a:off x="441960" y="269215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9" name="矩形标注 8">
            <a:extLst>
              <a:ext uri="{FF2B5EF4-FFF2-40B4-BE49-F238E27FC236}">
                <a16:creationId xmlns:a16="http://schemas.microsoft.com/office/drawing/2014/main" id="{6F2736E7-72FB-4D81-9E15-41098F50C74E}"/>
              </a:ext>
            </a:extLst>
          </p:cNvPr>
          <p:cNvSpPr/>
          <p:nvPr/>
        </p:nvSpPr>
        <p:spPr>
          <a:xfrm>
            <a:off x="5974080" y="2143510"/>
            <a:ext cx="1828800" cy="548640"/>
          </a:xfrm>
          <a:prstGeom prst="wedgeRectCallout">
            <a:avLst>
              <a:gd name="adj1" fmla="val -49864"/>
              <a:gd name="adj2" fmla="val 24477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本地高级检索</a:t>
            </a:r>
          </a:p>
        </p:txBody>
      </p:sp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17DD581C-FD0F-4174-8E3A-4307A6F1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3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搜索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CCCCDEB-F469-4525-8A52-EE21686BF130}"/>
              </a:ext>
            </a:extLst>
          </p:cNvPr>
          <p:cNvSpPr/>
          <p:nvPr/>
        </p:nvSpPr>
        <p:spPr>
          <a:xfrm>
            <a:off x="441960" y="269215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1D6DF2A-BC96-400A-9C51-3F46144E4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507" y="983516"/>
            <a:ext cx="9686613" cy="5152571"/>
          </a:xfrm>
          <a:prstGeom prst="rect">
            <a:avLst/>
          </a:prstGeom>
        </p:spPr>
      </p:pic>
      <p:sp>
        <p:nvSpPr>
          <p:cNvPr id="9" name="矩形标注 8">
            <a:extLst>
              <a:ext uri="{FF2B5EF4-FFF2-40B4-BE49-F238E27FC236}">
                <a16:creationId xmlns:a16="http://schemas.microsoft.com/office/drawing/2014/main" id="{6F2736E7-72FB-4D81-9E15-41098F50C74E}"/>
              </a:ext>
            </a:extLst>
          </p:cNvPr>
          <p:cNvSpPr/>
          <p:nvPr/>
        </p:nvSpPr>
        <p:spPr>
          <a:xfrm>
            <a:off x="1813866" y="4508031"/>
            <a:ext cx="2392374" cy="856449"/>
          </a:xfrm>
          <a:prstGeom prst="wedgeRectCallout">
            <a:avLst>
              <a:gd name="adj1" fmla="val 58542"/>
              <a:gd name="adj2" fmla="val -18344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内嵌浏览器，一站式呈现重点数据库</a:t>
            </a:r>
          </a:p>
        </p:txBody>
      </p:sp>
      <p:sp>
        <p:nvSpPr>
          <p:cNvPr id="14" name="灯片编号占位符 20">
            <a:extLst>
              <a:ext uri="{FF2B5EF4-FFF2-40B4-BE49-F238E27FC236}">
                <a16:creationId xmlns:a16="http://schemas.microsoft.com/office/drawing/2014/main" id="{D9520E66-7F27-41F2-8B07-2BBAFD95E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645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标记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8F59370-8E3C-44A1-A3BE-473E1545D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399" y="542549"/>
            <a:ext cx="10149840" cy="5858430"/>
          </a:xfrm>
          <a:prstGeom prst="rect">
            <a:avLst/>
          </a:prstGeom>
        </p:spPr>
      </p:pic>
      <p:sp>
        <p:nvSpPr>
          <p:cNvPr id="9" name="矩形标注 8">
            <a:extLst>
              <a:ext uri="{FF2B5EF4-FFF2-40B4-BE49-F238E27FC236}">
                <a16:creationId xmlns:a16="http://schemas.microsoft.com/office/drawing/2014/main" id="{585F0264-E654-4C72-A2B6-33FF1D82C74E}"/>
              </a:ext>
            </a:extLst>
          </p:cNvPr>
          <p:cNvSpPr/>
          <p:nvPr/>
        </p:nvSpPr>
        <p:spPr>
          <a:xfrm>
            <a:off x="6730999" y="2320647"/>
            <a:ext cx="2534921" cy="103215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识别各种标识的含义；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点击表头各栏目可自动排序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1D6BA46-6986-4AA1-85D0-E952635035D8}"/>
              </a:ext>
            </a:extLst>
          </p:cNvPr>
          <p:cNvSpPr/>
          <p:nvPr/>
        </p:nvSpPr>
        <p:spPr>
          <a:xfrm>
            <a:off x="568960" y="269996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4F4AE33-E2B5-48C0-B585-1D0253A18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221" y="3426049"/>
            <a:ext cx="5085715" cy="2179592"/>
          </a:xfrm>
          <a:prstGeom prst="rect">
            <a:avLst/>
          </a:prstGeom>
        </p:spPr>
      </p:pic>
      <p:sp>
        <p:nvSpPr>
          <p:cNvPr id="14" name="矩形标注 8">
            <a:extLst>
              <a:ext uri="{FF2B5EF4-FFF2-40B4-BE49-F238E27FC236}">
                <a16:creationId xmlns:a16="http://schemas.microsoft.com/office/drawing/2014/main" id="{3D182263-A50B-40B1-80C1-AB8EEC3A0D6D}"/>
              </a:ext>
            </a:extLst>
          </p:cNvPr>
          <p:cNvSpPr/>
          <p:nvPr/>
        </p:nvSpPr>
        <p:spPr>
          <a:xfrm>
            <a:off x="6451597" y="5666600"/>
            <a:ext cx="5232403" cy="69736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左上红块：关联文件   右上紫块：关联笔记 </a:t>
            </a:r>
          </a:p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左下黄块：关联文件夹 右下棕块：关联题录 </a:t>
            </a:r>
          </a:p>
        </p:txBody>
      </p:sp>
      <p:sp>
        <p:nvSpPr>
          <p:cNvPr id="15" name="灯片编号占位符 20">
            <a:extLst>
              <a:ext uri="{FF2B5EF4-FFF2-40B4-BE49-F238E27FC236}">
                <a16:creationId xmlns:a16="http://schemas.microsoft.com/office/drawing/2014/main" id="{7FF80947-CF0F-48C8-9C92-19F2C1C9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84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标记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D10A642-52B1-4525-A325-0DBBA7C09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60" y="487680"/>
            <a:ext cx="9656340" cy="59101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A22295-B595-4150-883B-FACB0A2FA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212" y="3235468"/>
            <a:ext cx="3372802" cy="316235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D7B67E9-71C2-4DB1-895E-29538D714375}"/>
              </a:ext>
            </a:extLst>
          </p:cNvPr>
          <p:cNvSpPr txBox="1"/>
          <p:nvPr/>
        </p:nvSpPr>
        <p:spPr>
          <a:xfrm>
            <a:off x="4026212" y="3235468"/>
            <a:ext cx="3360108" cy="31623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A93DF5C-8BA2-43F4-BC4F-AA44C6179369}"/>
              </a:ext>
            </a:extLst>
          </p:cNvPr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09EB96-3657-4998-9382-DA6F4F8EA682}"/>
              </a:ext>
            </a:extLst>
          </p:cNvPr>
          <p:cNvSpPr txBox="1"/>
          <p:nvPr/>
        </p:nvSpPr>
        <p:spPr>
          <a:xfrm>
            <a:off x="5892800" y="863600"/>
            <a:ext cx="690880" cy="660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F597358E-C87F-4455-831D-8DF3115F844E}"/>
              </a:ext>
            </a:extLst>
          </p:cNvPr>
          <p:cNvSpPr/>
          <p:nvPr/>
        </p:nvSpPr>
        <p:spPr>
          <a:xfrm>
            <a:off x="7991579" y="705118"/>
            <a:ext cx="2376700" cy="13309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鼠标右键可对选中文献进行标签标记；亦可直接点击工具栏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标签标记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标注 8">
            <a:extLst>
              <a:ext uri="{FF2B5EF4-FFF2-40B4-BE49-F238E27FC236}">
                <a16:creationId xmlns:a16="http://schemas.microsoft.com/office/drawing/2014/main" id="{D328275C-4FDA-4CA1-89ED-5D6CB6E1EB92}"/>
              </a:ext>
            </a:extLst>
          </p:cNvPr>
          <p:cNvSpPr/>
          <p:nvPr/>
        </p:nvSpPr>
        <p:spPr>
          <a:xfrm>
            <a:off x="1946322" y="4247291"/>
            <a:ext cx="1983429" cy="924149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点击标签可直接筛选定位相应文献题录</a:t>
            </a:r>
          </a:p>
        </p:txBody>
      </p:sp>
      <p:sp>
        <p:nvSpPr>
          <p:cNvPr id="17" name="灯片编号占位符 20">
            <a:extLst>
              <a:ext uri="{FF2B5EF4-FFF2-40B4-BE49-F238E27FC236}">
                <a16:creationId xmlns:a16="http://schemas.microsoft.com/office/drawing/2014/main" id="{50971FE7-7409-47D5-8F62-47C88230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91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标记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1972FE-DB98-4753-A2D9-B78A6C53C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" y="1304181"/>
            <a:ext cx="6279515" cy="428029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344CBA4-3F35-4F22-8770-366C684AB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087" y="1152291"/>
            <a:ext cx="5565353" cy="511676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FA4FDF8-D463-4C7E-A9A9-3757AB7EAF2E}"/>
              </a:ext>
            </a:extLst>
          </p:cNvPr>
          <p:cNvSpPr/>
          <p:nvPr/>
        </p:nvSpPr>
        <p:spPr>
          <a:xfrm>
            <a:off x="3606800" y="600130"/>
            <a:ext cx="1625600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</a:p>
        </p:txBody>
      </p:sp>
      <p:sp>
        <p:nvSpPr>
          <p:cNvPr id="14" name="矩形标注 8">
            <a:extLst>
              <a:ext uri="{FF2B5EF4-FFF2-40B4-BE49-F238E27FC236}">
                <a16:creationId xmlns:a16="http://schemas.microsoft.com/office/drawing/2014/main" id="{1F6DED2A-ACAB-4A20-A945-17E8E1F298C0}"/>
              </a:ext>
            </a:extLst>
          </p:cNvPr>
          <p:cNvSpPr/>
          <p:nvPr/>
        </p:nvSpPr>
        <p:spPr>
          <a:xfrm>
            <a:off x="1559559" y="5700171"/>
            <a:ext cx="2250441" cy="64607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优先级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小旗子进行自定义</a:t>
            </a:r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C036A88B-1130-411F-B892-50978D302748}"/>
              </a:ext>
            </a:extLst>
          </p:cNvPr>
          <p:cNvSpPr/>
          <p:nvPr/>
        </p:nvSpPr>
        <p:spPr>
          <a:xfrm>
            <a:off x="6733538" y="3444329"/>
            <a:ext cx="2362201" cy="995591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鼠标右键可以对题录进行删除、编辑、移动等操作</a:t>
            </a:r>
          </a:p>
        </p:txBody>
      </p:sp>
      <p:sp>
        <p:nvSpPr>
          <p:cNvPr id="16" name="灯片编号占位符 20">
            <a:extLst>
              <a:ext uri="{FF2B5EF4-FFF2-40B4-BE49-F238E27FC236}">
                <a16:creationId xmlns:a16="http://schemas.microsoft.com/office/drawing/2014/main" id="{2027462F-0356-493D-BC85-413E4B79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069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显示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笔记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文献信息栏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A1DE147-DD9C-4DA4-8502-FB8E5FE2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8" y="1323937"/>
            <a:ext cx="6019262" cy="27191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F680373-41B1-4FB6-AFD0-D1768812A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69"/>
          <a:stretch/>
        </p:blipFill>
        <p:spPr>
          <a:xfrm>
            <a:off x="43718" y="4160096"/>
            <a:ext cx="5879562" cy="2204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A34024E-608D-41D5-8397-EE8A9E494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822" y="1318197"/>
            <a:ext cx="5939057" cy="28418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806626-0749-4CB4-8637-D9A822C5E6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1287"/>
          <a:stretch/>
        </p:blipFill>
        <p:spPr>
          <a:xfrm>
            <a:off x="6009101" y="4245647"/>
            <a:ext cx="6111778" cy="2155332"/>
          </a:xfrm>
          <a:prstGeom prst="rect">
            <a:avLst/>
          </a:prstGeom>
        </p:spPr>
      </p:pic>
      <p:sp>
        <p:nvSpPr>
          <p:cNvPr id="14" name="矩形标注 8">
            <a:extLst>
              <a:ext uri="{FF2B5EF4-FFF2-40B4-BE49-F238E27FC236}">
                <a16:creationId xmlns:a16="http://schemas.microsoft.com/office/drawing/2014/main" id="{C536D04D-44D8-4269-B1D0-E1ED20942E79}"/>
              </a:ext>
            </a:extLst>
          </p:cNvPr>
          <p:cNvSpPr/>
          <p:nvPr/>
        </p:nvSpPr>
        <p:spPr>
          <a:xfrm>
            <a:off x="3064779" y="1881794"/>
            <a:ext cx="2389023" cy="985905"/>
          </a:xfrm>
          <a:prstGeom prst="wedgeRectCallout">
            <a:avLst>
              <a:gd name="adj1" fmla="val -90548"/>
              <a:gd name="adj2" fmla="val -6438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综述提供快速浏览功能，以判断文章的价值</a:t>
            </a:r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3483BF92-259B-4DB4-96C8-4BCE1451A801}"/>
              </a:ext>
            </a:extLst>
          </p:cNvPr>
          <p:cNvSpPr/>
          <p:nvPr/>
        </p:nvSpPr>
        <p:spPr>
          <a:xfrm>
            <a:off x="3373695" y="4589628"/>
            <a:ext cx="2338918" cy="64607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可直接打开全文、笔记、网址等附件。</a:t>
            </a:r>
          </a:p>
        </p:txBody>
      </p:sp>
      <p:sp>
        <p:nvSpPr>
          <p:cNvPr id="16" name="矩形标注 8">
            <a:extLst>
              <a:ext uri="{FF2B5EF4-FFF2-40B4-BE49-F238E27FC236}">
                <a16:creationId xmlns:a16="http://schemas.microsoft.com/office/drawing/2014/main" id="{8CB45A9A-4955-4D5D-9874-BF396D01E0FB}"/>
              </a:ext>
            </a:extLst>
          </p:cNvPr>
          <p:cNvSpPr/>
          <p:nvPr/>
        </p:nvSpPr>
        <p:spPr>
          <a:xfrm>
            <a:off x="6879145" y="4897178"/>
            <a:ext cx="2857078" cy="429751"/>
          </a:xfrm>
          <a:prstGeom prst="wedgeRectCallout">
            <a:avLst>
              <a:gd name="adj1" fmla="val 40036"/>
              <a:gd name="adj2" fmla="val -1126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位置：文献所在文件夹</a:t>
            </a:r>
          </a:p>
        </p:txBody>
      </p:sp>
      <p:sp>
        <p:nvSpPr>
          <p:cNvPr id="17" name="矩形标注 8">
            <a:extLst>
              <a:ext uri="{FF2B5EF4-FFF2-40B4-BE49-F238E27FC236}">
                <a16:creationId xmlns:a16="http://schemas.microsoft.com/office/drawing/2014/main" id="{1D47FA77-5BDC-4DDA-B881-FE6B8EB44C48}"/>
              </a:ext>
            </a:extLst>
          </p:cNvPr>
          <p:cNvSpPr/>
          <p:nvPr/>
        </p:nvSpPr>
        <p:spPr>
          <a:xfrm>
            <a:off x="7914639" y="5649078"/>
            <a:ext cx="2857078" cy="429751"/>
          </a:xfrm>
          <a:prstGeom prst="wedgeRectCallout">
            <a:avLst>
              <a:gd name="adj1" fmla="val 29722"/>
              <a:gd name="adj2" fmla="val -29703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回形针：打开全文附件</a:t>
            </a:r>
          </a:p>
        </p:txBody>
      </p:sp>
      <p:sp>
        <p:nvSpPr>
          <p:cNvPr id="18" name="矩形标注 8">
            <a:extLst>
              <a:ext uri="{FF2B5EF4-FFF2-40B4-BE49-F238E27FC236}">
                <a16:creationId xmlns:a16="http://schemas.microsoft.com/office/drawing/2014/main" id="{EA1B0D2A-C819-4C5E-B52B-62CFEC710B2C}"/>
              </a:ext>
            </a:extLst>
          </p:cNvPr>
          <p:cNvSpPr/>
          <p:nvPr/>
        </p:nvSpPr>
        <p:spPr>
          <a:xfrm>
            <a:off x="8237642" y="2789523"/>
            <a:ext cx="2816438" cy="695573"/>
          </a:xfrm>
          <a:prstGeom prst="wedgeRectCallout">
            <a:avLst>
              <a:gd name="adj1" fmla="val 10373"/>
              <a:gd name="adj2" fmla="val -21185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随时随地做笔记，并可一键插入写作文档之中</a:t>
            </a:r>
          </a:p>
        </p:txBody>
      </p:sp>
      <p:sp>
        <p:nvSpPr>
          <p:cNvPr id="22" name="矩形标注 8">
            <a:extLst>
              <a:ext uri="{FF2B5EF4-FFF2-40B4-BE49-F238E27FC236}">
                <a16:creationId xmlns:a16="http://schemas.microsoft.com/office/drawing/2014/main" id="{0E5F0E80-DD42-4D6A-81E9-BBA2E8728DF8}"/>
              </a:ext>
            </a:extLst>
          </p:cNvPr>
          <p:cNvSpPr/>
          <p:nvPr/>
        </p:nvSpPr>
        <p:spPr>
          <a:xfrm>
            <a:off x="1173480" y="5325736"/>
            <a:ext cx="5554863" cy="104356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强大的附件管理功能，支持任意的附件格式，</a:t>
            </a:r>
            <a:b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比如常见的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PDF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wordWord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Excel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、视屏、音频文档、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URL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等。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鼠标右键或拖入即可添加</a:t>
            </a:r>
            <a:r>
              <a:rPr lang="en-US" altLang="zh-CN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关联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8D62BBC-8DE4-4166-BECF-98E026FAAC84}"/>
              </a:ext>
            </a:extLst>
          </p:cNvPr>
          <p:cNvSpPr/>
          <p:nvPr/>
        </p:nvSpPr>
        <p:spPr>
          <a:xfrm>
            <a:off x="5372522" y="607979"/>
            <a:ext cx="1625600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</a:p>
        </p:txBody>
      </p:sp>
      <p:sp>
        <p:nvSpPr>
          <p:cNvPr id="20" name="灯片编号占位符 20">
            <a:extLst>
              <a:ext uri="{FF2B5EF4-FFF2-40B4-BE49-F238E27FC236}">
                <a16:creationId xmlns:a16="http://schemas.microsoft.com/office/drawing/2014/main" id="{7D72C16A-624F-41F3-B110-C160D7EE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638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显示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表头自定义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06C46A5-E4D2-49FE-9EA0-09E2270D0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1314807"/>
            <a:ext cx="12080240" cy="26622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C675C1-C13B-4524-8B12-4F452034E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188" y="2667825"/>
            <a:ext cx="5549171" cy="3763633"/>
          </a:xfrm>
          <a:prstGeom prst="rect">
            <a:avLst/>
          </a:prstGeom>
        </p:spPr>
      </p:pic>
      <p:sp>
        <p:nvSpPr>
          <p:cNvPr id="12" name="矩形标注 8">
            <a:extLst>
              <a:ext uri="{FF2B5EF4-FFF2-40B4-BE49-F238E27FC236}">
                <a16:creationId xmlns:a16="http://schemas.microsoft.com/office/drawing/2014/main" id="{10E40EFE-844E-4371-9288-8E411F383224}"/>
              </a:ext>
            </a:extLst>
          </p:cNvPr>
          <p:cNvSpPr/>
          <p:nvPr/>
        </p:nvSpPr>
        <p:spPr>
          <a:xfrm>
            <a:off x="1290320" y="4308304"/>
            <a:ext cx="2286000" cy="1767376"/>
          </a:xfrm>
          <a:prstGeom prst="wedgeRectCallout">
            <a:avLst>
              <a:gd name="adj1" fmla="val 176548"/>
              <a:gd name="adj2" fmla="val -14437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于表头处点击鼠标右键，可自定义表头字段及其排序。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（如添加影响因子）</a:t>
            </a:r>
          </a:p>
        </p:txBody>
      </p:sp>
      <p:sp>
        <p:nvSpPr>
          <p:cNvPr id="14" name="灯片编号占位符 20">
            <a:extLst>
              <a:ext uri="{FF2B5EF4-FFF2-40B4-BE49-F238E27FC236}">
                <a16:creationId xmlns:a16="http://schemas.microsoft.com/office/drawing/2014/main" id="{E85038CF-A4F6-4E04-A710-5421A790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200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显示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查看题录信息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字段信息、收录范围、影响因子等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E805C3A-C16D-49BA-9FA3-96B801C1D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1077032"/>
            <a:ext cx="9784080" cy="5291390"/>
          </a:xfrm>
          <a:prstGeom prst="rect">
            <a:avLst/>
          </a:prstGeom>
        </p:spPr>
      </p:pic>
      <p:sp>
        <p:nvSpPr>
          <p:cNvPr id="15" name="矩形标注 8">
            <a:extLst>
              <a:ext uri="{FF2B5EF4-FFF2-40B4-BE49-F238E27FC236}">
                <a16:creationId xmlns:a16="http://schemas.microsoft.com/office/drawing/2014/main" id="{D8958860-BBF0-43BE-B70C-41EA7AE89FA8}"/>
              </a:ext>
            </a:extLst>
          </p:cNvPr>
          <p:cNvSpPr/>
          <p:nvPr/>
        </p:nvSpPr>
        <p:spPr>
          <a:xfrm>
            <a:off x="8809295" y="3139441"/>
            <a:ext cx="2315905" cy="7721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提供期刊近五年的影响因子趋势图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E66F54F-E9A8-4E50-8291-CE79C0AAC944}"/>
              </a:ext>
            </a:extLst>
          </p:cNvPr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AEFCA58A-0EDB-4871-827B-054E33827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557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7AAFD26-18A9-4314-9B21-918DF61E8BC7}"/>
              </a:ext>
            </a:extLst>
          </p:cNvPr>
          <p:cNvSpPr/>
          <p:nvPr/>
        </p:nvSpPr>
        <p:spPr>
          <a:xfrm>
            <a:off x="800551" y="629573"/>
            <a:ext cx="8061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阅读</a:t>
            </a:r>
            <a:r>
              <a:rPr lang="en-US" altLang="zh-CN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&amp;</a:t>
            </a: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写作新常态 </a:t>
            </a:r>
            <a:r>
              <a:rPr lang="en-US" altLang="zh-CN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“无纸化时代”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5E601550-3079-458A-9C31-FC3DDE151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1067" r="8770" b="16532"/>
          <a:stretch/>
        </p:blipFill>
        <p:spPr bwMode="auto">
          <a:xfrm>
            <a:off x="9910722" y="2613493"/>
            <a:ext cx="2199987" cy="59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BAA0C5D-6D29-4E5E-8E83-D52A3D57D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16" y="5016685"/>
            <a:ext cx="2115179" cy="86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460812DE-0C96-435E-8C87-22F00029C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b="14539"/>
          <a:stretch/>
        </p:blipFill>
        <p:spPr bwMode="auto">
          <a:xfrm>
            <a:off x="9890403" y="4008361"/>
            <a:ext cx="2063184" cy="78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2840355F-346E-429D-A446-80A3D9478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758" y="4889795"/>
            <a:ext cx="1653829" cy="125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ECFAE9-0948-4443-BF5C-E0A18B61A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89" y="1725021"/>
            <a:ext cx="7829550" cy="448627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2FCF557A-EA0B-400A-8634-970CDCDF9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8048" r="6756"/>
          <a:stretch/>
        </p:blipFill>
        <p:spPr bwMode="auto">
          <a:xfrm>
            <a:off x="7914639" y="1725021"/>
            <a:ext cx="2177850" cy="86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11E3D9F-4095-4CCE-B707-AC60D4C3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39" y="2946113"/>
            <a:ext cx="2177850" cy="99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010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插入引文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笔记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修改格式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4" name="手繪多邊形 29">
            <a:extLst>
              <a:ext uri="{FF2B5EF4-FFF2-40B4-BE49-F238E27FC236}">
                <a16:creationId xmlns:a16="http://schemas.microsoft.com/office/drawing/2014/main" id="{28C79827-42BC-48CE-A09F-3C2021E82AA7}"/>
              </a:ext>
            </a:extLst>
          </p:cNvPr>
          <p:cNvSpPr>
            <a:spLocks noChangeAspect="1"/>
          </p:cNvSpPr>
          <p:nvPr/>
        </p:nvSpPr>
        <p:spPr>
          <a:xfrm>
            <a:off x="3792220" y="1739891"/>
            <a:ext cx="4541519" cy="4543200"/>
          </a:xfrm>
          <a:custGeom>
            <a:avLst/>
            <a:gdLst>
              <a:gd name="connsiteX0" fmla="*/ 2884713 w 5769428"/>
              <a:gd name="connsiteY0" fmla="*/ 0 h 5769427"/>
              <a:gd name="connsiteX1" fmla="*/ 3559627 w 5769428"/>
              <a:gd name="connsiteY1" fmla="*/ 674914 h 5769427"/>
              <a:gd name="connsiteX2" fmla="*/ 3020732 w 5769428"/>
              <a:gd name="connsiteY2" fmla="*/ 1336116 h 5769427"/>
              <a:gd name="connsiteX3" fmla="*/ 2950027 w 5769428"/>
              <a:gd name="connsiteY3" fmla="*/ 1343243 h 5769427"/>
              <a:gd name="connsiteX4" fmla="*/ 2950027 w 5769428"/>
              <a:gd name="connsiteY4" fmla="*/ 1679697 h 5769427"/>
              <a:gd name="connsiteX5" fmla="*/ 3008256 w 5769428"/>
              <a:gd name="connsiteY5" fmla="*/ 1682638 h 5769427"/>
              <a:gd name="connsiteX6" fmla="*/ 4087539 w 5769428"/>
              <a:gd name="connsiteY6" fmla="*/ 2768793 h 5769427"/>
              <a:gd name="connsiteX7" fmla="*/ 4089935 w 5769428"/>
              <a:gd name="connsiteY7" fmla="*/ 2819399 h 5769427"/>
              <a:gd name="connsiteX8" fmla="*/ 4426184 w 5769428"/>
              <a:gd name="connsiteY8" fmla="*/ 2819399 h 5769427"/>
              <a:gd name="connsiteX9" fmla="*/ 4433312 w 5769428"/>
              <a:gd name="connsiteY9" fmla="*/ 2748694 h 5769427"/>
              <a:gd name="connsiteX10" fmla="*/ 5094514 w 5769428"/>
              <a:gd name="connsiteY10" fmla="*/ 2209798 h 5769427"/>
              <a:gd name="connsiteX11" fmla="*/ 5769428 w 5769428"/>
              <a:gd name="connsiteY11" fmla="*/ 2884712 h 5769427"/>
              <a:gd name="connsiteX12" fmla="*/ 5094514 w 5769428"/>
              <a:gd name="connsiteY12" fmla="*/ 3559626 h 5769427"/>
              <a:gd name="connsiteX13" fmla="*/ 4433312 w 5769428"/>
              <a:gd name="connsiteY13" fmla="*/ 3020731 h 5769427"/>
              <a:gd name="connsiteX14" fmla="*/ 4426184 w 5769428"/>
              <a:gd name="connsiteY14" fmla="*/ 2950027 h 5769427"/>
              <a:gd name="connsiteX15" fmla="*/ 4089935 w 5769428"/>
              <a:gd name="connsiteY15" fmla="*/ 2950027 h 5769427"/>
              <a:gd name="connsiteX16" fmla="*/ 4087539 w 5769428"/>
              <a:gd name="connsiteY16" fmla="*/ 3000633 h 5769427"/>
              <a:gd name="connsiteX17" fmla="*/ 3008256 w 5769428"/>
              <a:gd name="connsiteY17" fmla="*/ 4086789 h 5769427"/>
              <a:gd name="connsiteX18" fmla="*/ 2950027 w 5769428"/>
              <a:gd name="connsiteY18" fmla="*/ 4089729 h 5769427"/>
              <a:gd name="connsiteX19" fmla="*/ 2950027 w 5769428"/>
              <a:gd name="connsiteY19" fmla="*/ 4426183 h 5769427"/>
              <a:gd name="connsiteX20" fmla="*/ 3020732 w 5769428"/>
              <a:gd name="connsiteY20" fmla="*/ 4433311 h 5769427"/>
              <a:gd name="connsiteX21" fmla="*/ 3559627 w 5769428"/>
              <a:gd name="connsiteY21" fmla="*/ 5094513 h 5769427"/>
              <a:gd name="connsiteX22" fmla="*/ 2884713 w 5769428"/>
              <a:gd name="connsiteY22" fmla="*/ 5769427 h 5769427"/>
              <a:gd name="connsiteX23" fmla="*/ 2209799 w 5769428"/>
              <a:gd name="connsiteY23" fmla="*/ 5094513 h 5769427"/>
              <a:gd name="connsiteX24" fmla="*/ 2748695 w 5769428"/>
              <a:gd name="connsiteY24" fmla="*/ 4433311 h 5769427"/>
              <a:gd name="connsiteX25" fmla="*/ 2819399 w 5769428"/>
              <a:gd name="connsiteY25" fmla="*/ 4426183 h 5769427"/>
              <a:gd name="connsiteX26" fmla="*/ 2819399 w 5769428"/>
              <a:gd name="connsiteY26" fmla="*/ 4089729 h 5769427"/>
              <a:gd name="connsiteX27" fmla="*/ 2761170 w 5769428"/>
              <a:gd name="connsiteY27" fmla="*/ 4086789 h 5769427"/>
              <a:gd name="connsiteX28" fmla="*/ 1681887 w 5769428"/>
              <a:gd name="connsiteY28" fmla="*/ 3000633 h 5769427"/>
              <a:gd name="connsiteX29" fmla="*/ 1679491 w 5769428"/>
              <a:gd name="connsiteY29" fmla="*/ 2950027 h 5769427"/>
              <a:gd name="connsiteX30" fmla="*/ 1343244 w 5769428"/>
              <a:gd name="connsiteY30" fmla="*/ 2950027 h 5769427"/>
              <a:gd name="connsiteX31" fmla="*/ 1336116 w 5769428"/>
              <a:gd name="connsiteY31" fmla="*/ 3020731 h 5769427"/>
              <a:gd name="connsiteX32" fmla="*/ 674914 w 5769428"/>
              <a:gd name="connsiteY32" fmla="*/ 3559626 h 5769427"/>
              <a:gd name="connsiteX33" fmla="*/ 0 w 5769428"/>
              <a:gd name="connsiteY33" fmla="*/ 2884712 h 5769427"/>
              <a:gd name="connsiteX34" fmla="*/ 674914 w 5769428"/>
              <a:gd name="connsiteY34" fmla="*/ 2209798 h 5769427"/>
              <a:gd name="connsiteX35" fmla="*/ 1336116 w 5769428"/>
              <a:gd name="connsiteY35" fmla="*/ 2748694 h 5769427"/>
              <a:gd name="connsiteX36" fmla="*/ 1343244 w 5769428"/>
              <a:gd name="connsiteY36" fmla="*/ 2819399 h 5769427"/>
              <a:gd name="connsiteX37" fmla="*/ 1679491 w 5769428"/>
              <a:gd name="connsiteY37" fmla="*/ 2819399 h 5769427"/>
              <a:gd name="connsiteX38" fmla="*/ 1681887 w 5769428"/>
              <a:gd name="connsiteY38" fmla="*/ 2768793 h 5769427"/>
              <a:gd name="connsiteX39" fmla="*/ 2761170 w 5769428"/>
              <a:gd name="connsiteY39" fmla="*/ 1682638 h 5769427"/>
              <a:gd name="connsiteX40" fmla="*/ 2819399 w 5769428"/>
              <a:gd name="connsiteY40" fmla="*/ 1679697 h 5769427"/>
              <a:gd name="connsiteX41" fmla="*/ 2819399 w 5769428"/>
              <a:gd name="connsiteY41" fmla="*/ 1343243 h 5769427"/>
              <a:gd name="connsiteX42" fmla="*/ 2748695 w 5769428"/>
              <a:gd name="connsiteY42" fmla="*/ 1336116 h 5769427"/>
              <a:gd name="connsiteX43" fmla="*/ 2209799 w 5769428"/>
              <a:gd name="connsiteY43" fmla="*/ 674914 h 5769427"/>
              <a:gd name="connsiteX44" fmla="*/ 2884713 w 5769428"/>
              <a:gd name="connsiteY44" fmla="*/ 0 h 576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69428" h="5769427">
                <a:moveTo>
                  <a:pt x="2884713" y="0"/>
                </a:moveTo>
                <a:cubicBezTo>
                  <a:pt x="3257458" y="0"/>
                  <a:pt x="3559627" y="302168"/>
                  <a:pt x="3559627" y="674914"/>
                </a:cubicBezTo>
                <a:cubicBezTo>
                  <a:pt x="3559627" y="1001066"/>
                  <a:pt x="3328279" y="1273183"/>
                  <a:pt x="3020732" y="1336116"/>
                </a:cubicBezTo>
                <a:lnTo>
                  <a:pt x="2950027" y="1343243"/>
                </a:lnTo>
                <a:lnTo>
                  <a:pt x="2950027" y="1679697"/>
                </a:lnTo>
                <a:lnTo>
                  <a:pt x="3008256" y="1682638"/>
                </a:lnTo>
                <a:cubicBezTo>
                  <a:pt x="3579475" y="1740648"/>
                  <a:pt x="4033071" y="2196535"/>
                  <a:pt x="4087539" y="2768793"/>
                </a:cubicBezTo>
                <a:lnTo>
                  <a:pt x="4089935" y="2819399"/>
                </a:lnTo>
                <a:lnTo>
                  <a:pt x="4426184" y="2819399"/>
                </a:lnTo>
                <a:lnTo>
                  <a:pt x="4433312" y="2748694"/>
                </a:lnTo>
                <a:cubicBezTo>
                  <a:pt x="4496245" y="2441146"/>
                  <a:pt x="4768362" y="2209798"/>
                  <a:pt x="5094514" y="2209798"/>
                </a:cubicBezTo>
                <a:cubicBezTo>
                  <a:pt x="5467259" y="2209798"/>
                  <a:pt x="5769428" y="2511967"/>
                  <a:pt x="5769428" y="2884712"/>
                </a:cubicBezTo>
                <a:cubicBezTo>
                  <a:pt x="5769428" y="3257457"/>
                  <a:pt x="5467259" y="3559626"/>
                  <a:pt x="5094514" y="3559626"/>
                </a:cubicBezTo>
                <a:cubicBezTo>
                  <a:pt x="4768362" y="3559626"/>
                  <a:pt x="4496245" y="3328278"/>
                  <a:pt x="4433312" y="3020731"/>
                </a:cubicBezTo>
                <a:lnTo>
                  <a:pt x="4426184" y="2950027"/>
                </a:lnTo>
                <a:lnTo>
                  <a:pt x="4089935" y="2950027"/>
                </a:lnTo>
                <a:lnTo>
                  <a:pt x="4087539" y="3000633"/>
                </a:lnTo>
                <a:cubicBezTo>
                  <a:pt x="4033071" y="3572891"/>
                  <a:pt x="3579475" y="4028779"/>
                  <a:pt x="3008256" y="4086789"/>
                </a:cubicBezTo>
                <a:lnTo>
                  <a:pt x="2950027" y="4089729"/>
                </a:lnTo>
                <a:lnTo>
                  <a:pt x="2950027" y="4426183"/>
                </a:lnTo>
                <a:lnTo>
                  <a:pt x="3020732" y="4433311"/>
                </a:lnTo>
                <a:cubicBezTo>
                  <a:pt x="3328279" y="4496244"/>
                  <a:pt x="3559627" y="4768361"/>
                  <a:pt x="3559627" y="5094513"/>
                </a:cubicBezTo>
                <a:cubicBezTo>
                  <a:pt x="3559627" y="5467258"/>
                  <a:pt x="3257458" y="5769427"/>
                  <a:pt x="2884713" y="5769427"/>
                </a:cubicBezTo>
                <a:cubicBezTo>
                  <a:pt x="2511968" y="5769427"/>
                  <a:pt x="2209799" y="5467258"/>
                  <a:pt x="2209799" y="5094513"/>
                </a:cubicBezTo>
                <a:cubicBezTo>
                  <a:pt x="2209799" y="4768361"/>
                  <a:pt x="2441147" y="4496244"/>
                  <a:pt x="2748695" y="4433311"/>
                </a:cubicBezTo>
                <a:lnTo>
                  <a:pt x="2819399" y="4426183"/>
                </a:lnTo>
                <a:lnTo>
                  <a:pt x="2819399" y="4089729"/>
                </a:lnTo>
                <a:lnTo>
                  <a:pt x="2761170" y="4086789"/>
                </a:lnTo>
                <a:cubicBezTo>
                  <a:pt x="2189952" y="4028779"/>
                  <a:pt x="1736356" y="3572891"/>
                  <a:pt x="1681887" y="3000633"/>
                </a:cubicBezTo>
                <a:lnTo>
                  <a:pt x="1679491" y="2950027"/>
                </a:lnTo>
                <a:lnTo>
                  <a:pt x="1343244" y="2950027"/>
                </a:lnTo>
                <a:lnTo>
                  <a:pt x="1336116" y="3020731"/>
                </a:lnTo>
                <a:cubicBezTo>
                  <a:pt x="1273183" y="3328278"/>
                  <a:pt x="1001066" y="3559626"/>
                  <a:pt x="674914" y="3559626"/>
                </a:cubicBezTo>
                <a:cubicBezTo>
                  <a:pt x="302169" y="3559626"/>
                  <a:pt x="0" y="3257457"/>
                  <a:pt x="0" y="2884712"/>
                </a:cubicBezTo>
                <a:cubicBezTo>
                  <a:pt x="0" y="2511967"/>
                  <a:pt x="302169" y="2209798"/>
                  <a:pt x="674914" y="2209798"/>
                </a:cubicBezTo>
                <a:cubicBezTo>
                  <a:pt x="1001066" y="2209798"/>
                  <a:pt x="1273183" y="2441146"/>
                  <a:pt x="1336116" y="2748694"/>
                </a:cubicBezTo>
                <a:lnTo>
                  <a:pt x="1343244" y="2819399"/>
                </a:lnTo>
                <a:lnTo>
                  <a:pt x="1679491" y="2819399"/>
                </a:lnTo>
                <a:lnTo>
                  <a:pt x="1681887" y="2768793"/>
                </a:lnTo>
                <a:cubicBezTo>
                  <a:pt x="1736356" y="2196535"/>
                  <a:pt x="2189952" y="1740648"/>
                  <a:pt x="2761170" y="1682638"/>
                </a:cubicBezTo>
                <a:lnTo>
                  <a:pt x="2819399" y="1679697"/>
                </a:lnTo>
                <a:lnTo>
                  <a:pt x="2819399" y="1343243"/>
                </a:lnTo>
                <a:lnTo>
                  <a:pt x="2748695" y="1336116"/>
                </a:lnTo>
                <a:cubicBezTo>
                  <a:pt x="2441147" y="1273183"/>
                  <a:pt x="2209799" y="1001066"/>
                  <a:pt x="2209799" y="674914"/>
                </a:cubicBezTo>
                <a:cubicBezTo>
                  <a:pt x="2209799" y="302168"/>
                  <a:pt x="2511968" y="0"/>
                  <a:pt x="288471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5" name="橢圓 21">
            <a:extLst>
              <a:ext uri="{FF2B5EF4-FFF2-40B4-BE49-F238E27FC236}">
                <a16:creationId xmlns:a16="http://schemas.microsoft.com/office/drawing/2014/main" id="{51050DD0-3410-45DC-8D05-2FC2ACF0DDA4}"/>
              </a:ext>
            </a:extLst>
          </p:cNvPr>
          <p:cNvSpPr/>
          <p:nvPr/>
        </p:nvSpPr>
        <p:spPr>
          <a:xfrm>
            <a:off x="5728059" y="5415470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6" name="橢圓 24">
            <a:extLst>
              <a:ext uri="{FF2B5EF4-FFF2-40B4-BE49-F238E27FC236}">
                <a16:creationId xmlns:a16="http://schemas.microsoft.com/office/drawing/2014/main" id="{0CD844CB-2308-4C00-80C8-60B6D299D68D}"/>
              </a:ext>
            </a:extLst>
          </p:cNvPr>
          <p:cNvSpPr/>
          <p:nvPr/>
        </p:nvSpPr>
        <p:spPr>
          <a:xfrm rot="5400000">
            <a:off x="7470917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7" name="橢圓 28">
            <a:extLst>
              <a:ext uri="{FF2B5EF4-FFF2-40B4-BE49-F238E27FC236}">
                <a16:creationId xmlns:a16="http://schemas.microsoft.com/office/drawing/2014/main" id="{7755BFC0-2E1F-4B71-8427-C2CF1A8A37EE}"/>
              </a:ext>
            </a:extLst>
          </p:cNvPr>
          <p:cNvSpPr/>
          <p:nvPr/>
        </p:nvSpPr>
        <p:spPr>
          <a:xfrm rot="5400000">
            <a:off x="3997936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8" name="橢圓 30">
            <a:extLst>
              <a:ext uri="{FF2B5EF4-FFF2-40B4-BE49-F238E27FC236}">
                <a16:creationId xmlns:a16="http://schemas.microsoft.com/office/drawing/2014/main" id="{195725FF-3D6B-4196-ACC3-DA7AB09EDFC2}"/>
              </a:ext>
            </a:extLst>
          </p:cNvPr>
          <p:cNvSpPr/>
          <p:nvPr/>
        </p:nvSpPr>
        <p:spPr>
          <a:xfrm>
            <a:off x="5411468" y="3356210"/>
            <a:ext cx="1326934" cy="132693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9" name="橢圓 17">
            <a:extLst>
              <a:ext uri="{FF2B5EF4-FFF2-40B4-BE49-F238E27FC236}">
                <a16:creationId xmlns:a16="http://schemas.microsoft.com/office/drawing/2014/main" id="{A5C03893-4563-4FB1-B8F1-5F1D7145B68F}"/>
              </a:ext>
            </a:extLst>
          </p:cNvPr>
          <p:cNvSpPr/>
          <p:nvPr/>
        </p:nvSpPr>
        <p:spPr>
          <a:xfrm>
            <a:off x="5733424" y="1933663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80" name="文字方塊 1">
            <a:extLst>
              <a:ext uri="{FF2B5EF4-FFF2-40B4-BE49-F238E27FC236}">
                <a16:creationId xmlns:a16="http://schemas.microsoft.com/office/drawing/2014/main" id="{E76868B2-520B-4BB1-9F1B-B27D5A0E6F6F}"/>
              </a:ext>
            </a:extLst>
          </p:cNvPr>
          <p:cNvSpPr txBox="1"/>
          <p:nvPr/>
        </p:nvSpPr>
        <p:spPr>
          <a:xfrm>
            <a:off x="5808833" y="2055575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1" name="文字方塊 12">
            <a:extLst>
              <a:ext uri="{FF2B5EF4-FFF2-40B4-BE49-F238E27FC236}">
                <a16:creationId xmlns:a16="http://schemas.microsoft.com/office/drawing/2014/main" id="{613EEE55-53E8-49B1-B9E5-334F10CAA56B}"/>
              </a:ext>
            </a:extLst>
          </p:cNvPr>
          <p:cNvSpPr txBox="1"/>
          <p:nvPr/>
        </p:nvSpPr>
        <p:spPr>
          <a:xfrm>
            <a:off x="5802026" y="5541042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3" name="文字方塊 15">
            <a:extLst>
              <a:ext uri="{FF2B5EF4-FFF2-40B4-BE49-F238E27FC236}">
                <a16:creationId xmlns:a16="http://schemas.microsoft.com/office/drawing/2014/main" id="{BFF7401E-4496-469A-9930-AAF7B0A0D683}"/>
              </a:ext>
            </a:extLst>
          </p:cNvPr>
          <p:cNvSpPr txBox="1"/>
          <p:nvPr/>
        </p:nvSpPr>
        <p:spPr>
          <a:xfrm>
            <a:off x="7541119" y="381125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文字方塊 16">
            <a:extLst>
              <a:ext uri="{FF2B5EF4-FFF2-40B4-BE49-F238E27FC236}">
                <a16:creationId xmlns:a16="http://schemas.microsoft.com/office/drawing/2014/main" id="{E552A8FE-1BF0-4554-BF40-C7A565B5BBE4}"/>
              </a:ext>
            </a:extLst>
          </p:cNvPr>
          <p:cNvSpPr txBox="1"/>
          <p:nvPr/>
        </p:nvSpPr>
        <p:spPr>
          <a:xfrm>
            <a:off x="4066737" y="382279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8FD75788-E5E4-479F-A812-059B953CFE2F}"/>
              </a:ext>
            </a:extLst>
          </p:cNvPr>
          <p:cNvSpPr/>
          <p:nvPr/>
        </p:nvSpPr>
        <p:spPr>
          <a:xfrm>
            <a:off x="7099333" y="2909702"/>
            <a:ext cx="2468811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FCFF105D-3B08-465B-86A4-D5FC4C9ED3EA}"/>
              </a:ext>
            </a:extLst>
          </p:cNvPr>
          <p:cNvSpPr/>
          <p:nvPr/>
        </p:nvSpPr>
        <p:spPr>
          <a:xfrm>
            <a:off x="7117595" y="4884877"/>
            <a:ext cx="213087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插入笔记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2968FD99-6709-406E-86A8-41C3DFB5BC86}"/>
              </a:ext>
            </a:extLst>
          </p:cNvPr>
          <p:cNvSpPr/>
          <p:nvPr/>
        </p:nvSpPr>
        <p:spPr>
          <a:xfrm>
            <a:off x="3597180" y="4905036"/>
            <a:ext cx="213087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删除引文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B48BBAF0-CF57-4D7C-89AC-908373D0A73F}"/>
              </a:ext>
            </a:extLst>
          </p:cNvPr>
          <p:cNvSpPr/>
          <p:nvPr/>
        </p:nvSpPr>
        <p:spPr>
          <a:xfrm>
            <a:off x="3597617" y="2960675"/>
            <a:ext cx="2795563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修改格式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9" name="文字方塊 23">
            <a:extLst>
              <a:ext uri="{FF2B5EF4-FFF2-40B4-BE49-F238E27FC236}">
                <a16:creationId xmlns:a16="http://schemas.microsoft.com/office/drawing/2014/main" id="{B8CC7FF7-45FB-4FEE-B3F4-911E6F1577D7}"/>
              </a:ext>
            </a:extLst>
          </p:cNvPr>
          <p:cNvSpPr txBox="1"/>
          <p:nvPr/>
        </p:nvSpPr>
        <p:spPr>
          <a:xfrm>
            <a:off x="5532451" y="3715076"/>
            <a:ext cx="111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Paper</a:t>
            </a:r>
            <a:endParaRPr lang="zh-TW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418795C-686C-4C88-935F-88F6087D96B4}"/>
              </a:ext>
            </a:extLst>
          </p:cNvPr>
          <p:cNvSpPr/>
          <p:nvPr/>
        </p:nvSpPr>
        <p:spPr>
          <a:xfrm>
            <a:off x="1023322" y="1194930"/>
            <a:ext cx="514858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支持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WPS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两大主流写作软件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23" name="灯片编号占位符 20">
            <a:extLst>
              <a:ext uri="{FF2B5EF4-FFF2-40B4-BE49-F238E27FC236}">
                <a16:creationId xmlns:a16="http://schemas.microsoft.com/office/drawing/2014/main" id="{9A64F88F-31F8-4954-9FF1-34EC186B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7555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插入引文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笔记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删除引文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B43279-09F1-4FBE-A42E-CBF999F60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19" y="983516"/>
            <a:ext cx="8148321" cy="53966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B6E448-83E5-4F3A-AE79-7AE25D1BE9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27" t="7744"/>
          <a:stretch/>
        </p:blipFill>
        <p:spPr>
          <a:xfrm>
            <a:off x="8780933" y="983516"/>
            <a:ext cx="2834640" cy="4138831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EB1B71C4-701C-4623-A8B2-C66A9EAEA2BC}"/>
              </a:ext>
            </a:extLst>
          </p:cNvPr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C3B1FB-31EE-4501-8619-B95ED5D8CDD0}"/>
              </a:ext>
            </a:extLst>
          </p:cNvPr>
          <p:cNvSpPr txBox="1"/>
          <p:nvPr/>
        </p:nvSpPr>
        <p:spPr>
          <a:xfrm>
            <a:off x="4267200" y="5008880"/>
            <a:ext cx="4104640" cy="1392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9CFEC14-A3D4-4C54-8AA3-6101F42AC7F2}"/>
              </a:ext>
            </a:extLst>
          </p:cNvPr>
          <p:cNvSpPr txBox="1"/>
          <p:nvPr/>
        </p:nvSpPr>
        <p:spPr>
          <a:xfrm>
            <a:off x="4420946" y="3210560"/>
            <a:ext cx="4276013" cy="1716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384B8AD-EC53-4E77-80D5-9F2562665524}"/>
              </a:ext>
            </a:extLst>
          </p:cNvPr>
          <p:cNvSpPr/>
          <p:nvPr/>
        </p:nvSpPr>
        <p:spPr>
          <a:xfrm>
            <a:off x="1391919" y="2416482"/>
            <a:ext cx="2786527" cy="378565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步骤：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光标停留在需要插入引文之处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，选中要引用的题录，点击工具栏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引用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或回到文档，点击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插入引文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自动生成参考文献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如要删除某引文，删除引用标号（如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[6]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）即可，其他引文自动重新排序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E9DD904-DF55-4DCC-8998-6ACDDD0870C8}"/>
              </a:ext>
            </a:extLst>
          </p:cNvPr>
          <p:cNvSpPr/>
          <p:nvPr/>
        </p:nvSpPr>
        <p:spPr>
          <a:xfrm>
            <a:off x="8731177" y="5316373"/>
            <a:ext cx="2952823" cy="1015663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按住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ctrl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，鼠标选择任意多条题录；按住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shift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，鼠标选择连续多条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灯片编号占位符 20">
            <a:extLst>
              <a:ext uri="{FF2B5EF4-FFF2-40B4-BE49-F238E27FC236}">
                <a16:creationId xmlns:a16="http://schemas.microsoft.com/office/drawing/2014/main" id="{C10DE764-ED0E-47DD-BACD-F0A8AF72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822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修改参考文献格式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B1B71C4-701C-4623-A8B2-C66A9EAEA2BC}"/>
              </a:ext>
            </a:extLst>
          </p:cNvPr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2050B37-C9AB-4485-9C58-8B2C9FE5F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8"/>
          <a:stretch/>
        </p:blipFill>
        <p:spPr>
          <a:xfrm>
            <a:off x="1381759" y="912662"/>
            <a:ext cx="5743695" cy="54883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06410BD-961C-440C-9DD8-34B088596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45"/>
          <a:stretch/>
        </p:blipFill>
        <p:spPr>
          <a:xfrm>
            <a:off x="5830176" y="965211"/>
            <a:ext cx="6321368" cy="42468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A587056-5378-4E26-AB6D-E1F4FAF1DA97}"/>
              </a:ext>
            </a:extLst>
          </p:cNvPr>
          <p:cNvSpPr txBox="1"/>
          <p:nvPr/>
        </p:nvSpPr>
        <p:spPr>
          <a:xfrm>
            <a:off x="4643120" y="2905760"/>
            <a:ext cx="78232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A5F6D70-BBDD-440A-9A4D-CF7CAD8AAEC0}"/>
              </a:ext>
            </a:extLst>
          </p:cNvPr>
          <p:cNvSpPr/>
          <p:nvPr/>
        </p:nvSpPr>
        <p:spPr>
          <a:xfrm>
            <a:off x="6359935" y="4378087"/>
            <a:ext cx="2786527" cy="193899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如要修改参考文献格式，点击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样式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选择其他样式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，选择目标样式，即可一键替换。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自带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余种样式。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6DA784-DF23-4342-953B-C71591ACD73A}"/>
              </a:ext>
            </a:extLst>
          </p:cNvPr>
          <p:cNvSpPr txBox="1"/>
          <p:nvPr/>
        </p:nvSpPr>
        <p:spPr>
          <a:xfrm>
            <a:off x="2956560" y="1463040"/>
            <a:ext cx="38608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573FB1E-2CE8-4D1D-AD51-1250E5ABA15D}"/>
              </a:ext>
            </a:extLst>
          </p:cNvPr>
          <p:cNvSpPr txBox="1"/>
          <p:nvPr/>
        </p:nvSpPr>
        <p:spPr>
          <a:xfrm>
            <a:off x="3362128" y="1727200"/>
            <a:ext cx="44704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灯片编号占位符 20">
            <a:extLst>
              <a:ext uri="{FF2B5EF4-FFF2-40B4-BE49-F238E27FC236}">
                <a16:creationId xmlns:a16="http://schemas.microsoft.com/office/drawing/2014/main" id="{29EAFC72-D296-417B-BD9D-518C874A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06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B1B71C4-701C-4623-A8B2-C66A9EAEA2BC}"/>
              </a:ext>
            </a:extLst>
          </p:cNvPr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A5F6D70-BBDD-440A-9A4D-CF7CAD8AAEC0}"/>
              </a:ext>
            </a:extLst>
          </p:cNvPr>
          <p:cNvSpPr/>
          <p:nvPr/>
        </p:nvSpPr>
        <p:spPr>
          <a:xfrm>
            <a:off x="9056753" y="3074524"/>
            <a:ext cx="2786527" cy="286232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编辑引文：光标停在文中的引用标号处，点击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，再点击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，调出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的编辑题录页面，修改题录信息并保存，再回到文档操作框，点击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更新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确定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，引文信息即更新。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151069D-DA67-4AE7-97EC-E7C7241C9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79" y="979041"/>
            <a:ext cx="7619415" cy="538506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4179725-CAFD-4E1A-8C26-E0992CB5F60C}"/>
              </a:ext>
            </a:extLst>
          </p:cNvPr>
          <p:cNvSpPr txBox="1"/>
          <p:nvPr/>
        </p:nvSpPr>
        <p:spPr>
          <a:xfrm>
            <a:off x="5892800" y="3016647"/>
            <a:ext cx="32512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73D3192E-2BBA-442C-954D-909F2281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041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去除格式化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B1B71C4-701C-4623-A8B2-C66A9EAEA2BC}"/>
              </a:ext>
            </a:extLst>
          </p:cNvPr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73D3192E-2BBA-442C-954D-909F2281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43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60ECBDD-867F-4EC7-9C4A-18B903FB9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56" y="1020364"/>
            <a:ext cx="10554188" cy="527366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84CCB7A-23E3-4231-9730-CDD216147D2F}"/>
              </a:ext>
            </a:extLst>
          </p:cNvPr>
          <p:cNvSpPr/>
          <p:nvPr/>
        </p:nvSpPr>
        <p:spPr>
          <a:xfrm>
            <a:off x="9503793" y="4145018"/>
            <a:ext cx="218020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去除格式化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清除域代码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并确认，即可生成纯文本格式文档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DCB4800-4199-42D6-AAEB-85E948323839}"/>
              </a:ext>
            </a:extLst>
          </p:cNvPr>
          <p:cNvSpPr/>
          <p:nvPr/>
        </p:nvSpPr>
        <p:spPr>
          <a:xfrm>
            <a:off x="2645793" y="4637163"/>
            <a:ext cx="1225167" cy="70788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不可逆，注意备份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91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将参考文献作为题录，批量导回到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B1B71C4-701C-4623-A8B2-C66A9EAEA2BC}"/>
              </a:ext>
            </a:extLst>
          </p:cNvPr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67415C4-28F1-434A-A6ED-EA4128032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72" y="1083817"/>
            <a:ext cx="7815921" cy="525370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735E15B-4622-4A9B-BAC9-7B933B56C60C}"/>
              </a:ext>
            </a:extLst>
          </p:cNvPr>
          <p:cNvSpPr/>
          <p:nvPr/>
        </p:nvSpPr>
        <p:spPr>
          <a:xfrm>
            <a:off x="9198993" y="3508470"/>
            <a:ext cx="218020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导出文档中的所有题录到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选择倒回的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</a:p>
        </p:txBody>
      </p:sp>
      <p:sp>
        <p:nvSpPr>
          <p:cNvPr id="16" name="灯片编号占位符 20">
            <a:extLst>
              <a:ext uri="{FF2B5EF4-FFF2-40B4-BE49-F238E27FC236}">
                <a16:creationId xmlns:a16="http://schemas.microsoft.com/office/drawing/2014/main" id="{EFB917CF-009B-47D0-9932-7680099B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034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5.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数据分析和知识发现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手繪多邊形 11">
            <a:extLst>
              <a:ext uri="{FF2B5EF4-FFF2-40B4-BE49-F238E27FC236}">
                <a16:creationId xmlns:a16="http://schemas.microsoft.com/office/drawing/2014/main" id="{7625CEF2-34DB-427E-A2CE-D1311C5A9AFC}"/>
              </a:ext>
            </a:extLst>
          </p:cNvPr>
          <p:cNvSpPr/>
          <p:nvPr/>
        </p:nvSpPr>
        <p:spPr>
          <a:xfrm rot="2413966" flipH="1">
            <a:off x="3355636" y="1976182"/>
            <a:ext cx="2160321" cy="2550658"/>
          </a:xfrm>
          <a:custGeom>
            <a:avLst/>
            <a:gdLst>
              <a:gd name="connsiteX0" fmla="*/ 2370421 w 2880428"/>
              <a:gd name="connsiteY0" fmla="*/ 340739 h 3400877"/>
              <a:gd name="connsiteX1" fmla="*/ 340739 w 2880428"/>
              <a:gd name="connsiteY1" fmla="*/ 510007 h 3400877"/>
              <a:gd name="connsiteX2" fmla="*/ 510007 w 2880428"/>
              <a:gd name="connsiteY2" fmla="*/ 2539689 h 3400877"/>
              <a:gd name="connsiteX3" fmla="*/ 1011073 w 2880428"/>
              <a:gd name="connsiteY3" fmla="*/ 2815365 h 3400877"/>
              <a:gd name="connsiteX4" fmla="*/ 1026531 w 2880428"/>
              <a:gd name="connsiteY4" fmla="*/ 2819367 h 3400877"/>
              <a:gd name="connsiteX5" fmla="*/ 1021213 w 2880428"/>
              <a:gd name="connsiteY5" fmla="*/ 2872120 h 3400877"/>
              <a:gd name="connsiteX6" fmla="*/ 1549970 w 2880428"/>
              <a:gd name="connsiteY6" fmla="*/ 3400877 h 3400877"/>
              <a:gd name="connsiteX7" fmla="*/ 1303497 w 2880428"/>
              <a:gd name="connsiteY7" fmla="*/ 3024951 h 3400877"/>
              <a:gd name="connsiteX8" fmla="*/ 1285592 w 2880428"/>
              <a:gd name="connsiteY8" fmla="*/ 2872123 h 3400877"/>
              <a:gd name="connsiteX9" fmla="*/ 1421789 w 2880428"/>
              <a:gd name="connsiteY9" fmla="*/ 2880320 h 3400877"/>
              <a:gd name="connsiteX10" fmla="*/ 2539689 w 2880428"/>
              <a:gd name="connsiteY10" fmla="*/ 2370421 h 3400877"/>
              <a:gd name="connsiteX11" fmla="*/ 2370421 w 2880428"/>
              <a:gd name="connsiteY11" fmla="*/ 340739 h 340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428" h="3400877">
                <a:moveTo>
                  <a:pt x="2370421" y="340739"/>
                </a:moveTo>
                <a:cubicBezTo>
                  <a:pt x="1763197" y="-173000"/>
                  <a:pt x="854478" y="-97216"/>
                  <a:pt x="340739" y="510007"/>
                </a:cubicBezTo>
                <a:cubicBezTo>
                  <a:pt x="-173000" y="1117231"/>
                  <a:pt x="-97216" y="2025950"/>
                  <a:pt x="510007" y="2539689"/>
                </a:cubicBezTo>
                <a:cubicBezTo>
                  <a:pt x="661813" y="2668124"/>
                  <a:pt x="832462" y="2759713"/>
                  <a:pt x="1011073" y="2815365"/>
                </a:cubicBezTo>
                <a:lnTo>
                  <a:pt x="1026531" y="2819367"/>
                </a:lnTo>
                <a:lnTo>
                  <a:pt x="1021213" y="2872120"/>
                </a:lnTo>
                <a:cubicBezTo>
                  <a:pt x="1021213" y="3164144"/>
                  <a:pt x="1257946" y="3400877"/>
                  <a:pt x="1549970" y="3400877"/>
                </a:cubicBezTo>
                <a:cubicBezTo>
                  <a:pt x="1425147" y="3307260"/>
                  <a:pt x="1338846" y="3173664"/>
                  <a:pt x="1303497" y="3024951"/>
                </a:cubicBezTo>
                <a:lnTo>
                  <a:pt x="1285592" y="2872123"/>
                </a:lnTo>
                <a:lnTo>
                  <a:pt x="1421789" y="2880320"/>
                </a:lnTo>
                <a:cubicBezTo>
                  <a:pt x="1836758" y="2885396"/>
                  <a:pt x="2250711" y="2711984"/>
                  <a:pt x="2539689" y="2370421"/>
                </a:cubicBezTo>
                <a:cubicBezTo>
                  <a:pt x="3053428" y="1763197"/>
                  <a:pt x="2977644" y="854478"/>
                  <a:pt x="2370421" y="3407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6" name="手繪多邊形 12">
            <a:extLst>
              <a:ext uri="{FF2B5EF4-FFF2-40B4-BE49-F238E27FC236}">
                <a16:creationId xmlns:a16="http://schemas.microsoft.com/office/drawing/2014/main" id="{873B9A33-FF33-490C-9C90-F5562EC8FB58}"/>
              </a:ext>
            </a:extLst>
          </p:cNvPr>
          <p:cNvSpPr/>
          <p:nvPr/>
        </p:nvSpPr>
        <p:spPr>
          <a:xfrm rot="2413966" flipH="1">
            <a:off x="6036805" y="1896954"/>
            <a:ext cx="1318649" cy="1655529"/>
          </a:xfrm>
          <a:custGeom>
            <a:avLst/>
            <a:gdLst>
              <a:gd name="connsiteX0" fmla="*/ 1446893 w 1758199"/>
              <a:gd name="connsiteY0" fmla="*/ 207985 h 2207372"/>
              <a:gd name="connsiteX1" fmla="*/ 207986 w 1758199"/>
              <a:gd name="connsiteY1" fmla="*/ 311306 h 2207372"/>
              <a:gd name="connsiteX2" fmla="*/ 311306 w 1758199"/>
              <a:gd name="connsiteY2" fmla="*/ 1550213 h 2207372"/>
              <a:gd name="connsiteX3" fmla="*/ 458095 w 1758199"/>
              <a:gd name="connsiteY3" fmla="*/ 1651009 h 2207372"/>
              <a:gd name="connsiteX4" fmla="*/ 507136 w 1758199"/>
              <a:gd name="connsiteY4" fmla="*/ 1674730 h 2207372"/>
              <a:gd name="connsiteX5" fmla="*/ 500765 w 1758199"/>
              <a:gd name="connsiteY5" fmla="*/ 1737932 h 2207372"/>
              <a:gd name="connsiteX6" fmla="*/ 970205 w 1758199"/>
              <a:gd name="connsiteY6" fmla="*/ 2207372 h 2207372"/>
              <a:gd name="connsiteX7" fmla="*/ 751381 w 1758199"/>
              <a:gd name="connsiteY7" fmla="*/ 1873618 h 2207372"/>
              <a:gd name="connsiteX8" fmla="*/ 736103 w 1758199"/>
              <a:gd name="connsiteY8" fmla="*/ 1743205 h 2207372"/>
              <a:gd name="connsiteX9" fmla="*/ 783503 w 1758199"/>
              <a:gd name="connsiteY9" fmla="*/ 1753056 h 2207372"/>
              <a:gd name="connsiteX10" fmla="*/ 1550214 w 1758199"/>
              <a:gd name="connsiteY10" fmla="*/ 1446893 h 2207372"/>
              <a:gd name="connsiteX11" fmla="*/ 1446893 w 1758199"/>
              <a:gd name="connsiteY11" fmla="*/ 207985 h 220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07372">
                <a:moveTo>
                  <a:pt x="1446893" y="207985"/>
                </a:moveTo>
                <a:cubicBezTo>
                  <a:pt x="1076247" y="-105599"/>
                  <a:pt x="521569" y="-59340"/>
                  <a:pt x="207986" y="311306"/>
                </a:cubicBezTo>
                <a:cubicBezTo>
                  <a:pt x="-105598" y="681952"/>
                  <a:pt x="-59340" y="1236629"/>
                  <a:pt x="311306" y="1550213"/>
                </a:cubicBezTo>
                <a:cubicBezTo>
                  <a:pt x="357637" y="1589411"/>
                  <a:pt x="406843" y="1622986"/>
                  <a:pt x="458095" y="1651009"/>
                </a:cubicBezTo>
                <a:lnTo>
                  <a:pt x="507136" y="1674730"/>
                </a:lnTo>
                <a:lnTo>
                  <a:pt x="500765" y="1737932"/>
                </a:lnTo>
                <a:cubicBezTo>
                  <a:pt x="500765" y="1997197"/>
                  <a:pt x="710940" y="2207372"/>
                  <a:pt x="970205" y="2207372"/>
                </a:cubicBezTo>
                <a:cubicBezTo>
                  <a:pt x="859385" y="2124257"/>
                  <a:pt x="782765" y="2005648"/>
                  <a:pt x="751381" y="1873618"/>
                </a:cubicBezTo>
                <a:lnTo>
                  <a:pt x="736103" y="1743205"/>
                </a:lnTo>
                <a:lnTo>
                  <a:pt x="783503" y="1753056"/>
                </a:lnTo>
                <a:cubicBezTo>
                  <a:pt x="1064057" y="1783486"/>
                  <a:pt x="1354224" y="1678546"/>
                  <a:pt x="1550214" y="1446893"/>
                </a:cubicBezTo>
                <a:cubicBezTo>
                  <a:pt x="1863797" y="1076247"/>
                  <a:pt x="1817539" y="521569"/>
                  <a:pt x="1446893" y="2079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8" name="手繪多邊形 13">
            <a:extLst>
              <a:ext uri="{FF2B5EF4-FFF2-40B4-BE49-F238E27FC236}">
                <a16:creationId xmlns:a16="http://schemas.microsoft.com/office/drawing/2014/main" id="{367AF50B-EB14-47FE-BBDF-8BC39AA0FD2B}"/>
              </a:ext>
            </a:extLst>
          </p:cNvPr>
          <p:cNvSpPr/>
          <p:nvPr/>
        </p:nvSpPr>
        <p:spPr>
          <a:xfrm rot="2413966" flipH="1">
            <a:off x="5188862" y="3614297"/>
            <a:ext cx="1318649" cy="1680019"/>
          </a:xfrm>
          <a:custGeom>
            <a:avLst/>
            <a:gdLst>
              <a:gd name="connsiteX0" fmla="*/ 1446893 w 1758199"/>
              <a:gd name="connsiteY0" fmla="*/ 207986 h 2240025"/>
              <a:gd name="connsiteX1" fmla="*/ 207986 w 1758199"/>
              <a:gd name="connsiteY1" fmla="*/ 311306 h 2240025"/>
              <a:gd name="connsiteX2" fmla="*/ 311306 w 1758199"/>
              <a:gd name="connsiteY2" fmla="*/ 1550214 h 2240025"/>
              <a:gd name="connsiteX3" fmla="*/ 458095 w 1758199"/>
              <a:gd name="connsiteY3" fmla="*/ 1651009 h 2240025"/>
              <a:gd name="connsiteX4" fmla="*/ 530552 w 1758199"/>
              <a:gd name="connsiteY4" fmla="*/ 1686057 h 2240025"/>
              <a:gd name="connsiteX5" fmla="*/ 522031 w 1758199"/>
              <a:gd name="connsiteY5" fmla="*/ 1770585 h 2240025"/>
              <a:gd name="connsiteX6" fmla="*/ 991471 w 1758199"/>
              <a:gd name="connsiteY6" fmla="*/ 2240025 h 2240025"/>
              <a:gd name="connsiteX7" fmla="*/ 756751 w 1758199"/>
              <a:gd name="connsiteY7" fmla="*/ 1770585 h 2240025"/>
              <a:gd name="connsiteX8" fmla="*/ 759392 w 1758199"/>
              <a:gd name="connsiteY8" fmla="*/ 1748046 h 2240025"/>
              <a:gd name="connsiteX9" fmla="*/ 783502 w 1758199"/>
              <a:gd name="connsiteY9" fmla="*/ 1753057 h 2240025"/>
              <a:gd name="connsiteX10" fmla="*/ 1550214 w 1758199"/>
              <a:gd name="connsiteY10" fmla="*/ 1446893 h 2240025"/>
              <a:gd name="connsiteX11" fmla="*/ 1446893 w 1758199"/>
              <a:gd name="connsiteY11" fmla="*/ 207986 h 224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40025">
                <a:moveTo>
                  <a:pt x="1446893" y="207986"/>
                </a:moveTo>
                <a:cubicBezTo>
                  <a:pt x="1076247" y="-105598"/>
                  <a:pt x="521569" y="-59340"/>
                  <a:pt x="207986" y="311306"/>
                </a:cubicBezTo>
                <a:cubicBezTo>
                  <a:pt x="-105598" y="681952"/>
                  <a:pt x="-59340" y="1236630"/>
                  <a:pt x="311306" y="1550214"/>
                </a:cubicBezTo>
                <a:cubicBezTo>
                  <a:pt x="357637" y="1589412"/>
                  <a:pt x="406843" y="1622987"/>
                  <a:pt x="458095" y="1651009"/>
                </a:cubicBezTo>
                <a:lnTo>
                  <a:pt x="530552" y="1686057"/>
                </a:lnTo>
                <a:lnTo>
                  <a:pt x="522031" y="1770585"/>
                </a:lnTo>
                <a:cubicBezTo>
                  <a:pt x="522031" y="2029850"/>
                  <a:pt x="732206" y="2240025"/>
                  <a:pt x="991471" y="2240025"/>
                </a:cubicBezTo>
                <a:cubicBezTo>
                  <a:pt x="843711" y="2129205"/>
                  <a:pt x="756751" y="1955285"/>
                  <a:pt x="756751" y="1770585"/>
                </a:cubicBezTo>
                <a:lnTo>
                  <a:pt x="759392" y="1748046"/>
                </a:lnTo>
                <a:lnTo>
                  <a:pt x="783502" y="1753057"/>
                </a:lnTo>
                <a:cubicBezTo>
                  <a:pt x="1064057" y="1783487"/>
                  <a:pt x="1354224" y="1678547"/>
                  <a:pt x="1550214" y="1446893"/>
                </a:cubicBezTo>
                <a:cubicBezTo>
                  <a:pt x="1863797" y="1076247"/>
                  <a:pt x="1817539" y="521569"/>
                  <a:pt x="1446893" y="2079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9" name="手繪多邊形 15">
            <a:extLst>
              <a:ext uri="{FF2B5EF4-FFF2-40B4-BE49-F238E27FC236}">
                <a16:creationId xmlns:a16="http://schemas.microsoft.com/office/drawing/2014/main" id="{330285BA-6F67-45FC-AE1C-4280BE12A9F1}"/>
              </a:ext>
            </a:extLst>
          </p:cNvPr>
          <p:cNvSpPr/>
          <p:nvPr/>
        </p:nvSpPr>
        <p:spPr>
          <a:xfrm rot="21028325">
            <a:off x="6962425" y="3317714"/>
            <a:ext cx="1585400" cy="1889015"/>
          </a:xfrm>
          <a:custGeom>
            <a:avLst/>
            <a:gdLst>
              <a:gd name="connsiteX0" fmla="*/ 1024732 w 1758438"/>
              <a:gd name="connsiteY0" fmla="*/ 12265 h 2095191"/>
              <a:gd name="connsiteX1" fmla="*/ 1746173 w 1758438"/>
              <a:gd name="connsiteY1" fmla="*/ 1024732 h 2095191"/>
              <a:gd name="connsiteX2" fmla="*/ 733707 w 1758438"/>
              <a:gd name="connsiteY2" fmla="*/ 1746174 h 2095191"/>
              <a:gd name="connsiteX3" fmla="*/ 654362 w 1758438"/>
              <a:gd name="connsiteY3" fmla="*/ 1728701 h 2095191"/>
              <a:gd name="connsiteX4" fmla="*/ 660159 w 1758438"/>
              <a:gd name="connsiteY4" fmla="*/ 1761437 h 2095191"/>
              <a:gd name="connsiteX5" fmla="*/ 878983 w 1758438"/>
              <a:gd name="connsiteY5" fmla="*/ 2095191 h 2095191"/>
              <a:gd name="connsiteX6" fmla="*/ 409543 w 1758438"/>
              <a:gd name="connsiteY6" fmla="*/ 1625751 h 2095191"/>
              <a:gd name="connsiteX7" fmla="*/ 409870 w 1758438"/>
              <a:gd name="connsiteY7" fmla="*/ 1622507 h 2095191"/>
              <a:gd name="connsiteX8" fmla="*/ 407684 w 1758438"/>
              <a:gd name="connsiteY8" fmla="*/ 1621404 h 2095191"/>
              <a:gd name="connsiteX9" fmla="*/ 12265 w 1758438"/>
              <a:gd name="connsiteY9" fmla="*/ 733707 h 2095191"/>
              <a:gd name="connsiteX10" fmla="*/ 1024732 w 1758438"/>
              <a:gd name="connsiteY10" fmla="*/ 12265 h 209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8438" h="2095191">
                <a:moveTo>
                  <a:pt x="1024732" y="12265"/>
                </a:moveTo>
                <a:cubicBezTo>
                  <a:pt x="1503537" y="92630"/>
                  <a:pt x="1826538" y="545927"/>
                  <a:pt x="1746173" y="1024732"/>
                </a:cubicBezTo>
                <a:cubicBezTo>
                  <a:pt x="1665809" y="1503538"/>
                  <a:pt x="1212512" y="1826538"/>
                  <a:pt x="733707" y="1746174"/>
                </a:cubicBezTo>
                <a:lnTo>
                  <a:pt x="654362" y="1728701"/>
                </a:lnTo>
                <a:lnTo>
                  <a:pt x="660159" y="1761437"/>
                </a:lnTo>
                <a:cubicBezTo>
                  <a:pt x="691543" y="1893467"/>
                  <a:pt x="768163" y="2012076"/>
                  <a:pt x="878983" y="2095191"/>
                </a:cubicBezTo>
                <a:cubicBezTo>
                  <a:pt x="619718" y="2095191"/>
                  <a:pt x="409543" y="1885016"/>
                  <a:pt x="409543" y="1625751"/>
                </a:cubicBezTo>
                <a:lnTo>
                  <a:pt x="409870" y="1622507"/>
                </a:lnTo>
                <a:lnTo>
                  <a:pt x="407684" y="1621404"/>
                </a:lnTo>
                <a:cubicBezTo>
                  <a:pt x="118611" y="1437566"/>
                  <a:pt x="-48008" y="1092811"/>
                  <a:pt x="12265" y="733707"/>
                </a:cubicBezTo>
                <a:cubicBezTo>
                  <a:pt x="92629" y="254901"/>
                  <a:pt x="545926" y="-68099"/>
                  <a:pt x="1024732" y="1226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82DE05C4-8D17-4EF1-B2BE-DC69A7ED9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4535" y="2894723"/>
            <a:ext cx="164802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重要专家</a:t>
            </a:r>
            <a:endParaRPr kumimoji="1" lang="en-US" altLang="zh-TW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167B8531-E1B3-4FD7-9A54-1D3F35686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298" y="4124442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发文趋势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A867197-BF6C-4B1A-989B-BCAE44D43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50" y="2414865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主要机构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ACD5065B-512D-43C7-AA09-3B14DC122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306" y="3950980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研究热点</a:t>
            </a:r>
            <a:endParaRPr kumimoji="1" lang="en-US" altLang="zh-TW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Text Box 15">
            <a:extLst>
              <a:ext uri="{FF2B5EF4-FFF2-40B4-BE49-F238E27FC236}">
                <a16:creationId xmlns:a16="http://schemas.microsoft.com/office/drawing/2014/main" id="{3B01A2DE-AA91-43AA-AD69-4F4E75E1B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082" y="2305830"/>
            <a:ext cx="176154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作者统计</a:t>
            </a:r>
            <a:endParaRPr kumimoji="1" lang="zh-TW" altLang="zh-TW" sz="2800" b="1" dirty="0">
              <a:solidFill>
                <a:schemeClr val="accent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59B11E0-4083-4016-A2FC-90949F34DB7D}"/>
              </a:ext>
            </a:extLst>
          </p:cNvPr>
          <p:cNvSpPr/>
          <p:nvPr/>
        </p:nvSpPr>
        <p:spPr>
          <a:xfrm>
            <a:off x="5308913" y="3764944"/>
            <a:ext cx="1310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 dirty="0">
                <a:solidFill>
                  <a:schemeClr val="bg2"/>
                </a:solidFill>
                <a:cs typeface="+mn-ea"/>
                <a:sym typeface="+mn-lt"/>
              </a:rPr>
              <a:t>年份统计</a:t>
            </a:r>
            <a:endParaRPr kumimoji="1" lang="en-US" altLang="zh-TW" sz="160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49C8E80-010A-4735-88DE-31E94862BC77}"/>
              </a:ext>
            </a:extLst>
          </p:cNvPr>
          <p:cNvSpPr/>
          <p:nvPr/>
        </p:nvSpPr>
        <p:spPr>
          <a:xfrm>
            <a:off x="7027513" y="3520689"/>
            <a:ext cx="1439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bg2"/>
                </a:solidFill>
                <a:cs typeface="+mn-ea"/>
                <a:sym typeface="+mn-lt"/>
              </a:rPr>
              <a:t>关键词统计</a:t>
            </a:r>
            <a:endParaRPr kumimoji="1" lang="zh-TW" altLang="zh-TW" sz="200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328D1D8-C7C9-4D28-B8E6-034BD3D2BDF7}"/>
              </a:ext>
            </a:extLst>
          </p:cNvPr>
          <p:cNvSpPr/>
          <p:nvPr/>
        </p:nvSpPr>
        <p:spPr>
          <a:xfrm>
            <a:off x="6124444" y="2045533"/>
            <a:ext cx="1377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accent1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机构统计</a:t>
            </a:r>
            <a:endParaRPr kumimoji="1" lang="zh-TW" altLang="zh-TW" sz="2000" b="1" dirty="0">
              <a:solidFill>
                <a:schemeClr val="accent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手繪多邊形 13">
            <a:extLst>
              <a:ext uri="{FF2B5EF4-FFF2-40B4-BE49-F238E27FC236}">
                <a16:creationId xmlns:a16="http://schemas.microsoft.com/office/drawing/2014/main" id="{51D1A403-7B40-499B-A36E-D7341AAD4593}"/>
              </a:ext>
            </a:extLst>
          </p:cNvPr>
          <p:cNvSpPr/>
          <p:nvPr/>
        </p:nvSpPr>
        <p:spPr>
          <a:xfrm rot="2413966" flipH="1">
            <a:off x="8104954" y="1889274"/>
            <a:ext cx="1318649" cy="1680019"/>
          </a:xfrm>
          <a:custGeom>
            <a:avLst/>
            <a:gdLst>
              <a:gd name="connsiteX0" fmla="*/ 1446893 w 1758199"/>
              <a:gd name="connsiteY0" fmla="*/ 207986 h 2240025"/>
              <a:gd name="connsiteX1" fmla="*/ 207986 w 1758199"/>
              <a:gd name="connsiteY1" fmla="*/ 311306 h 2240025"/>
              <a:gd name="connsiteX2" fmla="*/ 311306 w 1758199"/>
              <a:gd name="connsiteY2" fmla="*/ 1550214 h 2240025"/>
              <a:gd name="connsiteX3" fmla="*/ 458095 w 1758199"/>
              <a:gd name="connsiteY3" fmla="*/ 1651009 h 2240025"/>
              <a:gd name="connsiteX4" fmla="*/ 530552 w 1758199"/>
              <a:gd name="connsiteY4" fmla="*/ 1686057 h 2240025"/>
              <a:gd name="connsiteX5" fmla="*/ 522031 w 1758199"/>
              <a:gd name="connsiteY5" fmla="*/ 1770585 h 2240025"/>
              <a:gd name="connsiteX6" fmla="*/ 991471 w 1758199"/>
              <a:gd name="connsiteY6" fmla="*/ 2240025 h 2240025"/>
              <a:gd name="connsiteX7" fmla="*/ 756751 w 1758199"/>
              <a:gd name="connsiteY7" fmla="*/ 1770585 h 2240025"/>
              <a:gd name="connsiteX8" fmla="*/ 759392 w 1758199"/>
              <a:gd name="connsiteY8" fmla="*/ 1748046 h 2240025"/>
              <a:gd name="connsiteX9" fmla="*/ 783502 w 1758199"/>
              <a:gd name="connsiteY9" fmla="*/ 1753057 h 2240025"/>
              <a:gd name="connsiteX10" fmla="*/ 1550214 w 1758199"/>
              <a:gd name="connsiteY10" fmla="*/ 1446893 h 2240025"/>
              <a:gd name="connsiteX11" fmla="*/ 1446893 w 1758199"/>
              <a:gd name="connsiteY11" fmla="*/ 207986 h 224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40025">
                <a:moveTo>
                  <a:pt x="1446893" y="207986"/>
                </a:moveTo>
                <a:cubicBezTo>
                  <a:pt x="1076247" y="-105598"/>
                  <a:pt x="521569" y="-59340"/>
                  <a:pt x="207986" y="311306"/>
                </a:cubicBezTo>
                <a:cubicBezTo>
                  <a:pt x="-105598" y="681952"/>
                  <a:pt x="-59340" y="1236630"/>
                  <a:pt x="311306" y="1550214"/>
                </a:cubicBezTo>
                <a:cubicBezTo>
                  <a:pt x="357637" y="1589412"/>
                  <a:pt x="406843" y="1622987"/>
                  <a:pt x="458095" y="1651009"/>
                </a:cubicBezTo>
                <a:lnTo>
                  <a:pt x="530552" y="1686057"/>
                </a:lnTo>
                <a:lnTo>
                  <a:pt x="522031" y="1770585"/>
                </a:lnTo>
                <a:cubicBezTo>
                  <a:pt x="522031" y="2029850"/>
                  <a:pt x="732206" y="2240025"/>
                  <a:pt x="991471" y="2240025"/>
                </a:cubicBezTo>
                <a:cubicBezTo>
                  <a:pt x="843711" y="2129205"/>
                  <a:pt x="756751" y="1955285"/>
                  <a:pt x="756751" y="1770585"/>
                </a:cubicBezTo>
                <a:lnTo>
                  <a:pt x="759392" y="1748046"/>
                </a:lnTo>
                <a:lnTo>
                  <a:pt x="783502" y="1753057"/>
                </a:lnTo>
                <a:cubicBezTo>
                  <a:pt x="1064057" y="1783487"/>
                  <a:pt x="1354224" y="1678547"/>
                  <a:pt x="1550214" y="1446893"/>
                </a:cubicBezTo>
                <a:cubicBezTo>
                  <a:pt x="1863797" y="1076247"/>
                  <a:pt x="1817539" y="521569"/>
                  <a:pt x="1446893" y="20798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04E0EA0C-CD6F-4482-B547-DBB6E6317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768" y="2433557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主要期刊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CD72E93-FB95-46D9-8DC4-308B333C7050}"/>
              </a:ext>
            </a:extLst>
          </p:cNvPr>
          <p:cNvSpPr/>
          <p:nvPr/>
        </p:nvSpPr>
        <p:spPr>
          <a:xfrm>
            <a:off x="8230247" y="2041525"/>
            <a:ext cx="1310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来源统计</a:t>
            </a:r>
            <a:endParaRPr kumimoji="1" lang="en-US" altLang="zh-TW" b="1" dirty="0">
              <a:solidFill>
                <a:schemeClr val="accent5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灯片编号占位符 20">
            <a:extLst>
              <a:ext uri="{FF2B5EF4-FFF2-40B4-BE49-F238E27FC236}">
                <a16:creationId xmlns:a16="http://schemas.microsoft.com/office/drawing/2014/main" id="{7C46713B-AB54-4581-85C9-232B219C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0166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文件夹信息统计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E12FA20-E313-46DD-AE97-8A1663C22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82" y="983516"/>
            <a:ext cx="7378890" cy="53575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3E6B53A-8C9F-466E-B49C-ED0C70C3C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960" y="1181302"/>
            <a:ext cx="5967742" cy="428329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6EAF9E0-1B70-4CBA-8ED5-E87817ECB0C1}"/>
              </a:ext>
            </a:extLst>
          </p:cNvPr>
          <p:cNvSpPr/>
          <p:nvPr/>
        </p:nvSpPr>
        <p:spPr>
          <a:xfrm>
            <a:off x="3037615" y="1275903"/>
            <a:ext cx="278652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选择目标文件夹，点击鼠标右键，选择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文件夹信息统计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或点击菜单栏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文件夹信息统计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F1269E2-C8F5-4D65-BEB4-EDF38B642170}"/>
              </a:ext>
            </a:extLst>
          </p:cNvPr>
          <p:cNvSpPr/>
          <p:nvPr/>
        </p:nvSpPr>
        <p:spPr>
          <a:xfrm>
            <a:off x="6850077" y="5077540"/>
            <a:ext cx="2946625" cy="1323439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可以选择题录的指定字段进行频次统计，统计结果可以另存为文本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txt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Excel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CSV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）文件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标注 8">
            <a:extLst>
              <a:ext uri="{FF2B5EF4-FFF2-40B4-BE49-F238E27FC236}">
                <a16:creationId xmlns:a16="http://schemas.microsoft.com/office/drawing/2014/main" id="{84601F0A-5A57-4B80-A5A4-1F1F86F7223E}"/>
              </a:ext>
            </a:extLst>
          </p:cNvPr>
          <p:cNvSpPr/>
          <p:nvPr/>
        </p:nvSpPr>
        <p:spPr>
          <a:xfrm>
            <a:off x="9049942" y="509575"/>
            <a:ext cx="1493520" cy="710721"/>
          </a:xfrm>
          <a:prstGeom prst="wedgeRectCallout">
            <a:avLst>
              <a:gd name="adj1" fmla="val -53457"/>
              <a:gd name="adj2" fmla="val 9468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字段可于表头自定义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B19E26C-1897-4C37-A579-7075974E4CBD}"/>
              </a:ext>
            </a:extLst>
          </p:cNvPr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4" name="灯片编号占位符 20">
            <a:extLst>
              <a:ext uri="{FF2B5EF4-FFF2-40B4-BE49-F238E27FC236}">
                <a16:creationId xmlns:a16="http://schemas.microsoft.com/office/drawing/2014/main" id="{E2778F62-E97C-41F3-BBD7-922CC6FE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352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虚拟文件夹组织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频次统计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26D0DA-82CC-4ADE-8F31-D21DE38E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736" y="1100134"/>
            <a:ext cx="2972645" cy="51917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223E358-C3B9-463D-8BC9-C4658D60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10" y="1100134"/>
            <a:ext cx="2562940" cy="33991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0128688-3729-40F3-BD3C-66E2853F0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020" y="1208601"/>
            <a:ext cx="2212157" cy="435269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8D1BAEB-9420-46EA-9E52-8F2DBE8BA5F1}"/>
              </a:ext>
            </a:extLst>
          </p:cNvPr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13135441-3A0E-47E9-8565-F0B0A0EEE3DD}"/>
              </a:ext>
            </a:extLst>
          </p:cNvPr>
          <p:cNvSpPr/>
          <p:nvPr/>
        </p:nvSpPr>
        <p:spPr>
          <a:xfrm>
            <a:off x="4784051" y="4950297"/>
            <a:ext cx="2560399" cy="1222001"/>
          </a:xfrm>
          <a:prstGeom prst="wedgeRectCallout">
            <a:avLst>
              <a:gd name="adj1" fmla="val -115645"/>
              <a:gd name="adj2" fmla="val -5080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浏览词频，快速识别该研究主题的主要研究人员、机构等</a:t>
            </a:r>
          </a:p>
        </p:txBody>
      </p:sp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0EC4C162-0B5A-41A0-B6CE-13D5CAED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406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数据分析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8D1BAEB-9420-46EA-9E52-8F2DBE8BA5F1}"/>
              </a:ext>
            </a:extLst>
          </p:cNvPr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20E492-1136-4064-99BF-324833C6B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68" y="888659"/>
            <a:ext cx="8962424" cy="5405439"/>
          </a:xfrm>
          <a:prstGeom prst="rect">
            <a:avLst/>
          </a:prstGeom>
        </p:spPr>
      </p:pic>
      <p:sp>
        <p:nvSpPr>
          <p:cNvPr id="16" name="矩形标注 8">
            <a:extLst>
              <a:ext uri="{FF2B5EF4-FFF2-40B4-BE49-F238E27FC236}">
                <a16:creationId xmlns:a16="http://schemas.microsoft.com/office/drawing/2014/main" id="{E3E7233E-6453-4344-82FA-C7F64F14D105}"/>
              </a:ext>
            </a:extLst>
          </p:cNvPr>
          <p:cNvSpPr/>
          <p:nvPr/>
        </p:nvSpPr>
        <p:spPr>
          <a:xfrm>
            <a:off x="8664307" y="2960695"/>
            <a:ext cx="1526173" cy="1016318"/>
          </a:xfrm>
          <a:prstGeom prst="wedgeRectCallout">
            <a:avLst>
              <a:gd name="adj1" fmla="val -62778"/>
              <a:gd name="adj2" fmla="val -11478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批量选中题录，点击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数据分析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灯片编号占位符 20">
            <a:extLst>
              <a:ext uri="{FF2B5EF4-FFF2-40B4-BE49-F238E27FC236}">
                <a16:creationId xmlns:a16="http://schemas.microsoft.com/office/drawing/2014/main" id="{1B80A4BE-B973-4DAD-9F89-8D088DF1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118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7AAFD26-18A9-4314-9B21-918DF61E8BC7}"/>
              </a:ext>
            </a:extLst>
          </p:cNvPr>
          <p:cNvSpPr/>
          <p:nvPr/>
        </p:nvSpPr>
        <p:spPr>
          <a:xfrm>
            <a:off x="800551" y="629573"/>
            <a:ext cx="9914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新常态下的新挑战 </a:t>
            </a:r>
            <a:r>
              <a:rPr lang="en-US" altLang="zh-CN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 </a:t>
            </a: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文献电子化带来的问题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87E1FEF-A237-4A48-A81A-138B2FD7BF09}"/>
              </a:ext>
            </a:extLst>
          </p:cNvPr>
          <p:cNvGrpSpPr/>
          <p:nvPr/>
        </p:nvGrpSpPr>
        <p:grpSpPr>
          <a:xfrm>
            <a:off x="4130042" y="2090865"/>
            <a:ext cx="3530597" cy="3997836"/>
            <a:chOff x="2192463" y="864126"/>
            <a:chExt cx="4819912" cy="5302266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81233C30-B2DA-4BF1-8AC0-54AF3208B5BB}"/>
                </a:ext>
              </a:extLst>
            </p:cNvPr>
            <p:cNvSpPr/>
            <p:nvPr/>
          </p:nvSpPr>
          <p:spPr>
            <a:xfrm flipH="1">
              <a:off x="2426553" y="1295760"/>
              <a:ext cx="4495440" cy="449544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AABF625E-3FC7-4188-8B2E-41794E8B2FC9}"/>
                </a:ext>
              </a:extLst>
            </p:cNvPr>
            <p:cNvGrpSpPr/>
            <p:nvPr/>
          </p:nvGrpSpPr>
          <p:grpSpPr>
            <a:xfrm>
              <a:off x="2192463" y="1723008"/>
              <a:ext cx="1381202" cy="1381200"/>
              <a:chOff x="2248247" y="1459943"/>
              <a:chExt cx="1381202" cy="1381200"/>
            </a:xfrm>
          </p:grpSpPr>
          <p:sp>
            <p:nvSpPr>
              <p:cNvPr id="186" name="椭圆 185">
                <a:extLst>
                  <a:ext uri="{FF2B5EF4-FFF2-40B4-BE49-F238E27FC236}">
                    <a16:creationId xmlns:a16="http://schemas.microsoft.com/office/drawing/2014/main" id="{5239C8E3-F611-4FB6-A837-F2770AE64452}"/>
                  </a:ext>
                </a:extLst>
              </p:cNvPr>
              <p:cNvSpPr/>
              <p:nvPr/>
            </p:nvSpPr>
            <p:spPr>
              <a:xfrm rot="20275933">
                <a:off x="2248247" y="1459943"/>
                <a:ext cx="1381202" cy="13812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87" name="组合 186">
                <a:extLst>
                  <a:ext uri="{FF2B5EF4-FFF2-40B4-BE49-F238E27FC236}">
                    <a16:creationId xmlns:a16="http://schemas.microsoft.com/office/drawing/2014/main" id="{106894BF-4637-47C3-9894-822B3FF3688F}"/>
                  </a:ext>
                </a:extLst>
              </p:cNvPr>
              <p:cNvGrpSpPr/>
              <p:nvPr/>
            </p:nvGrpSpPr>
            <p:grpSpPr>
              <a:xfrm>
                <a:off x="2366206" y="1577901"/>
                <a:ext cx="1145285" cy="1145283"/>
                <a:chOff x="805021" y="2837021"/>
                <a:chExt cx="770300" cy="770300"/>
              </a:xfrm>
            </p:grpSpPr>
            <p:sp>
              <p:nvSpPr>
                <p:cNvPr id="188" name="椭圆 187">
                  <a:extLst>
                    <a:ext uri="{FF2B5EF4-FFF2-40B4-BE49-F238E27FC236}">
                      <a16:creationId xmlns:a16="http://schemas.microsoft.com/office/drawing/2014/main" id="{B6758392-1452-40C9-B634-C4E79AFABCD4}"/>
                    </a:ext>
                  </a:extLst>
                </p:cNvPr>
                <p:cNvSpPr/>
                <p:nvPr/>
              </p:nvSpPr>
              <p:spPr>
                <a:xfrm>
                  <a:off x="805021" y="2837021"/>
                  <a:ext cx="770300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189" name="组合 188">
                  <a:extLst>
                    <a:ext uri="{FF2B5EF4-FFF2-40B4-BE49-F238E27FC236}">
                      <a16:creationId xmlns:a16="http://schemas.microsoft.com/office/drawing/2014/main" id="{06E50AF1-5ED2-4749-862E-2C68B494144A}"/>
                    </a:ext>
                  </a:extLst>
                </p:cNvPr>
                <p:cNvGrpSpPr/>
                <p:nvPr/>
              </p:nvGrpSpPr>
              <p:grpSpPr>
                <a:xfrm>
                  <a:off x="981696" y="2990395"/>
                  <a:ext cx="416951" cy="463550"/>
                  <a:chOff x="831852" y="3935417"/>
                  <a:chExt cx="1903407" cy="2116140"/>
                </a:xfrm>
              </p:grpSpPr>
              <p:sp>
                <p:nvSpPr>
                  <p:cNvPr id="190" name="Freeform 5">
                    <a:extLst>
                      <a:ext uri="{FF2B5EF4-FFF2-40B4-BE49-F238E27FC236}">
                        <a16:creationId xmlns:a16="http://schemas.microsoft.com/office/drawing/2014/main" id="{A736EAF0-D8B5-4952-9CD1-A86363C8C8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852" y="3935417"/>
                    <a:ext cx="920750" cy="1919287"/>
                  </a:xfrm>
                  <a:custGeom>
                    <a:avLst/>
                    <a:gdLst>
                      <a:gd name="T0" fmla="*/ 580 w 580"/>
                      <a:gd name="T1" fmla="*/ 1131 h 1209"/>
                      <a:gd name="T2" fmla="*/ 330 w 580"/>
                      <a:gd name="T3" fmla="*/ 1209 h 1209"/>
                      <a:gd name="T4" fmla="*/ 0 w 580"/>
                      <a:gd name="T5" fmla="*/ 1148 h 1209"/>
                      <a:gd name="T6" fmla="*/ 0 w 580"/>
                      <a:gd name="T7" fmla="*/ 74 h 1209"/>
                      <a:gd name="T8" fmla="*/ 349 w 580"/>
                      <a:gd name="T9" fmla="*/ 0 h 1209"/>
                      <a:gd name="T10" fmla="*/ 580 w 580"/>
                      <a:gd name="T11" fmla="*/ 74 h 1209"/>
                      <a:gd name="T12" fmla="*/ 580 w 580"/>
                      <a:gd name="T13" fmla="*/ 1131 h 1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80" h="1209">
                        <a:moveTo>
                          <a:pt x="580" y="1131"/>
                        </a:moveTo>
                        <a:lnTo>
                          <a:pt x="330" y="1209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9" y="0"/>
                        </a:lnTo>
                        <a:lnTo>
                          <a:pt x="580" y="74"/>
                        </a:lnTo>
                        <a:lnTo>
                          <a:pt x="580" y="113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1" name="Freeform 6">
                    <a:extLst>
                      <a:ext uri="{FF2B5EF4-FFF2-40B4-BE49-F238E27FC236}">
                        <a16:creationId xmlns:a16="http://schemas.microsoft.com/office/drawing/2014/main" id="{CC3E6555-5243-46EE-94A9-4FDA3E2E6A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16097" y="4135441"/>
                    <a:ext cx="919162" cy="1916116"/>
                  </a:xfrm>
                  <a:custGeom>
                    <a:avLst/>
                    <a:gdLst>
                      <a:gd name="T0" fmla="*/ 579 w 579"/>
                      <a:gd name="T1" fmla="*/ 1129 h 1207"/>
                      <a:gd name="T2" fmla="*/ 330 w 579"/>
                      <a:gd name="T3" fmla="*/ 1207 h 1207"/>
                      <a:gd name="T4" fmla="*/ 0 w 579"/>
                      <a:gd name="T5" fmla="*/ 1148 h 1207"/>
                      <a:gd name="T6" fmla="*/ 0 w 579"/>
                      <a:gd name="T7" fmla="*/ 74 h 1207"/>
                      <a:gd name="T8" fmla="*/ 347 w 579"/>
                      <a:gd name="T9" fmla="*/ 0 h 1207"/>
                      <a:gd name="T10" fmla="*/ 579 w 579"/>
                      <a:gd name="T11" fmla="*/ 74 h 1207"/>
                      <a:gd name="T12" fmla="*/ 579 w 579"/>
                      <a:gd name="T13" fmla="*/ 1129 h 12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9" h="1207">
                        <a:moveTo>
                          <a:pt x="579" y="1129"/>
                        </a:moveTo>
                        <a:lnTo>
                          <a:pt x="330" y="1207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7" y="0"/>
                        </a:lnTo>
                        <a:lnTo>
                          <a:pt x="579" y="74"/>
                        </a:lnTo>
                        <a:lnTo>
                          <a:pt x="579" y="112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2" name="Freeform 7">
                    <a:extLst>
                      <a:ext uri="{FF2B5EF4-FFF2-40B4-BE49-F238E27FC236}">
                        <a16:creationId xmlns:a16="http://schemas.microsoft.com/office/drawing/2014/main" id="{5F731995-5F56-420A-ADA6-1C850F2DEC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3313" y="4259263"/>
                    <a:ext cx="268288" cy="1674812"/>
                  </a:xfrm>
                  <a:custGeom>
                    <a:avLst/>
                    <a:gdLst>
                      <a:gd name="T0" fmla="*/ 169 w 169"/>
                      <a:gd name="T1" fmla="*/ 48 h 1055"/>
                      <a:gd name="T2" fmla="*/ 0 w 169"/>
                      <a:gd name="T3" fmla="*/ 0 h 1055"/>
                      <a:gd name="T4" fmla="*/ 0 w 169"/>
                      <a:gd name="T5" fmla="*/ 1055 h 1055"/>
                      <a:gd name="T6" fmla="*/ 169 w 169"/>
                      <a:gd name="T7" fmla="*/ 1003 h 1055"/>
                      <a:gd name="T8" fmla="*/ 169 w 169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9" h="1055">
                        <a:moveTo>
                          <a:pt x="169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69" y="1003"/>
                        </a:lnTo>
                        <a:lnTo>
                          <a:pt x="169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3" name="Freeform 8">
                    <a:extLst>
                      <a:ext uri="{FF2B5EF4-FFF2-40B4-BE49-F238E27FC236}">
                        <a16:creationId xmlns:a16="http://schemas.microsoft.com/office/drawing/2014/main" id="{7E0FADD4-B35A-4220-B0E3-317324CD0C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4" name="Freeform 9">
                    <a:extLst>
                      <a:ext uri="{FF2B5EF4-FFF2-40B4-BE49-F238E27FC236}">
                        <a16:creationId xmlns:a16="http://schemas.microsoft.com/office/drawing/2014/main" id="{1B107D8D-75B1-4018-9EE3-916FF1C1DA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5" name="Freeform 10">
                    <a:extLst>
                      <a:ext uri="{FF2B5EF4-FFF2-40B4-BE49-F238E27FC236}">
                        <a16:creationId xmlns:a16="http://schemas.microsoft.com/office/drawing/2014/main" id="{043698E4-A07E-4FC7-8B04-A31BD87121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6" name="Freeform 11">
                    <a:extLst>
                      <a:ext uri="{FF2B5EF4-FFF2-40B4-BE49-F238E27FC236}">
                        <a16:creationId xmlns:a16="http://schemas.microsoft.com/office/drawing/2014/main" id="{13939E05-4963-46E2-BAA1-043CF01BB5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995863"/>
                    <a:ext cx="125413" cy="176212"/>
                  </a:xfrm>
                  <a:custGeom>
                    <a:avLst/>
                    <a:gdLst>
                      <a:gd name="T0" fmla="*/ 0 w 79"/>
                      <a:gd name="T1" fmla="*/ 111 h 111"/>
                      <a:gd name="T2" fmla="*/ 79 w 79"/>
                      <a:gd name="T3" fmla="*/ 111 h 111"/>
                      <a:gd name="T4" fmla="*/ 79 w 79"/>
                      <a:gd name="T5" fmla="*/ 9 h 111"/>
                      <a:gd name="T6" fmla="*/ 0 w 79"/>
                      <a:gd name="T7" fmla="*/ 0 h 111"/>
                      <a:gd name="T8" fmla="*/ 0 w 79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1">
                        <a:moveTo>
                          <a:pt x="0" y="111"/>
                        </a:moveTo>
                        <a:lnTo>
                          <a:pt x="79" y="111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7" name="Freeform 12">
                    <a:extLst>
                      <a:ext uri="{FF2B5EF4-FFF2-40B4-BE49-F238E27FC236}">
                        <a16:creationId xmlns:a16="http://schemas.microsoft.com/office/drawing/2014/main" id="{8D166226-5F80-4A82-85AA-5FDEB1F312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8" name="Freeform 13">
                    <a:extLst>
                      <a:ext uri="{FF2B5EF4-FFF2-40B4-BE49-F238E27FC236}">
                        <a16:creationId xmlns:a16="http://schemas.microsoft.com/office/drawing/2014/main" id="{C5467795-EDFC-4F2C-B61C-B6AE5E2E4B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262563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9" name="Freeform 14">
                    <a:extLst>
                      <a:ext uri="{FF2B5EF4-FFF2-40B4-BE49-F238E27FC236}">
                        <a16:creationId xmlns:a16="http://schemas.microsoft.com/office/drawing/2014/main" id="{0706E012-A686-4BB6-95C5-1C776B4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0" name="Freeform 15">
                    <a:extLst>
                      <a:ext uri="{FF2B5EF4-FFF2-40B4-BE49-F238E27FC236}">
                        <a16:creationId xmlns:a16="http://schemas.microsoft.com/office/drawing/2014/main" id="{175EE322-76DF-4A0A-BC7C-8699B62D61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1" name="Freeform 16">
                    <a:extLst>
                      <a:ext uri="{FF2B5EF4-FFF2-40B4-BE49-F238E27FC236}">
                        <a16:creationId xmlns:a16="http://schemas.microsoft.com/office/drawing/2014/main" id="{A82F68A6-D2F6-4010-901C-5A417B4A12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90650" y="4059238"/>
                    <a:ext cx="271463" cy="1674812"/>
                  </a:xfrm>
                  <a:custGeom>
                    <a:avLst/>
                    <a:gdLst>
                      <a:gd name="T0" fmla="*/ 171 w 171"/>
                      <a:gd name="T1" fmla="*/ 48 h 1055"/>
                      <a:gd name="T2" fmla="*/ 0 w 171"/>
                      <a:gd name="T3" fmla="*/ 0 h 1055"/>
                      <a:gd name="T4" fmla="*/ 0 w 171"/>
                      <a:gd name="T5" fmla="*/ 1055 h 1055"/>
                      <a:gd name="T6" fmla="*/ 171 w 171"/>
                      <a:gd name="T7" fmla="*/ 1006 h 1055"/>
                      <a:gd name="T8" fmla="*/ 171 w 171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1" h="1055">
                        <a:moveTo>
                          <a:pt x="171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71" y="1006"/>
                        </a:lnTo>
                        <a:lnTo>
                          <a:pt x="171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2" name="Freeform 17">
                    <a:extLst>
                      <a:ext uri="{FF2B5EF4-FFF2-40B4-BE49-F238E27FC236}">
                        <a16:creationId xmlns:a16="http://schemas.microsoft.com/office/drawing/2014/main" id="{34075CD6-5388-4E2C-A1DC-44D62869B7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3" name="Freeform 18">
                    <a:extLst>
                      <a:ext uri="{FF2B5EF4-FFF2-40B4-BE49-F238E27FC236}">
                        <a16:creationId xmlns:a16="http://schemas.microsoft.com/office/drawing/2014/main" id="{E1F2D946-096E-4B42-8C86-6FED26D124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4" name="Freeform 19">
                    <a:extLst>
                      <a:ext uri="{FF2B5EF4-FFF2-40B4-BE49-F238E27FC236}">
                        <a16:creationId xmlns:a16="http://schemas.microsoft.com/office/drawing/2014/main" id="{B8E2EDC1-5563-4595-939D-2923388EB8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5" name="Freeform 20">
                    <a:extLst>
                      <a:ext uri="{FF2B5EF4-FFF2-40B4-BE49-F238E27FC236}">
                        <a16:creationId xmlns:a16="http://schemas.microsoft.com/office/drawing/2014/main" id="{9641A15F-6844-4ACD-8A8B-17A8537194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6" name="Freeform 21">
                    <a:extLst>
                      <a:ext uri="{FF2B5EF4-FFF2-40B4-BE49-F238E27FC236}">
                        <a16:creationId xmlns:a16="http://schemas.microsoft.com/office/drawing/2014/main" id="{5EF5F2D1-62A7-481F-A30F-3A1194BC54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7" name="Freeform 22">
                    <a:extLst>
                      <a:ext uri="{FF2B5EF4-FFF2-40B4-BE49-F238E27FC236}">
                        <a16:creationId xmlns:a16="http://schemas.microsoft.com/office/drawing/2014/main" id="{789429B4-2FEE-466A-A5C9-F83982EDB9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8" name="Freeform 23">
                    <a:extLst>
                      <a:ext uri="{FF2B5EF4-FFF2-40B4-BE49-F238E27FC236}">
                        <a16:creationId xmlns:a16="http://schemas.microsoft.com/office/drawing/2014/main" id="{BCE22C64-7CFF-4B05-96AD-655C41EF43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456113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9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9" name="Freeform 24">
                    <a:extLst>
                      <a:ext uri="{FF2B5EF4-FFF2-40B4-BE49-F238E27FC236}">
                        <a16:creationId xmlns:a16="http://schemas.microsoft.com/office/drawing/2014/main" id="{24A3489A-255E-41F6-A929-1762B070C2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0" name="Freeform 25">
                    <a:extLst>
                      <a:ext uri="{FF2B5EF4-FFF2-40B4-BE49-F238E27FC236}">
                        <a16:creationId xmlns:a16="http://schemas.microsoft.com/office/drawing/2014/main" id="{0DA49BFB-9DD6-4CC1-914F-DC592F2B6D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1" name="Freeform 26">
                    <a:extLst>
                      <a:ext uri="{FF2B5EF4-FFF2-40B4-BE49-F238E27FC236}">
                        <a16:creationId xmlns:a16="http://schemas.microsoft.com/office/drawing/2014/main" id="{275217E9-796B-41AF-851D-096A2198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2" name="Freeform 27">
                    <a:extLst>
                      <a:ext uri="{FF2B5EF4-FFF2-40B4-BE49-F238E27FC236}">
                        <a16:creationId xmlns:a16="http://schemas.microsoft.com/office/drawing/2014/main" id="{3130A9E8-5722-49B0-B4E4-AE2DBB1E0C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3" name="Freeform 28">
                    <a:extLst>
                      <a:ext uri="{FF2B5EF4-FFF2-40B4-BE49-F238E27FC236}">
                        <a16:creationId xmlns:a16="http://schemas.microsoft.com/office/drawing/2014/main" id="{AF32CBA9-0C09-4498-B297-43FEB372CC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65613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4" name="Freeform 29">
                    <a:extLst>
                      <a:ext uri="{FF2B5EF4-FFF2-40B4-BE49-F238E27FC236}">
                        <a16:creationId xmlns:a16="http://schemas.microsoft.com/office/drawing/2014/main" id="{CDFD3F02-276C-406A-9F9F-484C0FCFB3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5" name="Freeform 30">
                    <a:extLst>
                      <a:ext uri="{FF2B5EF4-FFF2-40B4-BE49-F238E27FC236}">
                        <a16:creationId xmlns:a16="http://schemas.microsoft.com/office/drawing/2014/main" id="{8F051D37-438F-43BD-8494-89D00EB86B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6" name="Freeform 31">
                    <a:extLst>
                      <a:ext uri="{FF2B5EF4-FFF2-40B4-BE49-F238E27FC236}">
                        <a16:creationId xmlns:a16="http://schemas.microsoft.com/office/drawing/2014/main" id="{6EAE18D7-8D0C-45EF-B500-E53B5F1FC5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195888"/>
                    <a:ext cx="120650" cy="176212"/>
                  </a:xfrm>
                  <a:custGeom>
                    <a:avLst/>
                    <a:gdLst>
                      <a:gd name="T0" fmla="*/ 0 w 76"/>
                      <a:gd name="T1" fmla="*/ 111 h 111"/>
                      <a:gd name="T2" fmla="*/ 76 w 76"/>
                      <a:gd name="T3" fmla="*/ 111 h 111"/>
                      <a:gd name="T4" fmla="*/ 76 w 76"/>
                      <a:gd name="T5" fmla="*/ 0 h 111"/>
                      <a:gd name="T6" fmla="*/ 0 w 76"/>
                      <a:gd name="T7" fmla="*/ 16 h 111"/>
                      <a:gd name="T8" fmla="*/ 0 w 76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1">
                        <a:moveTo>
                          <a:pt x="0" y="111"/>
                        </a:moveTo>
                        <a:lnTo>
                          <a:pt x="76" y="111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7" name="Freeform 32">
                    <a:extLst>
                      <a:ext uri="{FF2B5EF4-FFF2-40B4-BE49-F238E27FC236}">
                        <a16:creationId xmlns:a16="http://schemas.microsoft.com/office/drawing/2014/main" id="{2AFAD3AC-2CC0-4D3C-A1C3-1D8DDE0910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924425"/>
                    <a:ext cx="120650" cy="180975"/>
                  </a:xfrm>
                  <a:custGeom>
                    <a:avLst/>
                    <a:gdLst>
                      <a:gd name="T0" fmla="*/ 0 w 76"/>
                      <a:gd name="T1" fmla="*/ 114 h 114"/>
                      <a:gd name="T2" fmla="*/ 76 w 76"/>
                      <a:gd name="T3" fmla="*/ 114 h 114"/>
                      <a:gd name="T4" fmla="*/ 76 w 76"/>
                      <a:gd name="T5" fmla="*/ 0 h 114"/>
                      <a:gd name="T6" fmla="*/ 0 w 76"/>
                      <a:gd name="T7" fmla="*/ 16 h 114"/>
                      <a:gd name="T8" fmla="*/ 0 w 76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4">
                        <a:moveTo>
                          <a:pt x="0" y="114"/>
                        </a:moveTo>
                        <a:lnTo>
                          <a:pt x="76" y="114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E0F6FF5E-EF2A-4043-B597-06BFF4E6C136}"/>
                </a:ext>
              </a:extLst>
            </p:cNvPr>
            <p:cNvSpPr/>
            <p:nvPr/>
          </p:nvSpPr>
          <p:spPr>
            <a:xfrm rot="21202886">
              <a:off x="3893072" y="2580112"/>
              <a:ext cx="1891116" cy="18911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algn="ctr"/>
              <a:endPara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32D91DD2-04CF-4519-BD02-0F67E4DBF4C2}"/>
                </a:ext>
              </a:extLst>
            </p:cNvPr>
            <p:cNvCxnSpPr>
              <a:stCxn id="186" idx="5"/>
              <a:endCxn id="48" idx="1"/>
            </p:cNvCxnSpPr>
            <p:nvPr/>
          </p:nvCxnSpPr>
          <p:spPr>
            <a:xfrm>
              <a:off x="3519084" y="2682694"/>
              <a:ext cx="578329" cy="255886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D32980DC-298C-4A1C-8BA7-372C6C9DA206}"/>
                </a:ext>
              </a:extLst>
            </p:cNvPr>
            <p:cNvGrpSpPr/>
            <p:nvPr/>
          </p:nvGrpSpPr>
          <p:grpSpPr>
            <a:xfrm>
              <a:off x="2621482" y="4492634"/>
              <a:ext cx="1673758" cy="1673758"/>
              <a:chOff x="2165760" y="2268619"/>
              <a:chExt cx="928974" cy="928974"/>
            </a:xfrm>
          </p:grpSpPr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F18827EA-B148-4C78-9552-E83C1DE06974}"/>
                  </a:ext>
                </a:extLst>
              </p:cNvPr>
              <p:cNvSpPr/>
              <p:nvPr/>
            </p:nvSpPr>
            <p:spPr>
              <a:xfrm rot="2296763">
                <a:off x="2165760" y="2268619"/>
                <a:ext cx="928974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55" name="组合 154">
                <a:extLst>
                  <a:ext uri="{FF2B5EF4-FFF2-40B4-BE49-F238E27FC236}">
                    <a16:creationId xmlns:a16="http://schemas.microsoft.com/office/drawing/2014/main" id="{7520238B-BF47-4CFA-AC0F-921AFFC03EA0}"/>
                  </a:ext>
                </a:extLst>
              </p:cNvPr>
              <p:cNvGrpSpPr/>
              <p:nvPr/>
            </p:nvGrpSpPr>
            <p:grpSpPr>
              <a:xfrm>
                <a:off x="2245097" y="2347956"/>
                <a:ext cx="770300" cy="770300"/>
                <a:chOff x="805021" y="2837021"/>
                <a:chExt cx="770300" cy="770300"/>
              </a:xfrm>
            </p:grpSpPr>
            <p:sp>
              <p:nvSpPr>
                <p:cNvPr id="156" name="椭圆 155">
                  <a:extLst>
                    <a:ext uri="{FF2B5EF4-FFF2-40B4-BE49-F238E27FC236}">
                      <a16:creationId xmlns:a16="http://schemas.microsoft.com/office/drawing/2014/main" id="{B2B098C2-13B3-4279-9FF6-FFF26606F0FC}"/>
                    </a:ext>
                  </a:extLst>
                </p:cNvPr>
                <p:cNvSpPr/>
                <p:nvPr/>
              </p:nvSpPr>
              <p:spPr>
                <a:xfrm>
                  <a:off x="805021" y="2837021"/>
                  <a:ext cx="770300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157" name="组合 156">
                  <a:extLst>
                    <a:ext uri="{FF2B5EF4-FFF2-40B4-BE49-F238E27FC236}">
                      <a16:creationId xmlns:a16="http://schemas.microsoft.com/office/drawing/2014/main" id="{CE8DA0AD-8509-4A13-BC18-14E068AFFFD2}"/>
                    </a:ext>
                  </a:extLst>
                </p:cNvPr>
                <p:cNvGrpSpPr/>
                <p:nvPr/>
              </p:nvGrpSpPr>
              <p:grpSpPr>
                <a:xfrm>
                  <a:off x="981695" y="2990396"/>
                  <a:ext cx="416952" cy="463550"/>
                  <a:chOff x="831850" y="3935413"/>
                  <a:chExt cx="1903413" cy="2116137"/>
                </a:xfrm>
              </p:grpSpPr>
              <p:sp>
                <p:nvSpPr>
                  <p:cNvPr id="158" name="Freeform 5">
                    <a:extLst>
                      <a:ext uri="{FF2B5EF4-FFF2-40B4-BE49-F238E27FC236}">
                        <a16:creationId xmlns:a16="http://schemas.microsoft.com/office/drawing/2014/main" id="{1A61EABA-DD43-420D-B42D-E7143155A1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850" y="3935413"/>
                    <a:ext cx="920750" cy="1919287"/>
                  </a:xfrm>
                  <a:custGeom>
                    <a:avLst/>
                    <a:gdLst>
                      <a:gd name="T0" fmla="*/ 580 w 580"/>
                      <a:gd name="T1" fmla="*/ 1131 h 1209"/>
                      <a:gd name="T2" fmla="*/ 330 w 580"/>
                      <a:gd name="T3" fmla="*/ 1209 h 1209"/>
                      <a:gd name="T4" fmla="*/ 0 w 580"/>
                      <a:gd name="T5" fmla="*/ 1148 h 1209"/>
                      <a:gd name="T6" fmla="*/ 0 w 580"/>
                      <a:gd name="T7" fmla="*/ 74 h 1209"/>
                      <a:gd name="T8" fmla="*/ 349 w 580"/>
                      <a:gd name="T9" fmla="*/ 0 h 1209"/>
                      <a:gd name="T10" fmla="*/ 580 w 580"/>
                      <a:gd name="T11" fmla="*/ 74 h 1209"/>
                      <a:gd name="T12" fmla="*/ 580 w 580"/>
                      <a:gd name="T13" fmla="*/ 1131 h 1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80" h="1209">
                        <a:moveTo>
                          <a:pt x="580" y="1131"/>
                        </a:moveTo>
                        <a:lnTo>
                          <a:pt x="330" y="1209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9" y="0"/>
                        </a:lnTo>
                        <a:lnTo>
                          <a:pt x="580" y="74"/>
                        </a:lnTo>
                        <a:lnTo>
                          <a:pt x="580" y="113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9" name="Freeform 6">
                    <a:extLst>
                      <a:ext uri="{FF2B5EF4-FFF2-40B4-BE49-F238E27FC236}">
                        <a16:creationId xmlns:a16="http://schemas.microsoft.com/office/drawing/2014/main" id="{B6CC1CD7-8370-4F2F-AA50-A7AB1C4E7C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16100" y="4135438"/>
                    <a:ext cx="919163" cy="1916112"/>
                  </a:xfrm>
                  <a:custGeom>
                    <a:avLst/>
                    <a:gdLst>
                      <a:gd name="T0" fmla="*/ 579 w 579"/>
                      <a:gd name="T1" fmla="*/ 1129 h 1207"/>
                      <a:gd name="T2" fmla="*/ 330 w 579"/>
                      <a:gd name="T3" fmla="*/ 1207 h 1207"/>
                      <a:gd name="T4" fmla="*/ 0 w 579"/>
                      <a:gd name="T5" fmla="*/ 1148 h 1207"/>
                      <a:gd name="T6" fmla="*/ 0 w 579"/>
                      <a:gd name="T7" fmla="*/ 74 h 1207"/>
                      <a:gd name="T8" fmla="*/ 347 w 579"/>
                      <a:gd name="T9" fmla="*/ 0 h 1207"/>
                      <a:gd name="T10" fmla="*/ 579 w 579"/>
                      <a:gd name="T11" fmla="*/ 74 h 1207"/>
                      <a:gd name="T12" fmla="*/ 579 w 579"/>
                      <a:gd name="T13" fmla="*/ 1129 h 12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9" h="1207">
                        <a:moveTo>
                          <a:pt x="579" y="1129"/>
                        </a:moveTo>
                        <a:lnTo>
                          <a:pt x="330" y="1207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7" y="0"/>
                        </a:lnTo>
                        <a:lnTo>
                          <a:pt x="579" y="74"/>
                        </a:lnTo>
                        <a:lnTo>
                          <a:pt x="579" y="112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0" name="Freeform 7">
                    <a:extLst>
                      <a:ext uri="{FF2B5EF4-FFF2-40B4-BE49-F238E27FC236}">
                        <a16:creationId xmlns:a16="http://schemas.microsoft.com/office/drawing/2014/main" id="{7D9A9331-AF1E-412E-97D9-AE141CA245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3313" y="4259263"/>
                    <a:ext cx="268288" cy="1674812"/>
                  </a:xfrm>
                  <a:custGeom>
                    <a:avLst/>
                    <a:gdLst>
                      <a:gd name="T0" fmla="*/ 169 w 169"/>
                      <a:gd name="T1" fmla="*/ 48 h 1055"/>
                      <a:gd name="T2" fmla="*/ 0 w 169"/>
                      <a:gd name="T3" fmla="*/ 0 h 1055"/>
                      <a:gd name="T4" fmla="*/ 0 w 169"/>
                      <a:gd name="T5" fmla="*/ 1055 h 1055"/>
                      <a:gd name="T6" fmla="*/ 169 w 169"/>
                      <a:gd name="T7" fmla="*/ 1003 h 1055"/>
                      <a:gd name="T8" fmla="*/ 169 w 169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9" h="1055">
                        <a:moveTo>
                          <a:pt x="169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69" y="1003"/>
                        </a:lnTo>
                        <a:lnTo>
                          <a:pt x="169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1" name="Freeform 8">
                    <a:extLst>
                      <a:ext uri="{FF2B5EF4-FFF2-40B4-BE49-F238E27FC236}">
                        <a16:creationId xmlns:a16="http://schemas.microsoft.com/office/drawing/2014/main" id="{784E195B-C1A1-4B91-BD9D-99D085E17B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2" name="Freeform 9">
                    <a:extLst>
                      <a:ext uri="{FF2B5EF4-FFF2-40B4-BE49-F238E27FC236}">
                        <a16:creationId xmlns:a16="http://schemas.microsoft.com/office/drawing/2014/main" id="{9194C125-240B-4BED-A58A-18D23A234D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3" name="Freeform 10">
                    <a:extLst>
                      <a:ext uri="{FF2B5EF4-FFF2-40B4-BE49-F238E27FC236}">
                        <a16:creationId xmlns:a16="http://schemas.microsoft.com/office/drawing/2014/main" id="{5AFBE356-A0C3-4C3A-9C82-814BBEB311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4" name="Freeform 11">
                    <a:extLst>
                      <a:ext uri="{FF2B5EF4-FFF2-40B4-BE49-F238E27FC236}">
                        <a16:creationId xmlns:a16="http://schemas.microsoft.com/office/drawing/2014/main" id="{9CACFDC8-B4CA-487F-B741-2620D790D9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995863"/>
                    <a:ext cx="125413" cy="176212"/>
                  </a:xfrm>
                  <a:custGeom>
                    <a:avLst/>
                    <a:gdLst>
                      <a:gd name="T0" fmla="*/ 0 w 79"/>
                      <a:gd name="T1" fmla="*/ 111 h 111"/>
                      <a:gd name="T2" fmla="*/ 79 w 79"/>
                      <a:gd name="T3" fmla="*/ 111 h 111"/>
                      <a:gd name="T4" fmla="*/ 79 w 79"/>
                      <a:gd name="T5" fmla="*/ 9 h 111"/>
                      <a:gd name="T6" fmla="*/ 0 w 79"/>
                      <a:gd name="T7" fmla="*/ 0 h 111"/>
                      <a:gd name="T8" fmla="*/ 0 w 79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1">
                        <a:moveTo>
                          <a:pt x="0" y="111"/>
                        </a:moveTo>
                        <a:lnTo>
                          <a:pt x="79" y="111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5" name="Freeform 12">
                    <a:extLst>
                      <a:ext uri="{FF2B5EF4-FFF2-40B4-BE49-F238E27FC236}">
                        <a16:creationId xmlns:a16="http://schemas.microsoft.com/office/drawing/2014/main" id="{BB2DED5A-824C-4739-8C98-154F32865C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6" name="Freeform 13">
                    <a:extLst>
                      <a:ext uri="{FF2B5EF4-FFF2-40B4-BE49-F238E27FC236}">
                        <a16:creationId xmlns:a16="http://schemas.microsoft.com/office/drawing/2014/main" id="{CB379778-0BAE-434D-BDF3-161220F2E1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262563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7" name="Freeform 14">
                    <a:extLst>
                      <a:ext uri="{FF2B5EF4-FFF2-40B4-BE49-F238E27FC236}">
                        <a16:creationId xmlns:a16="http://schemas.microsoft.com/office/drawing/2014/main" id="{0C76D066-5ACF-4C23-B9AD-4AD59B67B8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8" name="Freeform 15">
                    <a:extLst>
                      <a:ext uri="{FF2B5EF4-FFF2-40B4-BE49-F238E27FC236}">
                        <a16:creationId xmlns:a16="http://schemas.microsoft.com/office/drawing/2014/main" id="{17B2AE27-6AAE-45F0-905A-3F7C02C584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9" name="Freeform 16">
                    <a:extLst>
                      <a:ext uri="{FF2B5EF4-FFF2-40B4-BE49-F238E27FC236}">
                        <a16:creationId xmlns:a16="http://schemas.microsoft.com/office/drawing/2014/main" id="{FC0F7468-EF94-49DE-AD7F-650C3CF848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90650" y="4059238"/>
                    <a:ext cx="271463" cy="1674812"/>
                  </a:xfrm>
                  <a:custGeom>
                    <a:avLst/>
                    <a:gdLst>
                      <a:gd name="T0" fmla="*/ 171 w 171"/>
                      <a:gd name="T1" fmla="*/ 48 h 1055"/>
                      <a:gd name="T2" fmla="*/ 0 w 171"/>
                      <a:gd name="T3" fmla="*/ 0 h 1055"/>
                      <a:gd name="T4" fmla="*/ 0 w 171"/>
                      <a:gd name="T5" fmla="*/ 1055 h 1055"/>
                      <a:gd name="T6" fmla="*/ 171 w 171"/>
                      <a:gd name="T7" fmla="*/ 1006 h 1055"/>
                      <a:gd name="T8" fmla="*/ 171 w 171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1" h="1055">
                        <a:moveTo>
                          <a:pt x="171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71" y="1006"/>
                        </a:lnTo>
                        <a:lnTo>
                          <a:pt x="171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0" name="Freeform 17">
                    <a:extLst>
                      <a:ext uri="{FF2B5EF4-FFF2-40B4-BE49-F238E27FC236}">
                        <a16:creationId xmlns:a16="http://schemas.microsoft.com/office/drawing/2014/main" id="{7B1CABF8-E715-4C97-A8EB-864F24A38C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1" name="Freeform 18">
                    <a:extLst>
                      <a:ext uri="{FF2B5EF4-FFF2-40B4-BE49-F238E27FC236}">
                        <a16:creationId xmlns:a16="http://schemas.microsoft.com/office/drawing/2014/main" id="{9692F107-C45F-490D-9709-FF18681EA1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2" name="Freeform 19">
                    <a:extLst>
                      <a:ext uri="{FF2B5EF4-FFF2-40B4-BE49-F238E27FC236}">
                        <a16:creationId xmlns:a16="http://schemas.microsoft.com/office/drawing/2014/main" id="{3C9E9348-6C86-4FDA-97E0-58F0D1F553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3" name="Freeform 20">
                    <a:extLst>
                      <a:ext uri="{FF2B5EF4-FFF2-40B4-BE49-F238E27FC236}">
                        <a16:creationId xmlns:a16="http://schemas.microsoft.com/office/drawing/2014/main" id="{80B9B948-60E3-49F7-96AB-C51A30E60C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4" name="Freeform 21">
                    <a:extLst>
                      <a:ext uri="{FF2B5EF4-FFF2-40B4-BE49-F238E27FC236}">
                        <a16:creationId xmlns:a16="http://schemas.microsoft.com/office/drawing/2014/main" id="{83B8E507-9C80-4F39-B20C-720A0C571C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5" name="Freeform 22">
                    <a:extLst>
                      <a:ext uri="{FF2B5EF4-FFF2-40B4-BE49-F238E27FC236}">
                        <a16:creationId xmlns:a16="http://schemas.microsoft.com/office/drawing/2014/main" id="{B5865B3C-509A-43F6-BECA-2B28AEA751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6" name="Freeform 23">
                    <a:extLst>
                      <a:ext uri="{FF2B5EF4-FFF2-40B4-BE49-F238E27FC236}">
                        <a16:creationId xmlns:a16="http://schemas.microsoft.com/office/drawing/2014/main" id="{25D4BAB7-A9FC-414A-BF23-9D7985C9BC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456113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9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7" name="Freeform 24">
                    <a:extLst>
                      <a:ext uri="{FF2B5EF4-FFF2-40B4-BE49-F238E27FC236}">
                        <a16:creationId xmlns:a16="http://schemas.microsoft.com/office/drawing/2014/main" id="{4F568A9F-9C11-4DE1-9C93-6057C727C3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8" name="Freeform 25">
                    <a:extLst>
                      <a:ext uri="{FF2B5EF4-FFF2-40B4-BE49-F238E27FC236}">
                        <a16:creationId xmlns:a16="http://schemas.microsoft.com/office/drawing/2014/main" id="{09E7AEFE-1CE8-435F-9E3D-43786FABE5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9" name="Freeform 26">
                    <a:extLst>
                      <a:ext uri="{FF2B5EF4-FFF2-40B4-BE49-F238E27FC236}">
                        <a16:creationId xmlns:a16="http://schemas.microsoft.com/office/drawing/2014/main" id="{95A74F29-D2E7-4496-8D06-3C864AA777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0" name="Freeform 27">
                    <a:extLst>
                      <a:ext uri="{FF2B5EF4-FFF2-40B4-BE49-F238E27FC236}">
                        <a16:creationId xmlns:a16="http://schemas.microsoft.com/office/drawing/2014/main" id="{BD2821F8-6BCF-4989-83EC-B7949E537E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1" name="Freeform 28">
                    <a:extLst>
                      <a:ext uri="{FF2B5EF4-FFF2-40B4-BE49-F238E27FC236}">
                        <a16:creationId xmlns:a16="http://schemas.microsoft.com/office/drawing/2014/main" id="{68397C7F-8851-42C5-892F-9CE68A22EA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65613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2" name="Freeform 29">
                    <a:extLst>
                      <a:ext uri="{FF2B5EF4-FFF2-40B4-BE49-F238E27FC236}">
                        <a16:creationId xmlns:a16="http://schemas.microsoft.com/office/drawing/2014/main" id="{EB151100-5653-4C84-87CA-9D494C6D4F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3" name="Freeform 30">
                    <a:extLst>
                      <a:ext uri="{FF2B5EF4-FFF2-40B4-BE49-F238E27FC236}">
                        <a16:creationId xmlns:a16="http://schemas.microsoft.com/office/drawing/2014/main" id="{137B39CB-0AA8-43ED-847A-2D310AB360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4" name="Freeform 31">
                    <a:extLst>
                      <a:ext uri="{FF2B5EF4-FFF2-40B4-BE49-F238E27FC236}">
                        <a16:creationId xmlns:a16="http://schemas.microsoft.com/office/drawing/2014/main" id="{6A0F46F9-134F-4648-BB69-9955BF9505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195888"/>
                    <a:ext cx="120650" cy="176212"/>
                  </a:xfrm>
                  <a:custGeom>
                    <a:avLst/>
                    <a:gdLst>
                      <a:gd name="T0" fmla="*/ 0 w 76"/>
                      <a:gd name="T1" fmla="*/ 111 h 111"/>
                      <a:gd name="T2" fmla="*/ 76 w 76"/>
                      <a:gd name="T3" fmla="*/ 111 h 111"/>
                      <a:gd name="T4" fmla="*/ 76 w 76"/>
                      <a:gd name="T5" fmla="*/ 0 h 111"/>
                      <a:gd name="T6" fmla="*/ 0 w 76"/>
                      <a:gd name="T7" fmla="*/ 16 h 111"/>
                      <a:gd name="T8" fmla="*/ 0 w 76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1">
                        <a:moveTo>
                          <a:pt x="0" y="111"/>
                        </a:moveTo>
                        <a:lnTo>
                          <a:pt x="76" y="111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5" name="Freeform 32">
                    <a:extLst>
                      <a:ext uri="{FF2B5EF4-FFF2-40B4-BE49-F238E27FC236}">
                        <a16:creationId xmlns:a16="http://schemas.microsoft.com/office/drawing/2014/main" id="{7D69477A-B38D-48AE-B1A4-4BE81B0C9F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924425"/>
                    <a:ext cx="120650" cy="180975"/>
                  </a:xfrm>
                  <a:custGeom>
                    <a:avLst/>
                    <a:gdLst>
                      <a:gd name="T0" fmla="*/ 0 w 76"/>
                      <a:gd name="T1" fmla="*/ 114 h 114"/>
                      <a:gd name="T2" fmla="*/ 76 w 76"/>
                      <a:gd name="T3" fmla="*/ 114 h 114"/>
                      <a:gd name="T4" fmla="*/ 76 w 76"/>
                      <a:gd name="T5" fmla="*/ 0 h 114"/>
                      <a:gd name="T6" fmla="*/ 0 w 76"/>
                      <a:gd name="T7" fmla="*/ 16 h 114"/>
                      <a:gd name="T8" fmla="*/ 0 w 76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4">
                        <a:moveTo>
                          <a:pt x="0" y="114"/>
                        </a:moveTo>
                        <a:lnTo>
                          <a:pt x="76" y="114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E30FD13A-0A11-4044-BFC1-3997EE73014A}"/>
                </a:ext>
              </a:extLst>
            </p:cNvPr>
            <p:cNvGrpSpPr/>
            <p:nvPr/>
          </p:nvGrpSpPr>
          <p:grpSpPr>
            <a:xfrm>
              <a:off x="5961823" y="4078059"/>
              <a:ext cx="1050552" cy="1050553"/>
              <a:chOff x="2165757" y="2268619"/>
              <a:chExt cx="928973" cy="928974"/>
            </a:xfrm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EFF66176-1060-4375-A64B-1F8CE190B441}"/>
                  </a:ext>
                </a:extLst>
              </p:cNvPr>
              <p:cNvSpPr/>
              <p:nvPr/>
            </p:nvSpPr>
            <p:spPr>
              <a:xfrm rot="1600456">
                <a:off x="2165757" y="2268619"/>
                <a:ext cx="928973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23" name="组合 122">
                <a:extLst>
                  <a:ext uri="{FF2B5EF4-FFF2-40B4-BE49-F238E27FC236}">
                    <a16:creationId xmlns:a16="http://schemas.microsoft.com/office/drawing/2014/main" id="{C4123449-0727-439B-BCB7-D1F211FD1BBD}"/>
                  </a:ext>
                </a:extLst>
              </p:cNvPr>
              <p:cNvGrpSpPr/>
              <p:nvPr/>
            </p:nvGrpSpPr>
            <p:grpSpPr>
              <a:xfrm>
                <a:off x="2245096" y="2347958"/>
                <a:ext cx="770299" cy="770300"/>
                <a:chOff x="805020" y="2837023"/>
                <a:chExt cx="770299" cy="770300"/>
              </a:xfrm>
            </p:grpSpPr>
            <p:sp>
              <p:nvSpPr>
                <p:cNvPr id="124" name="椭圆 123">
                  <a:extLst>
                    <a:ext uri="{FF2B5EF4-FFF2-40B4-BE49-F238E27FC236}">
                      <a16:creationId xmlns:a16="http://schemas.microsoft.com/office/drawing/2014/main" id="{D1706381-9A72-4AE9-8436-5BD96E1C1253}"/>
                    </a:ext>
                  </a:extLst>
                </p:cNvPr>
                <p:cNvSpPr/>
                <p:nvPr/>
              </p:nvSpPr>
              <p:spPr>
                <a:xfrm>
                  <a:off x="805020" y="2837023"/>
                  <a:ext cx="770299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125" name="组合 124">
                  <a:extLst>
                    <a:ext uri="{FF2B5EF4-FFF2-40B4-BE49-F238E27FC236}">
                      <a16:creationId xmlns:a16="http://schemas.microsoft.com/office/drawing/2014/main" id="{D8E836EE-1D20-4835-98C8-24083B104ABD}"/>
                    </a:ext>
                  </a:extLst>
                </p:cNvPr>
                <p:cNvGrpSpPr/>
                <p:nvPr/>
              </p:nvGrpSpPr>
              <p:grpSpPr>
                <a:xfrm>
                  <a:off x="1008819" y="3045688"/>
                  <a:ext cx="280286" cy="376960"/>
                  <a:chOff x="955675" y="4187825"/>
                  <a:chExt cx="1279526" cy="1720850"/>
                </a:xfrm>
              </p:grpSpPr>
              <p:sp>
                <p:nvSpPr>
                  <p:cNvPr id="129" name="Freeform 8">
                    <a:extLst>
                      <a:ext uri="{FF2B5EF4-FFF2-40B4-BE49-F238E27FC236}">
                        <a16:creationId xmlns:a16="http://schemas.microsoft.com/office/drawing/2014/main" id="{77757DE3-3B1F-49B6-BD84-F09CA7BAED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0" name="Freeform 9">
                    <a:extLst>
                      <a:ext uri="{FF2B5EF4-FFF2-40B4-BE49-F238E27FC236}">
                        <a16:creationId xmlns:a16="http://schemas.microsoft.com/office/drawing/2014/main" id="{DBE097FC-2C66-4825-956D-434475919E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1" name="Freeform 10">
                    <a:extLst>
                      <a:ext uri="{FF2B5EF4-FFF2-40B4-BE49-F238E27FC236}">
                        <a16:creationId xmlns:a16="http://schemas.microsoft.com/office/drawing/2014/main" id="{800FD697-5A39-4EBE-8765-118DC043C5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" name="Freeform 12">
                    <a:extLst>
                      <a:ext uri="{FF2B5EF4-FFF2-40B4-BE49-F238E27FC236}">
                        <a16:creationId xmlns:a16="http://schemas.microsoft.com/office/drawing/2014/main" id="{3CBA3C58-EA04-42E2-A6F8-D089BBBF3B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5" name="Freeform 14">
                    <a:extLst>
                      <a:ext uri="{FF2B5EF4-FFF2-40B4-BE49-F238E27FC236}">
                        <a16:creationId xmlns:a16="http://schemas.microsoft.com/office/drawing/2014/main" id="{49DD3BE9-AC7F-4DA6-9538-13253EDFD1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6" name="Freeform 15">
                    <a:extLst>
                      <a:ext uri="{FF2B5EF4-FFF2-40B4-BE49-F238E27FC236}">
                        <a16:creationId xmlns:a16="http://schemas.microsoft.com/office/drawing/2014/main" id="{CEAAFE0B-8B3F-4489-8976-07FE065554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8" name="Freeform 17">
                    <a:extLst>
                      <a:ext uri="{FF2B5EF4-FFF2-40B4-BE49-F238E27FC236}">
                        <a16:creationId xmlns:a16="http://schemas.microsoft.com/office/drawing/2014/main" id="{112E5B51-2166-48C4-BD47-6277DD0E8B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9" name="Freeform 18">
                    <a:extLst>
                      <a:ext uri="{FF2B5EF4-FFF2-40B4-BE49-F238E27FC236}">
                        <a16:creationId xmlns:a16="http://schemas.microsoft.com/office/drawing/2014/main" id="{441B3549-4DD0-4FFF-91E4-D1D279DFEA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0" name="Freeform 19">
                    <a:extLst>
                      <a:ext uri="{FF2B5EF4-FFF2-40B4-BE49-F238E27FC236}">
                        <a16:creationId xmlns:a16="http://schemas.microsoft.com/office/drawing/2014/main" id="{75087DDF-D297-43D8-8756-3BD8572A26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1" name="Freeform 20">
                    <a:extLst>
                      <a:ext uri="{FF2B5EF4-FFF2-40B4-BE49-F238E27FC236}">
                        <a16:creationId xmlns:a16="http://schemas.microsoft.com/office/drawing/2014/main" id="{1E0C8837-0A18-46F9-A891-1C38F2F0F1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2" name="Freeform 21">
                    <a:extLst>
                      <a:ext uri="{FF2B5EF4-FFF2-40B4-BE49-F238E27FC236}">
                        <a16:creationId xmlns:a16="http://schemas.microsoft.com/office/drawing/2014/main" id="{0ABBA4F6-626B-498F-A0D4-CC86FCAEDC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" name="Freeform 22">
                    <a:extLst>
                      <a:ext uri="{FF2B5EF4-FFF2-40B4-BE49-F238E27FC236}">
                        <a16:creationId xmlns:a16="http://schemas.microsoft.com/office/drawing/2014/main" id="{A2236EC8-3E0E-47C4-8F00-06A1A62709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5" name="Freeform 24">
                    <a:extLst>
                      <a:ext uri="{FF2B5EF4-FFF2-40B4-BE49-F238E27FC236}">
                        <a16:creationId xmlns:a16="http://schemas.microsoft.com/office/drawing/2014/main" id="{4FB90C23-A54B-4B8B-A64D-BB57CA5C46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6" name="Freeform 25">
                    <a:extLst>
                      <a:ext uri="{FF2B5EF4-FFF2-40B4-BE49-F238E27FC236}">
                        <a16:creationId xmlns:a16="http://schemas.microsoft.com/office/drawing/2014/main" id="{6EEAEC78-2D0E-427A-A8D8-536E73786E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7" name="Freeform 26">
                    <a:extLst>
                      <a:ext uri="{FF2B5EF4-FFF2-40B4-BE49-F238E27FC236}">
                        <a16:creationId xmlns:a16="http://schemas.microsoft.com/office/drawing/2014/main" id="{12100E50-C590-4CF5-9ED0-9DB1A3164B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8" name="Freeform 27">
                    <a:extLst>
                      <a:ext uri="{FF2B5EF4-FFF2-40B4-BE49-F238E27FC236}">
                        <a16:creationId xmlns:a16="http://schemas.microsoft.com/office/drawing/2014/main" id="{386AF4FD-68F9-4778-BBDE-DDC3532D9E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9" name="Freeform 28">
                    <a:extLst>
                      <a:ext uri="{FF2B5EF4-FFF2-40B4-BE49-F238E27FC236}">
                        <a16:creationId xmlns:a16="http://schemas.microsoft.com/office/drawing/2014/main" id="{D53B041C-18B8-4A10-B2AF-CCA0CF1133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65613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0" name="Freeform 29">
                    <a:extLst>
                      <a:ext uri="{FF2B5EF4-FFF2-40B4-BE49-F238E27FC236}">
                        <a16:creationId xmlns:a16="http://schemas.microsoft.com/office/drawing/2014/main" id="{5ECD8124-066F-4A1A-982B-19CF077885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1" name="Freeform 30">
                    <a:extLst>
                      <a:ext uri="{FF2B5EF4-FFF2-40B4-BE49-F238E27FC236}">
                        <a16:creationId xmlns:a16="http://schemas.microsoft.com/office/drawing/2014/main" id="{19AC0667-0DBD-42AC-A9E5-742BAA191E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2" name="Freeform 31">
                    <a:extLst>
                      <a:ext uri="{FF2B5EF4-FFF2-40B4-BE49-F238E27FC236}">
                        <a16:creationId xmlns:a16="http://schemas.microsoft.com/office/drawing/2014/main" id="{538DBF56-C2DF-42A6-9E05-63550F6DEC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195888"/>
                    <a:ext cx="120650" cy="176212"/>
                  </a:xfrm>
                  <a:custGeom>
                    <a:avLst/>
                    <a:gdLst>
                      <a:gd name="T0" fmla="*/ 0 w 76"/>
                      <a:gd name="T1" fmla="*/ 111 h 111"/>
                      <a:gd name="T2" fmla="*/ 76 w 76"/>
                      <a:gd name="T3" fmla="*/ 111 h 111"/>
                      <a:gd name="T4" fmla="*/ 76 w 76"/>
                      <a:gd name="T5" fmla="*/ 0 h 111"/>
                      <a:gd name="T6" fmla="*/ 0 w 76"/>
                      <a:gd name="T7" fmla="*/ 16 h 111"/>
                      <a:gd name="T8" fmla="*/ 0 w 76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1">
                        <a:moveTo>
                          <a:pt x="0" y="111"/>
                        </a:moveTo>
                        <a:lnTo>
                          <a:pt x="76" y="111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CC04BD7A-7B1A-4A86-A7A5-A8BF192A5A56}"/>
                </a:ext>
              </a:extLst>
            </p:cNvPr>
            <p:cNvGrpSpPr/>
            <p:nvPr/>
          </p:nvGrpSpPr>
          <p:grpSpPr>
            <a:xfrm>
              <a:off x="5830793" y="1634906"/>
              <a:ext cx="911242" cy="911240"/>
              <a:chOff x="2165760" y="2268619"/>
              <a:chExt cx="928974" cy="928974"/>
            </a:xfrm>
            <a:effectLst/>
          </p:grpSpPr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E371ECAC-4943-453B-974B-07607EF7ACFF}"/>
                  </a:ext>
                </a:extLst>
              </p:cNvPr>
              <p:cNvSpPr/>
              <p:nvPr/>
            </p:nvSpPr>
            <p:spPr>
              <a:xfrm>
                <a:off x="2165760" y="2268619"/>
                <a:ext cx="928974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93" name="组合 92">
                <a:extLst>
                  <a:ext uri="{FF2B5EF4-FFF2-40B4-BE49-F238E27FC236}">
                    <a16:creationId xmlns:a16="http://schemas.microsoft.com/office/drawing/2014/main" id="{736FE9C7-799A-451A-8B24-7662F1C08CCE}"/>
                  </a:ext>
                </a:extLst>
              </p:cNvPr>
              <p:cNvGrpSpPr/>
              <p:nvPr/>
            </p:nvGrpSpPr>
            <p:grpSpPr>
              <a:xfrm>
                <a:off x="2448895" y="2556621"/>
                <a:ext cx="280286" cy="376959"/>
                <a:chOff x="955675" y="4187825"/>
                <a:chExt cx="1279526" cy="1720850"/>
              </a:xfrm>
            </p:grpSpPr>
            <p:sp>
              <p:nvSpPr>
                <p:cNvPr id="97" name="Freeform 8">
                  <a:extLst>
                    <a:ext uri="{FF2B5EF4-FFF2-40B4-BE49-F238E27FC236}">
                      <a16:creationId xmlns:a16="http://schemas.microsoft.com/office/drawing/2014/main" id="{8D00C7DC-30B8-46CD-8776-834C3D837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6613" y="4387850"/>
                  <a:ext cx="128588" cy="177800"/>
                </a:xfrm>
                <a:custGeom>
                  <a:avLst/>
                  <a:gdLst>
                    <a:gd name="T0" fmla="*/ 0 w 81"/>
                    <a:gd name="T1" fmla="*/ 112 h 112"/>
                    <a:gd name="T2" fmla="*/ 81 w 81"/>
                    <a:gd name="T3" fmla="*/ 112 h 112"/>
                    <a:gd name="T4" fmla="*/ 81 w 81"/>
                    <a:gd name="T5" fmla="*/ 10 h 112"/>
                    <a:gd name="T6" fmla="*/ 0 w 81"/>
                    <a:gd name="T7" fmla="*/ 0 h 112"/>
                    <a:gd name="T8" fmla="*/ 0 w 81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2">
                      <a:moveTo>
                        <a:pt x="0" y="112"/>
                      </a:moveTo>
                      <a:lnTo>
                        <a:pt x="81" y="112"/>
                      </a:lnTo>
                      <a:lnTo>
                        <a:pt x="81" y="10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98" name="Freeform 9">
                  <a:extLst>
                    <a:ext uri="{FF2B5EF4-FFF2-40B4-BE49-F238E27FC236}">
                      <a16:creationId xmlns:a16="http://schemas.microsoft.com/office/drawing/2014/main" id="{31A2B427-9EF3-4446-BF18-A616FF436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6613" y="4656138"/>
                  <a:ext cx="128588" cy="177800"/>
                </a:xfrm>
                <a:custGeom>
                  <a:avLst/>
                  <a:gdLst>
                    <a:gd name="T0" fmla="*/ 0 w 81"/>
                    <a:gd name="T1" fmla="*/ 112 h 112"/>
                    <a:gd name="T2" fmla="*/ 81 w 81"/>
                    <a:gd name="T3" fmla="*/ 112 h 112"/>
                    <a:gd name="T4" fmla="*/ 81 w 81"/>
                    <a:gd name="T5" fmla="*/ 9 h 112"/>
                    <a:gd name="T6" fmla="*/ 0 w 81"/>
                    <a:gd name="T7" fmla="*/ 0 h 112"/>
                    <a:gd name="T8" fmla="*/ 0 w 81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2">
                      <a:moveTo>
                        <a:pt x="0" y="112"/>
                      </a:moveTo>
                      <a:lnTo>
                        <a:pt x="81" y="112"/>
                      </a:lnTo>
                      <a:lnTo>
                        <a:pt x="81" y="9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99" name="Freeform 10">
                  <a:extLst>
                    <a:ext uri="{FF2B5EF4-FFF2-40B4-BE49-F238E27FC236}">
                      <a16:creationId xmlns:a16="http://schemas.microsoft.com/office/drawing/2014/main" id="{C0A3CB45-629E-47A3-8BD9-360ADAC8E7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538" y="5530850"/>
                  <a:ext cx="125413" cy="180975"/>
                </a:xfrm>
                <a:custGeom>
                  <a:avLst/>
                  <a:gdLst>
                    <a:gd name="T0" fmla="*/ 0 w 79"/>
                    <a:gd name="T1" fmla="*/ 114 h 114"/>
                    <a:gd name="T2" fmla="*/ 79 w 79"/>
                    <a:gd name="T3" fmla="*/ 114 h 114"/>
                    <a:gd name="T4" fmla="*/ 79 w 79"/>
                    <a:gd name="T5" fmla="*/ 10 h 114"/>
                    <a:gd name="T6" fmla="*/ 0 w 79"/>
                    <a:gd name="T7" fmla="*/ 0 h 114"/>
                    <a:gd name="T8" fmla="*/ 0 w 79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4">
                      <a:moveTo>
                        <a:pt x="0" y="114"/>
                      </a:moveTo>
                      <a:lnTo>
                        <a:pt x="79" y="114"/>
                      </a:lnTo>
                      <a:lnTo>
                        <a:pt x="79" y="10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0" name="Freeform 11">
                  <a:extLst>
                    <a:ext uri="{FF2B5EF4-FFF2-40B4-BE49-F238E27FC236}">
                      <a16:creationId xmlns:a16="http://schemas.microsoft.com/office/drawing/2014/main" id="{9218EE2E-32A6-469A-BA7D-C0B41F0E29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538" y="4995863"/>
                  <a:ext cx="125413" cy="176212"/>
                </a:xfrm>
                <a:custGeom>
                  <a:avLst/>
                  <a:gdLst>
                    <a:gd name="T0" fmla="*/ 0 w 79"/>
                    <a:gd name="T1" fmla="*/ 111 h 111"/>
                    <a:gd name="T2" fmla="*/ 79 w 79"/>
                    <a:gd name="T3" fmla="*/ 111 h 111"/>
                    <a:gd name="T4" fmla="*/ 79 w 79"/>
                    <a:gd name="T5" fmla="*/ 9 h 111"/>
                    <a:gd name="T6" fmla="*/ 0 w 79"/>
                    <a:gd name="T7" fmla="*/ 0 h 111"/>
                    <a:gd name="T8" fmla="*/ 0 w 79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1">
                      <a:moveTo>
                        <a:pt x="0" y="111"/>
                      </a:moveTo>
                      <a:lnTo>
                        <a:pt x="79" y="111"/>
                      </a:lnTo>
                      <a:lnTo>
                        <a:pt x="79" y="9"/>
                      </a:lnTo>
                      <a:lnTo>
                        <a:pt x="0" y="0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2" name="Freeform 13">
                  <a:extLst>
                    <a:ext uri="{FF2B5EF4-FFF2-40B4-BE49-F238E27FC236}">
                      <a16:creationId xmlns:a16="http://schemas.microsoft.com/office/drawing/2014/main" id="{28A4B1E2-DF45-4C87-A6AD-FE21B6300D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538" y="5262563"/>
                  <a:ext cx="125413" cy="177800"/>
                </a:xfrm>
                <a:custGeom>
                  <a:avLst/>
                  <a:gdLst>
                    <a:gd name="T0" fmla="*/ 0 w 79"/>
                    <a:gd name="T1" fmla="*/ 112 h 112"/>
                    <a:gd name="T2" fmla="*/ 79 w 79"/>
                    <a:gd name="T3" fmla="*/ 112 h 112"/>
                    <a:gd name="T4" fmla="*/ 79 w 79"/>
                    <a:gd name="T5" fmla="*/ 10 h 112"/>
                    <a:gd name="T6" fmla="*/ 0 w 79"/>
                    <a:gd name="T7" fmla="*/ 0 h 112"/>
                    <a:gd name="T8" fmla="*/ 0 w 79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2">
                      <a:moveTo>
                        <a:pt x="0" y="112"/>
                      </a:moveTo>
                      <a:lnTo>
                        <a:pt x="79" y="112"/>
                      </a:lnTo>
                      <a:lnTo>
                        <a:pt x="79" y="10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3" name="Freeform 14">
                  <a:extLst>
                    <a:ext uri="{FF2B5EF4-FFF2-40B4-BE49-F238E27FC236}">
                      <a16:creationId xmlns:a16="http://schemas.microsoft.com/office/drawing/2014/main" id="{58761335-8D48-4AF8-A04E-F822460285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538" y="4187825"/>
                  <a:ext cx="125413" cy="180975"/>
                </a:xfrm>
                <a:custGeom>
                  <a:avLst/>
                  <a:gdLst>
                    <a:gd name="T0" fmla="*/ 0 w 79"/>
                    <a:gd name="T1" fmla="*/ 114 h 114"/>
                    <a:gd name="T2" fmla="*/ 79 w 79"/>
                    <a:gd name="T3" fmla="*/ 114 h 114"/>
                    <a:gd name="T4" fmla="*/ 79 w 79"/>
                    <a:gd name="T5" fmla="*/ 10 h 114"/>
                    <a:gd name="T6" fmla="*/ 0 w 79"/>
                    <a:gd name="T7" fmla="*/ 0 h 114"/>
                    <a:gd name="T8" fmla="*/ 0 w 79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4">
                      <a:moveTo>
                        <a:pt x="0" y="114"/>
                      </a:moveTo>
                      <a:lnTo>
                        <a:pt x="79" y="114"/>
                      </a:lnTo>
                      <a:lnTo>
                        <a:pt x="79" y="10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4" name="Freeform 15">
                  <a:extLst>
                    <a:ext uri="{FF2B5EF4-FFF2-40B4-BE49-F238E27FC236}">
                      <a16:creationId xmlns:a16="http://schemas.microsoft.com/office/drawing/2014/main" id="{8C4ADE38-922C-4E0B-B9B8-45F5AD9E4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187825"/>
                  <a:ext cx="117475" cy="180975"/>
                </a:xfrm>
                <a:custGeom>
                  <a:avLst/>
                  <a:gdLst>
                    <a:gd name="T0" fmla="*/ 0 w 74"/>
                    <a:gd name="T1" fmla="*/ 114 h 114"/>
                    <a:gd name="T2" fmla="*/ 74 w 74"/>
                    <a:gd name="T3" fmla="*/ 114 h 114"/>
                    <a:gd name="T4" fmla="*/ 74 w 74"/>
                    <a:gd name="T5" fmla="*/ 0 h 114"/>
                    <a:gd name="T6" fmla="*/ 0 w 74"/>
                    <a:gd name="T7" fmla="*/ 17 h 114"/>
                    <a:gd name="T8" fmla="*/ 0 w 74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4">
                      <a:moveTo>
                        <a:pt x="0" y="114"/>
                      </a:moveTo>
                      <a:lnTo>
                        <a:pt x="74" y="114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6" name="Freeform 17">
                  <a:extLst>
                    <a:ext uri="{FF2B5EF4-FFF2-40B4-BE49-F238E27FC236}">
                      <a16:creationId xmlns:a16="http://schemas.microsoft.com/office/drawing/2014/main" id="{3569C845-B560-4F41-A044-D82841283B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6613" y="4924425"/>
                  <a:ext cx="128588" cy="180975"/>
                </a:xfrm>
                <a:custGeom>
                  <a:avLst/>
                  <a:gdLst>
                    <a:gd name="T0" fmla="*/ 0 w 81"/>
                    <a:gd name="T1" fmla="*/ 114 h 114"/>
                    <a:gd name="T2" fmla="*/ 81 w 81"/>
                    <a:gd name="T3" fmla="*/ 114 h 114"/>
                    <a:gd name="T4" fmla="*/ 81 w 81"/>
                    <a:gd name="T5" fmla="*/ 9 h 114"/>
                    <a:gd name="T6" fmla="*/ 0 w 81"/>
                    <a:gd name="T7" fmla="*/ 0 h 114"/>
                    <a:gd name="T8" fmla="*/ 0 w 81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4">
                      <a:moveTo>
                        <a:pt x="0" y="114"/>
                      </a:moveTo>
                      <a:lnTo>
                        <a:pt x="81" y="114"/>
                      </a:lnTo>
                      <a:lnTo>
                        <a:pt x="81" y="9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7" name="Freeform 18">
                  <a:extLst>
                    <a:ext uri="{FF2B5EF4-FFF2-40B4-BE49-F238E27FC236}">
                      <a16:creationId xmlns:a16="http://schemas.microsoft.com/office/drawing/2014/main" id="{4C1E5CC2-A0DF-43E8-A830-E4A6F7818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5262563"/>
                  <a:ext cx="117475" cy="177800"/>
                </a:xfrm>
                <a:custGeom>
                  <a:avLst/>
                  <a:gdLst>
                    <a:gd name="T0" fmla="*/ 0 w 74"/>
                    <a:gd name="T1" fmla="*/ 112 h 112"/>
                    <a:gd name="T2" fmla="*/ 74 w 74"/>
                    <a:gd name="T3" fmla="*/ 112 h 112"/>
                    <a:gd name="T4" fmla="*/ 74 w 74"/>
                    <a:gd name="T5" fmla="*/ 0 h 112"/>
                    <a:gd name="T6" fmla="*/ 0 w 74"/>
                    <a:gd name="T7" fmla="*/ 17 h 112"/>
                    <a:gd name="T8" fmla="*/ 0 w 74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2">
                      <a:moveTo>
                        <a:pt x="0" y="112"/>
                      </a:moveTo>
                      <a:lnTo>
                        <a:pt x="74" y="112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8" name="Freeform 19">
                  <a:extLst>
                    <a:ext uri="{FF2B5EF4-FFF2-40B4-BE49-F238E27FC236}">
                      <a16:creationId xmlns:a16="http://schemas.microsoft.com/office/drawing/2014/main" id="{40B4304F-EF49-4091-AC51-96C6D4872F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5530850"/>
                  <a:ext cx="117475" cy="180975"/>
                </a:xfrm>
                <a:custGeom>
                  <a:avLst/>
                  <a:gdLst>
                    <a:gd name="T0" fmla="*/ 0 w 74"/>
                    <a:gd name="T1" fmla="*/ 114 h 114"/>
                    <a:gd name="T2" fmla="*/ 74 w 74"/>
                    <a:gd name="T3" fmla="*/ 114 h 114"/>
                    <a:gd name="T4" fmla="*/ 74 w 74"/>
                    <a:gd name="T5" fmla="*/ 0 h 114"/>
                    <a:gd name="T6" fmla="*/ 0 w 74"/>
                    <a:gd name="T7" fmla="*/ 17 h 114"/>
                    <a:gd name="T8" fmla="*/ 0 w 74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4">
                      <a:moveTo>
                        <a:pt x="0" y="114"/>
                      </a:moveTo>
                      <a:lnTo>
                        <a:pt x="74" y="114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9" name="Freeform 20">
                  <a:extLst>
                    <a:ext uri="{FF2B5EF4-FFF2-40B4-BE49-F238E27FC236}">
                      <a16:creationId xmlns:a16="http://schemas.microsoft.com/office/drawing/2014/main" id="{2DB08B7C-AACB-4991-AA14-8E9AEE196D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456113"/>
                  <a:ext cx="117475" cy="180975"/>
                </a:xfrm>
                <a:custGeom>
                  <a:avLst/>
                  <a:gdLst>
                    <a:gd name="T0" fmla="*/ 0 w 74"/>
                    <a:gd name="T1" fmla="*/ 114 h 114"/>
                    <a:gd name="T2" fmla="*/ 74 w 74"/>
                    <a:gd name="T3" fmla="*/ 114 h 114"/>
                    <a:gd name="T4" fmla="*/ 74 w 74"/>
                    <a:gd name="T5" fmla="*/ 0 h 114"/>
                    <a:gd name="T6" fmla="*/ 0 w 74"/>
                    <a:gd name="T7" fmla="*/ 19 h 114"/>
                    <a:gd name="T8" fmla="*/ 0 w 74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4">
                      <a:moveTo>
                        <a:pt x="0" y="114"/>
                      </a:moveTo>
                      <a:lnTo>
                        <a:pt x="74" y="114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0" name="Freeform 21">
                  <a:extLst>
                    <a:ext uri="{FF2B5EF4-FFF2-40B4-BE49-F238E27FC236}">
                      <a16:creationId xmlns:a16="http://schemas.microsoft.com/office/drawing/2014/main" id="{447563E1-5DC0-4A9F-A55B-DF7A0CBBB2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995863"/>
                  <a:ext cx="117475" cy="176212"/>
                </a:xfrm>
                <a:custGeom>
                  <a:avLst/>
                  <a:gdLst>
                    <a:gd name="T0" fmla="*/ 0 w 74"/>
                    <a:gd name="T1" fmla="*/ 111 h 111"/>
                    <a:gd name="T2" fmla="*/ 74 w 74"/>
                    <a:gd name="T3" fmla="*/ 111 h 111"/>
                    <a:gd name="T4" fmla="*/ 74 w 74"/>
                    <a:gd name="T5" fmla="*/ 0 h 111"/>
                    <a:gd name="T6" fmla="*/ 0 w 74"/>
                    <a:gd name="T7" fmla="*/ 16 h 111"/>
                    <a:gd name="T8" fmla="*/ 0 w 74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1">
                      <a:moveTo>
                        <a:pt x="0" y="111"/>
                      </a:moveTo>
                      <a:lnTo>
                        <a:pt x="74" y="111"/>
                      </a:lnTo>
                      <a:lnTo>
                        <a:pt x="74" y="0"/>
                      </a:lnTo>
                      <a:lnTo>
                        <a:pt x="0" y="16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1" name="Freeform 22">
                  <a:extLst>
                    <a:ext uri="{FF2B5EF4-FFF2-40B4-BE49-F238E27FC236}">
                      <a16:creationId xmlns:a16="http://schemas.microsoft.com/office/drawing/2014/main" id="{E4B279BD-8CF9-42AA-B93F-072EE782BB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727575"/>
                  <a:ext cx="117475" cy="177800"/>
                </a:xfrm>
                <a:custGeom>
                  <a:avLst/>
                  <a:gdLst>
                    <a:gd name="T0" fmla="*/ 0 w 74"/>
                    <a:gd name="T1" fmla="*/ 112 h 112"/>
                    <a:gd name="T2" fmla="*/ 74 w 74"/>
                    <a:gd name="T3" fmla="*/ 112 h 112"/>
                    <a:gd name="T4" fmla="*/ 74 w 74"/>
                    <a:gd name="T5" fmla="*/ 0 h 112"/>
                    <a:gd name="T6" fmla="*/ 0 w 74"/>
                    <a:gd name="T7" fmla="*/ 17 h 112"/>
                    <a:gd name="T8" fmla="*/ 0 w 74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2">
                      <a:moveTo>
                        <a:pt x="0" y="112"/>
                      </a:moveTo>
                      <a:lnTo>
                        <a:pt x="74" y="112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2" name="Freeform 23">
                  <a:extLst>
                    <a:ext uri="{FF2B5EF4-FFF2-40B4-BE49-F238E27FC236}">
                      <a16:creationId xmlns:a16="http://schemas.microsoft.com/office/drawing/2014/main" id="{943A4D9B-CDED-430E-8CD8-C81DDF34B2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538" y="4456113"/>
                  <a:ext cx="125413" cy="180975"/>
                </a:xfrm>
                <a:custGeom>
                  <a:avLst/>
                  <a:gdLst>
                    <a:gd name="T0" fmla="*/ 0 w 79"/>
                    <a:gd name="T1" fmla="*/ 114 h 114"/>
                    <a:gd name="T2" fmla="*/ 79 w 79"/>
                    <a:gd name="T3" fmla="*/ 114 h 114"/>
                    <a:gd name="T4" fmla="*/ 79 w 79"/>
                    <a:gd name="T5" fmla="*/ 9 h 114"/>
                    <a:gd name="T6" fmla="*/ 0 w 79"/>
                    <a:gd name="T7" fmla="*/ 0 h 114"/>
                    <a:gd name="T8" fmla="*/ 0 w 79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4">
                      <a:moveTo>
                        <a:pt x="0" y="114"/>
                      </a:moveTo>
                      <a:lnTo>
                        <a:pt x="79" y="114"/>
                      </a:lnTo>
                      <a:lnTo>
                        <a:pt x="79" y="9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3" name="Freeform 24">
                  <a:extLst>
                    <a:ext uri="{FF2B5EF4-FFF2-40B4-BE49-F238E27FC236}">
                      <a16:creationId xmlns:a16="http://schemas.microsoft.com/office/drawing/2014/main" id="{78BC0399-948A-4A3C-99AC-8252C8A762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6613" y="5730875"/>
                  <a:ext cx="128588" cy="177800"/>
                </a:xfrm>
                <a:custGeom>
                  <a:avLst/>
                  <a:gdLst>
                    <a:gd name="T0" fmla="*/ 0 w 81"/>
                    <a:gd name="T1" fmla="*/ 112 h 112"/>
                    <a:gd name="T2" fmla="*/ 81 w 81"/>
                    <a:gd name="T3" fmla="*/ 112 h 112"/>
                    <a:gd name="T4" fmla="*/ 81 w 81"/>
                    <a:gd name="T5" fmla="*/ 10 h 112"/>
                    <a:gd name="T6" fmla="*/ 0 w 81"/>
                    <a:gd name="T7" fmla="*/ 0 h 112"/>
                    <a:gd name="T8" fmla="*/ 0 w 81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2">
                      <a:moveTo>
                        <a:pt x="0" y="112"/>
                      </a:moveTo>
                      <a:lnTo>
                        <a:pt x="81" y="112"/>
                      </a:lnTo>
                      <a:lnTo>
                        <a:pt x="81" y="10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4" name="Freeform 25">
                  <a:extLst>
                    <a:ext uri="{FF2B5EF4-FFF2-40B4-BE49-F238E27FC236}">
                      <a16:creationId xmlns:a16="http://schemas.microsoft.com/office/drawing/2014/main" id="{31EFE277-09FC-4A4A-AEBD-8EB3D31B8F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50" y="4387850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5" name="Freeform 26">
                  <a:extLst>
                    <a:ext uri="{FF2B5EF4-FFF2-40B4-BE49-F238E27FC236}">
                      <a16:creationId xmlns:a16="http://schemas.microsoft.com/office/drawing/2014/main" id="{BD25B424-118E-4A4D-BFE1-7540C04B92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6613" y="5195888"/>
                  <a:ext cx="128588" cy="176212"/>
                </a:xfrm>
                <a:custGeom>
                  <a:avLst/>
                  <a:gdLst>
                    <a:gd name="T0" fmla="*/ 0 w 81"/>
                    <a:gd name="T1" fmla="*/ 111 h 111"/>
                    <a:gd name="T2" fmla="*/ 81 w 81"/>
                    <a:gd name="T3" fmla="*/ 111 h 111"/>
                    <a:gd name="T4" fmla="*/ 81 w 81"/>
                    <a:gd name="T5" fmla="*/ 7 h 111"/>
                    <a:gd name="T6" fmla="*/ 0 w 81"/>
                    <a:gd name="T7" fmla="*/ 0 h 111"/>
                    <a:gd name="T8" fmla="*/ 0 w 81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1">
                      <a:moveTo>
                        <a:pt x="0" y="111"/>
                      </a:moveTo>
                      <a:lnTo>
                        <a:pt x="81" y="111"/>
                      </a:lnTo>
                      <a:lnTo>
                        <a:pt x="81" y="7"/>
                      </a:lnTo>
                      <a:lnTo>
                        <a:pt x="0" y="0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7" name="Freeform 28">
                  <a:extLst>
                    <a:ext uri="{FF2B5EF4-FFF2-40B4-BE49-F238E27FC236}">
                      <a16:creationId xmlns:a16="http://schemas.microsoft.com/office/drawing/2014/main" id="{D5D3060A-2B87-4520-A21E-2F64D386D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50" y="4656138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8" name="Freeform 29">
                  <a:extLst>
                    <a:ext uri="{FF2B5EF4-FFF2-40B4-BE49-F238E27FC236}">
                      <a16:creationId xmlns:a16="http://schemas.microsoft.com/office/drawing/2014/main" id="{0D50000D-EC1D-4436-A453-4C717D4DF6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50" y="5462588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9" name="Freeform 30">
                  <a:extLst>
                    <a:ext uri="{FF2B5EF4-FFF2-40B4-BE49-F238E27FC236}">
                      <a16:creationId xmlns:a16="http://schemas.microsoft.com/office/drawing/2014/main" id="{4630E879-BC01-42D8-B9D0-41D34EBE45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50" y="5730875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20" name="Freeform 31">
                  <a:extLst>
                    <a:ext uri="{FF2B5EF4-FFF2-40B4-BE49-F238E27FC236}">
                      <a16:creationId xmlns:a16="http://schemas.microsoft.com/office/drawing/2014/main" id="{05E024B5-14FA-4146-8DAD-0C66EF34AB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50" y="5195888"/>
                  <a:ext cx="120650" cy="176212"/>
                </a:xfrm>
                <a:custGeom>
                  <a:avLst/>
                  <a:gdLst>
                    <a:gd name="T0" fmla="*/ 0 w 76"/>
                    <a:gd name="T1" fmla="*/ 111 h 111"/>
                    <a:gd name="T2" fmla="*/ 76 w 76"/>
                    <a:gd name="T3" fmla="*/ 111 h 111"/>
                    <a:gd name="T4" fmla="*/ 76 w 76"/>
                    <a:gd name="T5" fmla="*/ 0 h 111"/>
                    <a:gd name="T6" fmla="*/ 0 w 76"/>
                    <a:gd name="T7" fmla="*/ 16 h 111"/>
                    <a:gd name="T8" fmla="*/ 0 w 76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1">
                      <a:moveTo>
                        <a:pt x="0" y="111"/>
                      </a:moveTo>
                      <a:lnTo>
                        <a:pt x="76" y="111"/>
                      </a:lnTo>
                      <a:lnTo>
                        <a:pt x="76" y="0"/>
                      </a:lnTo>
                      <a:lnTo>
                        <a:pt x="0" y="16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DD7F1E02-686E-4EC3-95FA-608C29494483}"/>
                </a:ext>
              </a:extLst>
            </p:cNvPr>
            <p:cNvCxnSpPr>
              <a:stCxn id="48" idx="7"/>
              <a:endCxn id="90" idx="3"/>
            </p:cNvCxnSpPr>
            <p:nvPr/>
          </p:nvCxnSpPr>
          <p:spPr>
            <a:xfrm flipV="1">
              <a:off x="5425721" y="2412698"/>
              <a:ext cx="538520" cy="371756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E731AEBF-4CAA-45FA-B4F5-85C1734E4386}"/>
                </a:ext>
              </a:extLst>
            </p:cNvPr>
            <p:cNvCxnSpPr>
              <a:stCxn id="48" idx="5"/>
              <a:endCxn id="122" idx="2"/>
            </p:cNvCxnSpPr>
            <p:nvPr/>
          </p:nvCxnSpPr>
          <p:spPr>
            <a:xfrm>
              <a:off x="5579847" y="4112762"/>
              <a:ext cx="437882" cy="254769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EFD12D21-AA31-4F2F-A9F8-9D04032828E6}"/>
                </a:ext>
              </a:extLst>
            </p:cNvPr>
            <p:cNvCxnSpPr>
              <a:stCxn id="48" idx="3"/>
              <a:endCxn id="154" idx="0"/>
            </p:cNvCxnSpPr>
            <p:nvPr/>
          </p:nvCxnSpPr>
          <p:spPr>
            <a:xfrm flipH="1">
              <a:off x="3976805" y="4266888"/>
              <a:ext cx="274734" cy="405676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D7F8B0DF-98FB-4BE1-8D45-AE5DD9D6126D}"/>
                </a:ext>
              </a:extLst>
            </p:cNvPr>
            <p:cNvGrpSpPr/>
            <p:nvPr/>
          </p:nvGrpSpPr>
          <p:grpSpPr>
            <a:xfrm>
              <a:off x="4148251" y="864126"/>
              <a:ext cx="970465" cy="972000"/>
              <a:chOff x="2165760" y="2268619"/>
              <a:chExt cx="928974" cy="928974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72D7750F-20FD-4DA5-B8A7-0678B427C4CD}"/>
                  </a:ext>
                </a:extLst>
              </p:cNvPr>
              <p:cNvSpPr/>
              <p:nvPr/>
            </p:nvSpPr>
            <p:spPr>
              <a:xfrm rot="21110629">
                <a:off x="2165760" y="2268619"/>
                <a:ext cx="928974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DC946327-AB98-4C8A-801C-1139FA4051FD}"/>
                  </a:ext>
                </a:extLst>
              </p:cNvPr>
              <p:cNvGrpSpPr/>
              <p:nvPr/>
            </p:nvGrpSpPr>
            <p:grpSpPr>
              <a:xfrm>
                <a:off x="2245097" y="2347956"/>
                <a:ext cx="770300" cy="770300"/>
                <a:chOff x="805021" y="2837021"/>
                <a:chExt cx="770300" cy="770300"/>
              </a:xfrm>
            </p:grpSpPr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74A875E5-6AA2-45D5-9088-6D39FA7BC3F4}"/>
                    </a:ext>
                  </a:extLst>
                </p:cNvPr>
                <p:cNvSpPr/>
                <p:nvPr/>
              </p:nvSpPr>
              <p:spPr>
                <a:xfrm>
                  <a:off x="805021" y="2837021"/>
                  <a:ext cx="770300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61" name="组合 60">
                  <a:extLst>
                    <a:ext uri="{FF2B5EF4-FFF2-40B4-BE49-F238E27FC236}">
                      <a16:creationId xmlns:a16="http://schemas.microsoft.com/office/drawing/2014/main" id="{5AF9AAD9-6A85-4122-8AB5-2031F4E1A195}"/>
                    </a:ext>
                  </a:extLst>
                </p:cNvPr>
                <p:cNvGrpSpPr/>
                <p:nvPr/>
              </p:nvGrpSpPr>
              <p:grpSpPr>
                <a:xfrm>
                  <a:off x="1008820" y="3045689"/>
                  <a:ext cx="280287" cy="376961"/>
                  <a:chOff x="955675" y="4187825"/>
                  <a:chExt cx="1279526" cy="1720850"/>
                </a:xfrm>
              </p:grpSpPr>
              <p:sp>
                <p:nvSpPr>
                  <p:cNvPr id="65" name="Freeform 8">
                    <a:extLst>
                      <a:ext uri="{FF2B5EF4-FFF2-40B4-BE49-F238E27FC236}">
                        <a16:creationId xmlns:a16="http://schemas.microsoft.com/office/drawing/2014/main" id="{4DC390B0-F5E3-4010-A49E-DF86FC308A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6" name="Freeform 9">
                    <a:extLst>
                      <a:ext uri="{FF2B5EF4-FFF2-40B4-BE49-F238E27FC236}">
                        <a16:creationId xmlns:a16="http://schemas.microsoft.com/office/drawing/2014/main" id="{45C2524B-FFDD-418A-B48B-156C9D97C7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7" name="Freeform 10">
                    <a:extLst>
                      <a:ext uri="{FF2B5EF4-FFF2-40B4-BE49-F238E27FC236}">
                        <a16:creationId xmlns:a16="http://schemas.microsoft.com/office/drawing/2014/main" id="{6571B9F4-192D-437A-847A-94545E38D4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8" name="Freeform 11">
                    <a:extLst>
                      <a:ext uri="{FF2B5EF4-FFF2-40B4-BE49-F238E27FC236}">
                        <a16:creationId xmlns:a16="http://schemas.microsoft.com/office/drawing/2014/main" id="{C9406D2F-8085-4173-BCCF-C3FDCAA0C9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995863"/>
                    <a:ext cx="125413" cy="176212"/>
                  </a:xfrm>
                  <a:custGeom>
                    <a:avLst/>
                    <a:gdLst>
                      <a:gd name="T0" fmla="*/ 0 w 79"/>
                      <a:gd name="T1" fmla="*/ 111 h 111"/>
                      <a:gd name="T2" fmla="*/ 79 w 79"/>
                      <a:gd name="T3" fmla="*/ 111 h 111"/>
                      <a:gd name="T4" fmla="*/ 79 w 79"/>
                      <a:gd name="T5" fmla="*/ 9 h 111"/>
                      <a:gd name="T6" fmla="*/ 0 w 79"/>
                      <a:gd name="T7" fmla="*/ 0 h 111"/>
                      <a:gd name="T8" fmla="*/ 0 w 79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1">
                        <a:moveTo>
                          <a:pt x="0" y="111"/>
                        </a:moveTo>
                        <a:lnTo>
                          <a:pt x="79" y="111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9" name="Freeform 12">
                    <a:extLst>
                      <a:ext uri="{FF2B5EF4-FFF2-40B4-BE49-F238E27FC236}">
                        <a16:creationId xmlns:a16="http://schemas.microsoft.com/office/drawing/2014/main" id="{722EC70A-5443-4524-BAD1-7FC32737DF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0" name="Freeform 13">
                    <a:extLst>
                      <a:ext uri="{FF2B5EF4-FFF2-40B4-BE49-F238E27FC236}">
                        <a16:creationId xmlns:a16="http://schemas.microsoft.com/office/drawing/2014/main" id="{B395D224-79C2-4396-A682-2EA417A9BA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262563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1" name="Freeform 14">
                    <a:extLst>
                      <a:ext uri="{FF2B5EF4-FFF2-40B4-BE49-F238E27FC236}">
                        <a16:creationId xmlns:a16="http://schemas.microsoft.com/office/drawing/2014/main" id="{635D8CC4-1865-43EE-8A1D-23043B8793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2" name="Freeform 15">
                    <a:extLst>
                      <a:ext uri="{FF2B5EF4-FFF2-40B4-BE49-F238E27FC236}">
                        <a16:creationId xmlns:a16="http://schemas.microsoft.com/office/drawing/2014/main" id="{CDF720E7-597C-495B-9EE1-7BD87EB660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4" name="Freeform 17">
                    <a:extLst>
                      <a:ext uri="{FF2B5EF4-FFF2-40B4-BE49-F238E27FC236}">
                        <a16:creationId xmlns:a16="http://schemas.microsoft.com/office/drawing/2014/main" id="{75E2031F-9CE4-483B-8A67-26A8D1AD57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5" name="Freeform 18">
                    <a:extLst>
                      <a:ext uri="{FF2B5EF4-FFF2-40B4-BE49-F238E27FC236}">
                        <a16:creationId xmlns:a16="http://schemas.microsoft.com/office/drawing/2014/main" id="{93C7D29D-94E0-4FD5-AF36-3AD93ABD50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6" name="Freeform 19">
                    <a:extLst>
                      <a:ext uri="{FF2B5EF4-FFF2-40B4-BE49-F238E27FC236}">
                        <a16:creationId xmlns:a16="http://schemas.microsoft.com/office/drawing/2014/main" id="{BB67BBD4-C245-4C3E-AC53-2F7C380401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7" name="Freeform 20">
                    <a:extLst>
                      <a:ext uri="{FF2B5EF4-FFF2-40B4-BE49-F238E27FC236}">
                        <a16:creationId xmlns:a16="http://schemas.microsoft.com/office/drawing/2014/main" id="{34AF1527-E747-4A2A-B0E9-9548DBE780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8" name="Freeform 21">
                    <a:extLst>
                      <a:ext uri="{FF2B5EF4-FFF2-40B4-BE49-F238E27FC236}">
                        <a16:creationId xmlns:a16="http://schemas.microsoft.com/office/drawing/2014/main" id="{D355318D-C1C9-4082-B3DE-3054CBAAAE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9" name="Freeform 22">
                    <a:extLst>
                      <a:ext uri="{FF2B5EF4-FFF2-40B4-BE49-F238E27FC236}">
                        <a16:creationId xmlns:a16="http://schemas.microsoft.com/office/drawing/2014/main" id="{CFA9777A-610B-4373-9FB9-0231C1669D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0" name="Freeform 23">
                    <a:extLst>
                      <a:ext uri="{FF2B5EF4-FFF2-40B4-BE49-F238E27FC236}">
                        <a16:creationId xmlns:a16="http://schemas.microsoft.com/office/drawing/2014/main" id="{5D83D916-CDE6-4F41-9534-00DEF2B68F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456113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9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1" name="Freeform 24">
                    <a:extLst>
                      <a:ext uri="{FF2B5EF4-FFF2-40B4-BE49-F238E27FC236}">
                        <a16:creationId xmlns:a16="http://schemas.microsoft.com/office/drawing/2014/main" id="{6824737A-CBFA-473A-9B98-F99C25C504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2" name="Freeform 25">
                    <a:extLst>
                      <a:ext uri="{FF2B5EF4-FFF2-40B4-BE49-F238E27FC236}">
                        <a16:creationId xmlns:a16="http://schemas.microsoft.com/office/drawing/2014/main" id="{1573D19B-A2CA-4BC7-9171-1530D9537D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3" name="Freeform 26">
                    <a:extLst>
                      <a:ext uri="{FF2B5EF4-FFF2-40B4-BE49-F238E27FC236}">
                        <a16:creationId xmlns:a16="http://schemas.microsoft.com/office/drawing/2014/main" id="{02AC6750-DEE3-4184-8421-BFA6ADAE45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4" name="Freeform 27">
                    <a:extLst>
                      <a:ext uri="{FF2B5EF4-FFF2-40B4-BE49-F238E27FC236}">
                        <a16:creationId xmlns:a16="http://schemas.microsoft.com/office/drawing/2014/main" id="{8F2C1DD9-9AA4-46F1-83A0-C14C82BE2D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6" name="Freeform 29">
                    <a:extLst>
                      <a:ext uri="{FF2B5EF4-FFF2-40B4-BE49-F238E27FC236}">
                        <a16:creationId xmlns:a16="http://schemas.microsoft.com/office/drawing/2014/main" id="{830B1C6A-6AF9-4C05-9ED0-4770C6E2A4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7" name="Freeform 30">
                    <a:extLst>
                      <a:ext uri="{FF2B5EF4-FFF2-40B4-BE49-F238E27FC236}">
                        <a16:creationId xmlns:a16="http://schemas.microsoft.com/office/drawing/2014/main" id="{77A4046E-6E10-401F-9FFC-EBF823D786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9" name="Freeform 32">
                    <a:extLst>
                      <a:ext uri="{FF2B5EF4-FFF2-40B4-BE49-F238E27FC236}">
                        <a16:creationId xmlns:a16="http://schemas.microsoft.com/office/drawing/2014/main" id="{F0B0E424-1FC6-4074-A282-B182B9C69F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924425"/>
                    <a:ext cx="120650" cy="180975"/>
                  </a:xfrm>
                  <a:custGeom>
                    <a:avLst/>
                    <a:gdLst>
                      <a:gd name="T0" fmla="*/ 0 w 76"/>
                      <a:gd name="T1" fmla="*/ 114 h 114"/>
                      <a:gd name="T2" fmla="*/ 76 w 76"/>
                      <a:gd name="T3" fmla="*/ 114 h 114"/>
                      <a:gd name="T4" fmla="*/ 76 w 76"/>
                      <a:gd name="T5" fmla="*/ 0 h 114"/>
                      <a:gd name="T6" fmla="*/ 0 w 76"/>
                      <a:gd name="T7" fmla="*/ 16 h 114"/>
                      <a:gd name="T8" fmla="*/ 0 w 76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4">
                        <a:moveTo>
                          <a:pt x="0" y="114"/>
                        </a:moveTo>
                        <a:lnTo>
                          <a:pt x="76" y="114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3501114B-9F30-4FE0-9578-DE2BE0A72892}"/>
                </a:ext>
              </a:extLst>
            </p:cNvPr>
            <p:cNvCxnSpPr>
              <a:stCxn id="58" idx="4"/>
              <a:endCxn id="48" idx="0"/>
            </p:cNvCxnSpPr>
            <p:nvPr/>
          </p:nvCxnSpPr>
          <p:spPr>
            <a:xfrm>
              <a:off x="4702434" y="1831210"/>
              <a:ext cx="27212" cy="755205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18" name="矩形 217">
            <a:extLst>
              <a:ext uri="{FF2B5EF4-FFF2-40B4-BE49-F238E27FC236}">
                <a16:creationId xmlns:a16="http://schemas.microsoft.com/office/drawing/2014/main" id="{785A11E5-C98B-44B4-A9BD-C9D31B6ADC0B}"/>
              </a:ext>
            </a:extLst>
          </p:cNvPr>
          <p:cNvSpPr/>
          <p:nvPr/>
        </p:nvSpPr>
        <p:spPr>
          <a:xfrm>
            <a:off x="7722810" y="2957813"/>
            <a:ext cx="1627369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文多眼杂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重复下载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19" name="矩形 218">
            <a:extLst>
              <a:ext uri="{FF2B5EF4-FFF2-40B4-BE49-F238E27FC236}">
                <a16:creationId xmlns:a16="http://schemas.microsoft.com/office/drawing/2014/main" id="{2FDA438B-7544-4F75-95A0-F5EF80DC6DD4}"/>
              </a:ext>
            </a:extLst>
          </p:cNvPr>
          <p:cNvSpPr/>
          <p:nvPr/>
        </p:nvSpPr>
        <p:spPr>
          <a:xfrm>
            <a:off x="7890730" y="5002522"/>
            <a:ext cx="1627369" cy="681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誊抄笔记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有心无力</a:t>
            </a:r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0B6275A2-BC58-4738-BD33-9B3AC7A422E2}"/>
              </a:ext>
            </a:extLst>
          </p:cNvPr>
          <p:cNvSpPr/>
          <p:nvPr/>
        </p:nvSpPr>
        <p:spPr>
          <a:xfrm>
            <a:off x="2588414" y="5491012"/>
            <a:ext cx="1627369" cy="681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投稿格式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次次调整</a:t>
            </a:r>
          </a:p>
        </p:txBody>
      </p:sp>
      <p:sp>
        <p:nvSpPr>
          <p:cNvPr id="221" name="矩形 220">
            <a:extLst>
              <a:ext uri="{FF2B5EF4-FFF2-40B4-BE49-F238E27FC236}">
                <a16:creationId xmlns:a16="http://schemas.microsoft.com/office/drawing/2014/main" id="{2D9E428D-C846-4AB8-9BB2-EF940A735275}"/>
              </a:ext>
            </a:extLst>
          </p:cNvPr>
          <p:cNvSpPr/>
          <p:nvPr/>
        </p:nvSpPr>
        <p:spPr>
          <a:xfrm>
            <a:off x="2207740" y="2838763"/>
            <a:ext cx="1627369" cy="1066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手工编排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百密一疏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功败垂成</a:t>
            </a:r>
          </a:p>
        </p:txBody>
      </p:sp>
      <p:sp>
        <p:nvSpPr>
          <p:cNvPr id="222" name="矩形 221">
            <a:extLst>
              <a:ext uri="{FF2B5EF4-FFF2-40B4-BE49-F238E27FC236}">
                <a16:creationId xmlns:a16="http://schemas.microsoft.com/office/drawing/2014/main" id="{91E7F402-46EB-4EE1-8103-599C5749AFED}"/>
              </a:ext>
            </a:extLst>
          </p:cNvPr>
          <p:cNvSpPr/>
          <p:nvPr/>
        </p:nvSpPr>
        <p:spPr>
          <a:xfrm>
            <a:off x="6263361" y="1615070"/>
            <a:ext cx="1627369" cy="681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海量收集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存储混乱</a:t>
            </a:r>
          </a:p>
        </p:txBody>
      </p:sp>
      <p:sp>
        <p:nvSpPr>
          <p:cNvPr id="20" name="Oval 5">
            <a:extLst>
              <a:ext uri="{FF2B5EF4-FFF2-40B4-BE49-F238E27FC236}">
                <a16:creationId xmlns:a16="http://schemas.microsoft.com/office/drawing/2014/main" id="{7896D6A9-F50F-4C63-8849-8A250383F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8025" y="2185302"/>
            <a:ext cx="546100" cy="5429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28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D07F4128-F2B4-4646-AE19-086FF9D7A714}"/>
              </a:ext>
            </a:extLst>
          </p:cNvPr>
          <p:cNvGrpSpPr>
            <a:grpSpLocks/>
          </p:cNvGrpSpPr>
          <p:nvPr/>
        </p:nvGrpSpPr>
        <p:grpSpPr bwMode="auto">
          <a:xfrm>
            <a:off x="5789313" y="2323413"/>
            <a:ext cx="266700" cy="273050"/>
            <a:chOff x="0" y="0"/>
            <a:chExt cx="276" cy="281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B7E1BFE-1713-4FD1-9CF5-06427D0D8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76" cy="203"/>
            </a:xfrm>
            <a:custGeom>
              <a:avLst/>
              <a:gdLst>
                <a:gd name="T0" fmla="*/ 106 w 138"/>
                <a:gd name="T1" fmla="*/ 37 h 101"/>
                <a:gd name="T2" fmla="*/ 100 w 138"/>
                <a:gd name="T3" fmla="*/ 38 h 101"/>
                <a:gd name="T4" fmla="*/ 100 w 138"/>
                <a:gd name="T5" fmla="*/ 35 h 101"/>
                <a:gd name="T6" fmla="*/ 66 w 138"/>
                <a:gd name="T7" fmla="*/ 0 h 101"/>
                <a:gd name="T8" fmla="*/ 32 w 138"/>
                <a:gd name="T9" fmla="*/ 29 h 101"/>
                <a:gd name="T10" fmla="*/ 22 w 138"/>
                <a:gd name="T11" fmla="*/ 30 h 101"/>
                <a:gd name="T12" fmla="*/ 22 w 138"/>
                <a:gd name="T13" fmla="*/ 30 h 101"/>
                <a:gd name="T14" fmla="*/ 8 w 138"/>
                <a:gd name="T15" fmla="*/ 51 h 101"/>
                <a:gd name="T16" fmla="*/ 10 w 138"/>
                <a:gd name="T17" fmla="*/ 60 h 101"/>
                <a:gd name="T18" fmla="*/ 0 w 138"/>
                <a:gd name="T19" fmla="*/ 79 h 101"/>
                <a:gd name="T20" fmla="*/ 22 w 138"/>
                <a:gd name="T21" fmla="*/ 101 h 101"/>
                <a:gd name="T22" fmla="*/ 45 w 138"/>
                <a:gd name="T23" fmla="*/ 101 h 101"/>
                <a:gd name="T24" fmla="*/ 51 w 138"/>
                <a:gd name="T25" fmla="*/ 95 h 101"/>
                <a:gd name="T26" fmla="*/ 45 w 138"/>
                <a:gd name="T27" fmla="*/ 89 h 101"/>
                <a:gd name="T28" fmla="*/ 22 w 138"/>
                <a:gd name="T29" fmla="*/ 89 h 101"/>
                <a:gd name="T30" fmla="*/ 12 w 138"/>
                <a:gd name="T31" fmla="*/ 79 h 101"/>
                <a:gd name="T32" fmla="*/ 20 w 138"/>
                <a:gd name="T33" fmla="*/ 69 h 101"/>
                <a:gd name="T34" fmla="*/ 25 w 138"/>
                <a:gd name="T35" fmla="*/ 65 h 101"/>
                <a:gd name="T36" fmla="*/ 23 w 138"/>
                <a:gd name="T37" fmla="*/ 58 h 101"/>
                <a:gd name="T38" fmla="*/ 20 w 138"/>
                <a:gd name="T39" fmla="*/ 51 h 101"/>
                <a:gd name="T40" fmla="*/ 26 w 138"/>
                <a:gd name="T41" fmla="*/ 41 h 101"/>
                <a:gd name="T42" fmla="*/ 26 w 138"/>
                <a:gd name="T43" fmla="*/ 41 h 101"/>
                <a:gd name="T44" fmla="*/ 35 w 138"/>
                <a:gd name="T45" fmla="*/ 42 h 101"/>
                <a:gd name="T46" fmla="*/ 41 w 138"/>
                <a:gd name="T47" fmla="*/ 42 h 101"/>
                <a:gd name="T48" fmla="*/ 43 w 138"/>
                <a:gd name="T49" fmla="*/ 36 h 101"/>
                <a:gd name="T50" fmla="*/ 43 w 138"/>
                <a:gd name="T51" fmla="*/ 35 h 101"/>
                <a:gd name="T52" fmla="*/ 43 w 138"/>
                <a:gd name="T53" fmla="*/ 35 h 101"/>
                <a:gd name="T54" fmla="*/ 66 w 138"/>
                <a:gd name="T55" fmla="*/ 12 h 101"/>
                <a:gd name="T56" fmla="*/ 88 w 138"/>
                <a:gd name="T57" fmla="*/ 35 h 101"/>
                <a:gd name="T58" fmla="*/ 84 w 138"/>
                <a:gd name="T59" fmla="*/ 46 h 101"/>
                <a:gd name="T60" fmla="*/ 86 w 138"/>
                <a:gd name="T61" fmla="*/ 54 h 101"/>
                <a:gd name="T62" fmla="*/ 93 w 138"/>
                <a:gd name="T63" fmla="*/ 54 h 101"/>
                <a:gd name="T64" fmla="*/ 106 w 138"/>
                <a:gd name="T65" fmla="*/ 49 h 101"/>
                <a:gd name="T66" fmla="*/ 126 w 138"/>
                <a:gd name="T67" fmla="*/ 69 h 101"/>
                <a:gd name="T68" fmla="*/ 106 w 138"/>
                <a:gd name="T69" fmla="*/ 89 h 101"/>
                <a:gd name="T70" fmla="*/ 93 w 138"/>
                <a:gd name="T71" fmla="*/ 89 h 101"/>
                <a:gd name="T72" fmla="*/ 87 w 138"/>
                <a:gd name="T73" fmla="*/ 95 h 101"/>
                <a:gd name="T74" fmla="*/ 93 w 138"/>
                <a:gd name="T75" fmla="*/ 101 h 101"/>
                <a:gd name="T76" fmla="*/ 106 w 138"/>
                <a:gd name="T77" fmla="*/ 101 h 101"/>
                <a:gd name="T78" fmla="*/ 138 w 138"/>
                <a:gd name="T79" fmla="*/ 69 h 101"/>
                <a:gd name="T80" fmla="*/ 106 w 138"/>
                <a:gd name="T81" fmla="*/ 3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101">
                  <a:moveTo>
                    <a:pt x="106" y="37"/>
                  </a:moveTo>
                  <a:cubicBezTo>
                    <a:pt x="104" y="37"/>
                    <a:pt x="102" y="37"/>
                    <a:pt x="100" y="38"/>
                  </a:cubicBezTo>
                  <a:cubicBezTo>
                    <a:pt x="100" y="37"/>
                    <a:pt x="100" y="36"/>
                    <a:pt x="100" y="35"/>
                  </a:cubicBezTo>
                  <a:cubicBezTo>
                    <a:pt x="100" y="16"/>
                    <a:pt x="84" y="0"/>
                    <a:pt x="66" y="0"/>
                  </a:cubicBezTo>
                  <a:cubicBezTo>
                    <a:pt x="49" y="0"/>
                    <a:pt x="35" y="13"/>
                    <a:pt x="32" y="29"/>
                  </a:cubicBezTo>
                  <a:cubicBezTo>
                    <a:pt x="28" y="28"/>
                    <a:pt x="25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3" y="33"/>
                    <a:pt x="8" y="42"/>
                    <a:pt x="8" y="51"/>
                  </a:cubicBezTo>
                  <a:cubicBezTo>
                    <a:pt x="8" y="54"/>
                    <a:pt x="8" y="57"/>
                    <a:pt x="10" y="60"/>
                  </a:cubicBezTo>
                  <a:cubicBezTo>
                    <a:pt x="4" y="64"/>
                    <a:pt x="0" y="71"/>
                    <a:pt x="0" y="79"/>
                  </a:cubicBezTo>
                  <a:cubicBezTo>
                    <a:pt x="0" y="91"/>
                    <a:pt x="10" y="101"/>
                    <a:pt x="22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8" y="101"/>
                    <a:pt x="51" y="98"/>
                    <a:pt x="51" y="95"/>
                  </a:cubicBezTo>
                  <a:cubicBezTo>
                    <a:pt x="51" y="92"/>
                    <a:pt x="48" y="89"/>
                    <a:pt x="45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16" y="89"/>
                    <a:pt x="12" y="84"/>
                    <a:pt x="12" y="79"/>
                  </a:cubicBezTo>
                  <a:cubicBezTo>
                    <a:pt x="12" y="74"/>
                    <a:pt x="16" y="70"/>
                    <a:pt x="20" y="69"/>
                  </a:cubicBezTo>
                  <a:cubicBezTo>
                    <a:pt x="23" y="69"/>
                    <a:pt x="25" y="67"/>
                    <a:pt x="25" y="65"/>
                  </a:cubicBezTo>
                  <a:cubicBezTo>
                    <a:pt x="26" y="62"/>
                    <a:pt x="25" y="60"/>
                    <a:pt x="23" y="58"/>
                  </a:cubicBezTo>
                  <a:cubicBezTo>
                    <a:pt x="21" y="57"/>
                    <a:pt x="20" y="54"/>
                    <a:pt x="20" y="51"/>
                  </a:cubicBezTo>
                  <a:cubicBezTo>
                    <a:pt x="20" y="47"/>
                    <a:pt x="22" y="43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9" y="40"/>
                    <a:pt x="32" y="40"/>
                    <a:pt x="35" y="42"/>
                  </a:cubicBezTo>
                  <a:cubicBezTo>
                    <a:pt x="36" y="43"/>
                    <a:pt x="39" y="43"/>
                    <a:pt x="41" y="42"/>
                  </a:cubicBezTo>
                  <a:cubicBezTo>
                    <a:pt x="43" y="41"/>
                    <a:pt x="44" y="39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22"/>
                    <a:pt x="53" y="12"/>
                    <a:pt x="66" y="12"/>
                  </a:cubicBezTo>
                  <a:cubicBezTo>
                    <a:pt x="78" y="12"/>
                    <a:pt x="88" y="22"/>
                    <a:pt x="88" y="35"/>
                  </a:cubicBezTo>
                  <a:cubicBezTo>
                    <a:pt x="88" y="39"/>
                    <a:pt x="87" y="43"/>
                    <a:pt x="84" y="46"/>
                  </a:cubicBezTo>
                  <a:cubicBezTo>
                    <a:pt x="83" y="49"/>
                    <a:pt x="83" y="52"/>
                    <a:pt x="86" y="54"/>
                  </a:cubicBezTo>
                  <a:cubicBezTo>
                    <a:pt x="88" y="56"/>
                    <a:pt x="91" y="56"/>
                    <a:pt x="93" y="54"/>
                  </a:cubicBezTo>
                  <a:cubicBezTo>
                    <a:pt x="96" y="52"/>
                    <a:pt x="100" y="49"/>
                    <a:pt x="106" y="49"/>
                  </a:cubicBezTo>
                  <a:cubicBezTo>
                    <a:pt x="117" y="49"/>
                    <a:pt x="126" y="58"/>
                    <a:pt x="126" y="69"/>
                  </a:cubicBezTo>
                  <a:cubicBezTo>
                    <a:pt x="126" y="80"/>
                    <a:pt x="117" y="89"/>
                    <a:pt x="106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0" y="89"/>
                    <a:pt x="87" y="92"/>
                    <a:pt x="87" y="95"/>
                  </a:cubicBezTo>
                  <a:cubicBezTo>
                    <a:pt x="87" y="98"/>
                    <a:pt x="90" y="101"/>
                    <a:pt x="93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24" y="101"/>
                    <a:pt x="138" y="87"/>
                    <a:pt x="138" y="69"/>
                  </a:cubicBezTo>
                  <a:cubicBezTo>
                    <a:pt x="138" y="51"/>
                    <a:pt x="124" y="37"/>
                    <a:pt x="10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4CD573C0-B93E-4EE9-93FD-0C4A7843D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" y="115"/>
              <a:ext cx="108" cy="166"/>
            </a:xfrm>
            <a:custGeom>
              <a:avLst/>
              <a:gdLst>
                <a:gd name="T0" fmla="*/ 43 w 54"/>
                <a:gd name="T1" fmla="*/ 53 h 83"/>
                <a:gd name="T2" fmla="*/ 33 w 54"/>
                <a:gd name="T3" fmla="*/ 63 h 83"/>
                <a:gd name="T4" fmla="*/ 33 w 54"/>
                <a:gd name="T5" fmla="*/ 6 h 83"/>
                <a:gd name="T6" fmla="*/ 27 w 54"/>
                <a:gd name="T7" fmla="*/ 0 h 83"/>
                <a:gd name="T8" fmla="*/ 21 w 54"/>
                <a:gd name="T9" fmla="*/ 6 h 83"/>
                <a:gd name="T10" fmla="*/ 21 w 54"/>
                <a:gd name="T11" fmla="*/ 63 h 83"/>
                <a:gd name="T12" fmla="*/ 11 w 54"/>
                <a:gd name="T13" fmla="*/ 53 h 83"/>
                <a:gd name="T14" fmla="*/ 2 w 54"/>
                <a:gd name="T15" fmla="*/ 53 h 83"/>
                <a:gd name="T16" fmla="*/ 2 w 54"/>
                <a:gd name="T17" fmla="*/ 61 h 83"/>
                <a:gd name="T18" fmla="*/ 23 w 54"/>
                <a:gd name="T19" fmla="*/ 82 h 83"/>
                <a:gd name="T20" fmla="*/ 27 w 54"/>
                <a:gd name="T21" fmla="*/ 83 h 83"/>
                <a:gd name="T22" fmla="*/ 31 w 54"/>
                <a:gd name="T23" fmla="*/ 82 h 83"/>
                <a:gd name="T24" fmla="*/ 52 w 54"/>
                <a:gd name="T25" fmla="*/ 61 h 83"/>
                <a:gd name="T26" fmla="*/ 52 w 54"/>
                <a:gd name="T27" fmla="*/ 53 h 83"/>
                <a:gd name="T28" fmla="*/ 43 w 54"/>
                <a:gd name="T29" fmla="*/ 5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3">
                  <a:moveTo>
                    <a:pt x="43" y="53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2"/>
                    <a:pt x="30" y="0"/>
                    <a:pt x="27" y="0"/>
                  </a:cubicBezTo>
                  <a:cubicBezTo>
                    <a:pt x="24" y="0"/>
                    <a:pt x="21" y="2"/>
                    <a:pt x="21" y="6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8" y="50"/>
                    <a:pt x="5" y="50"/>
                    <a:pt x="2" y="53"/>
                  </a:cubicBezTo>
                  <a:cubicBezTo>
                    <a:pt x="0" y="55"/>
                    <a:pt x="0" y="59"/>
                    <a:pt x="2" y="61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3"/>
                    <a:pt x="25" y="83"/>
                    <a:pt x="27" y="83"/>
                  </a:cubicBezTo>
                  <a:cubicBezTo>
                    <a:pt x="28" y="83"/>
                    <a:pt x="30" y="83"/>
                    <a:pt x="31" y="82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4" y="59"/>
                    <a:pt x="54" y="55"/>
                    <a:pt x="52" y="53"/>
                  </a:cubicBezTo>
                  <a:cubicBezTo>
                    <a:pt x="49" y="50"/>
                    <a:pt x="45" y="50"/>
                    <a:pt x="43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5" name="Oval 9">
            <a:extLst>
              <a:ext uri="{FF2B5EF4-FFF2-40B4-BE49-F238E27FC236}">
                <a16:creationId xmlns:a16="http://schemas.microsoft.com/office/drawing/2014/main" id="{25E955CF-3FA0-4983-A8D5-C6B0A77CB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685" y="2890700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28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BFC23B70-D6AD-411D-88D8-0D194BFA9374}"/>
              </a:ext>
            </a:extLst>
          </p:cNvPr>
          <p:cNvGrpSpPr>
            <a:grpSpLocks/>
          </p:cNvGrpSpPr>
          <p:nvPr/>
        </p:nvGrpSpPr>
        <p:grpSpPr bwMode="auto">
          <a:xfrm>
            <a:off x="4468878" y="2995297"/>
            <a:ext cx="335294" cy="465283"/>
            <a:chOff x="0" y="0"/>
            <a:chExt cx="206" cy="305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CF1B9B84-208F-4E5B-A305-CA293C226F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43"/>
              <a:ext cx="206" cy="262"/>
            </a:xfrm>
            <a:custGeom>
              <a:avLst/>
              <a:gdLst>
                <a:gd name="T0" fmla="*/ 124 w 153"/>
                <a:gd name="T1" fmla="*/ 0 h 193"/>
                <a:gd name="T2" fmla="*/ 29 w 153"/>
                <a:gd name="T3" fmla="*/ 0 h 193"/>
                <a:gd name="T4" fmla="*/ 0 w 153"/>
                <a:gd name="T5" fmla="*/ 29 h 193"/>
                <a:gd name="T6" fmla="*/ 0 w 153"/>
                <a:gd name="T7" fmla="*/ 183 h 193"/>
                <a:gd name="T8" fmla="*/ 5 w 153"/>
                <a:gd name="T9" fmla="*/ 191 h 193"/>
                <a:gd name="T10" fmla="*/ 14 w 153"/>
                <a:gd name="T11" fmla="*/ 192 h 193"/>
                <a:gd name="T12" fmla="*/ 77 w 153"/>
                <a:gd name="T13" fmla="*/ 160 h 193"/>
                <a:gd name="T14" fmla="*/ 139 w 153"/>
                <a:gd name="T15" fmla="*/ 192 h 193"/>
                <a:gd name="T16" fmla="*/ 144 w 153"/>
                <a:gd name="T17" fmla="*/ 193 h 193"/>
                <a:gd name="T18" fmla="*/ 149 w 153"/>
                <a:gd name="T19" fmla="*/ 191 h 193"/>
                <a:gd name="T20" fmla="*/ 153 w 153"/>
                <a:gd name="T21" fmla="*/ 183 h 193"/>
                <a:gd name="T22" fmla="*/ 153 w 153"/>
                <a:gd name="T23" fmla="*/ 29 h 193"/>
                <a:gd name="T24" fmla="*/ 124 w 153"/>
                <a:gd name="T25" fmla="*/ 0 h 193"/>
                <a:gd name="T26" fmla="*/ 134 w 153"/>
                <a:gd name="T27" fmla="*/ 168 h 193"/>
                <a:gd name="T28" fmla="*/ 81 w 153"/>
                <a:gd name="T29" fmla="*/ 140 h 193"/>
                <a:gd name="T30" fmla="*/ 77 w 153"/>
                <a:gd name="T31" fmla="*/ 139 h 193"/>
                <a:gd name="T32" fmla="*/ 72 w 153"/>
                <a:gd name="T33" fmla="*/ 140 h 193"/>
                <a:gd name="T34" fmla="*/ 19 w 153"/>
                <a:gd name="T35" fmla="*/ 168 h 193"/>
                <a:gd name="T36" fmla="*/ 19 w 153"/>
                <a:gd name="T37" fmla="*/ 29 h 193"/>
                <a:gd name="T38" fmla="*/ 29 w 153"/>
                <a:gd name="T39" fmla="*/ 19 h 193"/>
                <a:gd name="T40" fmla="*/ 124 w 153"/>
                <a:gd name="T41" fmla="*/ 19 h 193"/>
                <a:gd name="T42" fmla="*/ 134 w 153"/>
                <a:gd name="T43" fmla="*/ 29 h 193"/>
                <a:gd name="T44" fmla="*/ 134 w 153"/>
                <a:gd name="T45" fmla="*/ 16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93">
                  <a:moveTo>
                    <a:pt x="124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7"/>
                    <a:pt x="2" y="190"/>
                    <a:pt x="5" y="191"/>
                  </a:cubicBezTo>
                  <a:cubicBezTo>
                    <a:pt x="8" y="193"/>
                    <a:pt x="11" y="193"/>
                    <a:pt x="14" y="192"/>
                  </a:cubicBezTo>
                  <a:cubicBezTo>
                    <a:pt x="77" y="160"/>
                    <a:pt x="77" y="160"/>
                    <a:pt x="77" y="160"/>
                  </a:cubicBezTo>
                  <a:cubicBezTo>
                    <a:pt x="139" y="192"/>
                    <a:pt x="139" y="192"/>
                    <a:pt x="139" y="192"/>
                  </a:cubicBezTo>
                  <a:cubicBezTo>
                    <a:pt x="141" y="193"/>
                    <a:pt x="142" y="193"/>
                    <a:pt x="144" y="193"/>
                  </a:cubicBezTo>
                  <a:cubicBezTo>
                    <a:pt x="146" y="193"/>
                    <a:pt x="147" y="192"/>
                    <a:pt x="149" y="191"/>
                  </a:cubicBezTo>
                  <a:cubicBezTo>
                    <a:pt x="152" y="190"/>
                    <a:pt x="153" y="187"/>
                    <a:pt x="153" y="183"/>
                  </a:cubicBezTo>
                  <a:cubicBezTo>
                    <a:pt x="153" y="29"/>
                    <a:pt x="153" y="29"/>
                    <a:pt x="153" y="29"/>
                  </a:cubicBezTo>
                  <a:cubicBezTo>
                    <a:pt x="153" y="13"/>
                    <a:pt x="140" y="0"/>
                    <a:pt x="124" y="0"/>
                  </a:cubicBezTo>
                  <a:close/>
                  <a:moveTo>
                    <a:pt x="134" y="168"/>
                  </a:move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78" y="139"/>
                    <a:pt x="77" y="139"/>
                  </a:cubicBezTo>
                  <a:cubicBezTo>
                    <a:pt x="75" y="139"/>
                    <a:pt x="74" y="140"/>
                    <a:pt x="72" y="140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3"/>
                    <a:pt x="24" y="19"/>
                    <a:pt x="29" y="19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30" y="19"/>
                    <a:pt x="134" y="23"/>
                    <a:pt x="134" y="29"/>
                  </a:cubicBezTo>
                  <a:lnTo>
                    <a:pt x="134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6A2C5942-ACE0-4907-B892-6F013E840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" y="0"/>
              <a:ext cx="123" cy="26"/>
            </a:xfrm>
            <a:custGeom>
              <a:avLst/>
              <a:gdLst>
                <a:gd name="T0" fmla="*/ 10 w 91"/>
                <a:gd name="T1" fmla="*/ 19 h 19"/>
                <a:gd name="T2" fmla="*/ 82 w 91"/>
                <a:gd name="T3" fmla="*/ 19 h 19"/>
                <a:gd name="T4" fmla="*/ 91 w 91"/>
                <a:gd name="T5" fmla="*/ 10 h 19"/>
                <a:gd name="T6" fmla="*/ 82 w 91"/>
                <a:gd name="T7" fmla="*/ 0 h 19"/>
                <a:gd name="T8" fmla="*/ 10 w 91"/>
                <a:gd name="T9" fmla="*/ 0 h 19"/>
                <a:gd name="T10" fmla="*/ 0 w 91"/>
                <a:gd name="T11" fmla="*/ 10 h 19"/>
                <a:gd name="T12" fmla="*/ 10 w 9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9">
                  <a:moveTo>
                    <a:pt x="10" y="19"/>
                  </a:moveTo>
                  <a:cubicBezTo>
                    <a:pt x="82" y="19"/>
                    <a:pt x="82" y="19"/>
                    <a:pt x="82" y="19"/>
                  </a:cubicBezTo>
                  <a:cubicBezTo>
                    <a:pt x="87" y="19"/>
                    <a:pt x="91" y="15"/>
                    <a:pt x="91" y="10"/>
                  </a:cubicBezTo>
                  <a:cubicBezTo>
                    <a:pt x="91" y="4"/>
                    <a:pt x="87" y="0"/>
                    <a:pt x="8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DA7C689F-3E62-4784-8EFB-98E95CC11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" y="105"/>
              <a:ext cx="94" cy="94"/>
            </a:xfrm>
            <a:custGeom>
              <a:avLst/>
              <a:gdLst>
                <a:gd name="T0" fmla="*/ 60 w 69"/>
                <a:gd name="T1" fmla="*/ 25 h 69"/>
                <a:gd name="T2" fmla="*/ 44 w 69"/>
                <a:gd name="T3" fmla="*/ 25 h 69"/>
                <a:gd name="T4" fmla="*/ 44 w 69"/>
                <a:gd name="T5" fmla="*/ 9 h 69"/>
                <a:gd name="T6" fmla="*/ 35 w 69"/>
                <a:gd name="T7" fmla="*/ 0 h 69"/>
                <a:gd name="T8" fmla="*/ 25 w 69"/>
                <a:gd name="T9" fmla="*/ 9 h 69"/>
                <a:gd name="T10" fmla="*/ 25 w 69"/>
                <a:gd name="T11" fmla="*/ 25 h 69"/>
                <a:gd name="T12" fmla="*/ 10 w 69"/>
                <a:gd name="T13" fmla="*/ 25 h 69"/>
                <a:gd name="T14" fmla="*/ 0 w 69"/>
                <a:gd name="T15" fmla="*/ 34 h 69"/>
                <a:gd name="T16" fmla="*/ 10 w 69"/>
                <a:gd name="T17" fmla="*/ 44 h 69"/>
                <a:gd name="T18" fmla="*/ 25 w 69"/>
                <a:gd name="T19" fmla="*/ 44 h 69"/>
                <a:gd name="T20" fmla="*/ 25 w 69"/>
                <a:gd name="T21" fmla="*/ 59 h 69"/>
                <a:gd name="T22" fmla="*/ 35 w 69"/>
                <a:gd name="T23" fmla="*/ 69 h 69"/>
                <a:gd name="T24" fmla="*/ 44 w 69"/>
                <a:gd name="T25" fmla="*/ 59 h 69"/>
                <a:gd name="T26" fmla="*/ 44 w 69"/>
                <a:gd name="T27" fmla="*/ 44 h 69"/>
                <a:gd name="T28" fmla="*/ 60 w 69"/>
                <a:gd name="T29" fmla="*/ 44 h 69"/>
                <a:gd name="T30" fmla="*/ 69 w 69"/>
                <a:gd name="T31" fmla="*/ 34 h 69"/>
                <a:gd name="T32" fmla="*/ 60 w 69"/>
                <a:gd name="T33" fmla="*/ 2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60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ubicBezTo>
                    <a:pt x="30" y="0"/>
                    <a:pt x="25" y="4"/>
                    <a:pt x="25" y="9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5" y="25"/>
                    <a:pt x="0" y="29"/>
                    <a:pt x="0" y="34"/>
                  </a:cubicBezTo>
                  <a:cubicBezTo>
                    <a:pt x="0" y="39"/>
                    <a:pt x="5" y="44"/>
                    <a:pt x="10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64"/>
                    <a:pt x="30" y="69"/>
                    <a:pt x="35" y="69"/>
                  </a:cubicBezTo>
                  <a:cubicBezTo>
                    <a:pt x="40" y="69"/>
                    <a:pt x="44" y="64"/>
                    <a:pt x="44" y="5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5" y="44"/>
                    <a:pt x="69" y="39"/>
                    <a:pt x="69" y="34"/>
                  </a:cubicBezTo>
                  <a:cubicBezTo>
                    <a:pt x="69" y="29"/>
                    <a:pt x="65" y="25"/>
                    <a:pt x="6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3" name="任意多边形: 形状 232">
            <a:extLst>
              <a:ext uri="{FF2B5EF4-FFF2-40B4-BE49-F238E27FC236}">
                <a16:creationId xmlns:a16="http://schemas.microsoft.com/office/drawing/2014/main" id="{7FF4BAD1-1208-432F-9CB6-DFF88122FB93}"/>
              </a:ext>
            </a:extLst>
          </p:cNvPr>
          <p:cNvSpPr/>
          <p:nvPr/>
        </p:nvSpPr>
        <p:spPr>
          <a:xfrm>
            <a:off x="5680927" y="3800117"/>
            <a:ext cx="777037" cy="642853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256" tIns="172256" rIns="172256" bIns="172256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67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175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AD9721F-9D57-499F-849B-79B4C567C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6989" y="4593288"/>
            <a:ext cx="628499" cy="628499"/>
          </a:xfrm>
          <a:prstGeom prst="rect">
            <a:avLst/>
          </a:prstGeom>
        </p:spPr>
      </p:pic>
      <p:sp>
        <p:nvSpPr>
          <p:cNvPr id="249" name="任意多边形: 形状 248">
            <a:extLst>
              <a:ext uri="{FF2B5EF4-FFF2-40B4-BE49-F238E27FC236}">
                <a16:creationId xmlns:a16="http://schemas.microsoft.com/office/drawing/2014/main" id="{94D78B63-285D-4486-A60E-3188F49542E8}"/>
              </a:ext>
            </a:extLst>
          </p:cNvPr>
          <p:cNvSpPr/>
          <p:nvPr/>
        </p:nvSpPr>
        <p:spPr>
          <a:xfrm>
            <a:off x="7155356" y="4717497"/>
            <a:ext cx="361950" cy="350731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256" tIns="172256" rIns="172256" bIns="172256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67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175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E5991A-3063-457C-A6BC-826580F16E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13379" y="5002522"/>
            <a:ext cx="906689" cy="896614"/>
          </a:xfrm>
          <a:prstGeom prst="rect">
            <a:avLst/>
          </a:prstGeom>
        </p:spPr>
      </p:pic>
      <p:sp>
        <p:nvSpPr>
          <p:cNvPr id="274" name="任意多边形: 形状 273">
            <a:extLst>
              <a:ext uri="{FF2B5EF4-FFF2-40B4-BE49-F238E27FC236}">
                <a16:creationId xmlns:a16="http://schemas.microsoft.com/office/drawing/2014/main" id="{648C3B36-3DD5-4406-8411-6D580D858E38}"/>
              </a:ext>
            </a:extLst>
          </p:cNvPr>
          <p:cNvSpPr/>
          <p:nvPr/>
        </p:nvSpPr>
        <p:spPr>
          <a:xfrm>
            <a:off x="6856665" y="2736612"/>
            <a:ext cx="564379" cy="572243"/>
          </a:xfrm>
          <a:custGeom>
            <a:avLst/>
            <a:gdLst>
              <a:gd name="connsiteX0" fmla="*/ 0 w 1316831"/>
              <a:gd name="connsiteY0" fmla="*/ 658416 h 1316831"/>
              <a:gd name="connsiteX1" fmla="*/ 658416 w 1316831"/>
              <a:gd name="connsiteY1" fmla="*/ 0 h 1316831"/>
              <a:gd name="connsiteX2" fmla="*/ 1316832 w 1316831"/>
              <a:gd name="connsiteY2" fmla="*/ 658416 h 1316831"/>
              <a:gd name="connsiteX3" fmla="*/ 658416 w 1316831"/>
              <a:gd name="connsiteY3" fmla="*/ 1316832 h 1316831"/>
              <a:gd name="connsiteX4" fmla="*/ 0 w 1316831"/>
              <a:gd name="connsiteY4" fmla="*/ 658416 h 131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831" h="1316831">
                <a:moveTo>
                  <a:pt x="0" y="658416"/>
                </a:moveTo>
                <a:cubicBezTo>
                  <a:pt x="0" y="294783"/>
                  <a:pt x="294783" y="0"/>
                  <a:pt x="658416" y="0"/>
                </a:cubicBezTo>
                <a:cubicBezTo>
                  <a:pt x="1022049" y="0"/>
                  <a:pt x="1316832" y="294783"/>
                  <a:pt x="1316832" y="658416"/>
                </a:cubicBezTo>
                <a:cubicBezTo>
                  <a:pt x="1316832" y="1022049"/>
                  <a:pt x="1022049" y="1316832"/>
                  <a:pt x="658416" y="1316832"/>
                </a:cubicBezTo>
                <a:cubicBezTo>
                  <a:pt x="294783" y="1316832"/>
                  <a:pt x="0" y="1022049"/>
                  <a:pt x="0" y="6584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211" tIns="193211" rIns="193211" bIns="193211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02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825" dirty="0"/>
          </a:p>
        </p:txBody>
      </p:sp>
      <p:sp>
        <p:nvSpPr>
          <p:cNvPr id="276" name="任意多边形: 形状 275">
            <a:extLst>
              <a:ext uri="{FF2B5EF4-FFF2-40B4-BE49-F238E27FC236}">
                <a16:creationId xmlns:a16="http://schemas.microsoft.com/office/drawing/2014/main" id="{10284AFB-E581-468A-A861-BCAD153BA5DB}"/>
              </a:ext>
            </a:extLst>
          </p:cNvPr>
          <p:cNvSpPr/>
          <p:nvPr/>
        </p:nvSpPr>
        <p:spPr>
          <a:xfrm>
            <a:off x="6969776" y="2836555"/>
            <a:ext cx="338159" cy="361950"/>
          </a:xfrm>
          <a:custGeom>
            <a:avLst/>
            <a:gdLst>
              <a:gd name="connsiteX0" fmla="*/ 270013 w 315913"/>
              <a:gd name="connsiteY0" fmla="*/ 244475 h 338138"/>
              <a:gd name="connsiteX1" fmla="*/ 315913 w 315913"/>
              <a:gd name="connsiteY1" fmla="*/ 290647 h 338138"/>
              <a:gd name="connsiteX2" fmla="*/ 315913 w 315913"/>
              <a:gd name="connsiteY2" fmla="*/ 331542 h 338138"/>
              <a:gd name="connsiteX3" fmla="*/ 313290 w 315913"/>
              <a:gd name="connsiteY3" fmla="*/ 335500 h 338138"/>
              <a:gd name="connsiteX4" fmla="*/ 309356 w 315913"/>
              <a:gd name="connsiteY4" fmla="*/ 338138 h 338138"/>
              <a:gd name="connsiteX5" fmla="*/ 231982 w 315913"/>
              <a:gd name="connsiteY5" fmla="*/ 338138 h 338138"/>
              <a:gd name="connsiteX6" fmla="*/ 225425 w 315913"/>
              <a:gd name="connsiteY6" fmla="*/ 331542 h 338138"/>
              <a:gd name="connsiteX7" fmla="*/ 225425 w 315913"/>
              <a:gd name="connsiteY7" fmla="*/ 290647 h 338138"/>
              <a:gd name="connsiteX8" fmla="*/ 270013 w 315913"/>
              <a:gd name="connsiteY8" fmla="*/ 244475 h 338138"/>
              <a:gd name="connsiteX9" fmla="*/ 157956 w 315913"/>
              <a:gd name="connsiteY9" fmla="*/ 244475 h 338138"/>
              <a:gd name="connsiteX10" fmla="*/ 203200 w 315913"/>
              <a:gd name="connsiteY10" fmla="*/ 290647 h 338138"/>
              <a:gd name="connsiteX11" fmla="*/ 203200 w 315913"/>
              <a:gd name="connsiteY11" fmla="*/ 331542 h 338138"/>
              <a:gd name="connsiteX12" fmla="*/ 201869 w 315913"/>
              <a:gd name="connsiteY12" fmla="*/ 335500 h 338138"/>
              <a:gd name="connsiteX13" fmla="*/ 196546 w 315913"/>
              <a:gd name="connsiteY13" fmla="*/ 338138 h 338138"/>
              <a:gd name="connsiteX14" fmla="*/ 119365 w 315913"/>
              <a:gd name="connsiteY14" fmla="*/ 338138 h 338138"/>
              <a:gd name="connsiteX15" fmla="*/ 112712 w 315913"/>
              <a:gd name="connsiteY15" fmla="*/ 331542 h 338138"/>
              <a:gd name="connsiteX16" fmla="*/ 112712 w 315913"/>
              <a:gd name="connsiteY16" fmla="*/ 290647 h 338138"/>
              <a:gd name="connsiteX17" fmla="*/ 157956 w 315913"/>
              <a:gd name="connsiteY17" fmla="*/ 244475 h 338138"/>
              <a:gd name="connsiteX18" fmla="*/ 45900 w 315913"/>
              <a:gd name="connsiteY18" fmla="*/ 244475 h 338138"/>
              <a:gd name="connsiteX19" fmla="*/ 90488 w 315913"/>
              <a:gd name="connsiteY19" fmla="*/ 290647 h 338138"/>
              <a:gd name="connsiteX20" fmla="*/ 90488 w 315913"/>
              <a:gd name="connsiteY20" fmla="*/ 331542 h 338138"/>
              <a:gd name="connsiteX21" fmla="*/ 89176 w 315913"/>
              <a:gd name="connsiteY21" fmla="*/ 335500 h 338138"/>
              <a:gd name="connsiteX22" fmla="*/ 83931 w 315913"/>
              <a:gd name="connsiteY22" fmla="*/ 338138 h 338138"/>
              <a:gd name="connsiteX23" fmla="*/ 6557 w 315913"/>
              <a:gd name="connsiteY23" fmla="*/ 338138 h 338138"/>
              <a:gd name="connsiteX24" fmla="*/ 0 w 315913"/>
              <a:gd name="connsiteY24" fmla="*/ 331542 h 338138"/>
              <a:gd name="connsiteX25" fmla="*/ 0 w 315913"/>
              <a:gd name="connsiteY25" fmla="*/ 290647 h 338138"/>
              <a:gd name="connsiteX26" fmla="*/ 45900 w 315913"/>
              <a:gd name="connsiteY26" fmla="*/ 244475 h 338138"/>
              <a:gd name="connsiteX27" fmla="*/ 271463 w 315913"/>
              <a:gd name="connsiteY27" fmla="*/ 180975 h 338138"/>
              <a:gd name="connsiteX28" fmla="*/ 301625 w 315913"/>
              <a:gd name="connsiteY28" fmla="*/ 211138 h 338138"/>
              <a:gd name="connsiteX29" fmla="*/ 271463 w 315913"/>
              <a:gd name="connsiteY29" fmla="*/ 241300 h 338138"/>
              <a:gd name="connsiteX30" fmla="*/ 241300 w 315913"/>
              <a:gd name="connsiteY30" fmla="*/ 211138 h 338138"/>
              <a:gd name="connsiteX31" fmla="*/ 271463 w 315913"/>
              <a:gd name="connsiteY31" fmla="*/ 180975 h 338138"/>
              <a:gd name="connsiteX32" fmla="*/ 159420 w 315913"/>
              <a:gd name="connsiteY32" fmla="*/ 180975 h 338138"/>
              <a:gd name="connsiteX33" fmla="*/ 188912 w 315913"/>
              <a:gd name="connsiteY33" fmla="*/ 211138 h 338138"/>
              <a:gd name="connsiteX34" fmla="*/ 159420 w 315913"/>
              <a:gd name="connsiteY34" fmla="*/ 241300 h 338138"/>
              <a:gd name="connsiteX35" fmla="*/ 128587 w 315913"/>
              <a:gd name="connsiteY35" fmla="*/ 211138 h 338138"/>
              <a:gd name="connsiteX36" fmla="*/ 159420 w 315913"/>
              <a:gd name="connsiteY36" fmla="*/ 180975 h 338138"/>
              <a:gd name="connsiteX37" fmla="*/ 46038 w 315913"/>
              <a:gd name="connsiteY37" fmla="*/ 180975 h 338138"/>
              <a:gd name="connsiteX38" fmla="*/ 76201 w 315913"/>
              <a:gd name="connsiteY38" fmla="*/ 211138 h 338138"/>
              <a:gd name="connsiteX39" fmla="*/ 46038 w 315913"/>
              <a:gd name="connsiteY39" fmla="*/ 241301 h 338138"/>
              <a:gd name="connsiteX40" fmla="*/ 15875 w 315913"/>
              <a:gd name="connsiteY40" fmla="*/ 211138 h 338138"/>
              <a:gd name="connsiteX41" fmla="*/ 46038 w 315913"/>
              <a:gd name="connsiteY41" fmla="*/ 180975 h 338138"/>
              <a:gd name="connsiteX42" fmla="*/ 270005 w 315913"/>
              <a:gd name="connsiteY42" fmla="*/ 77788 h 338138"/>
              <a:gd name="connsiteX43" fmla="*/ 238125 w 315913"/>
              <a:gd name="connsiteY43" fmla="*/ 109792 h 338138"/>
              <a:gd name="connsiteX44" fmla="*/ 238125 w 315913"/>
              <a:gd name="connsiteY44" fmla="*/ 144463 h 338138"/>
              <a:gd name="connsiteX45" fmla="*/ 303213 w 315913"/>
              <a:gd name="connsiteY45" fmla="*/ 144463 h 338138"/>
              <a:gd name="connsiteX46" fmla="*/ 303213 w 315913"/>
              <a:gd name="connsiteY46" fmla="*/ 109792 h 338138"/>
              <a:gd name="connsiteX47" fmla="*/ 270005 w 315913"/>
              <a:gd name="connsiteY47" fmla="*/ 77788 h 338138"/>
              <a:gd name="connsiteX48" fmla="*/ 270013 w 315913"/>
              <a:gd name="connsiteY48" fmla="*/ 65088 h 338138"/>
              <a:gd name="connsiteX49" fmla="*/ 315913 w 315913"/>
              <a:gd name="connsiteY49" fmla="*/ 109941 h 338138"/>
              <a:gd name="connsiteX50" fmla="*/ 315913 w 315913"/>
              <a:gd name="connsiteY50" fmla="*/ 150836 h 338138"/>
              <a:gd name="connsiteX51" fmla="*/ 313290 w 315913"/>
              <a:gd name="connsiteY51" fmla="*/ 156113 h 338138"/>
              <a:gd name="connsiteX52" fmla="*/ 309356 w 315913"/>
              <a:gd name="connsiteY52" fmla="*/ 158751 h 338138"/>
              <a:gd name="connsiteX53" fmla="*/ 231982 w 315913"/>
              <a:gd name="connsiteY53" fmla="*/ 158751 h 338138"/>
              <a:gd name="connsiteX54" fmla="*/ 225425 w 315913"/>
              <a:gd name="connsiteY54" fmla="*/ 150836 h 338138"/>
              <a:gd name="connsiteX55" fmla="*/ 225425 w 315913"/>
              <a:gd name="connsiteY55" fmla="*/ 109941 h 338138"/>
              <a:gd name="connsiteX56" fmla="*/ 270013 w 315913"/>
              <a:gd name="connsiteY56" fmla="*/ 65088 h 338138"/>
              <a:gd name="connsiteX57" fmla="*/ 157956 w 315913"/>
              <a:gd name="connsiteY57" fmla="*/ 65088 h 338138"/>
              <a:gd name="connsiteX58" fmla="*/ 203200 w 315913"/>
              <a:gd name="connsiteY58" fmla="*/ 109941 h 338138"/>
              <a:gd name="connsiteX59" fmla="*/ 203200 w 315913"/>
              <a:gd name="connsiteY59" fmla="*/ 150836 h 338138"/>
              <a:gd name="connsiteX60" fmla="*/ 201869 w 315913"/>
              <a:gd name="connsiteY60" fmla="*/ 156113 h 338138"/>
              <a:gd name="connsiteX61" fmla="*/ 196546 w 315913"/>
              <a:gd name="connsiteY61" fmla="*/ 158751 h 338138"/>
              <a:gd name="connsiteX62" fmla="*/ 119365 w 315913"/>
              <a:gd name="connsiteY62" fmla="*/ 158751 h 338138"/>
              <a:gd name="connsiteX63" fmla="*/ 112712 w 315913"/>
              <a:gd name="connsiteY63" fmla="*/ 150836 h 338138"/>
              <a:gd name="connsiteX64" fmla="*/ 112712 w 315913"/>
              <a:gd name="connsiteY64" fmla="*/ 109941 h 338138"/>
              <a:gd name="connsiteX65" fmla="*/ 157956 w 315913"/>
              <a:gd name="connsiteY65" fmla="*/ 65088 h 338138"/>
              <a:gd name="connsiteX66" fmla="*/ 45900 w 315913"/>
              <a:gd name="connsiteY66" fmla="*/ 65088 h 338138"/>
              <a:gd name="connsiteX67" fmla="*/ 90488 w 315913"/>
              <a:gd name="connsiteY67" fmla="*/ 109941 h 338138"/>
              <a:gd name="connsiteX68" fmla="*/ 90488 w 315913"/>
              <a:gd name="connsiteY68" fmla="*/ 150836 h 338138"/>
              <a:gd name="connsiteX69" fmla="*/ 89176 w 315913"/>
              <a:gd name="connsiteY69" fmla="*/ 156113 h 338138"/>
              <a:gd name="connsiteX70" fmla="*/ 83931 w 315913"/>
              <a:gd name="connsiteY70" fmla="*/ 158751 h 338138"/>
              <a:gd name="connsiteX71" fmla="*/ 6557 w 315913"/>
              <a:gd name="connsiteY71" fmla="*/ 158751 h 338138"/>
              <a:gd name="connsiteX72" fmla="*/ 0 w 315913"/>
              <a:gd name="connsiteY72" fmla="*/ 150836 h 338138"/>
              <a:gd name="connsiteX73" fmla="*/ 0 w 315913"/>
              <a:gd name="connsiteY73" fmla="*/ 109941 h 338138"/>
              <a:gd name="connsiteX74" fmla="*/ 45900 w 315913"/>
              <a:gd name="connsiteY74" fmla="*/ 65088 h 338138"/>
              <a:gd name="connsiteX75" fmla="*/ 270669 w 315913"/>
              <a:gd name="connsiteY75" fmla="*/ 14288 h 338138"/>
              <a:gd name="connsiteX76" fmla="*/ 254000 w 315913"/>
              <a:gd name="connsiteY76" fmla="*/ 30957 h 338138"/>
              <a:gd name="connsiteX77" fmla="*/ 270669 w 315913"/>
              <a:gd name="connsiteY77" fmla="*/ 47626 h 338138"/>
              <a:gd name="connsiteX78" fmla="*/ 287338 w 315913"/>
              <a:gd name="connsiteY78" fmla="*/ 30957 h 338138"/>
              <a:gd name="connsiteX79" fmla="*/ 270669 w 315913"/>
              <a:gd name="connsiteY79" fmla="*/ 14288 h 338138"/>
              <a:gd name="connsiteX80" fmla="*/ 271463 w 315913"/>
              <a:gd name="connsiteY80" fmla="*/ 0 h 338138"/>
              <a:gd name="connsiteX81" fmla="*/ 301625 w 315913"/>
              <a:gd name="connsiteY81" fmla="*/ 30957 h 338138"/>
              <a:gd name="connsiteX82" fmla="*/ 271463 w 315913"/>
              <a:gd name="connsiteY82" fmla="*/ 61913 h 338138"/>
              <a:gd name="connsiteX83" fmla="*/ 241300 w 315913"/>
              <a:gd name="connsiteY83" fmla="*/ 30957 h 338138"/>
              <a:gd name="connsiteX84" fmla="*/ 271463 w 315913"/>
              <a:gd name="connsiteY84" fmla="*/ 0 h 338138"/>
              <a:gd name="connsiteX85" fmla="*/ 159420 w 315913"/>
              <a:gd name="connsiteY85" fmla="*/ 0 h 338138"/>
              <a:gd name="connsiteX86" fmla="*/ 188912 w 315913"/>
              <a:gd name="connsiteY86" fmla="*/ 30957 h 338138"/>
              <a:gd name="connsiteX87" fmla="*/ 159420 w 315913"/>
              <a:gd name="connsiteY87" fmla="*/ 61913 h 338138"/>
              <a:gd name="connsiteX88" fmla="*/ 128587 w 315913"/>
              <a:gd name="connsiteY88" fmla="*/ 30957 h 338138"/>
              <a:gd name="connsiteX89" fmla="*/ 159420 w 315913"/>
              <a:gd name="connsiteY89" fmla="*/ 0 h 338138"/>
              <a:gd name="connsiteX90" fmla="*/ 46037 w 315913"/>
              <a:gd name="connsiteY90" fmla="*/ 0 h 338138"/>
              <a:gd name="connsiteX91" fmla="*/ 76200 w 315913"/>
              <a:gd name="connsiteY91" fmla="*/ 30957 h 338138"/>
              <a:gd name="connsiteX92" fmla="*/ 46037 w 315913"/>
              <a:gd name="connsiteY92" fmla="*/ 61913 h 338138"/>
              <a:gd name="connsiteX93" fmla="*/ 15875 w 315913"/>
              <a:gd name="connsiteY93" fmla="*/ 30957 h 338138"/>
              <a:gd name="connsiteX94" fmla="*/ 46037 w 315913"/>
              <a:gd name="connsiteY9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5913" h="338138">
                <a:moveTo>
                  <a:pt x="270013" y="244475"/>
                </a:moveTo>
                <a:cubicBezTo>
                  <a:pt x="294930" y="244475"/>
                  <a:pt x="315913" y="265582"/>
                  <a:pt x="315913" y="290647"/>
                </a:cubicBezTo>
                <a:cubicBezTo>
                  <a:pt x="315913" y="290647"/>
                  <a:pt x="315913" y="290647"/>
                  <a:pt x="315913" y="331542"/>
                </a:cubicBezTo>
                <a:cubicBezTo>
                  <a:pt x="315913" y="332861"/>
                  <a:pt x="314602" y="335500"/>
                  <a:pt x="313290" y="335500"/>
                </a:cubicBezTo>
                <a:cubicBezTo>
                  <a:pt x="313290" y="336819"/>
                  <a:pt x="310667" y="338138"/>
                  <a:pt x="309356" y="338138"/>
                </a:cubicBezTo>
                <a:cubicBezTo>
                  <a:pt x="309356" y="338138"/>
                  <a:pt x="309356" y="338138"/>
                  <a:pt x="231982" y="338138"/>
                </a:cubicBezTo>
                <a:cubicBezTo>
                  <a:pt x="228048" y="338138"/>
                  <a:pt x="225425" y="335500"/>
                  <a:pt x="225425" y="331542"/>
                </a:cubicBezTo>
                <a:cubicBezTo>
                  <a:pt x="225425" y="331542"/>
                  <a:pt x="225425" y="331542"/>
                  <a:pt x="225425" y="290647"/>
                </a:cubicBezTo>
                <a:cubicBezTo>
                  <a:pt x="225425" y="265582"/>
                  <a:pt x="246408" y="244475"/>
                  <a:pt x="270013" y="244475"/>
                </a:cubicBezTo>
                <a:close/>
                <a:moveTo>
                  <a:pt x="157956" y="244475"/>
                </a:moveTo>
                <a:cubicBezTo>
                  <a:pt x="183239" y="244475"/>
                  <a:pt x="203200" y="265582"/>
                  <a:pt x="203200" y="290647"/>
                </a:cubicBezTo>
                <a:cubicBezTo>
                  <a:pt x="203200" y="290647"/>
                  <a:pt x="203200" y="290647"/>
                  <a:pt x="203200" y="331542"/>
                </a:cubicBezTo>
                <a:cubicBezTo>
                  <a:pt x="203200" y="332861"/>
                  <a:pt x="203200" y="335500"/>
                  <a:pt x="201869" y="335500"/>
                </a:cubicBezTo>
                <a:cubicBezTo>
                  <a:pt x="200538" y="336819"/>
                  <a:pt x="199208" y="338138"/>
                  <a:pt x="196546" y="338138"/>
                </a:cubicBezTo>
                <a:cubicBezTo>
                  <a:pt x="196546" y="338138"/>
                  <a:pt x="196546" y="338138"/>
                  <a:pt x="119365" y="338138"/>
                </a:cubicBezTo>
                <a:cubicBezTo>
                  <a:pt x="115373" y="338138"/>
                  <a:pt x="112712" y="335500"/>
                  <a:pt x="112712" y="331542"/>
                </a:cubicBezTo>
                <a:cubicBezTo>
                  <a:pt x="112712" y="331542"/>
                  <a:pt x="112712" y="331542"/>
                  <a:pt x="112712" y="290647"/>
                </a:cubicBezTo>
                <a:cubicBezTo>
                  <a:pt x="112712" y="265582"/>
                  <a:pt x="132672" y="244475"/>
                  <a:pt x="157956" y="244475"/>
                </a:cubicBezTo>
                <a:close/>
                <a:moveTo>
                  <a:pt x="45900" y="244475"/>
                </a:moveTo>
                <a:cubicBezTo>
                  <a:pt x="69505" y="244475"/>
                  <a:pt x="90488" y="265582"/>
                  <a:pt x="90488" y="290647"/>
                </a:cubicBezTo>
                <a:cubicBezTo>
                  <a:pt x="90488" y="290647"/>
                  <a:pt x="90488" y="290647"/>
                  <a:pt x="90488" y="331542"/>
                </a:cubicBezTo>
                <a:cubicBezTo>
                  <a:pt x="90488" y="332861"/>
                  <a:pt x="90488" y="335500"/>
                  <a:pt x="89176" y="335500"/>
                </a:cubicBezTo>
                <a:cubicBezTo>
                  <a:pt x="87865" y="336819"/>
                  <a:pt x="85242" y="338138"/>
                  <a:pt x="83931" y="338138"/>
                </a:cubicBezTo>
                <a:cubicBezTo>
                  <a:pt x="83931" y="338138"/>
                  <a:pt x="83931" y="338138"/>
                  <a:pt x="6557" y="338138"/>
                </a:cubicBezTo>
                <a:cubicBezTo>
                  <a:pt x="3934" y="338138"/>
                  <a:pt x="0" y="335500"/>
                  <a:pt x="0" y="331542"/>
                </a:cubicBezTo>
                <a:cubicBezTo>
                  <a:pt x="0" y="331542"/>
                  <a:pt x="0" y="331542"/>
                  <a:pt x="0" y="290647"/>
                </a:cubicBezTo>
                <a:cubicBezTo>
                  <a:pt x="0" y="265582"/>
                  <a:pt x="20983" y="244475"/>
                  <a:pt x="45900" y="244475"/>
                </a:cubicBezTo>
                <a:close/>
                <a:moveTo>
                  <a:pt x="271463" y="180975"/>
                </a:moveTo>
                <a:cubicBezTo>
                  <a:pt x="287200" y="180975"/>
                  <a:pt x="301625" y="194089"/>
                  <a:pt x="301625" y="211138"/>
                </a:cubicBezTo>
                <a:cubicBezTo>
                  <a:pt x="301625" y="228186"/>
                  <a:pt x="287200" y="241300"/>
                  <a:pt x="271463" y="241300"/>
                </a:cubicBezTo>
                <a:cubicBezTo>
                  <a:pt x="254414" y="241300"/>
                  <a:pt x="241300" y="228186"/>
                  <a:pt x="241300" y="211138"/>
                </a:cubicBezTo>
                <a:cubicBezTo>
                  <a:pt x="241300" y="194089"/>
                  <a:pt x="254414" y="180975"/>
                  <a:pt x="271463" y="180975"/>
                </a:cubicBezTo>
                <a:close/>
                <a:moveTo>
                  <a:pt x="159420" y="180975"/>
                </a:moveTo>
                <a:cubicBezTo>
                  <a:pt x="175506" y="180975"/>
                  <a:pt x="188912" y="194089"/>
                  <a:pt x="188912" y="211138"/>
                </a:cubicBezTo>
                <a:cubicBezTo>
                  <a:pt x="188912" y="228186"/>
                  <a:pt x="175506" y="241300"/>
                  <a:pt x="159420" y="241300"/>
                </a:cubicBezTo>
                <a:cubicBezTo>
                  <a:pt x="141992" y="241300"/>
                  <a:pt x="128587" y="228186"/>
                  <a:pt x="128587" y="211138"/>
                </a:cubicBezTo>
                <a:cubicBezTo>
                  <a:pt x="128587" y="194089"/>
                  <a:pt x="141992" y="180975"/>
                  <a:pt x="159420" y="180975"/>
                </a:cubicBezTo>
                <a:close/>
                <a:moveTo>
                  <a:pt x="46038" y="180975"/>
                </a:moveTo>
                <a:cubicBezTo>
                  <a:pt x="62697" y="180975"/>
                  <a:pt x="76201" y="194479"/>
                  <a:pt x="76201" y="211138"/>
                </a:cubicBezTo>
                <a:cubicBezTo>
                  <a:pt x="76201" y="227797"/>
                  <a:pt x="62697" y="241301"/>
                  <a:pt x="46038" y="241301"/>
                </a:cubicBezTo>
                <a:cubicBezTo>
                  <a:pt x="29379" y="241301"/>
                  <a:pt x="15875" y="227797"/>
                  <a:pt x="15875" y="211138"/>
                </a:cubicBezTo>
                <a:cubicBezTo>
                  <a:pt x="15875" y="194479"/>
                  <a:pt x="29379" y="180975"/>
                  <a:pt x="46038" y="180975"/>
                </a:cubicBezTo>
                <a:close/>
                <a:moveTo>
                  <a:pt x="270005" y="77788"/>
                </a:moveTo>
                <a:cubicBezTo>
                  <a:pt x="252736" y="77788"/>
                  <a:pt x="238125" y="92457"/>
                  <a:pt x="238125" y="109792"/>
                </a:cubicBezTo>
                <a:cubicBezTo>
                  <a:pt x="238125" y="109792"/>
                  <a:pt x="238125" y="109792"/>
                  <a:pt x="238125" y="144463"/>
                </a:cubicBezTo>
                <a:cubicBezTo>
                  <a:pt x="238125" y="144463"/>
                  <a:pt x="238125" y="144463"/>
                  <a:pt x="303213" y="144463"/>
                </a:cubicBezTo>
                <a:lnTo>
                  <a:pt x="303213" y="109792"/>
                </a:lnTo>
                <a:cubicBezTo>
                  <a:pt x="303213" y="92457"/>
                  <a:pt x="288602" y="77788"/>
                  <a:pt x="270005" y="77788"/>
                </a:cubicBezTo>
                <a:close/>
                <a:moveTo>
                  <a:pt x="270013" y="65088"/>
                </a:moveTo>
                <a:cubicBezTo>
                  <a:pt x="294930" y="65088"/>
                  <a:pt x="315913" y="84876"/>
                  <a:pt x="315913" y="109941"/>
                </a:cubicBezTo>
                <a:cubicBezTo>
                  <a:pt x="315913" y="109941"/>
                  <a:pt x="315913" y="109941"/>
                  <a:pt x="315913" y="150836"/>
                </a:cubicBezTo>
                <a:cubicBezTo>
                  <a:pt x="315913" y="153474"/>
                  <a:pt x="314602" y="154794"/>
                  <a:pt x="313290" y="156113"/>
                </a:cubicBezTo>
                <a:cubicBezTo>
                  <a:pt x="313290" y="157432"/>
                  <a:pt x="310667" y="158751"/>
                  <a:pt x="309356" y="158751"/>
                </a:cubicBezTo>
                <a:cubicBezTo>
                  <a:pt x="309356" y="158751"/>
                  <a:pt x="309356" y="158751"/>
                  <a:pt x="231982" y="158751"/>
                </a:cubicBezTo>
                <a:cubicBezTo>
                  <a:pt x="228048" y="158751"/>
                  <a:pt x="225425" y="154794"/>
                  <a:pt x="225425" y="150836"/>
                </a:cubicBezTo>
                <a:cubicBezTo>
                  <a:pt x="225425" y="150836"/>
                  <a:pt x="225425" y="150836"/>
                  <a:pt x="225425" y="109941"/>
                </a:cubicBezTo>
                <a:cubicBezTo>
                  <a:pt x="225425" y="84876"/>
                  <a:pt x="246408" y="65088"/>
                  <a:pt x="270013" y="65088"/>
                </a:cubicBezTo>
                <a:close/>
                <a:moveTo>
                  <a:pt x="157956" y="65088"/>
                </a:moveTo>
                <a:cubicBezTo>
                  <a:pt x="183239" y="65088"/>
                  <a:pt x="203200" y="84876"/>
                  <a:pt x="203200" y="109941"/>
                </a:cubicBezTo>
                <a:cubicBezTo>
                  <a:pt x="203200" y="109941"/>
                  <a:pt x="203200" y="109941"/>
                  <a:pt x="203200" y="150836"/>
                </a:cubicBezTo>
                <a:cubicBezTo>
                  <a:pt x="203200" y="153474"/>
                  <a:pt x="203200" y="154794"/>
                  <a:pt x="201869" y="156113"/>
                </a:cubicBezTo>
                <a:cubicBezTo>
                  <a:pt x="200538" y="157432"/>
                  <a:pt x="199208" y="158751"/>
                  <a:pt x="196546" y="158751"/>
                </a:cubicBezTo>
                <a:cubicBezTo>
                  <a:pt x="196546" y="158751"/>
                  <a:pt x="196546" y="158751"/>
                  <a:pt x="119365" y="158751"/>
                </a:cubicBezTo>
                <a:cubicBezTo>
                  <a:pt x="115373" y="158751"/>
                  <a:pt x="112712" y="154794"/>
                  <a:pt x="112712" y="150836"/>
                </a:cubicBezTo>
                <a:cubicBezTo>
                  <a:pt x="112712" y="150836"/>
                  <a:pt x="112712" y="150836"/>
                  <a:pt x="112712" y="109941"/>
                </a:cubicBezTo>
                <a:cubicBezTo>
                  <a:pt x="112712" y="84876"/>
                  <a:pt x="132672" y="65088"/>
                  <a:pt x="157956" y="65088"/>
                </a:cubicBezTo>
                <a:close/>
                <a:moveTo>
                  <a:pt x="45900" y="65088"/>
                </a:moveTo>
                <a:cubicBezTo>
                  <a:pt x="69505" y="65088"/>
                  <a:pt x="90488" y="84876"/>
                  <a:pt x="90488" y="109941"/>
                </a:cubicBezTo>
                <a:cubicBezTo>
                  <a:pt x="90488" y="109941"/>
                  <a:pt x="90488" y="109941"/>
                  <a:pt x="90488" y="150836"/>
                </a:cubicBezTo>
                <a:cubicBezTo>
                  <a:pt x="90488" y="153474"/>
                  <a:pt x="90488" y="154794"/>
                  <a:pt x="89176" y="156113"/>
                </a:cubicBezTo>
                <a:cubicBezTo>
                  <a:pt x="87865" y="157432"/>
                  <a:pt x="85242" y="158751"/>
                  <a:pt x="83931" y="158751"/>
                </a:cubicBezTo>
                <a:cubicBezTo>
                  <a:pt x="83931" y="158751"/>
                  <a:pt x="83931" y="158751"/>
                  <a:pt x="6557" y="158751"/>
                </a:cubicBezTo>
                <a:cubicBezTo>
                  <a:pt x="3934" y="158751"/>
                  <a:pt x="0" y="154794"/>
                  <a:pt x="0" y="150836"/>
                </a:cubicBezTo>
                <a:cubicBezTo>
                  <a:pt x="0" y="150836"/>
                  <a:pt x="0" y="150836"/>
                  <a:pt x="0" y="109941"/>
                </a:cubicBezTo>
                <a:cubicBezTo>
                  <a:pt x="0" y="84876"/>
                  <a:pt x="20983" y="65088"/>
                  <a:pt x="45900" y="65088"/>
                </a:cubicBezTo>
                <a:close/>
                <a:moveTo>
                  <a:pt x="270669" y="14288"/>
                </a:moveTo>
                <a:cubicBezTo>
                  <a:pt x="261463" y="14288"/>
                  <a:pt x="254000" y="21751"/>
                  <a:pt x="254000" y="30957"/>
                </a:cubicBezTo>
                <a:cubicBezTo>
                  <a:pt x="254000" y="40163"/>
                  <a:pt x="261463" y="47626"/>
                  <a:pt x="270669" y="47626"/>
                </a:cubicBezTo>
                <a:cubicBezTo>
                  <a:pt x="279875" y="47626"/>
                  <a:pt x="287338" y="40163"/>
                  <a:pt x="287338" y="30957"/>
                </a:cubicBezTo>
                <a:cubicBezTo>
                  <a:pt x="287338" y="21751"/>
                  <a:pt x="279875" y="14288"/>
                  <a:pt x="270669" y="14288"/>
                </a:cubicBezTo>
                <a:close/>
                <a:moveTo>
                  <a:pt x="271463" y="0"/>
                </a:moveTo>
                <a:cubicBezTo>
                  <a:pt x="287200" y="0"/>
                  <a:pt x="301625" y="13459"/>
                  <a:pt x="301625" y="30957"/>
                </a:cubicBezTo>
                <a:cubicBezTo>
                  <a:pt x="301625" y="48454"/>
                  <a:pt x="287200" y="61913"/>
                  <a:pt x="271463" y="61913"/>
                </a:cubicBezTo>
                <a:cubicBezTo>
                  <a:pt x="254414" y="61913"/>
                  <a:pt x="241300" y="48454"/>
                  <a:pt x="241300" y="30957"/>
                </a:cubicBezTo>
                <a:cubicBezTo>
                  <a:pt x="241300" y="13459"/>
                  <a:pt x="254414" y="0"/>
                  <a:pt x="271463" y="0"/>
                </a:cubicBezTo>
                <a:close/>
                <a:moveTo>
                  <a:pt x="159420" y="0"/>
                </a:moveTo>
                <a:cubicBezTo>
                  <a:pt x="175506" y="0"/>
                  <a:pt x="188912" y="13459"/>
                  <a:pt x="188912" y="30957"/>
                </a:cubicBezTo>
                <a:cubicBezTo>
                  <a:pt x="188912" y="48454"/>
                  <a:pt x="175506" y="61913"/>
                  <a:pt x="159420" y="61913"/>
                </a:cubicBezTo>
                <a:cubicBezTo>
                  <a:pt x="141992" y="61913"/>
                  <a:pt x="128587" y="48454"/>
                  <a:pt x="128587" y="30957"/>
                </a:cubicBezTo>
                <a:cubicBezTo>
                  <a:pt x="128587" y="13459"/>
                  <a:pt x="141992" y="0"/>
                  <a:pt x="159420" y="0"/>
                </a:cubicBezTo>
                <a:close/>
                <a:moveTo>
                  <a:pt x="46037" y="0"/>
                </a:moveTo>
                <a:cubicBezTo>
                  <a:pt x="63086" y="0"/>
                  <a:pt x="76200" y="13459"/>
                  <a:pt x="76200" y="30957"/>
                </a:cubicBezTo>
                <a:cubicBezTo>
                  <a:pt x="76200" y="48454"/>
                  <a:pt x="63086" y="61913"/>
                  <a:pt x="46037" y="61913"/>
                </a:cubicBezTo>
                <a:cubicBezTo>
                  <a:pt x="28989" y="61913"/>
                  <a:pt x="15875" y="48454"/>
                  <a:pt x="15875" y="30957"/>
                </a:cubicBezTo>
                <a:cubicBezTo>
                  <a:pt x="15875" y="13459"/>
                  <a:pt x="28989" y="0"/>
                  <a:pt x="460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211" tIns="193211" rIns="193211" bIns="193211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02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825" dirty="0"/>
          </a:p>
        </p:txBody>
      </p:sp>
      <p:sp>
        <p:nvSpPr>
          <p:cNvPr id="277" name="矩形 276">
            <a:extLst>
              <a:ext uri="{FF2B5EF4-FFF2-40B4-BE49-F238E27FC236}">
                <a16:creationId xmlns:a16="http://schemas.microsoft.com/office/drawing/2014/main" id="{B716234E-5816-4B51-A3B4-91C81AF65E78}"/>
              </a:ext>
            </a:extLst>
          </p:cNvPr>
          <p:cNvSpPr/>
          <p:nvPr/>
        </p:nvSpPr>
        <p:spPr>
          <a:xfrm>
            <a:off x="9602415" y="6133666"/>
            <a:ext cx="1733167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······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16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7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数据分析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8D1BAEB-9420-46EA-9E52-8F2DBE8BA5F1}"/>
              </a:ext>
            </a:extLst>
          </p:cNvPr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F63315-0380-4E03-BB29-F394A39AB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23" y="1102136"/>
            <a:ext cx="8049621" cy="51001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8AEFCD-B93F-4355-AEB9-85C9A5DBC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2"/>
          <a:stretch/>
        </p:blipFill>
        <p:spPr>
          <a:xfrm>
            <a:off x="1490181" y="2585033"/>
            <a:ext cx="5009587" cy="36172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1B48068-C061-4815-A794-1F97A7F80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980" y="640567"/>
            <a:ext cx="5639380" cy="38608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B89976-EBCE-4A96-8789-5620E198A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083" y="2514543"/>
            <a:ext cx="5828277" cy="3916916"/>
          </a:xfrm>
          <a:prstGeom prst="rect">
            <a:avLst/>
          </a:prstGeom>
        </p:spPr>
      </p:pic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C3C0F775-8CEA-467D-A468-C19A8B0AF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359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50</a:t>
            </a:r>
            <a:endParaRPr lang="zh-CN" altLang="en-US" dirty="0"/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288BFBA5-EA82-4772-91E0-54711E391167}"/>
              </a:ext>
            </a:extLst>
          </p:cNvPr>
          <p:cNvSpPr/>
          <p:nvPr/>
        </p:nvSpPr>
        <p:spPr>
          <a:xfrm>
            <a:off x="4370068" y="3027011"/>
            <a:ext cx="4875531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延展功能：青提系列</a:t>
            </a:r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BBE4F92-FC79-49AB-BD5C-527E41176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922" y="2938317"/>
            <a:ext cx="114614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694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51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31520" y="577185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多屏幕、跨平台协同工作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07A5378-ECC4-41A4-BAE9-9F731F106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" y="1277010"/>
            <a:ext cx="6800850" cy="47339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AF932D-D7CC-43FF-A4CA-485E46D75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651" y="2065149"/>
            <a:ext cx="406717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408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52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31520" y="577185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浏览器插件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网络捕手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A2C8C6C-532F-405C-8CA9-59C4DBC5F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742"/>
          <a:stretch/>
        </p:blipFill>
        <p:spPr>
          <a:xfrm>
            <a:off x="1405994" y="1223830"/>
            <a:ext cx="10100206" cy="116551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C0CFAE1-7E08-49C0-9C0C-F40125B3D2B7}"/>
              </a:ext>
            </a:extLst>
          </p:cNvPr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FE98B2B-D887-4E00-90DA-953ABAB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07" y="2313618"/>
            <a:ext cx="5543550" cy="29813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22471AE-337B-43F7-8CBE-EC66993DA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985" y="2287340"/>
            <a:ext cx="3945960" cy="2656251"/>
          </a:xfrm>
          <a:prstGeom prst="rect">
            <a:avLst/>
          </a:prstGeom>
        </p:spPr>
      </p:pic>
      <p:sp>
        <p:nvSpPr>
          <p:cNvPr id="12" name="矩形标注 8">
            <a:extLst>
              <a:ext uri="{FF2B5EF4-FFF2-40B4-BE49-F238E27FC236}">
                <a16:creationId xmlns:a16="http://schemas.microsoft.com/office/drawing/2014/main" id="{62CAD21E-6D51-467A-98B4-06C81E59FF44}"/>
              </a:ext>
            </a:extLst>
          </p:cNvPr>
          <p:cNvSpPr/>
          <p:nvPr/>
        </p:nvSpPr>
        <p:spPr>
          <a:xfrm>
            <a:off x="8354965" y="5428116"/>
            <a:ext cx="3022905" cy="842905"/>
          </a:xfrm>
          <a:prstGeom prst="wedgeRectCallout">
            <a:avLst>
              <a:gd name="adj1" fmla="val 22999"/>
              <a:gd name="adj2" fmla="val -42246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官网主页，下载浏览器插件，解压到当前位置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51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53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31520" y="577185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浏览器插件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网络捕手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C0CFAE1-7E08-49C0-9C0C-F40125B3D2B7}"/>
              </a:ext>
            </a:extLst>
          </p:cNvPr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7E5D5F4-3993-43F4-922E-EBE27A66A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39" y="1196137"/>
            <a:ext cx="10102455" cy="5203650"/>
          </a:xfrm>
          <a:prstGeom prst="rect">
            <a:avLst/>
          </a:prstGeom>
        </p:spPr>
      </p:pic>
      <p:sp>
        <p:nvSpPr>
          <p:cNvPr id="12" name="矩形标注 8">
            <a:extLst>
              <a:ext uri="{FF2B5EF4-FFF2-40B4-BE49-F238E27FC236}">
                <a16:creationId xmlns:a16="http://schemas.microsoft.com/office/drawing/2014/main" id="{62CAD21E-6D51-467A-98B4-06C81E59FF44}"/>
              </a:ext>
            </a:extLst>
          </p:cNvPr>
          <p:cNvSpPr/>
          <p:nvPr/>
        </p:nvSpPr>
        <p:spPr>
          <a:xfrm>
            <a:off x="6722132" y="642581"/>
            <a:ext cx="4784068" cy="1637696"/>
          </a:xfrm>
          <a:prstGeom prst="wedgeRectCallout">
            <a:avLst>
              <a:gd name="adj1" fmla="val -74408"/>
              <a:gd name="adj2" fmla="val 145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启动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Chrome/360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极速浏览器，在地址栏中输入：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chrome://extensions/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，打开页面右上角的“开发者模式开关”，点击页面左上角的“加载已解压的扩展程序”，选择扩展程序目录至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网络捕手</a:t>
            </a:r>
          </a:p>
        </p:txBody>
      </p:sp>
    </p:spTree>
    <p:extLst>
      <p:ext uri="{BB962C8B-B14F-4D97-AF65-F5344CB8AC3E}">
        <p14:creationId xmlns:p14="http://schemas.microsoft.com/office/powerpoint/2010/main" val="153591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54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31520" y="577185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浏览器插件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网络捕手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C0CFAE1-7E08-49C0-9C0C-F40125B3D2B7}"/>
              </a:ext>
            </a:extLst>
          </p:cNvPr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346E890-1578-46BE-93ED-96381BCA2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77" y="1210001"/>
            <a:ext cx="9177582" cy="51288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F82872B-B020-4DB3-ABBE-33116A8AA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891" y="1149040"/>
            <a:ext cx="5502144" cy="2963862"/>
          </a:xfrm>
          <a:prstGeom prst="rect">
            <a:avLst/>
          </a:prstGeom>
        </p:spPr>
      </p:pic>
      <p:sp>
        <p:nvSpPr>
          <p:cNvPr id="17" name="矩形标注 8">
            <a:extLst>
              <a:ext uri="{FF2B5EF4-FFF2-40B4-BE49-F238E27FC236}">
                <a16:creationId xmlns:a16="http://schemas.microsoft.com/office/drawing/2014/main" id="{EEE33857-85D7-4288-B747-15F50B0668D7}"/>
              </a:ext>
            </a:extLst>
          </p:cNvPr>
          <p:cNvSpPr/>
          <p:nvPr/>
        </p:nvSpPr>
        <p:spPr>
          <a:xfrm>
            <a:off x="1500577" y="1704360"/>
            <a:ext cx="3675438" cy="1919042"/>
          </a:xfrm>
          <a:prstGeom prst="wedgeRectCallout">
            <a:avLst>
              <a:gd name="adj1" fmla="val 4904"/>
              <a:gd name="adj2" fmla="val -1702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打开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安装目录内的“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plugins”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文件夹，找到“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NoteExpress.crx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这个文件（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需要安装最新</a:t>
            </a:r>
            <a:r>
              <a:rPr lang="en-US" altLang="zh-CN" sz="2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）；拖拽到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360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极速浏览器中，并点击“添加”。</a:t>
            </a:r>
          </a:p>
        </p:txBody>
      </p:sp>
    </p:spTree>
    <p:extLst>
      <p:ext uri="{BB962C8B-B14F-4D97-AF65-F5344CB8AC3E}">
        <p14:creationId xmlns:p14="http://schemas.microsoft.com/office/powerpoint/2010/main" val="17674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55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31520" y="577185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浏览器插件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网络捕手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C0CFAE1-7E08-49C0-9C0C-F40125B3D2B7}"/>
              </a:ext>
            </a:extLst>
          </p:cNvPr>
          <p:cNvSpPr/>
          <p:nvPr/>
        </p:nvSpPr>
        <p:spPr>
          <a:xfrm>
            <a:off x="226667" y="2699114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FBAECA9-B3C7-4761-8308-AB6F49B0B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87"/>
          <a:stretch/>
        </p:blipFill>
        <p:spPr>
          <a:xfrm>
            <a:off x="1132838" y="1463556"/>
            <a:ext cx="10750921" cy="3768843"/>
          </a:xfrm>
          <a:prstGeom prst="rect">
            <a:avLst/>
          </a:prstGeom>
        </p:spPr>
      </p:pic>
      <p:sp>
        <p:nvSpPr>
          <p:cNvPr id="22" name="矩形标注 8">
            <a:extLst>
              <a:ext uri="{FF2B5EF4-FFF2-40B4-BE49-F238E27FC236}">
                <a16:creationId xmlns:a16="http://schemas.microsoft.com/office/drawing/2014/main" id="{14753E9B-D153-4E15-99C7-F8AF1F35E9A2}"/>
              </a:ext>
            </a:extLst>
          </p:cNvPr>
          <p:cNvSpPr/>
          <p:nvPr/>
        </p:nvSpPr>
        <p:spPr>
          <a:xfrm>
            <a:off x="2677158" y="3779520"/>
            <a:ext cx="3672842" cy="1280674"/>
          </a:xfrm>
          <a:prstGeom prst="wedgeRectCallout">
            <a:avLst>
              <a:gd name="adj1" fmla="val 4904"/>
              <a:gd name="adj2" fmla="val -1702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如果使用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360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安全浏览器或其他双内核浏览器，在使用插件时，请切换到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Chromium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内核模式。</a:t>
            </a:r>
          </a:p>
        </p:txBody>
      </p:sp>
    </p:spTree>
    <p:extLst>
      <p:ext uri="{BB962C8B-B14F-4D97-AF65-F5344CB8AC3E}">
        <p14:creationId xmlns:p14="http://schemas.microsoft.com/office/powerpoint/2010/main" val="190298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56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31520" y="577185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浏览器插件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网络捕手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C0CFAE1-7E08-49C0-9C0C-F40125B3D2B7}"/>
              </a:ext>
            </a:extLst>
          </p:cNvPr>
          <p:cNvSpPr/>
          <p:nvPr/>
        </p:nvSpPr>
        <p:spPr>
          <a:xfrm>
            <a:off x="226667" y="2699114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821B39-C0BC-4B60-9986-8AA979B979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90"/>
          <a:stretch/>
        </p:blipFill>
        <p:spPr>
          <a:xfrm>
            <a:off x="1155905" y="1365324"/>
            <a:ext cx="10650015" cy="4869038"/>
          </a:xfrm>
          <a:prstGeom prst="rect">
            <a:avLst/>
          </a:prstGeom>
        </p:spPr>
      </p:pic>
      <p:sp>
        <p:nvSpPr>
          <p:cNvPr id="22" name="矩形标注 8">
            <a:extLst>
              <a:ext uri="{FF2B5EF4-FFF2-40B4-BE49-F238E27FC236}">
                <a16:creationId xmlns:a16="http://schemas.microsoft.com/office/drawing/2014/main" id="{14753E9B-D153-4E15-99C7-F8AF1F35E9A2}"/>
              </a:ext>
            </a:extLst>
          </p:cNvPr>
          <p:cNvSpPr/>
          <p:nvPr/>
        </p:nvSpPr>
        <p:spPr>
          <a:xfrm>
            <a:off x="8610598" y="2214693"/>
            <a:ext cx="3286762" cy="4019669"/>
          </a:xfrm>
          <a:prstGeom prst="wedgeRectCallout">
            <a:avLst>
              <a:gd name="adj1" fmla="val 4904"/>
              <a:gd name="adj2" fmla="val -1702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插件程序必须配合本地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程序一起使用，如果本地的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程序没有启动，点击插件时会启动本地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程序。这类操作需要用户授权才能执行。如果您遇到如下的提示，请先勾选“记住我对此类链接的选择”，然后点击“启动应用”，本次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程序启动后，再次点击浏览器插件，即可正常使用。</a:t>
            </a:r>
          </a:p>
        </p:txBody>
      </p:sp>
    </p:spTree>
    <p:extLst>
      <p:ext uri="{BB962C8B-B14F-4D97-AF65-F5344CB8AC3E}">
        <p14:creationId xmlns:p14="http://schemas.microsoft.com/office/powerpoint/2010/main" val="408101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57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31520" y="48768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浏览器插件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网络捕手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C0CFAE1-7E08-49C0-9C0C-F40125B3D2B7}"/>
              </a:ext>
            </a:extLst>
          </p:cNvPr>
          <p:cNvSpPr/>
          <p:nvPr/>
        </p:nvSpPr>
        <p:spPr>
          <a:xfrm>
            <a:off x="226667" y="2699114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5FF85D-D733-46C4-85A2-6A93AB9BD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"/>
          <a:stretch/>
        </p:blipFill>
        <p:spPr>
          <a:xfrm>
            <a:off x="1247445" y="1049695"/>
            <a:ext cx="8367527" cy="5298102"/>
          </a:xfrm>
          <a:prstGeom prst="rect">
            <a:avLst/>
          </a:prstGeom>
        </p:spPr>
      </p:pic>
      <p:sp>
        <p:nvSpPr>
          <p:cNvPr id="22" name="矩形标注 8">
            <a:extLst>
              <a:ext uri="{FF2B5EF4-FFF2-40B4-BE49-F238E27FC236}">
                <a16:creationId xmlns:a16="http://schemas.microsoft.com/office/drawing/2014/main" id="{14753E9B-D153-4E15-99C7-F8AF1F35E9A2}"/>
              </a:ext>
            </a:extLst>
          </p:cNvPr>
          <p:cNvSpPr/>
          <p:nvPr/>
        </p:nvSpPr>
        <p:spPr>
          <a:xfrm>
            <a:off x="9930868" y="3178836"/>
            <a:ext cx="1575332" cy="712443"/>
          </a:xfrm>
          <a:prstGeom prst="wedgeRectCallout">
            <a:avLst>
              <a:gd name="adj1" fmla="val -87554"/>
              <a:gd name="adj2" fmla="val 1068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插件界面布局介绍</a:t>
            </a:r>
          </a:p>
        </p:txBody>
      </p:sp>
    </p:spTree>
    <p:extLst>
      <p:ext uri="{BB962C8B-B14F-4D97-AF65-F5344CB8AC3E}">
        <p14:creationId xmlns:p14="http://schemas.microsoft.com/office/powerpoint/2010/main" val="36541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58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64997" y="48768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浏览器插件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网络捕手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0CB581A-DE59-41E3-B4E7-AA9855735415}"/>
              </a:ext>
            </a:extLst>
          </p:cNvPr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82C8D0-46A8-445B-8042-C1C107015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24" y="1117538"/>
            <a:ext cx="8475675" cy="5297297"/>
          </a:xfrm>
          <a:prstGeom prst="rect">
            <a:avLst/>
          </a:prstGeom>
        </p:spPr>
      </p:pic>
      <p:sp>
        <p:nvSpPr>
          <p:cNvPr id="17" name="矩形标注 8">
            <a:extLst>
              <a:ext uri="{FF2B5EF4-FFF2-40B4-BE49-F238E27FC236}">
                <a16:creationId xmlns:a16="http://schemas.microsoft.com/office/drawing/2014/main" id="{785C2F09-F2A5-44AC-9D76-3A07DF878FEE}"/>
              </a:ext>
            </a:extLst>
          </p:cNvPr>
          <p:cNvSpPr/>
          <p:nvPr/>
        </p:nvSpPr>
        <p:spPr>
          <a:xfrm>
            <a:off x="10113748" y="3930148"/>
            <a:ext cx="1575332" cy="804412"/>
          </a:xfrm>
          <a:prstGeom prst="wedgeRectCallout">
            <a:avLst>
              <a:gd name="adj1" fmla="val -48212"/>
              <a:gd name="adj2" fmla="val -18745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专业数据库列表页保存</a:t>
            </a:r>
          </a:p>
        </p:txBody>
      </p:sp>
    </p:spTree>
    <p:extLst>
      <p:ext uri="{BB962C8B-B14F-4D97-AF65-F5344CB8AC3E}">
        <p14:creationId xmlns:p14="http://schemas.microsoft.com/office/powerpoint/2010/main" val="76585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288BFBA5-EA82-4772-91E0-54711E391167}"/>
              </a:ext>
            </a:extLst>
          </p:cNvPr>
          <p:cNvSpPr/>
          <p:nvPr/>
        </p:nvSpPr>
        <p:spPr>
          <a:xfrm>
            <a:off x="5182870" y="2882349"/>
            <a:ext cx="4503420" cy="113877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文献管理软件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C3F3B4-03A4-4235-B719-A140D0500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819" y="2838617"/>
            <a:ext cx="1140051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58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59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680720" y="451517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浏览器插件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网络捕手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0CB581A-DE59-41E3-B4E7-AA9855735415}"/>
              </a:ext>
            </a:extLst>
          </p:cNvPr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B37C57-7B4C-41B8-802D-03A0D7A65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1120381"/>
            <a:ext cx="7169150" cy="5310482"/>
          </a:xfrm>
          <a:prstGeom prst="rect">
            <a:avLst/>
          </a:prstGeom>
        </p:spPr>
      </p:pic>
      <p:sp>
        <p:nvSpPr>
          <p:cNvPr id="16" name="矩形标注 8">
            <a:extLst>
              <a:ext uri="{FF2B5EF4-FFF2-40B4-BE49-F238E27FC236}">
                <a16:creationId xmlns:a16="http://schemas.microsoft.com/office/drawing/2014/main" id="{7F3DDE48-A099-4C33-90DF-C931542C27F9}"/>
              </a:ext>
            </a:extLst>
          </p:cNvPr>
          <p:cNvSpPr/>
          <p:nvPr/>
        </p:nvSpPr>
        <p:spPr>
          <a:xfrm>
            <a:off x="9533583" y="3591378"/>
            <a:ext cx="1575332" cy="777421"/>
          </a:xfrm>
          <a:prstGeom prst="wedgeRectCallout">
            <a:avLst>
              <a:gd name="adj1" fmla="val -81104"/>
              <a:gd name="adj2" fmla="val -15175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专业数据库详情页保存</a:t>
            </a:r>
          </a:p>
        </p:txBody>
      </p:sp>
    </p:spTree>
    <p:extLst>
      <p:ext uri="{BB962C8B-B14F-4D97-AF65-F5344CB8AC3E}">
        <p14:creationId xmlns:p14="http://schemas.microsoft.com/office/powerpoint/2010/main" val="382815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60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31520" y="455685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浏览器插件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网络捕手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B1C4F13-F774-4FE9-A54F-E39DFB9E13F9}"/>
              </a:ext>
            </a:extLst>
          </p:cNvPr>
          <p:cNvSpPr/>
          <p:nvPr/>
        </p:nvSpPr>
        <p:spPr>
          <a:xfrm>
            <a:off x="441960" y="2688795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FF738D-0322-4429-AC15-5841C3623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29" y="1063687"/>
            <a:ext cx="8561462" cy="5327132"/>
          </a:xfrm>
          <a:prstGeom prst="rect">
            <a:avLst/>
          </a:prstGeom>
        </p:spPr>
      </p:pic>
      <p:sp>
        <p:nvSpPr>
          <p:cNvPr id="17" name="矩形标注 8">
            <a:extLst>
              <a:ext uri="{FF2B5EF4-FFF2-40B4-BE49-F238E27FC236}">
                <a16:creationId xmlns:a16="http://schemas.microsoft.com/office/drawing/2014/main" id="{C2AA0E9E-9E1F-4C85-A34E-195411FB050F}"/>
              </a:ext>
            </a:extLst>
          </p:cNvPr>
          <p:cNvSpPr/>
          <p:nvPr/>
        </p:nvSpPr>
        <p:spPr>
          <a:xfrm>
            <a:off x="10249863" y="3630692"/>
            <a:ext cx="1256337" cy="569172"/>
          </a:xfrm>
          <a:prstGeom prst="wedgeRectCallout">
            <a:avLst>
              <a:gd name="adj1" fmla="val -57652"/>
              <a:gd name="adj2" fmla="val -19995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普通网页保存</a:t>
            </a:r>
          </a:p>
        </p:txBody>
      </p:sp>
    </p:spTree>
    <p:extLst>
      <p:ext uri="{BB962C8B-B14F-4D97-AF65-F5344CB8AC3E}">
        <p14:creationId xmlns:p14="http://schemas.microsoft.com/office/powerpoint/2010/main" val="369726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9780" y="6511548"/>
            <a:ext cx="2743200" cy="365125"/>
          </a:xfrm>
        </p:spPr>
        <p:txBody>
          <a:bodyPr/>
          <a:lstStyle/>
          <a:p>
            <a:r>
              <a:rPr lang="en-US" altLang="zh-CN" dirty="0"/>
              <a:t>61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31521" y="51748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青提文献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App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223A145-8C73-4887-9719-A579C88E7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1" y="1331221"/>
            <a:ext cx="10607040" cy="486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23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9780" y="6511548"/>
            <a:ext cx="2743200" cy="365125"/>
          </a:xfrm>
        </p:spPr>
        <p:txBody>
          <a:bodyPr/>
          <a:lstStyle/>
          <a:p>
            <a:r>
              <a:rPr lang="en-US" altLang="zh-CN" dirty="0"/>
              <a:t>62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31521" y="51748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青提文献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App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F65FB01-BF58-4440-ADF9-B259CE673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17" y="1176665"/>
            <a:ext cx="8808125" cy="506276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700F37D-F520-4946-9724-5C8F0EB04E29}"/>
              </a:ext>
            </a:extLst>
          </p:cNvPr>
          <p:cNvSpPr txBox="1"/>
          <p:nvPr/>
        </p:nvSpPr>
        <p:spPr>
          <a:xfrm>
            <a:off x="1744885" y="5811968"/>
            <a:ext cx="439515" cy="4725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0FE903-71F2-4ED2-91C6-ED529EBA5F22}"/>
              </a:ext>
            </a:extLst>
          </p:cNvPr>
          <p:cNvSpPr txBox="1"/>
          <p:nvPr/>
        </p:nvSpPr>
        <p:spPr>
          <a:xfrm>
            <a:off x="8260080" y="983516"/>
            <a:ext cx="1595120" cy="9367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60B0F1C-09CE-42A9-BFA4-3451BD4A0B79}"/>
              </a:ext>
            </a:extLst>
          </p:cNvPr>
          <p:cNvSpPr txBox="1"/>
          <p:nvPr/>
        </p:nvSpPr>
        <p:spPr>
          <a:xfrm>
            <a:off x="9212485" y="5811968"/>
            <a:ext cx="439515" cy="4725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80428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9780" y="6511548"/>
            <a:ext cx="2743200" cy="365125"/>
          </a:xfrm>
        </p:spPr>
        <p:txBody>
          <a:bodyPr/>
          <a:lstStyle/>
          <a:p>
            <a:r>
              <a:rPr lang="en-US" altLang="zh-CN" dirty="0"/>
              <a:t>63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31521" y="51748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同步：青提文献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App+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浏览器插件 →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客户端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D8A40B-978F-4388-82D7-09CE7252A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1" y="1153617"/>
            <a:ext cx="12036277" cy="4024630"/>
          </a:xfrm>
          <a:prstGeom prst="rect">
            <a:avLst/>
          </a:prstGeom>
        </p:spPr>
      </p:pic>
      <p:sp>
        <p:nvSpPr>
          <p:cNvPr id="16" name="矩形标注 8">
            <a:extLst>
              <a:ext uri="{FF2B5EF4-FFF2-40B4-BE49-F238E27FC236}">
                <a16:creationId xmlns:a16="http://schemas.microsoft.com/office/drawing/2014/main" id="{948FF976-AE62-4A39-BEDE-B2757ED5CC49}"/>
              </a:ext>
            </a:extLst>
          </p:cNvPr>
          <p:cNvSpPr/>
          <p:nvPr/>
        </p:nvSpPr>
        <p:spPr>
          <a:xfrm>
            <a:off x="3213406" y="5106106"/>
            <a:ext cx="6987233" cy="1071125"/>
          </a:xfrm>
          <a:prstGeom prst="wedgeRectCallout">
            <a:avLst>
              <a:gd name="adj1" fmla="val 49903"/>
              <a:gd name="adj2" fmla="val -1839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登录的情况下，点击工具栏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，青提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app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保存的资源可以一键同步到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客户端，导入的资源保存在默认文件夹里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我保存的题录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，可按需自行移动</a:t>
            </a:r>
          </a:p>
        </p:txBody>
      </p:sp>
    </p:spTree>
    <p:extLst>
      <p:ext uri="{BB962C8B-B14F-4D97-AF65-F5344CB8AC3E}">
        <p14:creationId xmlns:p14="http://schemas.microsoft.com/office/powerpoint/2010/main" val="261977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64</a:t>
            </a:r>
            <a:endParaRPr lang="zh-CN" altLang="en-US" dirty="0"/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288BFBA5-EA82-4772-91E0-54711E391167}"/>
              </a:ext>
            </a:extLst>
          </p:cNvPr>
          <p:cNvSpPr/>
          <p:nvPr/>
        </p:nvSpPr>
        <p:spPr>
          <a:xfrm>
            <a:off x="5528308" y="3059311"/>
            <a:ext cx="2467612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实例练习</a:t>
            </a:r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五邊形 3">
            <a:extLst>
              <a:ext uri="{FF2B5EF4-FFF2-40B4-BE49-F238E27FC236}">
                <a16:creationId xmlns:a16="http://schemas.microsoft.com/office/drawing/2014/main" id="{C16DE73F-E57E-4A9B-877B-1CAFD10C9D00}"/>
              </a:ext>
            </a:extLst>
          </p:cNvPr>
          <p:cNvSpPr/>
          <p:nvPr/>
        </p:nvSpPr>
        <p:spPr>
          <a:xfrm>
            <a:off x="4459504" y="2957558"/>
            <a:ext cx="1068803" cy="911392"/>
          </a:xfrm>
          <a:prstGeom prst="homePlate">
            <a:avLst>
              <a:gd name="adj" fmla="val 341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/>
              <a:t>05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544543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65</a:t>
            </a:r>
            <a:endParaRPr lang="zh-CN" altLang="en-US" dirty="0"/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A4A609AF-D55E-4739-99BF-A355FE3753E8}"/>
              </a:ext>
            </a:extLst>
          </p:cNvPr>
          <p:cNvSpPr txBox="1"/>
          <p:nvPr/>
        </p:nvSpPr>
        <p:spPr>
          <a:xfrm>
            <a:off x="1728245" y="1551503"/>
            <a:ext cx="89499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创建个人专题文献数据库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命名为“知识管理”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200000"/>
              </a:lnSpc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利用在线检索导入题录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以“知识共享”为主题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200000"/>
              </a:lnSpc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为一条文献题录下载全文，并做笔记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200000"/>
              </a:lnSpc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打开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文档，编辑一段文字，插入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条引文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200000"/>
              </a:lnSpc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将参考文献样式更改为“国家标准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GB/T 7714—2005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”样式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31520" y="577185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实例练习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5EEDD32-5328-4A2E-BD97-BE7121F616E2}"/>
              </a:ext>
            </a:extLst>
          </p:cNvPr>
          <p:cNvSpPr/>
          <p:nvPr/>
        </p:nvSpPr>
        <p:spPr>
          <a:xfrm>
            <a:off x="10637520" y="5905143"/>
            <a:ext cx="934720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The End</a:t>
            </a:r>
            <a:endParaRPr lang="zh-CN" altLang="en-US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27859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B5565F3A-FEEB-44D9-95F9-A5CA6F123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7" r="1711"/>
          <a:stretch/>
        </p:blipFill>
        <p:spPr>
          <a:xfrm>
            <a:off x="4271009" y="1689462"/>
            <a:ext cx="3501391" cy="35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89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7AAFD26-18A9-4314-9B21-918DF61E8BC7}"/>
              </a:ext>
            </a:extLst>
          </p:cNvPr>
          <p:cNvSpPr/>
          <p:nvPr/>
        </p:nvSpPr>
        <p:spPr>
          <a:xfrm>
            <a:off x="800551" y="629573"/>
            <a:ext cx="48173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什么是文献管理软件？</a:t>
            </a:r>
          </a:p>
        </p:txBody>
      </p:sp>
      <p:sp>
        <p:nvSpPr>
          <p:cNvPr id="223" name="矩形 222">
            <a:extLst>
              <a:ext uri="{FF2B5EF4-FFF2-40B4-BE49-F238E27FC236}">
                <a16:creationId xmlns:a16="http://schemas.microsoft.com/office/drawing/2014/main" id="{761591CF-A49A-4EF7-ACAD-6BCB50B65812}"/>
              </a:ext>
            </a:extLst>
          </p:cNvPr>
          <p:cNvSpPr/>
          <p:nvPr/>
        </p:nvSpPr>
        <p:spPr>
          <a:xfrm>
            <a:off x="3725431" y="1646830"/>
            <a:ext cx="766392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集文献的收集、整理、使用、分析于一体</a:t>
            </a:r>
          </a:p>
        </p:txBody>
      </p:sp>
      <p:pic>
        <p:nvPicPr>
          <p:cNvPr id="224" name="图片 223" descr="屏幕剪辑">
            <a:extLst>
              <a:ext uri="{FF2B5EF4-FFF2-40B4-BE49-F238E27FC236}">
                <a16:creationId xmlns:a16="http://schemas.microsoft.com/office/drawing/2014/main" id="{77DB447C-617C-4474-B858-FF52DF76F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34" y="2906714"/>
            <a:ext cx="1796628" cy="81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" name="图片 224" descr="屏幕剪辑">
            <a:extLst>
              <a:ext uri="{FF2B5EF4-FFF2-40B4-BE49-F238E27FC236}">
                <a16:creationId xmlns:a16="http://schemas.microsoft.com/office/drawing/2014/main" id="{0795CCCF-E8C7-4F21-98F5-63C1C196A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285" y="2993167"/>
            <a:ext cx="2496820" cy="55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图片 225" descr="屏幕剪辑">
            <a:extLst>
              <a:ext uri="{FF2B5EF4-FFF2-40B4-BE49-F238E27FC236}">
                <a16:creationId xmlns:a16="http://schemas.microsoft.com/office/drawing/2014/main" id="{1452D5C9-47AE-4251-ACC5-E16AB611F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38" y="4219323"/>
            <a:ext cx="283051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图片 227">
            <a:extLst>
              <a:ext uri="{FF2B5EF4-FFF2-40B4-BE49-F238E27FC236}">
                <a16:creationId xmlns:a16="http://schemas.microsoft.com/office/drawing/2014/main" id="{9ADB2D92-BD1C-4052-866A-C037444B7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291" y="3950172"/>
            <a:ext cx="3015572" cy="185843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4AB574E-EACE-4E7C-8648-158E3F2E6F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732"/>
          <a:stretch/>
        </p:blipFill>
        <p:spPr>
          <a:xfrm>
            <a:off x="8321104" y="4219323"/>
            <a:ext cx="1479793" cy="10418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356B32-AEE8-4B02-9182-994C4EF34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943" y="2944494"/>
            <a:ext cx="2073461" cy="7766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1E16DE-CDB9-49FF-BF40-AC61AB7984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5986" y="2918257"/>
            <a:ext cx="2379029" cy="6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9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7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7AAFD26-18A9-4314-9B21-918DF61E8BC7}"/>
              </a:ext>
            </a:extLst>
          </p:cNvPr>
          <p:cNvSpPr/>
          <p:nvPr/>
        </p:nvSpPr>
        <p:spPr>
          <a:xfrm>
            <a:off x="800551" y="629573"/>
            <a:ext cx="5640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文献管理软件的核心功能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2F95A265-B201-478F-AEB7-A8090C1F53AC}"/>
              </a:ext>
            </a:extLst>
          </p:cNvPr>
          <p:cNvGrpSpPr/>
          <p:nvPr/>
        </p:nvGrpSpPr>
        <p:grpSpPr>
          <a:xfrm>
            <a:off x="2363053" y="-193040"/>
            <a:ext cx="7432315" cy="5923040"/>
            <a:chOff x="1274622" y="-1142579"/>
            <a:chExt cx="6633541" cy="5388517"/>
          </a:xfrm>
        </p:grpSpPr>
        <p:sp>
          <p:nvSpPr>
            <p:cNvPr id="40" name="Arc 54">
              <a:extLst>
                <a:ext uri="{FF2B5EF4-FFF2-40B4-BE49-F238E27FC236}">
                  <a16:creationId xmlns:a16="http://schemas.microsoft.com/office/drawing/2014/main" id="{00BC3D14-AB69-4186-A598-B6DE54EBE5F5}"/>
                </a:ext>
              </a:extLst>
            </p:cNvPr>
            <p:cNvSpPr/>
            <p:nvPr/>
          </p:nvSpPr>
          <p:spPr>
            <a:xfrm rot="10800000">
              <a:off x="1571009" y="-1142578"/>
              <a:ext cx="6047299" cy="5092130"/>
            </a:xfrm>
            <a:prstGeom prst="arc">
              <a:avLst>
                <a:gd name="adj1" fmla="val 19445014"/>
                <a:gd name="adj2" fmla="val 0"/>
              </a:avLst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  <p:sp>
          <p:nvSpPr>
            <p:cNvPr id="41" name="Arc 55">
              <a:extLst>
                <a:ext uri="{FF2B5EF4-FFF2-40B4-BE49-F238E27FC236}">
                  <a16:creationId xmlns:a16="http://schemas.microsoft.com/office/drawing/2014/main" id="{46E14F57-871F-453C-9F7A-320752CB5E03}"/>
                </a:ext>
              </a:extLst>
            </p:cNvPr>
            <p:cNvSpPr/>
            <p:nvPr/>
          </p:nvSpPr>
          <p:spPr>
            <a:xfrm rot="10800000">
              <a:off x="1577541" y="-1142578"/>
              <a:ext cx="6047299" cy="5092130"/>
            </a:xfrm>
            <a:prstGeom prst="arc">
              <a:avLst>
                <a:gd name="adj1" fmla="val 16227456"/>
                <a:gd name="adj2" fmla="val 19322291"/>
              </a:avLst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9F33615E-777F-4BB0-8C30-0B4F82AD2F75}"/>
                </a:ext>
              </a:extLst>
            </p:cNvPr>
            <p:cNvGrpSpPr/>
            <p:nvPr/>
          </p:nvGrpSpPr>
          <p:grpSpPr>
            <a:xfrm>
              <a:off x="1274622" y="-1142579"/>
              <a:ext cx="6633541" cy="5388517"/>
              <a:chOff x="1274622" y="-1142579"/>
              <a:chExt cx="6633541" cy="5388517"/>
            </a:xfrm>
          </p:grpSpPr>
          <p:sp>
            <p:nvSpPr>
              <p:cNvPr id="43" name="Arc 56">
                <a:extLst>
                  <a:ext uri="{FF2B5EF4-FFF2-40B4-BE49-F238E27FC236}">
                    <a16:creationId xmlns:a16="http://schemas.microsoft.com/office/drawing/2014/main" id="{737933E4-6FB8-4B15-8207-2E47342979B5}"/>
                  </a:ext>
                </a:extLst>
              </p:cNvPr>
              <p:cNvSpPr/>
              <p:nvPr/>
            </p:nvSpPr>
            <p:spPr>
              <a:xfrm rot="10800000">
                <a:off x="1571009" y="-1142579"/>
                <a:ext cx="6047299" cy="5092130"/>
              </a:xfrm>
              <a:prstGeom prst="arc">
                <a:avLst>
                  <a:gd name="adj1" fmla="val 13108932"/>
                  <a:gd name="adj2" fmla="val 16162792"/>
                </a:avLst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 sz="1280"/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4AA4738B-E931-4E9E-B40C-6711A2C97B1A}"/>
                  </a:ext>
                </a:extLst>
              </p:cNvPr>
              <p:cNvGrpSpPr/>
              <p:nvPr/>
            </p:nvGrpSpPr>
            <p:grpSpPr>
              <a:xfrm>
                <a:off x="1274622" y="-1139314"/>
                <a:ext cx="6633541" cy="5385252"/>
                <a:chOff x="1274622" y="-1139314"/>
                <a:chExt cx="6633541" cy="5385252"/>
              </a:xfrm>
            </p:grpSpPr>
            <p:sp>
              <p:nvSpPr>
                <p:cNvPr id="45" name="Arc 53">
                  <a:extLst>
                    <a:ext uri="{FF2B5EF4-FFF2-40B4-BE49-F238E27FC236}">
                      <a16:creationId xmlns:a16="http://schemas.microsoft.com/office/drawing/2014/main" id="{0757A773-1973-41D7-903E-0A90A151CC80}"/>
                    </a:ext>
                  </a:extLst>
                </p:cNvPr>
                <p:cNvSpPr/>
                <p:nvPr/>
              </p:nvSpPr>
              <p:spPr>
                <a:xfrm rot="10800000">
                  <a:off x="1567743" y="-1139314"/>
                  <a:ext cx="6047299" cy="5092130"/>
                </a:xfrm>
                <a:prstGeom prst="arc">
                  <a:avLst>
                    <a:gd name="adj1" fmla="val 10784482"/>
                    <a:gd name="adj2" fmla="val 13050527"/>
                  </a:avLst>
                </a:prstGeom>
                <a:ln w="38100">
                  <a:solidFill>
                    <a:schemeClr val="tx1">
                      <a:lumMod val="60000"/>
                      <a:lumOff val="4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46" name="Oval 58">
                  <a:extLst>
                    <a:ext uri="{FF2B5EF4-FFF2-40B4-BE49-F238E27FC236}">
                      <a16:creationId xmlns:a16="http://schemas.microsoft.com/office/drawing/2014/main" id="{4901F2C3-5B0A-4BB9-AC22-7831796DA73A}"/>
                    </a:ext>
                  </a:extLst>
                </p:cNvPr>
                <p:cNvSpPr/>
                <p:nvPr/>
              </p:nvSpPr>
              <p:spPr>
                <a:xfrm>
                  <a:off x="1274622" y="1113631"/>
                  <a:ext cx="586241" cy="586241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280" dirty="0"/>
                </a:p>
              </p:txBody>
            </p:sp>
            <p:sp>
              <p:nvSpPr>
                <p:cNvPr id="47" name="Oval 63">
                  <a:extLst>
                    <a:ext uri="{FF2B5EF4-FFF2-40B4-BE49-F238E27FC236}">
                      <a16:creationId xmlns:a16="http://schemas.microsoft.com/office/drawing/2014/main" id="{B8AB5850-3B73-4740-88D6-EAEF53A6E80F}"/>
                    </a:ext>
                  </a:extLst>
                </p:cNvPr>
                <p:cNvSpPr/>
                <p:nvPr/>
              </p:nvSpPr>
              <p:spPr>
                <a:xfrm>
                  <a:off x="4280819" y="3659697"/>
                  <a:ext cx="586241" cy="586241"/>
                </a:xfrm>
                <a:prstGeom prst="ellipse">
                  <a:avLst/>
                </a:prstGeom>
                <a:solidFill>
                  <a:schemeClr val="accent3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48" name="Oval 68">
                  <a:extLst>
                    <a:ext uri="{FF2B5EF4-FFF2-40B4-BE49-F238E27FC236}">
                      <a16:creationId xmlns:a16="http://schemas.microsoft.com/office/drawing/2014/main" id="{E831B44C-AFC8-42C5-ABC7-4409ED00F235}"/>
                    </a:ext>
                  </a:extLst>
                </p:cNvPr>
                <p:cNvSpPr/>
                <p:nvPr/>
              </p:nvSpPr>
              <p:spPr>
                <a:xfrm>
                  <a:off x="7321922" y="1105854"/>
                  <a:ext cx="586241" cy="586241"/>
                </a:xfrm>
                <a:prstGeom prst="ellipse">
                  <a:avLst/>
                </a:prstGeom>
                <a:solidFill>
                  <a:schemeClr val="accent6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49" name="Oval 73">
                  <a:extLst>
                    <a:ext uri="{FF2B5EF4-FFF2-40B4-BE49-F238E27FC236}">
                      <a16:creationId xmlns:a16="http://schemas.microsoft.com/office/drawing/2014/main" id="{BE610A3A-055F-4342-96EA-4C76D8B60E5F}"/>
                    </a:ext>
                  </a:extLst>
                </p:cNvPr>
                <p:cNvSpPr/>
                <p:nvPr/>
              </p:nvSpPr>
              <p:spPr>
                <a:xfrm>
                  <a:off x="6552561" y="2820375"/>
                  <a:ext cx="586241" cy="586241"/>
                </a:xfrm>
                <a:prstGeom prst="ellipse">
                  <a:avLst/>
                </a:prstGeom>
                <a:solidFill>
                  <a:schemeClr val="accent4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50" name="Oval 78">
                  <a:extLst>
                    <a:ext uri="{FF2B5EF4-FFF2-40B4-BE49-F238E27FC236}">
                      <a16:creationId xmlns:a16="http://schemas.microsoft.com/office/drawing/2014/main" id="{593ECA73-04CF-4D5A-A507-5B3592CCA589}"/>
                    </a:ext>
                  </a:extLst>
                </p:cNvPr>
                <p:cNvSpPr/>
                <p:nvPr/>
              </p:nvSpPr>
              <p:spPr>
                <a:xfrm>
                  <a:off x="2080448" y="2828154"/>
                  <a:ext cx="586241" cy="586241"/>
                </a:xfrm>
                <a:prstGeom prst="ellipse">
                  <a:avLst/>
                </a:prstGeom>
                <a:solidFill>
                  <a:schemeClr val="accent2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280" dirty="0"/>
                </a:p>
              </p:txBody>
            </p:sp>
          </p:grpSp>
        </p:grpSp>
      </p:grpSp>
      <p:sp>
        <p:nvSpPr>
          <p:cNvPr id="51" name="TextBox 36">
            <a:extLst>
              <a:ext uri="{FF2B5EF4-FFF2-40B4-BE49-F238E27FC236}">
                <a16:creationId xmlns:a16="http://schemas.microsoft.com/office/drawing/2014/main" id="{92E03FEE-4CA5-48A0-A4CE-6A6774CD2963}"/>
              </a:ext>
            </a:extLst>
          </p:cNvPr>
          <p:cNvSpPr txBox="1"/>
          <p:nvPr/>
        </p:nvSpPr>
        <p:spPr>
          <a:xfrm>
            <a:off x="1126614" y="1955763"/>
            <a:ext cx="1697123" cy="218540"/>
          </a:xfrm>
          <a:prstGeom prst="rect">
            <a:avLst/>
          </a:prstGeom>
          <a:noFill/>
        </p:spPr>
        <p:txBody>
          <a:bodyPr wrap="none" lIns="287984" tIns="0" rIns="0" bIns="0" anchor="b" anchorCtr="0">
            <a:no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创建自定义数据库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8A9C5C7-0A9B-4421-93DE-ECB37AE2541E}"/>
              </a:ext>
            </a:extLst>
          </p:cNvPr>
          <p:cNvSpPr/>
          <p:nvPr/>
        </p:nvSpPr>
        <p:spPr>
          <a:xfrm>
            <a:off x="2518971" y="2516320"/>
            <a:ext cx="34336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  <a:sym typeface="微软雅黑" panose="020B0503020204020204" pitchFamily="34" charset="-122"/>
              </a:rPr>
              <a:t>1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53" name="TextBox 29">
            <a:extLst>
              <a:ext uri="{FF2B5EF4-FFF2-40B4-BE49-F238E27FC236}">
                <a16:creationId xmlns:a16="http://schemas.microsoft.com/office/drawing/2014/main" id="{ED467899-A692-47B2-993F-FAC928ED24F0}"/>
              </a:ext>
            </a:extLst>
          </p:cNvPr>
          <p:cNvSpPr txBox="1"/>
          <p:nvPr/>
        </p:nvSpPr>
        <p:spPr>
          <a:xfrm>
            <a:off x="454673" y="4672486"/>
            <a:ext cx="3982720" cy="437605"/>
          </a:xfrm>
          <a:prstGeom prst="rect">
            <a:avLst/>
          </a:prstGeom>
          <a:noFill/>
        </p:spPr>
        <p:txBody>
          <a:bodyPr wrap="none" lIns="0" tIns="0" rIns="287984" bIns="0" anchor="ctr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检索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/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导入</a:t>
            </a:r>
            <a:b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</a:b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所需文献题录或全文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A623A77-2A34-4BA9-9380-A1CD13E8BB5E}"/>
              </a:ext>
            </a:extLst>
          </p:cNvPr>
          <p:cNvSpPr/>
          <p:nvPr/>
        </p:nvSpPr>
        <p:spPr>
          <a:xfrm>
            <a:off x="3422646" y="4402132"/>
            <a:ext cx="34336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  <a:sym typeface="微软雅黑" panose="020B0503020204020204" pitchFamily="34" charset="-122"/>
              </a:rPr>
              <a:t>2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567A0FF1-AD91-4F05-85A7-36E8DF7E7D55}"/>
              </a:ext>
            </a:extLst>
          </p:cNvPr>
          <p:cNvSpPr/>
          <p:nvPr/>
        </p:nvSpPr>
        <p:spPr>
          <a:xfrm>
            <a:off x="5887973" y="5331401"/>
            <a:ext cx="34336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  <a:sym typeface="微软雅黑" panose="020B0503020204020204" pitchFamily="34" charset="-122"/>
              </a:rPr>
              <a:t>3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C42C324C-BA9E-4030-A5FC-A2E2534D7C75}"/>
              </a:ext>
            </a:extLst>
          </p:cNvPr>
          <p:cNvSpPr/>
          <p:nvPr/>
        </p:nvSpPr>
        <p:spPr>
          <a:xfrm>
            <a:off x="8423106" y="4407497"/>
            <a:ext cx="34336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  <a:sym typeface="微软雅黑" panose="020B0503020204020204" pitchFamily="34" charset="-122"/>
              </a:rPr>
              <a:t>4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1EBC80AC-2CCD-4D72-8760-42E263353704}"/>
              </a:ext>
            </a:extLst>
          </p:cNvPr>
          <p:cNvSpPr/>
          <p:nvPr/>
        </p:nvSpPr>
        <p:spPr>
          <a:xfrm>
            <a:off x="9293026" y="2526479"/>
            <a:ext cx="34336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  <a:sym typeface="微软雅黑" panose="020B0503020204020204" pitchFamily="34" charset="-122"/>
              </a:rPr>
              <a:t>5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58" name="TextBox 23">
            <a:extLst>
              <a:ext uri="{FF2B5EF4-FFF2-40B4-BE49-F238E27FC236}">
                <a16:creationId xmlns:a16="http://schemas.microsoft.com/office/drawing/2014/main" id="{1A6E50C0-09E6-434E-AFBD-4A9B394E32CF}"/>
              </a:ext>
            </a:extLst>
          </p:cNvPr>
          <p:cNvSpPr txBox="1"/>
          <p:nvPr/>
        </p:nvSpPr>
        <p:spPr>
          <a:xfrm>
            <a:off x="3744386" y="5701099"/>
            <a:ext cx="4691603" cy="510522"/>
          </a:xfrm>
          <a:prstGeom prst="rect">
            <a:avLst/>
          </a:prstGeom>
          <a:noFill/>
        </p:spPr>
        <p:txBody>
          <a:bodyPr wrap="none" lIns="0" tIns="0" rIns="0" bIns="0" anchor="b" anchorCtr="1">
            <a:normAutofit/>
          </a:bodyPr>
          <a:lstStyle/>
          <a:p>
            <a:pPr algn="ctr"/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组织整理已获取的文献 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&amp;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做笔记</a:t>
            </a:r>
          </a:p>
        </p:txBody>
      </p:sp>
      <p:sp>
        <p:nvSpPr>
          <p:cNvPr id="59" name="TextBox 26">
            <a:extLst>
              <a:ext uri="{FF2B5EF4-FFF2-40B4-BE49-F238E27FC236}">
                <a16:creationId xmlns:a16="http://schemas.microsoft.com/office/drawing/2014/main" id="{86F8E12E-5B7C-4626-9F1A-0279629D3CDE}"/>
              </a:ext>
            </a:extLst>
          </p:cNvPr>
          <p:cNvSpPr txBox="1"/>
          <p:nvPr/>
        </p:nvSpPr>
        <p:spPr>
          <a:xfrm>
            <a:off x="8766470" y="4902083"/>
            <a:ext cx="3400820" cy="473045"/>
          </a:xfrm>
          <a:prstGeom prst="rect">
            <a:avLst/>
          </a:prstGeom>
          <a:noFill/>
        </p:spPr>
        <p:txBody>
          <a:bodyPr wrap="none" lIns="287984" tIns="0" rIns="0" bIns="0" anchor="b" anchorCtr="0">
            <a:no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插入引文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/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笔记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,</a:t>
            </a:r>
          </a:p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快速修改参考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文献格式</a:t>
            </a:r>
          </a:p>
        </p:txBody>
      </p:sp>
      <p:sp>
        <p:nvSpPr>
          <p:cNvPr id="60" name="TextBox 39">
            <a:extLst>
              <a:ext uri="{FF2B5EF4-FFF2-40B4-BE49-F238E27FC236}">
                <a16:creationId xmlns:a16="http://schemas.microsoft.com/office/drawing/2014/main" id="{4ED89654-5ED6-4B01-B2DF-DA94871372FB}"/>
              </a:ext>
            </a:extLst>
          </p:cNvPr>
          <p:cNvSpPr txBox="1"/>
          <p:nvPr/>
        </p:nvSpPr>
        <p:spPr>
          <a:xfrm>
            <a:off x="7844569" y="1613094"/>
            <a:ext cx="3359394" cy="805851"/>
          </a:xfrm>
          <a:prstGeom prst="rect">
            <a:avLst/>
          </a:prstGeom>
          <a:noFill/>
        </p:spPr>
        <p:txBody>
          <a:bodyPr wrap="none" lIns="0" tIns="0" rIns="287984" bIns="0" anchor="ctr" anchorCtr="0">
            <a:noAutofit/>
          </a:bodyPr>
          <a:lstStyle/>
          <a:p>
            <a:pPr algn="ctr"/>
            <a:r>
              <a:rPr lang="en-US" altLang="zh-CN" sz="2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数据分析和知识发现</a:t>
            </a:r>
            <a:endParaRPr lang="zh-CN" altLang="en-US" sz="2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B7D75382-FECE-4E9B-8AEB-78BED0EA69B6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44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8</a:t>
            </a:r>
            <a:endParaRPr lang="zh-CN" altLang="en-US" dirty="0"/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288BFBA5-EA82-4772-91E0-54711E391167}"/>
              </a:ext>
            </a:extLst>
          </p:cNvPr>
          <p:cNvSpPr/>
          <p:nvPr/>
        </p:nvSpPr>
        <p:spPr>
          <a:xfrm>
            <a:off x="3851910" y="3004581"/>
            <a:ext cx="5993130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r>
              <a:rPr lang="en-US" altLang="zh-CN" sz="4000" b="1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功能及操作</a:t>
            </a:r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4149A35-675C-48B7-B2FE-10F6A605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763" y="2898597"/>
            <a:ext cx="114614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11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2397</Words>
  <Application>Microsoft Office PowerPoint</Application>
  <PresentationFormat>宽屏</PresentationFormat>
  <Paragraphs>434</Paragraphs>
  <Slides>67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78" baseType="lpstr">
      <vt:lpstr>微軟正黑體</vt:lpstr>
      <vt:lpstr>新細明體</vt:lpstr>
      <vt:lpstr>等线</vt:lpstr>
      <vt:lpstr>等线 Light</vt:lpstr>
      <vt:lpstr>宋体</vt:lpstr>
      <vt:lpstr>微软雅黑</vt:lpstr>
      <vt:lpstr>微软雅黑,方正新报宋简体,宋体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cui zunkang</dc:creator>
  <cp:lastModifiedBy>cui zunkang</cp:lastModifiedBy>
  <cp:revision>352</cp:revision>
  <dcterms:created xsi:type="dcterms:W3CDTF">2019-03-06T07:48:29Z</dcterms:created>
  <dcterms:modified xsi:type="dcterms:W3CDTF">2019-04-23T12:10:01Z</dcterms:modified>
</cp:coreProperties>
</file>