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138"/>
  </p:notesMasterIdLst>
  <p:sldIdLst>
    <p:sldId id="259" r:id="rId5"/>
    <p:sldId id="261" r:id="rId6"/>
    <p:sldId id="262" r:id="rId7"/>
    <p:sldId id="263" r:id="rId8"/>
    <p:sldId id="264" r:id="rId9"/>
    <p:sldId id="440" r:id="rId10"/>
    <p:sldId id="576" r:id="rId11"/>
    <p:sldId id="267" r:id="rId12"/>
    <p:sldId id="269" r:id="rId13"/>
    <p:sldId id="271" r:id="rId14"/>
    <p:sldId id="272" r:id="rId15"/>
    <p:sldId id="273" r:id="rId16"/>
    <p:sldId id="274" r:id="rId17"/>
    <p:sldId id="275" r:id="rId18"/>
    <p:sldId id="280" r:id="rId19"/>
    <p:sldId id="277" r:id="rId20"/>
    <p:sldId id="281" r:id="rId21"/>
    <p:sldId id="282" r:id="rId22"/>
    <p:sldId id="283" r:id="rId23"/>
    <p:sldId id="285" r:id="rId24"/>
    <p:sldId id="284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867" r:id="rId38"/>
    <p:sldId id="302" r:id="rId39"/>
    <p:sldId id="303" r:id="rId40"/>
    <p:sldId id="689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4" r:id="rId50"/>
    <p:sldId id="313" r:id="rId51"/>
    <p:sldId id="315" r:id="rId52"/>
    <p:sldId id="316" r:id="rId53"/>
    <p:sldId id="317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60" r:id="rId71"/>
    <p:sldId id="361" r:id="rId72"/>
    <p:sldId id="338" r:id="rId73"/>
    <p:sldId id="339" r:id="rId74"/>
    <p:sldId id="379" r:id="rId75"/>
    <p:sldId id="380" r:id="rId76"/>
    <p:sldId id="381" r:id="rId77"/>
    <p:sldId id="382" r:id="rId78"/>
    <p:sldId id="383" r:id="rId79"/>
    <p:sldId id="384" r:id="rId80"/>
    <p:sldId id="386" r:id="rId81"/>
    <p:sldId id="387" r:id="rId82"/>
    <p:sldId id="388" r:id="rId83"/>
    <p:sldId id="389" r:id="rId84"/>
    <p:sldId id="390" r:id="rId85"/>
    <p:sldId id="772" r:id="rId86"/>
    <p:sldId id="773" r:id="rId87"/>
    <p:sldId id="774" r:id="rId88"/>
    <p:sldId id="775" r:id="rId89"/>
    <p:sldId id="809" r:id="rId90"/>
    <p:sldId id="810" r:id="rId91"/>
    <p:sldId id="776" r:id="rId92"/>
    <p:sldId id="777" r:id="rId93"/>
    <p:sldId id="778" r:id="rId94"/>
    <p:sldId id="779" r:id="rId95"/>
    <p:sldId id="780" r:id="rId96"/>
    <p:sldId id="781" r:id="rId97"/>
    <p:sldId id="782" r:id="rId98"/>
    <p:sldId id="783" r:id="rId99"/>
    <p:sldId id="784" r:id="rId100"/>
    <p:sldId id="785" r:id="rId101"/>
    <p:sldId id="786" r:id="rId102"/>
    <p:sldId id="787" r:id="rId103"/>
    <p:sldId id="788" r:id="rId104"/>
    <p:sldId id="789" r:id="rId105"/>
    <p:sldId id="790" r:id="rId106"/>
    <p:sldId id="791" r:id="rId107"/>
    <p:sldId id="792" r:id="rId108"/>
    <p:sldId id="793" r:id="rId109"/>
    <p:sldId id="794" r:id="rId110"/>
    <p:sldId id="795" r:id="rId111"/>
    <p:sldId id="796" r:id="rId112"/>
    <p:sldId id="797" r:id="rId113"/>
    <p:sldId id="798" r:id="rId114"/>
    <p:sldId id="799" r:id="rId115"/>
    <p:sldId id="800" r:id="rId116"/>
    <p:sldId id="801" r:id="rId117"/>
    <p:sldId id="802" r:id="rId118"/>
    <p:sldId id="803" r:id="rId119"/>
    <p:sldId id="804" r:id="rId120"/>
    <p:sldId id="805" r:id="rId121"/>
    <p:sldId id="806" r:id="rId122"/>
    <p:sldId id="807" r:id="rId123"/>
    <p:sldId id="808" r:id="rId124"/>
    <p:sldId id="406" r:id="rId125"/>
    <p:sldId id="407" r:id="rId126"/>
    <p:sldId id="408" r:id="rId127"/>
    <p:sldId id="409" r:id="rId128"/>
    <p:sldId id="410" r:id="rId129"/>
    <p:sldId id="411" r:id="rId130"/>
    <p:sldId id="412" r:id="rId131"/>
    <p:sldId id="413" r:id="rId132"/>
    <p:sldId id="414" r:id="rId133"/>
    <p:sldId id="416" r:id="rId134"/>
    <p:sldId id="417" r:id="rId135"/>
    <p:sldId id="418" r:id="rId136"/>
    <p:sldId id="419" r:id="rId137"/>
  </p:sldIdLst>
  <p:sldSz cx="9144000" cy="5143500" type="screen16x9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charset="-116"/>
      <a:buNone/>
      <a:defRPr sz="18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1710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5" d="100"/>
          <a:sy n="105" d="100"/>
        </p:scale>
        <p:origin x="62" y="110"/>
      </p:cViewPr>
      <p:guideLst>
        <p:guide orient="horz" pos="1710"/>
        <p:guide pos="2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4097"/>
          <p:cNvSpPr>
            <a:spLocks noGrp="1" noRot="1" noChangeAspect="1"/>
          </p:cNvSpPr>
          <p:nvPr>
            <p:ph type="sldImg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23" name="文本占位符 4098"/>
          <p:cNvSpPr>
            <a:spLocks noGrp="1"/>
          </p:cNvSpPr>
          <p:nvPr>
            <p:ph type="body" sz="quarter"/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
第二级
第三级
第四级
第五级</a:t>
            </a:r>
          </a:p>
        </p:txBody>
      </p:sp>
      <p:sp>
        <p:nvSpPr>
          <p:cNvPr id="5124" name="页眉占位符 409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endParaRPr lang="zh-CN" altLang="en-US" sz="1200" dirty="0"/>
          </a:p>
        </p:txBody>
      </p:sp>
      <p:sp>
        <p:nvSpPr>
          <p:cNvPr id="5125" name="日期占位符 4100"/>
          <p:cNvSpPr>
            <a:spLocks noGrp="1"/>
          </p:cNvSpPr>
          <p:nvPr>
            <p:ph type="dt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algn="r"/>
            <a:endParaRPr lang="zh-CN" altLang="en-US" sz="1200" dirty="0"/>
          </a:p>
        </p:txBody>
      </p:sp>
      <p:sp>
        <p:nvSpPr>
          <p:cNvPr id="5126" name="页脚占位符 4101"/>
          <p:cNvSpPr>
            <a:spLocks noGrp="1"/>
          </p:cNvSpPr>
          <p:nvPr>
            <p:ph type="ftr" sz="quarter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endParaRPr lang="zh-CN" altLang="en-US" sz="1200" dirty="0"/>
          </a:p>
        </p:txBody>
      </p:sp>
      <p:sp>
        <p:nvSpPr>
          <p:cNvPr id="5127" name="灯片编号占位符 4102"/>
          <p:cNvSpPr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algn="r"/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charset="-116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1413"/>
            <a:ext cx="4113213" cy="3086100"/>
          </a:xfrm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/>
          </p:nvPr>
        </p:nvSpPr>
        <p:spPr>
          <a:xfrm>
            <a:off x="684213" y="4398963"/>
            <a:ext cx="5486400" cy="3600450"/>
          </a:xfrm>
        </p:spPr>
        <p:txBody>
          <a:bodyPr wrap="square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x-none" dirty="0"/>
              <a:t>http://docer.wps.cn</a:t>
            </a:r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/>
        </p:nvSpPr>
        <p:spPr>
          <a:xfrm>
            <a:off x="3883025" y="8683625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2" charset="-128"/>
                <a:ea typeface="宋体" panose="02010600030101010101" pitchFamily="2" charset="-122"/>
              </a:rPr>
              <a:t>8</a:t>
            </a:fld>
            <a:endParaRPr lang="zh-CN" altLang="en-US" sz="1200" dirty="0"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63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63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107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04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04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110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34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06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118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66738" y="684213"/>
            <a:ext cx="5721350" cy="3429000"/>
          </a:xfrm>
        </p:spPr>
      </p:sp>
      <p:sp>
        <p:nvSpPr>
          <p:cNvPr id="112643" name="Rectangle 3"/>
          <p:cNvSpPr>
            <a:spLocks noGrp="1"/>
          </p:cNvSpPr>
          <p:nvPr>
            <p:ph type="body"/>
          </p:nvPr>
        </p:nvSpPr>
        <p:spPr>
          <a:xfrm>
            <a:off x="684213" y="4341813"/>
            <a:ext cx="5486400" cy="4114800"/>
          </a:xfrm>
        </p:spPr>
        <p:txBody>
          <a:bodyPr wrap="square" anchor="ctr"/>
          <a:lstStyle/>
          <a:p>
            <a:pPr lvl="0"/>
            <a:r>
              <a:rPr lang="zh-CN" altLang="en-US" dirty="0"/>
              <a:t>刚才讲了下在文章撰写的找资源，以往建文件夹，也会用到文献管理软件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47473162" y="-2147458875"/>
            <a:ext cx="25193625" cy="2147011200"/>
          </a:xfrm>
          <a:ln>
            <a:solidFill>
              <a:srgbClr val="000000"/>
            </a:solidFill>
            <a:miter/>
          </a:ln>
        </p:spPr>
      </p:sp>
      <p:sp>
        <p:nvSpPr>
          <p:cNvPr id="114691" name="Rectangle 3"/>
          <p:cNvSpPr>
            <a:spLocks noGrp="1" noRot="1" noChangeAspect="1"/>
          </p:cNvSpPr>
          <p:nvPr>
            <p:ph type="body"/>
          </p:nvPr>
        </p:nvSpPr>
        <p:spPr>
          <a:xfrm>
            <a:off x="-2147462050" y="-2147458875"/>
            <a:ext cx="2147011200" cy="2147011200"/>
          </a:xfrm>
        </p:spPr>
        <p:txBody>
          <a:bodyPr wrap="square" anchor="ctr"/>
          <a:lstStyle/>
          <a:p>
            <a:pPr lvl="0"/>
            <a:r>
              <a:rPr lang="zh-CN" altLang="en-US" dirty="0"/>
              <a:t>导出文献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42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 lvl="0"/>
            <a:endParaRPr lang="zh-CN" altLang="en-US"/>
          </a:p>
        </p:txBody>
      </p:sp>
      <p:sp>
        <p:nvSpPr>
          <p:cNvPr id="1126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  <a:t>82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84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92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95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1062038"/>
            <a:ext cx="3967163" cy="35956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48188" y="1062038"/>
            <a:ext cx="3967163" cy="35956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1288" y="127000"/>
            <a:ext cx="2024062" cy="4530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19100" y="127000"/>
            <a:ext cx="5954851" cy="4530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369219"/>
            <a:ext cx="3886200" cy="15740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3057525"/>
            <a:ext cx="3886200" cy="15751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448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0867" y="1825625"/>
            <a:ext cx="386448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eaLnBrk="0" hangingPunct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1062038"/>
            <a:ext cx="3967163" cy="35956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48188" y="1062038"/>
            <a:ext cx="3967163" cy="35956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1288" y="127000"/>
            <a:ext cx="2024062" cy="4530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19100" y="127000"/>
            <a:ext cx="5954851" cy="4530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/>
          </p:cNvSpPr>
          <p:nvPr>
            <p:ph type="dt" sz="half"/>
          </p:nvPr>
        </p:nvSpPr>
        <p:spPr>
          <a:xfrm>
            <a:off x="457200" y="4683125"/>
            <a:ext cx="2133600" cy="358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lvl="0"/>
            <a:endParaRPr lang="zh-CN" alt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ftr" sz="quarter"/>
          </p:nvPr>
        </p:nvSpPr>
        <p:spPr>
          <a:xfrm>
            <a:off x="3124200" y="4683125"/>
            <a:ext cx="2895600" cy="358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lvl="0"/>
            <a:endParaRPr lang="zh-CN" altLang="en-US" dirty="0"/>
          </a:p>
        </p:txBody>
      </p:sp>
      <p:sp>
        <p:nvSpPr>
          <p:cNvPr id="1028" name="Rectangle 6"/>
          <p:cNvSpPr>
            <a:spLocks noGrp="1"/>
          </p:cNvSpPr>
          <p:nvPr>
            <p:ph type="sldNum" sz="quarter"/>
          </p:nvPr>
        </p:nvSpPr>
        <p:spPr>
          <a:xfrm>
            <a:off x="6553200" y="4683125"/>
            <a:ext cx="2133600" cy="358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2051" name="组合 6"/>
          <p:cNvGrpSpPr/>
          <p:nvPr/>
        </p:nvGrpSpPr>
        <p:grpSpPr>
          <a:xfrm>
            <a:off x="7269163" y="0"/>
            <a:ext cx="1876425" cy="1492250"/>
            <a:chOff x="0" y="0"/>
            <a:chExt cx="2704943" cy="2870458"/>
          </a:xfrm>
        </p:grpSpPr>
        <p:sp>
          <p:nvSpPr>
            <p:cNvPr id="2052" name="任意多边形 11"/>
            <p:cNvSpPr/>
            <p:nvPr/>
          </p:nvSpPr>
          <p:spPr>
            <a:xfrm rot="10800000">
              <a:off x="0" y="0"/>
              <a:ext cx="2544429" cy="2193473"/>
            </a:xfrm>
            <a:custGeom>
              <a:avLst/>
              <a:gdLst/>
              <a:ahLst/>
              <a:cxnLst>
                <a:cxn ang="0">
                  <a:pos x="2544429" y="2193473"/>
                </a:cxn>
                <a:cxn ang="0">
                  <a:pos x="0" y="2193473"/>
                </a:cxn>
                <a:cxn ang="0">
                  <a:pos x="1272214" y="0"/>
                </a:cxn>
              </a:cxnLst>
              <a:rect l="0" t="0" r="0" b="0"/>
              <a:pathLst>
                <a:path w="2544429" h="2193473">
                  <a:moveTo>
                    <a:pt x="2544429" y="2193473"/>
                  </a:moveTo>
                  <a:lnTo>
                    <a:pt x="0" y="2193473"/>
                  </a:lnTo>
                  <a:lnTo>
                    <a:pt x="1272214" y="0"/>
                  </a:lnTo>
                  <a:lnTo>
                    <a:pt x="2544429" y="2193473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" name="任意多边形 12"/>
            <p:cNvSpPr/>
            <p:nvPr/>
          </p:nvSpPr>
          <p:spPr>
            <a:xfrm rot="10800000">
              <a:off x="892897" y="160102"/>
              <a:ext cx="1812046" cy="2165347"/>
            </a:xfrm>
            <a:custGeom>
              <a:avLst/>
              <a:gdLst/>
              <a:ahLst/>
              <a:cxnLst>
                <a:cxn ang="0">
                  <a:pos x="1812046" y="2165347"/>
                </a:cxn>
                <a:cxn ang="0">
                  <a:pos x="0" y="2165347"/>
                </a:cxn>
                <a:cxn ang="0">
                  <a:pos x="0" y="958870"/>
                </a:cxn>
                <a:cxn ang="0">
                  <a:pos x="556145" y="0"/>
                </a:cxn>
              </a:cxnLst>
              <a:rect l="0" t="0" r="0" b="0"/>
              <a:pathLst>
                <a:path w="1812046" h="2165347">
                  <a:moveTo>
                    <a:pt x="1812046" y="2165347"/>
                  </a:moveTo>
                  <a:lnTo>
                    <a:pt x="0" y="2165347"/>
                  </a:lnTo>
                  <a:lnTo>
                    <a:pt x="0" y="958870"/>
                  </a:lnTo>
                  <a:lnTo>
                    <a:pt x="556145" y="0"/>
                  </a:lnTo>
                  <a:lnTo>
                    <a:pt x="1812046" y="2165347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4" name="等腰三角形 13"/>
            <p:cNvSpPr/>
            <p:nvPr/>
          </p:nvSpPr>
          <p:spPr>
            <a:xfrm rot="10800000">
              <a:off x="1272215" y="361214"/>
              <a:ext cx="1416663" cy="1221261"/>
            </a:xfrm>
            <a:prstGeom prst="triangle">
              <a:avLst>
                <a:gd name="adj" fmla="val 50000"/>
              </a:avLst>
            </a:prstGeom>
            <a:solidFill>
              <a:srgbClr val="EED66F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055" name="等腰三角形 14"/>
            <p:cNvSpPr/>
            <p:nvPr/>
          </p:nvSpPr>
          <p:spPr>
            <a:xfrm rot="10800000">
              <a:off x="689007" y="1622814"/>
              <a:ext cx="661965" cy="570659"/>
            </a:xfrm>
            <a:prstGeom prst="triangle">
              <a:avLst>
                <a:gd name="adj" fmla="val 50000"/>
              </a:avLst>
            </a:prstGeom>
            <a:solidFill>
              <a:srgbClr val="EED66F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056" name="等腰三角形 15"/>
            <p:cNvSpPr/>
            <p:nvPr/>
          </p:nvSpPr>
          <p:spPr>
            <a:xfrm rot="10800000">
              <a:off x="2346513" y="2042579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057" name="等腰三角形 16"/>
            <p:cNvSpPr/>
            <p:nvPr/>
          </p:nvSpPr>
          <p:spPr>
            <a:xfrm rot="10800000">
              <a:off x="1638814" y="2671752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058" name="等腰三角形 17"/>
            <p:cNvSpPr/>
            <p:nvPr/>
          </p:nvSpPr>
          <p:spPr>
            <a:xfrm rot="10800000">
              <a:off x="1593745" y="2160108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059" name="等腰三角形 18"/>
            <p:cNvSpPr/>
            <p:nvPr/>
          </p:nvSpPr>
          <p:spPr>
            <a:xfrm rot="10800000">
              <a:off x="1869313" y="2292405"/>
              <a:ext cx="401359" cy="345999"/>
            </a:xfrm>
            <a:prstGeom prst="triangle">
              <a:avLst>
                <a:gd name="adj" fmla="val 50000"/>
              </a:avLst>
            </a:prstGeom>
            <a:solidFill>
              <a:srgbClr val="516D8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2060" name="等腰三角形 19"/>
            <p:cNvSpPr/>
            <p:nvPr/>
          </p:nvSpPr>
          <p:spPr>
            <a:xfrm rot="10800000">
              <a:off x="326318" y="1143422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</p:grpSp>
      <p:sp>
        <p:nvSpPr>
          <p:cNvPr id="2061" name="KSO_FD"/>
          <p:cNvSpPr>
            <a:spLocks noGrp="1"/>
          </p:cNvSpPr>
          <p:nvPr>
            <p:ph type="dt" sz="half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9D9D9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062" name="KSO_FT"/>
          <p:cNvSpPr>
            <a:spLocks noGrp="1"/>
          </p:cNvSpPr>
          <p:nvPr>
            <p:ph type="ftr" sz="quarte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9D9D9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063" name="KSO_FN"/>
          <p:cNvSpPr>
            <a:spLocks noGrp="1"/>
          </p:cNvSpPr>
          <p:nvPr>
            <p:ph type="sldNum" sz="quarter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200">
                <a:solidFill>
                  <a:srgbClr val="9D9D9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  <p:sp>
        <p:nvSpPr>
          <p:cNvPr id="2064" name="KSO_BT1"/>
          <p:cNvSpPr>
            <a:spLocks noGrp="1"/>
          </p:cNvSpPr>
          <p:nvPr>
            <p:ph type="title"/>
          </p:nvPr>
        </p:nvSpPr>
        <p:spPr>
          <a:xfrm>
            <a:off x="419100" y="127000"/>
            <a:ext cx="6967538" cy="596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65" name="KSO_BC1"/>
          <p:cNvSpPr>
            <a:spLocks noGrp="1"/>
          </p:cNvSpPr>
          <p:nvPr>
            <p:ph type="body"/>
          </p:nvPr>
        </p:nvSpPr>
        <p:spPr>
          <a:xfrm>
            <a:off x="419100" y="1062038"/>
            <a:ext cx="8096250" cy="3595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2066" name="Picture 2" descr="E:\宣传资料\产品宣传\公司图标\知网LOGO-PNG-1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269163" y="4384675"/>
            <a:ext cx="1965325" cy="76676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sz="3200" b="1" i="0" u="none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lvl="0" indent="-357505" algn="just" defTabSz="91440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60000"/>
        <a:buFont typeface="Wingdings 3" panose="05040102010807070707" pitchFamily="2" charset="2"/>
        <a:buChar char=""/>
        <a:defRPr sz="2400" b="0" i="0" u="none" kern="1200" baseline="0">
          <a:solidFill>
            <a:srgbClr val="09886D"/>
          </a:solidFill>
          <a:latin typeface="+mn-lt"/>
          <a:ea typeface="+mn-ea"/>
          <a:cs typeface="+mn-cs"/>
        </a:defRPr>
      </a:lvl1pPr>
      <a:lvl2pPr marL="357505" lvl="1" indent="-357505" algn="l" defTabSz="914400" eaLnBrk="1" fontAlgn="base" latinLnBrk="0" hangingPunct="1">
        <a:lnSpc>
          <a:spcPct val="120000"/>
        </a:lnSpc>
        <a:spcBef>
          <a:spcPct val="0"/>
        </a:spcBef>
        <a:spcAft>
          <a:spcPts val="600"/>
        </a:spcAft>
        <a:buClr>
          <a:schemeClr val="accent1"/>
        </a:buClr>
        <a:buFont typeface="幼圆" panose="02010509060101010101" pitchFamily="1" charset="-122"/>
        <a:buChar char=" 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6" name="日期占位符 3"/>
          <p:cNvSpPr>
            <a:spLocks noGrp="1"/>
          </p:cNvSpPr>
          <p:nvPr>
            <p:ph type="dt" sz="half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900">
                <a:solidFill>
                  <a:srgbClr val="898989"/>
                </a:solidFill>
                <a:latin typeface="Arial Narrow" panose="020B0606020202030204" pitchFamily="2" charset="0"/>
                <a:ea typeface="宋体" panose="02010600030101010101" pitchFamily="2" charset="-122"/>
              </a:defRPr>
            </a:lvl1pPr>
          </a:lstStyle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  <p:sp>
        <p:nvSpPr>
          <p:cNvPr id="3077" name="页脚占位符 4"/>
          <p:cNvSpPr>
            <a:spLocks noGrp="1"/>
          </p:cNvSpPr>
          <p:nvPr>
            <p:ph type="ftr" sz="quarte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900">
                <a:solidFill>
                  <a:srgbClr val="898989"/>
                </a:solidFill>
                <a:latin typeface="Arial Narrow" panose="020B0606020202030204" pitchFamily="2" charset="0"/>
                <a:ea typeface="宋体" panose="02010600030101010101" pitchFamily="2" charset="-122"/>
              </a:defRPr>
            </a:lvl1pPr>
          </a:lstStyle>
          <a:p>
            <a:pPr lvl="0" defTabSz="914400" eaLnBrk="0" hangingPunct="0"/>
            <a:endParaRPr lang="zh-CN" altLang="en-US" dirty="0"/>
          </a:p>
        </p:txBody>
      </p:sp>
      <p:sp>
        <p:nvSpPr>
          <p:cNvPr id="3078" name="灯片编号占位符 5"/>
          <p:cNvSpPr>
            <a:spLocks noGrp="1"/>
          </p:cNvSpPr>
          <p:nvPr>
            <p:ph type="sldNum" sz="quarter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900">
                <a:solidFill>
                  <a:srgbClr val="898989"/>
                </a:solidFill>
                <a:latin typeface="Arial Narrow" panose="020B0606020202030204" pitchFamily="2" charset="0"/>
                <a:ea typeface="宋体" panose="02010600030101010101" pitchFamily="2" charset="-122"/>
              </a:defRPr>
            </a:lvl1pPr>
          </a:lstStyle>
          <a:p>
            <a:pPr lvl="0" defTabSz="914400" eaLnBrk="0" hangingPunct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marL="0" lvl="0" indent="0" algn="l" defTabSz="685800" eaLnBrk="0" fontAlgn="base" latinLnBrk="0" hangingPunct="0">
        <a:lnSpc>
          <a:spcPct val="90000"/>
        </a:lnSpc>
        <a:spcBef>
          <a:spcPct val="0"/>
        </a:spcBef>
        <a:spcAft>
          <a:spcPct val="0"/>
        </a:spcAft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lvl="0" indent="-171450" algn="l" defTabSz="685800" eaLnBrk="0" fontAlgn="base" latinLnBrk="0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charset="-116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lvl="1" indent="-17145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685800" eaLnBrk="0" fontAlgn="base" latinLnBrk="0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charset="-116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099" name="等腰三角形 21"/>
          <p:cNvSpPr/>
          <p:nvPr/>
        </p:nvSpPr>
        <p:spPr>
          <a:xfrm rot="10800000">
            <a:off x="2235200" y="1793875"/>
            <a:ext cx="4060825" cy="2625725"/>
          </a:xfrm>
          <a:prstGeom prst="triangle">
            <a:avLst>
              <a:gd name="adj" fmla="val 50000"/>
            </a:avLst>
          </a:prstGeom>
          <a:noFill/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0" name="等腰三角形 22"/>
          <p:cNvSpPr/>
          <p:nvPr/>
        </p:nvSpPr>
        <p:spPr>
          <a:xfrm rot="10800000">
            <a:off x="1428750" y="2320925"/>
            <a:ext cx="347663" cy="225425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1" name="等腰三角形 23"/>
          <p:cNvSpPr/>
          <p:nvPr/>
        </p:nvSpPr>
        <p:spPr>
          <a:xfrm rot="10800000">
            <a:off x="1592263" y="2825750"/>
            <a:ext cx="2238375" cy="1447800"/>
          </a:xfrm>
          <a:prstGeom prst="triangle">
            <a:avLst>
              <a:gd name="adj" fmla="val 50000"/>
            </a:avLst>
          </a:prstGeom>
          <a:noFill/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2" name="等腰三角形 24"/>
          <p:cNvSpPr/>
          <p:nvPr/>
        </p:nvSpPr>
        <p:spPr>
          <a:xfrm rot="10800000">
            <a:off x="3348038" y="4325938"/>
            <a:ext cx="334962" cy="242887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3" name="等腰三角形 25"/>
          <p:cNvSpPr/>
          <p:nvPr/>
        </p:nvSpPr>
        <p:spPr>
          <a:xfrm rot="10800000">
            <a:off x="4402138" y="3190875"/>
            <a:ext cx="346075" cy="223838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4" name="等腰三角形 26"/>
          <p:cNvSpPr/>
          <p:nvPr/>
        </p:nvSpPr>
        <p:spPr>
          <a:xfrm rot="10800000">
            <a:off x="2117725" y="3143250"/>
            <a:ext cx="1185863" cy="812800"/>
          </a:xfrm>
          <a:prstGeom prst="triangle">
            <a:avLst>
              <a:gd name="adj" fmla="val 50000"/>
            </a:avLst>
          </a:prstGeom>
          <a:solidFill>
            <a:srgbClr val="516D8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5" name="等腰三角形 27"/>
          <p:cNvSpPr/>
          <p:nvPr/>
        </p:nvSpPr>
        <p:spPr>
          <a:xfrm rot="9044306">
            <a:off x="5586413" y="3619500"/>
            <a:ext cx="347662" cy="223838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6" name="等腰三角形 28"/>
          <p:cNvSpPr/>
          <p:nvPr/>
        </p:nvSpPr>
        <p:spPr>
          <a:xfrm rot="9044306">
            <a:off x="6461125" y="3297238"/>
            <a:ext cx="138113" cy="88900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7" name="等腰三角形 29"/>
          <p:cNvSpPr/>
          <p:nvPr/>
        </p:nvSpPr>
        <p:spPr>
          <a:xfrm rot="9044306">
            <a:off x="7026275" y="3525838"/>
            <a:ext cx="138113" cy="88900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8" name="等腰三角形 30"/>
          <p:cNvSpPr/>
          <p:nvPr/>
        </p:nvSpPr>
        <p:spPr>
          <a:xfrm rot="4836188">
            <a:off x="8129588" y="2682875"/>
            <a:ext cx="192087" cy="125413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09" name="等腰三角形 31"/>
          <p:cNvSpPr/>
          <p:nvPr/>
        </p:nvSpPr>
        <p:spPr>
          <a:xfrm rot="4836188">
            <a:off x="7116763" y="2827338"/>
            <a:ext cx="190500" cy="125412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10" name="等腰三角形 32"/>
          <p:cNvSpPr/>
          <p:nvPr/>
        </p:nvSpPr>
        <p:spPr>
          <a:xfrm rot="4836188">
            <a:off x="7615238" y="2959100"/>
            <a:ext cx="192087" cy="125413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12700" cap="flat" cmpd="sng">
            <a:solidFill>
              <a:srgbClr val="0CB69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111" name="等腰三角形 33"/>
          <p:cNvSpPr/>
          <p:nvPr/>
        </p:nvSpPr>
        <p:spPr>
          <a:xfrm rot="10800000">
            <a:off x="1316038" y="1514475"/>
            <a:ext cx="4062412" cy="2625725"/>
          </a:xfrm>
          <a:prstGeom prst="triangle">
            <a:avLst>
              <a:gd name="adj" fmla="val 50000"/>
            </a:avLst>
          </a:prstGeom>
          <a:solidFill>
            <a:srgbClr val="0CB692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4112" name="组合 34"/>
          <p:cNvGrpSpPr/>
          <p:nvPr userDrawn="1"/>
        </p:nvGrpSpPr>
        <p:grpSpPr>
          <a:xfrm>
            <a:off x="6838950" y="0"/>
            <a:ext cx="2306638" cy="1835150"/>
            <a:chOff x="0" y="0"/>
            <a:chExt cx="2704943" cy="2870458"/>
          </a:xfrm>
        </p:grpSpPr>
        <p:sp>
          <p:nvSpPr>
            <p:cNvPr id="4113" name="任意多边形 35"/>
            <p:cNvSpPr/>
            <p:nvPr/>
          </p:nvSpPr>
          <p:spPr>
            <a:xfrm rot="10800000">
              <a:off x="0" y="0"/>
              <a:ext cx="2544429" cy="2193473"/>
            </a:xfrm>
            <a:custGeom>
              <a:avLst/>
              <a:gdLst/>
              <a:ahLst/>
              <a:cxnLst>
                <a:cxn ang="0">
                  <a:pos x="2544429" y="2193473"/>
                </a:cxn>
                <a:cxn ang="0">
                  <a:pos x="0" y="2193473"/>
                </a:cxn>
                <a:cxn ang="0">
                  <a:pos x="1272214" y="0"/>
                </a:cxn>
              </a:cxnLst>
              <a:rect l="0" t="0" r="0" b="0"/>
              <a:pathLst>
                <a:path w="2544429" h="2193473">
                  <a:moveTo>
                    <a:pt x="2544429" y="2193473"/>
                  </a:moveTo>
                  <a:lnTo>
                    <a:pt x="0" y="2193473"/>
                  </a:lnTo>
                  <a:lnTo>
                    <a:pt x="1272214" y="0"/>
                  </a:lnTo>
                  <a:lnTo>
                    <a:pt x="2544429" y="2193473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4" name="任意多边形 36"/>
            <p:cNvSpPr/>
            <p:nvPr/>
          </p:nvSpPr>
          <p:spPr>
            <a:xfrm rot="10800000">
              <a:off x="892897" y="160102"/>
              <a:ext cx="1812046" cy="2165347"/>
            </a:xfrm>
            <a:custGeom>
              <a:avLst/>
              <a:gdLst/>
              <a:ahLst/>
              <a:cxnLst>
                <a:cxn ang="0">
                  <a:pos x="1812046" y="2165347"/>
                </a:cxn>
                <a:cxn ang="0">
                  <a:pos x="0" y="2165347"/>
                </a:cxn>
                <a:cxn ang="0">
                  <a:pos x="0" y="958870"/>
                </a:cxn>
                <a:cxn ang="0">
                  <a:pos x="556145" y="0"/>
                </a:cxn>
              </a:cxnLst>
              <a:rect l="0" t="0" r="0" b="0"/>
              <a:pathLst>
                <a:path w="1812046" h="2165347">
                  <a:moveTo>
                    <a:pt x="1812046" y="2165347"/>
                  </a:moveTo>
                  <a:lnTo>
                    <a:pt x="0" y="2165347"/>
                  </a:lnTo>
                  <a:lnTo>
                    <a:pt x="0" y="958870"/>
                  </a:lnTo>
                  <a:lnTo>
                    <a:pt x="556145" y="0"/>
                  </a:lnTo>
                  <a:lnTo>
                    <a:pt x="1812046" y="2165347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等腰三角形 37"/>
            <p:cNvSpPr/>
            <p:nvPr/>
          </p:nvSpPr>
          <p:spPr>
            <a:xfrm rot="10800000">
              <a:off x="1272215" y="361214"/>
              <a:ext cx="1416663" cy="1221261"/>
            </a:xfrm>
            <a:prstGeom prst="triangle">
              <a:avLst>
                <a:gd name="adj" fmla="val 50000"/>
              </a:avLst>
            </a:prstGeom>
            <a:solidFill>
              <a:srgbClr val="EED66F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4116" name="等腰三角形 38"/>
            <p:cNvSpPr/>
            <p:nvPr/>
          </p:nvSpPr>
          <p:spPr>
            <a:xfrm rot="10800000">
              <a:off x="689007" y="1622814"/>
              <a:ext cx="661965" cy="570659"/>
            </a:xfrm>
            <a:prstGeom prst="triangle">
              <a:avLst>
                <a:gd name="adj" fmla="val 50000"/>
              </a:avLst>
            </a:prstGeom>
            <a:solidFill>
              <a:srgbClr val="EED66F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4117" name="等腰三角形 39"/>
            <p:cNvSpPr/>
            <p:nvPr/>
          </p:nvSpPr>
          <p:spPr>
            <a:xfrm rot="10800000">
              <a:off x="2346513" y="2042579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4118" name="等腰三角形 40"/>
            <p:cNvSpPr/>
            <p:nvPr/>
          </p:nvSpPr>
          <p:spPr>
            <a:xfrm rot="10800000">
              <a:off x="1638814" y="2671752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4119" name="等腰三角形 41"/>
            <p:cNvSpPr/>
            <p:nvPr/>
          </p:nvSpPr>
          <p:spPr>
            <a:xfrm rot="10800000">
              <a:off x="1593745" y="2160108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4120" name="等腰三角形 42"/>
            <p:cNvSpPr/>
            <p:nvPr/>
          </p:nvSpPr>
          <p:spPr>
            <a:xfrm rot="10800000">
              <a:off x="1869313" y="2292405"/>
              <a:ext cx="401359" cy="345999"/>
            </a:xfrm>
            <a:prstGeom prst="triangle">
              <a:avLst>
                <a:gd name="adj" fmla="val 50000"/>
              </a:avLst>
            </a:prstGeom>
            <a:solidFill>
              <a:srgbClr val="516D8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4121" name="等腰三角形 43"/>
            <p:cNvSpPr/>
            <p:nvPr/>
          </p:nvSpPr>
          <p:spPr>
            <a:xfrm rot="10800000">
              <a:off x="326318" y="1143422"/>
              <a:ext cx="230499" cy="198706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000"/>
              </a:srgbClr>
            </a:solidFill>
            <a:ln w="9525">
              <a:noFill/>
            </a:ln>
          </p:spPr>
          <p:txBody>
            <a:bodyPr anchor="ctr"/>
            <a:lstStyle/>
            <a:p>
              <a:pPr lvl="0" algn="ctr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</p:grpSp>
      <p:sp>
        <p:nvSpPr>
          <p:cNvPr id="4122" name="KSO_BT1"/>
          <p:cNvSpPr>
            <a:spLocks noGrp="1"/>
          </p:cNvSpPr>
          <p:nvPr>
            <p:ph type="title"/>
          </p:nvPr>
        </p:nvSpPr>
        <p:spPr>
          <a:xfrm>
            <a:off x="419100" y="127000"/>
            <a:ext cx="6967538" cy="596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123" name="KSO_BC1"/>
          <p:cNvSpPr>
            <a:spLocks noGrp="1"/>
          </p:cNvSpPr>
          <p:nvPr>
            <p:ph type="body"/>
          </p:nvPr>
        </p:nvSpPr>
        <p:spPr>
          <a:xfrm>
            <a:off x="419100" y="1062038"/>
            <a:ext cx="8096250" cy="3595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124" name="KSO_FD"/>
          <p:cNvSpPr>
            <a:spLocks noGrp="1"/>
          </p:cNvSpPr>
          <p:nvPr>
            <p:ph type="dt" sz="half"/>
          </p:nvPr>
        </p:nvSpPr>
        <p:spPr>
          <a:xfrm>
            <a:off x="457200" y="4683125"/>
            <a:ext cx="2133600" cy="358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9D9D9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/>
            <a:endParaRPr lang="en-US" altLang="x-none" dirty="0"/>
          </a:p>
        </p:txBody>
      </p:sp>
      <p:sp>
        <p:nvSpPr>
          <p:cNvPr id="4125" name="KSO_FT"/>
          <p:cNvSpPr>
            <a:spLocks noGrp="1"/>
          </p:cNvSpPr>
          <p:nvPr>
            <p:ph type="ftr" sz="quarter"/>
          </p:nvPr>
        </p:nvSpPr>
        <p:spPr>
          <a:xfrm>
            <a:off x="3124200" y="4683125"/>
            <a:ext cx="2895600" cy="358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9D9D9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/>
            <a:endParaRPr lang="en-US" altLang="x-none" dirty="0"/>
          </a:p>
        </p:txBody>
      </p:sp>
      <p:sp>
        <p:nvSpPr>
          <p:cNvPr id="4126" name="KSO_FN"/>
          <p:cNvSpPr>
            <a:spLocks noGrp="1"/>
          </p:cNvSpPr>
          <p:nvPr>
            <p:ph type="sldNum" sz="quarter"/>
          </p:nvPr>
        </p:nvSpPr>
        <p:spPr>
          <a:xfrm>
            <a:off x="6553200" y="4683125"/>
            <a:ext cx="2133600" cy="358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200">
                <a:solidFill>
                  <a:srgbClr val="9D9D9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/>
  <p:txStyles>
    <p:titleStyle>
      <a:lvl1pPr marL="0" lvl="0" indent="0" algn="l" defTabSz="91440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sz="3200" b="1" i="0" u="none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lvl="0" indent="-357505" algn="just" defTabSz="91440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60000"/>
        <a:buFont typeface="Wingdings 3" panose="05040102010807070707" pitchFamily="2" charset="2"/>
        <a:buChar char=""/>
        <a:defRPr sz="2400" b="0" i="0" u="none" kern="1200" baseline="0">
          <a:solidFill>
            <a:srgbClr val="09886D"/>
          </a:solidFill>
          <a:latin typeface="+mn-lt"/>
          <a:ea typeface="+mn-ea"/>
          <a:cs typeface="+mn-cs"/>
        </a:defRPr>
      </a:lvl1pPr>
      <a:lvl2pPr marL="357505" lvl="1" indent="-357505" algn="l" defTabSz="914400" eaLnBrk="1" fontAlgn="base" latinLnBrk="0" hangingPunct="1">
        <a:lnSpc>
          <a:spcPct val="120000"/>
        </a:lnSpc>
        <a:spcBef>
          <a:spcPct val="0"/>
        </a:spcBef>
        <a:spcAft>
          <a:spcPts val="600"/>
        </a:spcAft>
        <a:buClr>
          <a:schemeClr val="accent1"/>
        </a:buClr>
        <a:buFont typeface="幼圆" panose="02010509060101010101" pitchFamily="1" charset="-122"/>
        <a:buChar char=" 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charset="-116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16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2" Type="http://schemas.openxmlformats.org/officeDocument/2006/relationships/tags" Target="../tags/tag47.xml"/><Relationship Id="rId16" Type="http://schemas.openxmlformats.org/officeDocument/2006/relationships/notesSlide" Target="../notesSlides/notesSlide10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2" Type="http://schemas.openxmlformats.org/officeDocument/2006/relationships/tags" Target="../tags/tag61.xml"/><Relationship Id="rId16" Type="http://schemas.openxmlformats.org/officeDocument/2006/relationships/notesSlide" Target="../notesSlides/notesSlide1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2" Type="http://schemas.openxmlformats.org/officeDocument/2006/relationships/tags" Target="../tags/tag75.xml"/><Relationship Id="rId16" Type="http://schemas.openxmlformats.org/officeDocument/2006/relationships/notesSlide" Target="../notesSlides/notesSlide13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notesSlide" Target="../notesSlides/notesSlide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8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notesSlide" Target="../notesSlides/notesSlide9.xml"/><Relationship Id="rId2" Type="http://schemas.openxmlformats.org/officeDocument/2006/relationships/tags" Target="../tags/tag32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121"/>
          <p:cNvSpPr>
            <a:spLocks noGrp="1"/>
          </p:cNvSpPr>
          <p:nvPr>
            <p:ph type="ctrTitle"/>
          </p:nvPr>
        </p:nvSpPr>
        <p:spPr>
          <a:xfrm>
            <a:off x="2082800" y="1558925"/>
            <a:ext cx="2552700" cy="1222375"/>
          </a:xfrm>
        </p:spPr>
        <p:txBody>
          <a:bodyPr anchor="ctr"/>
          <a:lstStyle>
            <a:lvl1pPr lvl="0">
              <a:defRPr/>
            </a:lvl1pPr>
          </a:lstStyle>
          <a:p>
            <a:pPr lvl="0" algn="ctr" defTabSz="914400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 面向知识服务</a:t>
            </a:r>
            <a:b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助力教学科研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703071353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" y="918210"/>
            <a:ext cx="9043035" cy="4145280"/>
          </a:xfrm>
          <a:prstGeom prst="rect">
            <a:avLst/>
          </a:prstGeom>
        </p:spPr>
      </p:pic>
      <p:grpSp>
        <p:nvGrpSpPr>
          <p:cNvPr id="17411" name="Group 2"/>
          <p:cNvGrpSpPr/>
          <p:nvPr/>
        </p:nvGrpSpPr>
        <p:grpSpPr>
          <a:xfrm flipV="1">
            <a:off x="-19050" y="295275"/>
            <a:ext cx="6978650" cy="511175"/>
            <a:chOff x="0" y="0"/>
            <a:chExt cx="8504452" cy="310344"/>
          </a:xfrm>
        </p:grpSpPr>
        <p:grpSp>
          <p:nvGrpSpPr>
            <p:cNvPr id="17412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7413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wrap="square" anchor="ctr"/>
              <a:lstStyle/>
              <a:p>
                <a:pPr lvl="0"/>
                <a:endParaRPr lang="zh-CN" altLang="en-US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7414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wrap="square" anchor="ctr"/>
              <a:lstStyle/>
              <a:p>
                <a:pPr lvl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415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wrap="square" anchor="ctr"/>
            <a:lstStyle/>
            <a:p>
              <a:pPr lvl="0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17416" name="标题 1"/>
          <p:cNvSpPr>
            <a:spLocks noGrp="1"/>
          </p:cNvSpPr>
          <p:nvPr>
            <p:ph type="title"/>
          </p:nvPr>
        </p:nvSpPr>
        <p:spPr>
          <a:xfrm>
            <a:off x="279400" y="295275"/>
            <a:ext cx="7035800" cy="434975"/>
          </a:xfrm>
        </p:spPr>
        <p:txBody>
          <a:bodyPr wrap="square" anchor="ctr"/>
          <a:lstStyle/>
          <a:p>
            <a:pPr lvl="0"/>
            <a:r>
              <a:rPr lang="zh-CN" altLang="en-US">
                <a:solidFill>
                  <a:srgbClr val="000000"/>
                </a:solidFill>
              </a:rPr>
              <a:t>文献调研所需各类资料</a:t>
            </a:r>
          </a:p>
        </p:txBody>
      </p:sp>
      <p:sp>
        <p:nvSpPr>
          <p:cNvPr id="17417" name="AutoShape 3"/>
          <p:cNvSpPr/>
          <p:nvPr/>
        </p:nvSpPr>
        <p:spPr>
          <a:xfrm>
            <a:off x="4373563" y="1608138"/>
            <a:ext cx="4041775" cy="673100"/>
          </a:xfrm>
          <a:prstGeom prst="wedgeRoundRectCallout">
            <a:avLst>
              <a:gd name="adj1" fmla="val -63704"/>
              <a:gd name="adj2" fmla="val -67051"/>
              <a:gd name="adj3" fmla="val 16667"/>
            </a:avLst>
          </a:prstGeom>
          <a:solidFill>
            <a:schemeClr val="accent1">
              <a:alpha val="10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/>
          <a:p>
            <a:pPr lvl="0"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常用资源数据库</a:t>
            </a:r>
          </a:p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en-US" altLang="x-none" sz="16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Calibri" panose="020F0502020204030204" pitchFamily="2" charset="-128"/>
              </a:rPr>
              <a:t>—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满足高校教学、科研、学习基本需求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7418" name="矩形 3"/>
          <p:cNvSpPr/>
          <p:nvPr/>
        </p:nvSpPr>
        <p:spPr>
          <a:xfrm>
            <a:off x="1742440" y="1125855"/>
            <a:ext cx="6238240" cy="2552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9" name="圆角矩形 7"/>
          <p:cNvSpPr/>
          <p:nvPr/>
        </p:nvSpPr>
        <p:spPr>
          <a:xfrm>
            <a:off x="1503363" y="4108450"/>
            <a:ext cx="6911975" cy="1035050"/>
          </a:xfrm>
          <a:prstGeom prst="roundRect">
            <a:avLst>
              <a:gd name="adj" fmla="val 16667"/>
            </a:avLst>
          </a:prstGeom>
          <a:solidFill>
            <a:schemeClr val="accent1">
              <a:alpha val="100000"/>
            </a:schemeClr>
          </a:solidFill>
          <a:ln w="25400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dirty="0">
                <a:solidFill>
                  <a:srgbClr val="FFFFFF"/>
                </a:solidFill>
                <a:latin typeface="Verdana" panose="020B0604030504040204" pitchFamily="2" charset="0"/>
                <a:ea typeface="宋体" panose="02010600030101010101" pitchFamily="2" charset="-122"/>
                <a:sym typeface="Verdana" panose="020B0604030504040204" pitchFamily="2" charset="0"/>
              </a:rPr>
              <a:t>通过一框式检索类型切换，快速了解有关于“义务教育”</a:t>
            </a:r>
            <a:endParaRPr lang="en-US" altLang="x-none" dirty="0">
              <a:solidFill>
                <a:srgbClr val="FFFFFF"/>
              </a:solidFill>
              <a:latin typeface="Verdana" panose="020B0604030504040204" pitchFamily="2" charset="0"/>
              <a:ea typeface="宋体" panose="02010600030101010101" pitchFamily="2" charset="-122"/>
              <a:sym typeface="Verdana" panose="020B0604030504040204" pitchFamily="2" charset="0"/>
            </a:endParaRPr>
          </a:p>
          <a:p>
            <a:pPr lvl="0" algn="ctr"/>
            <a:r>
              <a:rPr lang="zh-CN" altLang="en-US" dirty="0">
                <a:solidFill>
                  <a:srgbClr val="FFFFFF"/>
                </a:solidFill>
                <a:latin typeface="Verdana" panose="020B0604030504040204" pitchFamily="2" charset="0"/>
                <a:ea typeface="宋体" panose="02010600030101010101" pitchFamily="2" charset="-122"/>
                <a:sym typeface="Verdana" panose="020B0604030504040204" pitchFamily="2" charset="0"/>
              </a:rPr>
              <a:t>不同类型文献的发表情况；一次检索找到中外文多种类型文献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bldLvl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9" y="708978"/>
            <a:ext cx="8858279" cy="4617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线形标注 1 14"/>
          <p:cNvSpPr/>
          <p:nvPr/>
        </p:nvSpPr>
        <p:spPr>
          <a:xfrm>
            <a:off x="183899" y="936174"/>
            <a:ext cx="3319922" cy="865963"/>
          </a:xfrm>
          <a:prstGeom prst="borderCallout1">
            <a:avLst>
              <a:gd name="adj1" fmla="val 8435"/>
              <a:gd name="adj2" fmla="val 101639"/>
              <a:gd name="adj3" fmla="val 147843"/>
              <a:gd name="adj4" fmla="val 111292"/>
            </a:avLst>
          </a:prstGeom>
          <a:solidFill>
            <a:srgbClr val="558ED5">
              <a:alpha val="89998"/>
            </a:srgbClr>
          </a:solidFill>
          <a:ln w="9525" cap="flat" cmpd="sng">
            <a:solidFill>
              <a:srgbClr val="558ED5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对内容添加下划线;</a:t>
            </a:r>
          </a:p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添加高亮</a:t>
            </a:r>
          </a:p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亦可删除标记</a:t>
            </a:r>
          </a:p>
        </p:txBody>
      </p:sp>
      <p:sp>
        <p:nvSpPr>
          <p:cNvPr id="46083" name="文本框 5"/>
          <p:cNvSpPr txBox="1"/>
          <p:nvPr/>
        </p:nvSpPr>
        <p:spPr>
          <a:xfrm>
            <a:off x="183899" y="249827"/>
            <a:ext cx="287909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sz="2100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添加标注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9" y="1006355"/>
            <a:ext cx="9055738" cy="4231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5"/>
          <p:cNvSpPr txBox="1"/>
          <p:nvPr/>
        </p:nvSpPr>
        <p:spPr>
          <a:xfrm>
            <a:off x="183899" y="249827"/>
            <a:ext cx="341503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sz="2100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快速添加笔记</a:t>
            </a:r>
          </a:p>
        </p:txBody>
      </p:sp>
      <p:pic>
        <p:nvPicPr>
          <p:cNvPr id="4710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9" y="949259"/>
            <a:ext cx="6633896" cy="3896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9" y="949259"/>
            <a:ext cx="7999453" cy="42203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线形标注 2 1"/>
          <p:cNvSpPr/>
          <p:nvPr/>
        </p:nvSpPr>
        <p:spPr>
          <a:xfrm>
            <a:off x="7077108" y="1411978"/>
            <a:ext cx="1564206" cy="735117"/>
          </a:xfrm>
          <a:prstGeom prst="borderCallout2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trike="noStrike" noProof="1"/>
              <a:t>快速添加笔记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2" y="708978"/>
            <a:ext cx="8892776" cy="443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20" y="749421"/>
            <a:ext cx="5894022" cy="4355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1" name="文本框 5"/>
          <p:cNvSpPr txBox="1"/>
          <p:nvPr/>
        </p:nvSpPr>
        <p:spPr>
          <a:xfrm>
            <a:off x="125612" y="95191"/>
            <a:ext cx="287909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sz="2100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添加笔记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" y="863614"/>
            <a:ext cx="7056172" cy="398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4" name="文本框 5"/>
          <p:cNvSpPr txBox="1"/>
          <p:nvPr/>
        </p:nvSpPr>
        <p:spPr>
          <a:xfrm>
            <a:off x="125612" y="95191"/>
            <a:ext cx="287909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sz="2100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添加笔记</a:t>
            </a:r>
          </a:p>
        </p:txBody>
      </p:sp>
      <p:pic>
        <p:nvPicPr>
          <p:cNvPr id="4915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14" y="945690"/>
            <a:ext cx="7860281" cy="41264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4" y="1921088"/>
            <a:ext cx="8604914" cy="1491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文本框 99"/>
          <p:cNvSpPr txBox="1"/>
          <p:nvPr/>
        </p:nvSpPr>
        <p:spPr>
          <a:xfrm>
            <a:off x="74464" y="549583"/>
            <a:ext cx="3806431" cy="2971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en-US" altLang="zh-CN" sz="1350" u="none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在工具栏上，按下“图片笔记按钮</a:t>
            </a:r>
            <a:r>
              <a:rPr lang="zh-CN" altLang="en-US" sz="1050" u="none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</a:p>
        </p:txBody>
      </p:sp>
      <p:pic>
        <p:nvPicPr>
          <p:cNvPr id="50178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805578" y="482971"/>
            <a:ext cx="670884" cy="4068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1" name="文本框 100"/>
          <p:cNvSpPr txBox="1"/>
          <p:nvPr/>
        </p:nvSpPr>
        <p:spPr>
          <a:xfrm>
            <a:off x="3476462" y="549583"/>
            <a:ext cx="5832167" cy="502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 fontAlgn="auto"/>
            <a:r>
              <a:rPr lang="zh-CN" altLang="en-US" sz="785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135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在文章中选择一块区域，鼠标弹起时，自动将所选区域内容保存成图片</a:t>
            </a:r>
          </a:p>
          <a:p>
            <a:pPr marL="0" indent="0" algn="l" fontAlgn="auto"/>
            <a:endParaRPr lang="zh-CN" altLang="en-US" sz="1350" b="0" u="none" strike="noStrike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0180" name="文本框 2"/>
          <p:cNvSpPr txBox="1"/>
          <p:nvPr/>
        </p:nvSpPr>
        <p:spPr>
          <a:xfrm>
            <a:off x="74464" y="823171"/>
            <a:ext cx="2522950" cy="32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加到笔记中。</a:t>
            </a:r>
          </a:p>
        </p:txBody>
      </p:sp>
      <p:sp>
        <p:nvSpPr>
          <p:cNvPr id="50181" name="文本框 3"/>
          <p:cNvSpPr txBox="1"/>
          <p:nvPr/>
        </p:nvSpPr>
        <p:spPr>
          <a:xfrm>
            <a:off x="170814" y="193920"/>
            <a:ext cx="2320925" cy="3848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图片笔记</a:t>
            </a:r>
          </a:p>
        </p:txBody>
      </p:sp>
      <p:pic>
        <p:nvPicPr>
          <p:cNvPr id="5018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1" y="1120548"/>
            <a:ext cx="7766309" cy="364822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文本框 100"/>
          <p:cNvSpPr txBox="1"/>
          <p:nvPr/>
        </p:nvSpPr>
        <p:spPr>
          <a:xfrm>
            <a:off x="428938" y="460370"/>
            <a:ext cx="604627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页中点击鼠标右键，选择“</a:t>
            </a:r>
            <a:r>
              <a:rPr lang="en-US" altLang="zh-CN" u="none">
                <a:solidFill>
                  <a:srgbClr val="FF0000"/>
                </a:solidFill>
                <a:latin typeface="Calibri" panose="020F0502020204030204" charset="0"/>
                <a:ea typeface="Calibri" panose="020F0502020204030204" charset="0"/>
              </a:rPr>
              <a:t>CNKI E-Study</a:t>
            </a:r>
            <a:r>
              <a:rPr lang="zh-CN" altLang="en-US" u="non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保存选中内容为笔记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”：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2668784" y="3083239"/>
            <a:ext cx="3806431" cy="332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algn="l" fontAlgn="auto"/>
            <a:endParaRPr lang="en-US" altLang="zh-CN" sz="785" b="0" u="none" strike="noStrike" noProof="1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0" indent="0" algn="l" fontAlgn="auto"/>
            <a:r>
              <a:rPr lang="en-US" altLang="zh-CN" sz="785" b="0" u="none" strike="noStrike" noProof="1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zh-CN" altLang="en-US" sz="1350" strike="noStrike" noProof="1"/>
          </a:p>
        </p:txBody>
      </p:sp>
      <p:pic>
        <p:nvPicPr>
          <p:cNvPr id="5325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97" y="994460"/>
            <a:ext cx="8359875" cy="3970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文本框 3"/>
          <p:cNvSpPr txBox="1"/>
          <p:nvPr/>
        </p:nvSpPr>
        <p:spPr>
          <a:xfrm>
            <a:off x="120854" y="64263"/>
            <a:ext cx="3458845" cy="3848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2" charset="-122"/>
              </a:rPr>
              <a:t>保存选中内容为笔记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2" charset="-122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30" y="718494"/>
            <a:ext cx="8177880" cy="42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线形标注 1 10"/>
          <p:cNvSpPr/>
          <p:nvPr/>
        </p:nvSpPr>
        <p:spPr>
          <a:xfrm>
            <a:off x="5780542" y="3205759"/>
            <a:ext cx="2156582" cy="274776"/>
          </a:xfrm>
          <a:prstGeom prst="borderCallout1">
            <a:avLst>
              <a:gd name="adj1" fmla="val -7958"/>
              <a:gd name="adj2" fmla="val 51417"/>
              <a:gd name="adj3" fmla="val -135639"/>
              <a:gd name="adj4" fmla="val 95875"/>
            </a:avLst>
          </a:prstGeom>
          <a:solidFill>
            <a:schemeClr val="bg1">
              <a:alpha val="89999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sz="15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点击可跳转到笔记来源</a:t>
            </a:r>
          </a:p>
        </p:txBody>
      </p:sp>
      <p:sp>
        <p:nvSpPr>
          <p:cNvPr id="7" name="矩形 6"/>
          <p:cNvSpPr/>
          <p:nvPr/>
        </p:nvSpPr>
        <p:spPr>
          <a:xfrm>
            <a:off x="746536" y="3564991"/>
            <a:ext cx="883806" cy="6887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  <p:sp>
        <p:nvSpPr>
          <p:cNvPr id="9" name="线形标注 1 10"/>
          <p:cNvSpPr/>
          <p:nvPr/>
        </p:nvSpPr>
        <p:spPr>
          <a:xfrm>
            <a:off x="2925718" y="4107408"/>
            <a:ext cx="2354040" cy="725601"/>
          </a:xfrm>
          <a:prstGeom prst="borderCallout1">
            <a:avLst>
              <a:gd name="adj1" fmla="val 50125"/>
              <a:gd name="adj2" fmla="val -389"/>
              <a:gd name="adj3" fmla="val -30690"/>
              <a:gd name="adj4" fmla="val -59356"/>
            </a:avLst>
          </a:prstGeom>
          <a:solidFill>
            <a:schemeClr val="bg1">
              <a:alpha val="89999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sz="15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找到记录的所有笔记，可以按标签、按学习时间、按星标分类查看笔记</a:t>
            </a:r>
            <a:endParaRPr lang="en-US" altLang="zh-CN" sz="15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线形标注 1 10"/>
          <p:cNvSpPr/>
          <p:nvPr/>
        </p:nvSpPr>
        <p:spPr>
          <a:xfrm>
            <a:off x="3418175" y="2029334"/>
            <a:ext cx="2813191" cy="970640"/>
          </a:xfrm>
          <a:prstGeom prst="borderCallout1">
            <a:avLst>
              <a:gd name="adj1" fmla="val 49583"/>
              <a:gd name="adj2" fmla="val -644"/>
              <a:gd name="adj3" fmla="val 13130"/>
              <a:gd name="adj4" fmla="val -14685"/>
            </a:avLst>
          </a:prstGeom>
          <a:solidFill>
            <a:schemeClr val="bg1">
              <a:alpha val="89999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 algn="ctr"/>
            <a:r>
              <a:rPr lang="zh-CN" altLang="en-US" sz="15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为笔记添加标签，便于查找、应用。例如：背景及意义、国内发展现状、国外发展现状、研究方法、技术方案等。</a:t>
            </a:r>
          </a:p>
        </p:txBody>
      </p:sp>
      <p:sp>
        <p:nvSpPr>
          <p:cNvPr id="3" name="矩形 2"/>
          <p:cNvSpPr/>
          <p:nvPr/>
        </p:nvSpPr>
        <p:spPr>
          <a:xfrm>
            <a:off x="2121610" y="2029334"/>
            <a:ext cx="882616" cy="161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  <p:sp>
        <p:nvSpPr>
          <p:cNvPr id="17" name="矩形 16"/>
          <p:cNvSpPr/>
          <p:nvPr/>
        </p:nvSpPr>
        <p:spPr>
          <a:xfrm>
            <a:off x="1641048" y="955207"/>
            <a:ext cx="2493213" cy="279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  <p:sp>
        <p:nvSpPr>
          <p:cNvPr id="18" name="线形标注 1 10"/>
          <p:cNvSpPr/>
          <p:nvPr/>
        </p:nvSpPr>
        <p:spPr>
          <a:xfrm>
            <a:off x="4518472" y="1227604"/>
            <a:ext cx="3633952" cy="274777"/>
          </a:xfrm>
          <a:prstGeom prst="borderCallout1">
            <a:avLst>
              <a:gd name="adj1" fmla="val 50125"/>
              <a:gd name="adj2" fmla="val -389"/>
              <a:gd name="adj3" fmla="val 1384"/>
              <a:gd name="adj4" fmla="val -12069"/>
            </a:avLst>
          </a:prstGeom>
          <a:solidFill>
            <a:schemeClr val="bg1">
              <a:alpha val="89999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sz="15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记录的笔记可导出、打印，可插入到</a:t>
            </a:r>
            <a:r>
              <a:rPr lang="en-US" altLang="zh-CN" sz="15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word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  <p:bldP spid="9" grpId="0" bldLvl="0" animBg="1"/>
      <p:bldP spid="2" grpId="0" bldLvl="0" animBg="1"/>
      <p:bldP spid="3" grpId="0" bldLvl="0" animBg="1"/>
      <p:bldP spid="17" grpId="0" bldLvl="0" animBg="1"/>
      <p:bldP spid="18" grpId="0" bldLvl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82" y="2409"/>
            <a:ext cx="3059419" cy="5138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prstClr val="white"/>
              </a:solidFill>
            </a:endParaRPr>
          </a:p>
        </p:txBody>
      </p:sp>
      <p:grpSp>
        <p:nvGrpSpPr>
          <p:cNvPr id="55298" name="组合 17"/>
          <p:cNvGrpSpPr/>
          <p:nvPr/>
        </p:nvGrpSpPr>
        <p:grpSpPr>
          <a:xfrm>
            <a:off x="1280627" y="99949"/>
            <a:ext cx="3042766" cy="2785832"/>
            <a:chOff x="1654969" y="1913283"/>
            <a:chExt cx="4060951" cy="3718250"/>
          </a:xfrm>
        </p:grpSpPr>
        <p:grpSp>
          <p:nvGrpSpPr>
            <p:cNvPr id="55299" name="组合 14"/>
            <p:cNvGrpSpPr/>
            <p:nvPr/>
          </p:nvGrpSpPr>
          <p:grpSpPr>
            <a:xfrm>
              <a:off x="2282770" y="1913283"/>
              <a:ext cx="3433150" cy="3718250"/>
              <a:chOff x="200181" y="1109720"/>
              <a:chExt cx="3433150" cy="3718250"/>
            </a:xfrm>
          </p:grpSpPr>
          <p:grpSp>
            <p:nvGrpSpPr>
              <p:cNvPr id="55300" name="组合 11"/>
              <p:cNvGrpSpPr/>
              <p:nvPr/>
            </p:nvGrpSpPr>
            <p:grpSpPr>
              <a:xfrm>
                <a:off x="449141" y="2030030"/>
                <a:ext cx="3184190" cy="2797940"/>
                <a:chOff x="683491" y="2143514"/>
                <a:chExt cx="3184190" cy="2797940"/>
              </a:xfrm>
            </p:grpSpPr>
            <p:grpSp>
              <p:nvGrpSpPr>
                <p:cNvPr id="55301" name="组合 9"/>
                <p:cNvGrpSpPr/>
                <p:nvPr/>
              </p:nvGrpSpPr>
              <p:grpSpPr>
                <a:xfrm>
                  <a:off x="683491" y="2143514"/>
                  <a:ext cx="2426209" cy="2797940"/>
                  <a:chOff x="230909" y="3242641"/>
                  <a:chExt cx="2426209" cy="2797940"/>
                </a:xfrm>
              </p:grpSpPr>
              <p:sp>
                <p:nvSpPr>
                  <p:cNvPr id="5" name="等腰三角形 4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rot="10800000">
                    <a:off x="535284" y="4211621"/>
                    <a:ext cx="2119378" cy="1828960"/>
                  </a:xfrm>
                  <a:prstGeom prst="triangle">
                    <a:avLst/>
                  </a:prstGeom>
                  <a:solidFill>
                    <a:schemeClr val="tx1"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等腰三角形 5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10800000">
                    <a:off x="1630693" y="5124514"/>
                    <a:ext cx="1023969" cy="882727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" name="直接连接符 7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>
                    <a:off x="230475" y="3243161"/>
                    <a:ext cx="1025557" cy="184642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等腰三角形 10"/>
                <p:cNvSpPr/>
                <p:nvPr>
                  <p:custDataLst>
                    <p:tags r:id="rId11"/>
                  </p:custDataLst>
                </p:nvPr>
              </p:nvSpPr>
              <p:spPr>
                <a:xfrm rot="10800000">
                  <a:off x="3415229" y="3518929"/>
                  <a:ext cx="452452" cy="390559"/>
                </a:xfrm>
                <a:prstGeom prst="triangl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strike="noStrike" noProof="1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99461" y="1109720"/>
                <a:ext cx="1274803" cy="22957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>
              <p:custDataLst>
                <p:tags r:id="rId8"/>
              </p:custDataLst>
            </p:nvPr>
          </p:nvSpPr>
          <p:spPr>
            <a:xfrm>
              <a:off x="1913739" y="3388200"/>
              <a:ext cx="738211" cy="738252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1654969" y="2724567"/>
              <a:ext cx="385774" cy="385796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55309" name="组合 25"/>
          <p:cNvGrpSpPr/>
          <p:nvPr/>
        </p:nvGrpSpPr>
        <p:grpSpPr>
          <a:xfrm>
            <a:off x="602606" y="2423062"/>
            <a:ext cx="1752148" cy="1599890"/>
            <a:chOff x="867300" y="2877770"/>
            <a:chExt cx="2337718" cy="2135949"/>
          </a:xfrm>
        </p:grpSpPr>
        <p:grpSp>
          <p:nvGrpSpPr>
            <p:cNvPr id="55310" name="组合 20"/>
            <p:cNvGrpSpPr/>
            <p:nvPr/>
          </p:nvGrpSpPr>
          <p:grpSpPr>
            <a:xfrm>
              <a:off x="867300" y="2877770"/>
              <a:ext cx="1196107" cy="1802141"/>
              <a:chOff x="490432" y="2759871"/>
              <a:chExt cx="1196107" cy="1802141"/>
            </a:xfrm>
          </p:grpSpPr>
          <p:sp>
            <p:nvSpPr>
              <p:cNvPr id="55311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90432" y="2759871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00000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目</a:t>
                </a:r>
              </a:p>
            </p:txBody>
          </p:sp>
          <p:sp>
            <p:nvSpPr>
              <p:cNvPr id="55312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04648" y="3475180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FFFFFF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录</a:t>
                </a:r>
              </a:p>
            </p:txBody>
          </p:sp>
        </p:grpSp>
        <p:sp>
          <p:nvSpPr>
            <p:cNvPr id="55313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100">
                  <a:solidFill>
                    <a:srgbClr val="262626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Contents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>
              <a:off x="1033939" y="5013719"/>
              <a:ext cx="1885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>
            <p:custDataLst>
              <p:tags r:id="rId3"/>
            </p:custDataLst>
          </p:nvPr>
        </p:nvSpPr>
        <p:spPr bwMode="auto">
          <a:xfrm>
            <a:off x="4323393" y="2044798"/>
            <a:ext cx="443688" cy="396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trike="noStrike" noProof="1">
                <a:solidFill>
                  <a:prstClr val="white"/>
                </a:solidFill>
              </a:rPr>
              <a:t>04</a:t>
            </a:r>
            <a:endParaRPr lang="zh-CN" altLang="en-US" b="1" strike="noStrike" noProof="1">
              <a:solidFill>
                <a:prstClr val="white"/>
              </a:solidFill>
            </a:endParaRPr>
          </a:p>
        </p:txBody>
      </p:sp>
      <p:sp>
        <p:nvSpPr>
          <p:cNvPr id="55316" name="文本框 1"/>
          <p:cNvSpPr txBox="1"/>
          <p:nvPr/>
        </p:nvSpPr>
        <p:spPr>
          <a:xfrm>
            <a:off x="5021635" y="2041229"/>
            <a:ext cx="2952363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en-US" altLang="zh-CN" sz="2100">
                <a:latin typeface="Arial" panose="020B0604020202020204" pitchFamily="34" charset="0"/>
                <a:ea typeface="黑体" panose="02010609060101010101" pitchFamily="2" charset="-122"/>
              </a:rPr>
              <a:t>       </a:t>
            </a:r>
            <a:r>
              <a:rPr lang="zh-CN" altLang="en-US" sz="2100">
                <a:latin typeface="Arial" panose="020B0604020202020204" pitchFamily="34" charset="0"/>
                <a:ea typeface="黑体" panose="02010609060101010101" pitchFamily="2" charset="-122"/>
              </a:rPr>
              <a:t>笔记管理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6" y="685187"/>
            <a:ext cx="8974851" cy="44130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6" name="文本框 2"/>
          <p:cNvSpPr txBox="1"/>
          <p:nvPr/>
        </p:nvSpPr>
        <p:spPr>
          <a:xfrm>
            <a:off x="229100" y="83295"/>
            <a:ext cx="2641901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导出笔记</a:t>
            </a:r>
          </a:p>
        </p:txBody>
      </p:sp>
      <p:pic>
        <p:nvPicPr>
          <p:cNvPr id="1229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" y="-456565"/>
            <a:ext cx="7648575" cy="6696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/>
          <p:nvPr/>
        </p:nvGrpSpPr>
        <p:grpSpPr>
          <a:xfrm flipV="1">
            <a:off x="-20697" y="251017"/>
            <a:ext cx="8483584" cy="431792"/>
            <a:chOff x="0" y="0"/>
            <a:chExt cx="8504452" cy="310344"/>
          </a:xfrm>
        </p:grpSpPr>
        <p:grpSp>
          <p:nvGrpSpPr>
            <p:cNvPr id="58370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58371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24932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fontAlgn="auto" hangingPunct="0"/>
                <a:r>
                  <a:rPr lang="zh-CN" altLang="en-US" sz="3195" strike="noStrike" noProof="1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  <a:cs typeface="+mn-cs"/>
                  </a:rPr>
                  <a:t>  </a:t>
                </a:r>
                <a:endParaRPr lang="zh-CN" altLang="en-US" sz="2800" strike="noStrike" noProof="1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8373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58374" name="内容占位符 5"/>
          <p:cNvSpPr>
            <a:spLocks noGrp="1"/>
          </p:cNvSpPr>
          <p:nvPr>
            <p:ph idx="4294967295"/>
          </p:nvPr>
        </p:nvSpPr>
        <p:spPr>
          <a:xfrm>
            <a:off x="461054" y="1201435"/>
            <a:ext cx="8221892" cy="3392482"/>
          </a:xfrm>
        </p:spPr>
        <p:txBody>
          <a:bodyPr wrap="square" lIns="68515" tIns="34257" rIns="68515" bIns="34257" anchor="t"/>
          <a:lstStyle/>
          <a:p>
            <a:pPr lvl="0" indent="-342900"/>
            <a:endParaRPr lang="zh-CN" altLang="en-US"/>
          </a:p>
        </p:txBody>
      </p:sp>
      <p:sp>
        <p:nvSpPr>
          <p:cNvPr id="58375" name="日期占位符 2"/>
          <p:cNvSpPr>
            <a:spLocks noGrp="1"/>
          </p:cNvSpPr>
          <p:nvPr/>
        </p:nvSpPr>
        <p:spPr>
          <a:xfrm>
            <a:off x="400389" y="4837767"/>
            <a:ext cx="2131602" cy="20221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eaLnBrk="0" hangingPunct="0"/>
            <a:fld id="{BB962C8B-B14F-4D97-AF65-F5344CB8AC3E}" type="datetime1">
              <a:rPr lang="zh-CN" altLang="en-US" dirty="0">
                <a:solidFill>
                  <a:srgbClr val="000000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2018/5/3</a:t>
            </a:fld>
            <a:endParaRPr lang="zh-CN" altLang="en-US" dirty="0">
              <a:solidFill>
                <a:srgbClr val="000000"/>
              </a:solidFill>
              <a:latin typeface="Arial" panose="020B0604020202020204" charset="-116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4936" name="标题 1"/>
          <p:cNvSpPr/>
          <p:nvPr/>
        </p:nvSpPr>
        <p:spPr>
          <a:xfrm>
            <a:off x="543131" y="736337"/>
            <a:ext cx="5208864" cy="32592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914400" lvl="0" indent="-914400" eaLnBrk="0" fontAlgn="auto" hangingPunct="0"/>
            <a:r>
              <a:rPr lang="zh-CN" altLang="en-US" sz="2800" strike="noStrike" noProof="1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微软雅黑" panose="020B0503020204020204" pitchFamily="2" charset="-122"/>
              </a:rPr>
              <a:t>互联网文献收藏</a:t>
            </a:r>
            <a:b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endParaRPr lang="zh-CN" altLang="en-US" sz="2800" strike="noStrike" noProof="1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 Unicode MS" panose="020B0604020202020204" pitchFamily="2" charset="-122"/>
            </a:endParaRPr>
          </a:p>
        </p:txBody>
      </p:sp>
      <p:pic>
        <p:nvPicPr>
          <p:cNvPr id="5837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45" y="1069399"/>
            <a:ext cx="9206806" cy="35756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1" name="上箭头 4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982" y="3299730"/>
            <a:ext cx="1009894" cy="691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61" y="1081295"/>
            <a:ext cx="3673206" cy="2340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3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245" y="1093190"/>
            <a:ext cx="9206806" cy="3689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941" name="标题 1"/>
          <p:cNvSpPr/>
          <p:nvPr/>
        </p:nvSpPr>
        <p:spPr>
          <a:xfrm>
            <a:off x="4282" y="305734"/>
            <a:ext cx="6331761" cy="36755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fontAlgn="auto" hangingPunct="0"/>
            <a:r>
              <a:rPr lang="en-US" altLang="x-none" sz="3195" strike="noStrike" noProof="1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微软雅黑" panose="020B0503020204020204" pitchFamily="2" charset="-122"/>
              </a:rPr>
              <a:t>E-study</a:t>
            </a:r>
            <a:r>
              <a:rPr lang="zh-CN" altLang="en-US" sz="3195" strike="noStrike" noProof="1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微软雅黑" panose="020B0503020204020204" pitchFamily="2" charset="-122"/>
              </a:rPr>
              <a:t>学习软件</a:t>
            </a:r>
            <a:endParaRPr lang="zh-CN" altLang="en-US" sz="2800" strike="noStrike" noProof="1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10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>
                                      <p:cBhvr>
                                        <p:cTn id="18" dur="1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703071412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889635"/>
            <a:ext cx="9091930" cy="4164965"/>
          </a:xfrm>
          <a:prstGeom prst="rect">
            <a:avLst/>
          </a:prstGeom>
        </p:spPr>
      </p:pic>
      <p:grpSp>
        <p:nvGrpSpPr>
          <p:cNvPr id="18434" name="Group 2"/>
          <p:cNvGrpSpPr/>
          <p:nvPr/>
        </p:nvGrpSpPr>
        <p:grpSpPr>
          <a:xfrm flipV="1">
            <a:off x="-25400" y="249238"/>
            <a:ext cx="8493125" cy="431800"/>
            <a:chOff x="0" y="0"/>
            <a:chExt cx="8504452" cy="310344"/>
          </a:xfrm>
        </p:grpSpPr>
        <p:grpSp>
          <p:nvGrpSpPr>
            <p:cNvPr id="18435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8436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endParaRPr lang="zh-CN" altLang="en-US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8437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438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18440" name="AutoShape 3"/>
          <p:cNvSpPr/>
          <p:nvPr/>
        </p:nvSpPr>
        <p:spPr>
          <a:xfrm>
            <a:off x="4211638" y="3960813"/>
            <a:ext cx="3640137" cy="569912"/>
          </a:xfrm>
          <a:prstGeom prst="wedgeRoundRectCallout">
            <a:avLst>
              <a:gd name="adj1" fmla="val -65444"/>
              <a:gd name="adj2" fmla="val -61727"/>
              <a:gd name="adj3" fmla="val 16667"/>
            </a:avLst>
          </a:prstGeom>
          <a:solidFill>
            <a:schemeClr val="accent1">
              <a:alpha val="10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/>
          <a:p>
            <a:pPr lvl="0"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学术图片库</a:t>
            </a:r>
          </a:p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en-US" altLang="x-none" sz="16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Calibri" panose="020F0502020204030204" pitchFamily="2" charset="-128"/>
              </a:rPr>
              <a:t>—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绘图参照、形象学术研究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8441" name="标题 1"/>
          <p:cNvSpPr>
            <a:spLocks noGrp="1"/>
          </p:cNvSpPr>
          <p:nvPr>
            <p:ph type="title"/>
          </p:nvPr>
        </p:nvSpPr>
        <p:spPr>
          <a:xfrm>
            <a:off x="180975" y="314325"/>
            <a:ext cx="6335713" cy="366713"/>
          </a:xfrm>
        </p:spPr>
        <p:txBody>
          <a:bodyPr wrap="square" anchor="ctr"/>
          <a:lstStyle/>
          <a:p>
            <a:pPr lvl="0"/>
            <a:r>
              <a:rPr lang="zh-CN" altLang="en-US">
                <a:solidFill>
                  <a:srgbClr val="000000"/>
                </a:solidFill>
              </a:rPr>
              <a:t>文献调研所需各类资料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bldLvl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82" y="2409"/>
            <a:ext cx="3059419" cy="5138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prstClr val="white"/>
              </a:solidFill>
            </a:endParaRPr>
          </a:p>
        </p:txBody>
      </p:sp>
      <p:grpSp>
        <p:nvGrpSpPr>
          <p:cNvPr id="59394" name="组合 17"/>
          <p:cNvGrpSpPr/>
          <p:nvPr/>
        </p:nvGrpSpPr>
        <p:grpSpPr>
          <a:xfrm>
            <a:off x="1280627" y="99949"/>
            <a:ext cx="3042766" cy="2785832"/>
            <a:chOff x="1654969" y="1913283"/>
            <a:chExt cx="4060951" cy="3718250"/>
          </a:xfrm>
        </p:grpSpPr>
        <p:grpSp>
          <p:nvGrpSpPr>
            <p:cNvPr id="59395" name="组合 14"/>
            <p:cNvGrpSpPr/>
            <p:nvPr/>
          </p:nvGrpSpPr>
          <p:grpSpPr>
            <a:xfrm>
              <a:off x="2282770" y="1913283"/>
              <a:ext cx="3433150" cy="3718250"/>
              <a:chOff x="200181" y="1109720"/>
              <a:chExt cx="3433150" cy="3718250"/>
            </a:xfrm>
          </p:grpSpPr>
          <p:grpSp>
            <p:nvGrpSpPr>
              <p:cNvPr id="59396" name="组合 11"/>
              <p:cNvGrpSpPr/>
              <p:nvPr/>
            </p:nvGrpSpPr>
            <p:grpSpPr>
              <a:xfrm>
                <a:off x="449141" y="2030030"/>
                <a:ext cx="3184190" cy="2797940"/>
                <a:chOff x="683491" y="2143514"/>
                <a:chExt cx="3184190" cy="2797940"/>
              </a:xfrm>
            </p:grpSpPr>
            <p:grpSp>
              <p:nvGrpSpPr>
                <p:cNvPr id="59397" name="组合 9"/>
                <p:cNvGrpSpPr/>
                <p:nvPr/>
              </p:nvGrpSpPr>
              <p:grpSpPr>
                <a:xfrm>
                  <a:off x="683491" y="2143514"/>
                  <a:ext cx="2426209" cy="2797940"/>
                  <a:chOff x="230909" y="3242641"/>
                  <a:chExt cx="2426209" cy="2797940"/>
                </a:xfrm>
              </p:grpSpPr>
              <p:sp>
                <p:nvSpPr>
                  <p:cNvPr id="5" name="等腰三角形 4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rot="10800000">
                    <a:off x="535284" y="4211621"/>
                    <a:ext cx="2119378" cy="1828960"/>
                  </a:xfrm>
                  <a:prstGeom prst="triangle">
                    <a:avLst/>
                  </a:prstGeom>
                  <a:solidFill>
                    <a:schemeClr val="tx1"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等腰三角形 5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10800000">
                    <a:off x="1630693" y="5124514"/>
                    <a:ext cx="1023969" cy="882727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" name="直接连接符 7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>
                    <a:off x="230475" y="3243161"/>
                    <a:ext cx="1025557" cy="184642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等腰三角形 10"/>
                <p:cNvSpPr/>
                <p:nvPr>
                  <p:custDataLst>
                    <p:tags r:id="rId11"/>
                  </p:custDataLst>
                </p:nvPr>
              </p:nvSpPr>
              <p:spPr>
                <a:xfrm rot="10800000">
                  <a:off x="3415229" y="3518929"/>
                  <a:ext cx="452452" cy="390559"/>
                </a:xfrm>
                <a:prstGeom prst="triangl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strike="noStrike" noProof="1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99461" y="1109720"/>
                <a:ext cx="1274803" cy="22957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>
              <p:custDataLst>
                <p:tags r:id="rId8"/>
              </p:custDataLst>
            </p:nvPr>
          </p:nvSpPr>
          <p:spPr>
            <a:xfrm>
              <a:off x="1913739" y="3388200"/>
              <a:ext cx="738211" cy="738252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1654969" y="2724567"/>
              <a:ext cx="385774" cy="385796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59405" name="组合 25"/>
          <p:cNvGrpSpPr/>
          <p:nvPr/>
        </p:nvGrpSpPr>
        <p:grpSpPr>
          <a:xfrm>
            <a:off x="602606" y="2423062"/>
            <a:ext cx="1752148" cy="1599890"/>
            <a:chOff x="867300" y="2877770"/>
            <a:chExt cx="2337718" cy="2135949"/>
          </a:xfrm>
        </p:grpSpPr>
        <p:grpSp>
          <p:nvGrpSpPr>
            <p:cNvPr id="59406" name="组合 20"/>
            <p:cNvGrpSpPr/>
            <p:nvPr/>
          </p:nvGrpSpPr>
          <p:grpSpPr>
            <a:xfrm>
              <a:off x="867300" y="2877770"/>
              <a:ext cx="1196107" cy="1802141"/>
              <a:chOff x="490432" y="2759871"/>
              <a:chExt cx="1196107" cy="1802141"/>
            </a:xfrm>
          </p:grpSpPr>
          <p:sp>
            <p:nvSpPr>
              <p:cNvPr id="59407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90432" y="2759871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00000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目</a:t>
                </a:r>
              </a:p>
            </p:txBody>
          </p:sp>
          <p:sp>
            <p:nvSpPr>
              <p:cNvPr id="59408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04648" y="3475180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FFFFFF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录</a:t>
                </a:r>
              </a:p>
            </p:txBody>
          </p:sp>
        </p:grpSp>
        <p:sp>
          <p:nvSpPr>
            <p:cNvPr id="59409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100">
                  <a:solidFill>
                    <a:srgbClr val="262626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Contents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>
              <a:off x="1033939" y="5013719"/>
              <a:ext cx="1885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>
            <p:custDataLst>
              <p:tags r:id="rId3"/>
            </p:custDataLst>
          </p:nvPr>
        </p:nvSpPr>
        <p:spPr bwMode="auto">
          <a:xfrm>
            <a:off x="4323393" y="2044798"/>
            <a:ext cx="443688" cy="396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trike="noStrike" noProof="1">
                <a:solidFill>
                  <a:prstClr val="white"/>
                </a:solidFill>
              </a:rPr>
              <a:t>04</a:t>
            </a:r>
            <a:endParaRPr lang="zh-CN" altLang="en-US" b="1" strike="noStrike" noProof="1">
              <a:solidFill>
                <a:prstClr val="white"/>
              </a:solidFill>
            </a:endParaRPr>
          </a:p>
        </p:txBody>
      </p:sp>
      <p:sp>
        <p:nvSpPr>
          <p:cNvPr id="59412" name="文本框 1"/>
          <p:cNvSpPr txBox="1"/>
          <p:nvPr/>
        </p:nvSpPr>
        <p:spPr>
          <a:xfrm>
            <a:off x="5021635" y="2041229"/>
            <a:ext cx="2952363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defTabSz="914400">
              <a:spcBef>
                <a:spcPct val="0"/>
              </a:spcBef>
              <a:buNone/>
            </a:pPr>
            <a:r>
              <a:rPr lang="en-US" altLang="zh-CN" sz="2100">
                <a:latin typeface="Arial" panose="020B0604020202020204" pitchFamily="34" charset="0"/>
                <a:ea typeface="黑体" panose="02010609060101010101" pitchFamily="2" charset="-122"/>
              </a:rPr>
              <a:t>       </a:t>
            </a:r>
            <a:r>
              <a:rPr lang="zh-CN" altLang="en-US" sz="2100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文献写作和排版</a:t>
            </a:r>
            <a:endParaRPr lang="zh-CN" altLang="en-US" sz="210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" y="1766452"/>
            <a:ext cx="9061686" cy="1610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42347" y="936174"/>
            <a:ext cx="8095804" cy="32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66700"/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可以在您的论文中插入“数字编号”样式的参考文献，即</a:t>
            </a:r>
            <a:r>
              <a:rPr lang="en-US" altLang="zh-CN" sz="1350" u="none">
                <a:latin typeface="Calibri" panose="020F0502020204030204" charset="0"/>
                <a:ea typeface="Calibri" panose="020F0502020204030204" charset="0"/>
              </a:rPr>
              <a:t>[1]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1350" u="none">
                <a:latin typeface="Calibri" panose="020F0502020204030204" charset="0"/>
                <a:ea typeface="Calibri" panose="020F0502020204030204" charset="0"/>
              </a:rPr>
              <a:t>[2]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等，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 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单击“插入引文”；</a:t>
            </a:r>
          </a:p>
        </p:txBody>
      </p:sp>
      <p:sp>
        <p:nvSpPr>
          <p:cNvPr id="61443" name="文本框 1"/>
          <p:cNvSpPr txBox="1"/>
          <p:nvPr/>
        </p:nvSpPr>
        <p:spPr>
          <a:xfrm>
            <a:off x="166056" y="159424"/>
            <a:ext cx="2570531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插入引文</a:t>
            </a:r>
          </a:p>
        </p:txBody>
      </p:sp>
      <p:pic>
        <p:nvPicPr>
          <p:cNvPr id="6144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227" y="1028956"/>
            <a:ext cx="5952307" cy="36910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99281" y="593596"/>
            <a:ext cx="7348792" cy="297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 algn="l" fontAlgn="auto"/>
            <a:r>
              <a:rPr lang="zh-CN" altLang="en-US" sz="785" b="0" u="none" strike="noStrike" noProof="1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135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在文献列表中选择多篇将要插入到</a:t>
            </a:r>
            <a:r>
              <a:rPr lang="en-US" altLang="zh-CN" sz="135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WORD</a:t>
            </a:r>
            <a:r>
              <a:rPr lang="zh-CN" altLang="en-US" sz="135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中的文献，单击“确定”；</a:t>
            </a:r>
          </a:p>
        </p:txBody>
      </p:sp>
      <p:pic>
        <p:nvPicPr>
          <p:cNvPr id="1536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15" y="1557655"/>
            <a:ext cx="6362700" cy="2419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文本框 1"/>
          <p:cNvSpPr txBox="1"/>
          <p:nvPr/>
        </p:nvSpPr>
        <p:spPr>
          <a:xfrm>
            <a:off x="168435" y="266480"/>
            <a:ext cx="140208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黑体" panose="02010609060101010101" pitchFamily="2" charset="-122"/>
              </a:rPr>
              <a:t>编辑引文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2466" name="文本框 102"/>
          <p:cNvSpPr txBox="1"/>
          <p:nvPr/>
        </p:nvSpPr>
        <p:spPr>
          <a:xfrm>
            <a:off x="168435" y="842203"/>
            <a:ext cx="8616809" cy="731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>
              <a:lnSpc>
                <a:spcPct val="140000"/>
              </a:lnSpc>
            </a:pPr>
            <a:r>
              <a:rPr lang="en-US" altLang="zh-CN" sz="1500" u="none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选中文中引文域，即当前文章中的序号为灰色时，单击</a:t>
            </a:r>
            <a:r>
              <a:rPr lang="en-US" altLang="zh-CN" sz="1500" u="none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1500" u="none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；选中一条引文，单击“修改”，即可对文献类型及各类型的不同字段进行编辑。</a:t>
            </a:r>
          </a:p>
        </p:txBody>
      </p:sp>
      <p:pic>
        <p:nvPicPr>
          <p:cNvPr id="62467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33" y="1844960"/>
            <a:ext cx="8026812" cy="14535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6" y="1551151"/>
            <a:ext cx="6595832" cy="353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9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16" y="1551151"/>
            <a:ext cx="6597022" cy="353522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文本框 1"/>
          <p:cNvSpPr txBox="1"/>
          <p:nvPr/>
        </p:nvSpPr>
        <p:spPr>
          <a:xfrm>
            <a:off x="168435" y="266480"/>
            <a:ext cx="140208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黑体" panose="02010609060101010101" pitchFamily="2" charset="-122"/>
              </a:rPr>
              <a:t>删除引文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4514" name="文本框 103"/>
          <p:cNvSpPr txBox="1"/>
          <p:nvPr/>
        </p:nvSpPr>
        <p:spPr>
          <a:xfrm>
            <a:off x="334966" y="817223"/>
            <a:ext cx="8877312" cy="642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66700" lvl="0" indent="-266700"/>
            <a:r>
              <a:rPr lang="zh-CN" altLang="en-US" u="none">
                <a:latin typeface="Calibri" panose="020F0502020204030204" charset="0"/>
                <a:ea typeface="Calibri" panose="020F0502020204030204" charset="0"/>
              </a:rPr>
              <a:t>     </a:t>
            </a: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选中一条引文或多条引文（可按住</a:t>
            </a:r>
            <a:r>
              <a:rPr lang="en-US" altLang="zh-CN" u="none">
                <a:latin typeface="Calibri" panose="020F0502020204030204" charset="0"/>
                <a:ea typeface="Calibri" panose="020F0502020204030204" charset="0"/>
              </a:rPr>
              <a:t>Ctrl</a:t>
            </a: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键或</a:t>
            </a:r>
            <a:r>
              <a:rPr lang="en-US" altLang="zh-CN" u="none">
                <a:latin typeface="Calibri" panose="020F0502020204030204" charset="0"/>
                <a:ea typeface="Calibri" panose="020F0502020204030204" charset="0"/>
              </a:rPr>
              <a:t>Shift</a:t>
            </a: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键进行多选），单击“删除”，</a:t>
            </a:r>
          </a:p>
          <a:p>
            <a:pPr marL="266700" lvl="0" indent="-26670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即可将对应的参考文献删除。</a:t>
            </a:r>
          </a:p>
        </p:txBody>
      </p:sp>
      <p:pic>
        <p:nvPicPr>
          <p:cNvPr id="6451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33" y="1436958"/>
            <a:ext cx="5327815" cy="337226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文本框 1"/>
          <p:cNvSpPr txBox="1"/>
          <p:nvPr/>
        </p:nvSpPr>
        <p:spPr>
          <a:xfrm>
            <a:off x="168435" y="266480"/>
            <a:ext cx="140208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黑体" panose="02010609060101010101" pitchFamily="2" charset="-122"/>
              </a:rPr>
              <a:t>更新引文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5538" name="文本框 2"/>
          <p:cNvSpPr txBox="1"/>
          <p:nvPr/>
        </p:nvSpPr>
        <p:spPr>
          <a:xfrm>
            <a:off x="405147" y="794622"/>
            <a:ext cx="8380096" cy="7772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66700">
              <a:lnSpc>
                <a:spcPct val="150000"/>
              </a:lnSpc>
            </a:pPr>
            <a:r>
              <a:rPr lang="en-US" altLang="zh-CN" sz="1500" u="none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1500" u="none">
                <a:latin typeface="宋体" panose="02010600030101010101" pitchFamily="2" charset="-122"/>
                <a:ea typeface="宋体" panose="02010600030101010101" pitchFamily="2" charset="-122"/>
              </a:rPr>
              <a:t>E-Study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中已经将文献的题录做了修改，可以单击“更新引文”，参考文献和参考文献条目即可与</a:t>
            </a:r>
            <a:r>
              <a:rPr lang="en-US" altLang="zh-CN" sz="1500" u="none">
                <a:latin typeface="Calibri" panose="020F0502020204030204" charset="0"/>
                <a:ea typeface="Calibri" panose="020F0502020204030204" charset="0"/>
              </a:rPr>
              <a:t>E-Study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中的文献题录信息保持一致。</a:t>
            </a:r>
          </a:p>
        </p:txBody>
      </p:sp>
      <p:pic>
        <p:nvPicPr>
          <p:cNvPr id="6553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5" y="1841391"/>
            <a:ext cx="7172744" cy="206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1679" y="769643"/>
            <a:ext cx="8308727" cy="7315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 algn="l" fontAlgn="auto">
              <a:lnSpc>
                <a:spcPct val="140000"/>
              </a:lnSpc>
            </a:pPr>
            <a:r>
              <a:rPr lang="zh-CN" altLang="en-US" sz="150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</a:t>
            </a:r>
            <a:r>
              <a:rPr lang="en-US" altLang="zh-CN" sz="150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E-</a:t>
            </a:r>
            <a:r>
              <a:rPr lang="en-US" altLang="zh-CN" sz="1500" b="0" u="none" strike="noStrike" noProof="1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Study</a:t>
            </a:r>
            <a:r>
              <a:rPr lang="zh-CN" altLang="en-US" sz="150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提供的样式不能满足需求，您可以单击“编辑样式”，打开“样式编辑器”，根据期刊杂志社要求，编辑样式</a:t>
            </a:r>
            <a:r>
              <a:rPr lang="zh-CN" altLang="en-US" sz="785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zh-CN" altLang="en-US" sz="1350" strike="noStrike" noProof="1"/>
          </a:p>
        </p:txBody>
      </p:sp>
      <p:sp>
        <p:nvSpPr>
          <p:cNvPr id="66562" name="文本框 1"/>
          <p:cNvSpPr txBox="1"/>
          <p:nvPr/>
        </p:nvSpPr>
        <p:spPr>
          <a:xfrm>
            <a:off x="168435" y="266480"/>
            <a:ext cx="140208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编辑样式</a:t>
            </a:r>
          </a:p>
        </p:txBody>
      </p:sp>
      <p:pic>
        <p:nvPicPr>
          <p:cNvPr id="6656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79" y="2017438"/>
            <a:ext cx="8037518" cy="15701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4" name="图片 -2147482365" descr="编辑样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63" y="593596"/>
            <a:ext cx="4802052" cy="4417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文本框 1"/>
          <p:cNvSpPr txBox="1"/>
          <p:nvPr/>
        </p:nvSpPr>
        <p:spPr>
          <a:xfrm>
            <a:off x="168435" y="266480"/>
            <a:ext cx="140208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开题报告</a:t>
            </a:r>
          </a:p>
        </p:txBody>
      </p:sp>
      <p:sp>
        <p:nvSpPr>
          <p:cNvPr id="67586" name="文本框 103"/>
          <p:cNvSpPr txBox="1"/>
          <p:nvPr/>
        </p:nvSpPr>
        <p:spPr>
          <a:xfrm>
            <a:off x="287386" y="699462"/>
            <a:ext cx="7774636" cy="9163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350" u="none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在研读过程中添加各种笔记，其中有些笔记添加了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“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背景及意义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”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“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国内发展现状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”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“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国外发展现状</a:t>
            </a:r>
            <a:r>
              <a:rPr lang="zh-CN" altLang="en-US" sz="1350" u="none">
                <a:latin typeface="Calibri" panose="020F0502020204030204" charset="0"/>
                <a:ea typeface="Calibri" panose="020F0502020204030204" charset="0"/>
              </a:rPr>
              <a:t>”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的标签；点击主菜单上的“开题报告”&gt;“生成开题报告”，将会打开CNKI开题报告模板，并将这些带报告模板标签的笔记内容添加到对应的“背景及意义”、“国内发展现状”或“国外发展现状”位置，笔记来源的文章作为参考文献插入到文章中。</a:t>
            </a:r>
          </a:p>
        </p:txBody>
      </p:sp>
      <p:pic>
        <p:nvPicPr>
          <p:cNvPr id="67587" name="图片 -2147482286" descr="生成开题报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63" y="699462"/>
            <a:ext cx="7548629" cy="441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8" name="图片 -2147482285" descr="生成开题报告内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4" y="699462"/>
            <a:ext cx="7478448" cy="4416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文本框 1"/>
          <p:cNvSpPr txBox="1"/>
          <p:nvPr/>
        </p:nvSpPr>
        <p:spPr>
          <a:xfrm>
            <a:off x="168435" y="266480"/>
            <a:ext cx="140208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开题报告</a:t>
            </a:r>
          </a:p>
        </p:txBody>
      </p:sp>
      <p:sp>
        <p:nvSpPr>
          <p:cNvPr id="68610" name="文本框 2"/>
          <p:cNvSpPr txBox="1"/>
          <p:nvPr/>
        </p:nvSpPr>
        <p:spPr>
          <a:xfrm>
            <a:off x="251700" y="1184782"/>
            <a:ext cx="8154090" cy="3051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66700">
              <a:lnSpc>
                <a:spcPct val="180000"/>
              </a:lnSpc>
            </a:pPr>
            <a:r>
              <a:rPr lang="en-US" altLang="zh-CN" u="none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点击主菜单上</a:t>
            </a:r>
          </a:p>
          <a:p>
            <a:pPr lvl="0" indent="266700">
              <a:lnSpc>
                <a:spcPct val="180000"/>
              </a:lnSpc>
            </a:pP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 的“开题报告</a:t>
            </a:r>
            <a:r>
              <a:rPr lang="zh-CN" altLang="en-US" u="none">
                <a:latin typeface="Calibri" panose="020F0502020204030204" charset="0"/>
                <a:ea typeface="Calibri" panose="020F0502020204030204" charset="0"/>
              </a:rPr>
              <a:t>”</a:t>
            </a:r>
            <a:r>
              <a:rPr lang="en-US" altLang="zh-CN" u="none">
                <a:latin typeface="宋体" panose="02010600030101010101" pitchFamily="2" charset="-122"/>
                <a:ea typeface="宋体" panose="02010600030101010101" pitchFamily="2" charset="-122"/>
              </a:rPr>
              <a:t>&gt;</a:t>
            </a:r>
          </a:p>
          <a:p>
            <a:pPr lvl="0" indent="266700">
              <a:lnSpc>
                <a:spcPct val="180000"/>
              </a:lnSpc>
            </a:pPr>
            <a:r>
              <a:rPr lang="en-US" altLang="zh-CN" u="none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en-US" altLang="zh-CN" u="none">
                <a:latin typeface="Calibri" panose="020F0502020204030204" charset="0"/>
                <a:ea typeface="Calibri" panose="020F0502020204030204" charset="0"/>
              </a:rPr>
              <a:t>CNKI</a:t>
            </a: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开题报告</a:t>
            </a:r>
          </a:p>
          <a:p>
            <a:pPr lvl="0" indent="266700">
              <a:lnSpc>
                <a:spcPct val="180000"/>
              </a:lnSpc>
            </a:pP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 模板”，将会</a:t>
            </a:r>
          </a:p>
          <a:p>
            <a:pPr lvl="0" indent="266700">
              <a:lnSpc>
                <a:spcPct val="180000"/>
              </a:lnSpc>
            </a:pP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 打开</a:t>
            </a:r>
            <a:r>
              <a:rPr lang="en-US" altLang="zh-CN" u="none">
                <a:latin typeface="Calibri" panose="020F0502020204030204" charset="0"/>
                <a:ea typeface="Calibri" panose="020F0502020204030204" charset="0"/>
              </a:rPr>
              <a:t>CNKI </a:t>
            </a: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开题</a:t>
            </a:r>
          </a:p>
          <a:p>
            <a:pPr lvl="0" indent="266700">
              <a:lnSpc>
                <a:spcPct val="180000"/>
              </a:lnSpc>
            </a:pPr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 报告模板。</a:t>
            </a:r>
            <a:endParaRPr lang="zh-CN" altLang="en-US" sz="1050" u="none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861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910" y="494866"/>
            <a:ext cx="4050281" cy="44773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82" y="2409"/>
            <a:ext cx="3059419" cy="5138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prstClr val="white"/>
              </a:solidFill>
            </a:endParaRPr>
          </a:p>
        </p:txBody>
      </p:sp>
      <p:grpSp>
        <p:nvGrpSpPr>
          <p:cNvPr id="69634" name="组合 17"/>
          <p:cNvGrpSpPr/>
          <p:nvPr/>
        </p:nvGrpSpPr>
        <p:grpSpPr>
          <a:xfrm>
            <a:off x="1280627" y="99949"/>
            <a:ext cx="3042766" cy="2785832"/>
            <a:chOff x="1654969" y="1913283"/>
            <a:chExt cx="4060951" cy="3718250"/>
          </a:xfrm>
        </p:grpSpPr>
        <p:grpSp>
          <p:nvGrpSpPr>
            <p:cNvPr id="69635" name="组合 14"/>
            <p:cNvGrpSpPr/>
            <p:nvPr/>
          </p:nvGrpSpPr>
          <p:grpSpPr>
            <a:xfrm>
              <a:off x="2282770" y="1913283"/>
              <a:ext cx="3433150" cy="3718250"/>
              <a:chOff x="200181" y="1109720"/>
              <a:chExt cx="3433150" cy="3718250"/>
            </a:xfrm>
          </p:grpSpPr>
          <p:grpSp>
            <p:nvGrpSpPr>
              <p:cNvPr id="69636" name="组合 11"/>
              <p:cNvGrpSpPr/>
              <p:nvPr/>
            </p:nvGrpSpPr>
            <p:grpSpPr>
              <a:xfrm>
                <a:off x="449141" y="2030030"/>
                <a:ext cx="3184190" cy="2797940"/>
                <a:chOff x="683491" y="2143514"/>
                <a:chExt cx="3184190" cy="2797940"/>
              </a:xfrm>
            </p:grpSpPr>
            <p:grpSp>
              <p:nvGrpSpPr>
                <p:cNvPr id="69637" name="组合 9"/>
                <p:cNvGrpSpPr/>
                <p:nvPr/>
              </p:nvGrpSpPr>
              <p:grpSpPr>
                <a:xfrm>
                  <a:off x="683491" y="2143514"/>
                  <a:ext cx="2426209" cy="2797940"/>
                  <a:chOff x="230909" y="3242641"/>
                  <a:chExt cx="2426209" cy="2797940"/>
                </a:xfrm>
              </p:grpSpPr>
              <p:sp>
                <p:nvSpPr>
                  <p:cNvPr id="5" name="等腰三角形 4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rot="10800000">
                    <a:off x="535284" y="4211621"/>
                    <a:ext cx="2119378" cy="1828960"/>
                  </a:xfrm>
                  <a:prstGeom prst="triangle">
                    <a:avLst/>
                  </a:prstGeom>
                  <a:solidFill>
                    <a:schemeClr val="tx1"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等腰三角形 5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10800000">
                    <a:off x="1630693" y="5124514"/>
                    <a:ext cx="1023969" cy="882727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" name="直接连接符 7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>
                    <a:off x="230475" y="3243161"/>
                    <a:ext cx="1025557" cy="184642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等腰三角形 10"/>
                <p:cNvSpPr/>
                <p:nvPr>
                  <p:custDataLst>
                    <p:tags r:id="rId11"/>
                  </p:custDataLst>
                </p:nvPr>
              </p:nvSpPr>
              <p:spPr>
                <a:xfrm rot="10800000">
                  <a:off x="3415229" y="3518929"/>
                  <a:ext cx="452452" cy="390559"/>
                </a:xfrm>
                <a:prstGeom prst="triangl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strike="noStrike" noProof="1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99461" y="1109720"/>
                <a:ext cx="1274803" cy="22957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>
              <p:custDataLst>
                <p:tags r:id="rId8"/>
              </p:custDataLst>
            </p:nvPr>
          </p:nvSpPr>
          <p:spPr>
            <a:xfrm>
              <a:off x="1913739" y="3388200"/>
              <a:ext cx="738211" cy="738252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1654969" y="2724567"/>
              <a:ext cx="385774" cy="385796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69645" name="组合 25"/>
          <p:cNvGrpSpPr/>
          <p:nvPr/>
        </p:nvGrpSpPr>
        <p:grpSpPr>
          <a:xfrm>
            <a:off x="602606" y="2423062"/>
            <a:ext cx="1752148" cy="1599890"/>
            <a:chOff x="867300" y="2877770"/>
            <a:chExt cx="2337718" cy="2135949"/>
          </a:xfrm>
        </p:grpSpPr>
        <p:grpSp>
          <p:nvGrpSpPr>
            <p:cNvPr id="69646" name="组合 20"/>
            <p:cNvGrpSpPr/>
            <p:nvPr/>
          </p:nvGrpSpPr>
          <p:grpSpPr>
            <a:xfrm>
              <a:off x="867300" y="2877770"/>
              <a:ext cx="1196107" cy="1802141"/>
              <a:chOff x="490432" y="2759871"/>
              <a:chExt cx="1196107" cy="1802141"/>
            </a:xfrm>
          </p:grpSpPr>
          <p:sp>
            <p:nvSpPr>
              <p:cNvPr id="69647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90432" y="2759871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00000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目</a:t>
                </a:r>
              </a:p>
            </p:txBody>
          </p:sp>
          <p:sp>
            <p:nvSpPr>
              <p:cNvPr id="69648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04648" y="3475180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FFFFFF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录</a:t>
                </a:r>
              </a:p>
            </p:txBody>
          </p:sp>
        </p:grpSp>
        <p:sp>
          <p:nvSpPr>
            <p:cNvPr id="69649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100">
                  <a:solidFill>
                    <a:srgbClr val="262626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Contents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>
              <a:off x="1033939" y="5013719"/>
              <a:ext cx="1885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>
            <p:custDataLst>
              <p:tags r:id="rId3"/>
            </p:custDataLst>
          </p:nvPr>
        </p:nvSpPr>
        <p:spPr bwMode="auto">
          <a:xfrm>
            <a:off x="4323393" y="2044798"/>
            <a:ext cx="443688" cy="396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trike="noStrike" noProof="1">
                <a:solidFill>
                  <a:prstClr val="white"/>
                </a:solidFill>
              </a:rPr>
              <a:t>06</a:t>
            </a:r>
            <a:endParaRPr lang="zh-CN" altLang="en-US" b="1" strike="noStrike" noProof="1">
              <a:solidFill>
                <a:prstClr val="white"/>
              </a:solidFill>
            </a:endParaRPr>
          </a:p>
        </p:txBody>
      </p:sp>
      <p:sp>
        <p:nvSpPr>
          <p:cNvPr id="69652" name="文本框 1"/>
          <p:cNvSpPr txBox="1"/>
          <p:nvPr/>
        </p:nvSpPr>
        <p:spPr>
          <a:xfrm>
            <a:off x="5104900" y="2044798"/>
            <a:ext cx="2952363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100">
                <a:latin typeface="Arial" panose="020B0604020202020204" pitchFamily="34" charset="0"/>
                <a:ea typeface="黑体" panose="02010609060101010101" pitchFamily="2" charset="-122"/>
              </a:rPr>
              <a:t>在线投稿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文本框 103"/>
          <p:cNvSpPr txBox="1"/>
          <p:nvPr/>
        </p:nvSpPr>
        <p:spPr>
          <a:xfrm>
            <a:off x="192225" y="711357"/>
            <a:ext cx="10655629" cy="8458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66700">
              <a:lnSpc>
                <a:spcPct val="120000"/>
              </a:lnSpc>
            </a:pPr>
            <a:r>
              <a:rPr lang="en-US" altLang="zh-CN" sz="1350" u="none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500" u="none">
                <a:latin typeface="宋体" panose="02010600030101010101" pitchFamily="2" charset="-122"/>
                <a:ea typeface="宋体" panose="02010600030101010101" pitchFamily="2" charset="-122"/>
              </a:rPr>
              <a:t>CNKI E-</a:t>
            </a:r>
            <a:r>
              <a:rPr lang="en-US" altLang="zh-CN" sz="1500" u="none">
                <a:latin typeface="Calibri" panose="020F0502020204030204" charset="0"/>
                <a:ea typeface="Calibri" panose="020F0502020204030204" charset="0"/>
              </a:rPr>
              <a:t>Study</a:t>
            </a:r>
            <a:r>
              <a:rPr lang="zh-CN" altLang="en-US" sz="1500" u="none">
                <a:latin typeface="宋体" panose="02010600030101010101" pitchFamily="2" charset="-122"/>
                <a:ea typeface="宋体" panose="02010600030101010101" pitchFamily="2" charset="-122"/>
              </a:rPr>
              <a:t>提供数千种论文模板和相应的参考文献样式；实现选刊投稿。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2" charset="-122"/>
              </a:rPr>
              <a:t>选择一种出版物，点击“开始撰写”，即可打开该出版物的模板：</a:t>
            </a:r>
          </a:p>
          <a:p>
            <a:pPr lvl="0" indent="266700"/>
            <a:endParaRPr lang="zh-CN" altLang="en-US" sz="1350" u="none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682" name="文本框 1"/>
          <p:cNvSpPr txBox="1"/>
          <p:nvPr/>
        </p:nvSpPr>
        <p:spPr>
          <a:xfrm>
            <a:off x="192225" y="277186"/>
            <a:ext cx="3806431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zh-CN" sz="2400" u="none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 </a:t>
            </a:r>
            <a:r>
              <a:rPr lang="zh-CN" altLang="en-US" sz="2400" u="none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写作和投稿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7168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40" y="1533308"/>
            <a:ext cx="2791779" cy="19959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0" y="1402462"/>
            <a:ext cx="7330949" cy="33912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968" y="711357"/>
            <a:ext cx="5777450" cy="434290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/>
          <p:nvPr/>
        </p:nvGrpSpPr>
        <p:grpSpPr>
          <a:xfrm flipV="1">
            <a:off x="-25400" y="249238"/>
            <a:ext cx="8493125" cy="431800"/>
            <a:chOff x="0" y="0"/>
            <a:chExt cx="8504452" cy="310344"/>
          </a:xfrm>
        </p:grpSpPr>
        <p:grpSp>
          <p:nvGrpSpPr>
            <p:cNvPr id="19459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9460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endParaRPr lang="zh-CN" altLang="en-US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9461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9462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pic>
        <p:nvPicPr>
          <p:cNvPr id="19463" name="Picture 7" descr="义务教育DOAJ资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013"/>
            <a:ext cx="9144000" cy="4408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4" name="AutoShape 3"/>
          <p:cNvSpPr/>
          <p:nvPr/>
        </p:nvSpPr>
        <p:spPr>
          <a:xfrm>
            <a:off x="4813300" y="2895600"/>
            <a:ext cx="4330700" cy="1065213"/>
          </a:xfrm>
          <a:prstGeom prst="wedgeRoundRectCallout">
            <a:avLst>
              <a:gd name="adj1" fmla="val -62000"/>
              <a:gd name="adj2" fmla="val 4431"/>
              <a:gd name="adj3" fmla="val 16667"/>
            </a:avLst>
          </a:prstGeom>
          <a:solidFill>
            <a:schemeClr val="accent1">
              <a:alpha val="10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/>
          <a:p>
            <a:pPr lvl="0"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外文合作数据库</a:t>
            </a:r>
          </a:p>
          <a:p>
            <a:pPr lvl="0"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en-US" altLang="x-none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Calibri" panose="020F0502020204030204" pitchFamily="2" charset="-128"/>
              </a:rPr>
              <a:t>--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跨国界遴选同步信息资源</a:t>
            </a:r>
            <a:endParaRPr lang="en-US" altLang="x-none" dirty="0">
              <a:solidFill>
                <a:schemeClr val="bg1"/>
              </a:solidFill>
              <a:latin typeface="Arial" panose="020B0604020202020204" charset="-116"/>
              <a:ea typeface="宋体" panose="02010600030101010101" pitchFamily="2" charset="-122"/>
              <a:sym typeface="Calibri" panose="020F0502020204030204" pitchFamily="2" charset="-128"/>
            </a:endParaRPr>
          </a:p>
          <a:p>
            <a:pPr lvl="0"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免费正版题录信息，跳转原库提供下载！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9465" name="标题 1"/>
          <p:cNvSpPr>
            <a:spLocks noGrp="1"/>
          </p:cNvSpPr>
          <p:nvPr>
            <p:ph type="title"/>
          </p:nvPr>
        </p:nvSpPr>
        <p:spPr>
          <a:xfrm>
            <a:off x="250825" y="258763"/>
            <a:ext cx="6337300" cy="369887"/>
          </a:xfrm>
        </p:spPr>
        <p:txBody>
          <a:bodyPr wrap="square" anchor="ctr"/>
          <a:lstStyle/>
          <a:p>
            <a:pPr lvl="0"/>
            <a:r>
              <a:rPr lang="zh-CN" altLang="en-US">
                <a:solidFill>
                  <a:srgbClr val="000000"/>
                </a:solidFill>
              </a:rPr>
              <a:t>文献调研所需各类资料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bldLvl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文本框 1"/>
          <p:cNvSpPr txBox="1"/>
          <p:nvPr/>
        </p:nvSpPr>
        <p:spPr>
          <a:xfrm>
            <a:off x="192225" y="277186"/>
            <a:ext cx="3806431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zh-CN" altLang="en-US" sz="2400" u="none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在线投稿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7270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46" y="1863992"/>
            <a:ext cx="2933331" cy="2124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7" name="文本框 2"/>
          <p:cNvSpPr txBox="1"/>
          <p:nvPr/>
        </p:nvSpPr>
        <p:spPr>
          <a:xfrm>
            <a:off x="406337" y="818413"/>
            <a:ext cx="7738951" cy="504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可以在菜单栏“写作与投稿”</a:t>
            </a:r>
            <a:r>
              <a:rPr lang="en-US" altLang="zh-CN" sz="1350" u="none">
                <a:latin typeface="Calibri" panose="020F0502020204030204" charset="0"/>
                <a:ea typeface="Calibri" panose="020F0502020204030204" charset="0"/>
              </a:rPr>
              <a:t>&gt;</a:t>
            </a:r>
            <a:r>
              <a:rPr lang="en-US" altLang="zh-CN" sz="1350" u="none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350" u="none">
                <a:latin typeface="宋体" panose="02010600030101010101" pitchFamily="2" charset="-122"/>
                <a:ea typeface="宋体" panose="02010600030101010101" pitchFamily="2" charset="-122"/>
              </a:rPr>
              <a:t>选择出版物投稿”，进行在线选刊投稿；选择一种出版物后，点击“投稿”，即可跳转到该期刊的作者投稿系统：</a:t>
            </a:r>
          </a:p>
        </p:txBody>
      </p:sp>
      <p:pic>
        <p:nvPicPr>
          <p:cNvPr id="7270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25" y="1729577"/>
            <a:ext cx="8514511" cy="28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08" y="1300164"/>
            <a:ext cx="5173178" cy="3706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008" y="1300164"/>
            <a:ext cx="5305214" cy="3706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MH_PageTitle"/>
          <p:cNvSpPr>
            <a:spLocks noGrp="1"/>
          </p:cNvSpPr>
          <p:nvPr>
            <p:ph type="title"/>
          </p:nvPr>
        </p:nvSpPr>
        <p:spPr>
          <a:xfrm>
            <a:off x="412750" y="107950"/>
            <a:ext cx="7886700" cy="1325563"/>
          </a:xfrm>
        </p:spPr>
        <p:txBody>
          <a:bodyPr vert="horz" wrap="square" anchor="ctr"/>
          <a:lstStyle/>
          <a:p>
            <a:r>
              <a:rPr lang="zh-CN" altLang="en-US" sz="4000" dirty="0"/>
              <a:t>小结：</a:t>
            </a:r>
            <a:r>
              <a:rPr lang="en-US" altLang="x-none" dirty="0"/>
              <a:t> </a:t>
            </a:r>
            <a:endParaRPr lang="zh-CN" altLang="en-US" dirty="0"/>
          </a:p>
        </p:txBody>
      </p:sp>
      <p:sp>
        <p:nvSpPr>
          <p:cNvPr id="130051" name="MH_Other_1"/>
          <p:cNvSpPr/>
          <p:nvPr/>
        </p:nvSpPr>
        <p:spPr>
          <a:xfrm>
            <a:off x="1751013" y="1041400"/>
            <a:ext cx="709612" cy="611188"/>
          </a:xfrm>
          <a:prstGeom prst="triangle">
            <a:avLst>
              <a:gd name="adj" fmla="val 50000"/>
            </a:avLst>
          </a:prstGeom>
          <a:solidFill>
            <a:srgbClr val="4CD4D1">
              <a:alpha val="59999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5F5F5F"/>
              </a:solidFill>
              <a:latin typeface="Arial" panose="020B0604020202020204" charset="-116"/>
              <a:ea typeface="幼圆" panose="02010509060101010101" pitchFamily="1" charset="-122"/>
            </a:endParaRPr>
          </a:p>
        </p:txBody>
      </p:sp>
      <p:sp>
        <p:nvSpPr>
          <p:cNvPr id="130052" name="MH_Other_2"/>
          <p:cNvSpPr/>
          <p:nvPr/>
        </p:nvSpPr>
        <p:spPr>
          <a:xfrm>
            <a:off x="2105025" y="1041400"/>
            <a:ext cx="709613" cy="611188"/>
          </a:xfrm>
          <a:prstGeom prst="triangle">
            <a:avLst>
              <a:gd name="adj" fmla="val 50000"/>
            </a:avLst>
          </a:prstGeom>
          <a:solidFill>
            <a:srgbClr val="4CD4D1">
              <a:alpha val="59999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5F5F5F"/>
              </a:solidFill>
              <a:latin typeface="Arial" panose="020B0604020202020204" charset="-116"/>
              <a:ea typeface="幼圆" panose="02010509060101010101" pitchFamily="1" charset="-122"/>
            </a:endParaRPr>
          </a:p>
        </p:txBody>
      </p:sp>
      <p:sp>
        <p:nvSpPr>
          <p:cNvPr id="130053" name="MH_Other_5"/>
          <p:cNvSpPr/>
          <p:nvPr/>
        </p:nvSpPr>
        <p:spPr>
          <a:xfrm>
            <a:off x="1751013" y="1652588"/>
            <a:ext cx="5549900" cy="46037"/>
          </a:xfrm>
          <a:prstGeom prst="rect">
            <a:avLst/>
          </a:prstGeom>
          <a:solidFill>
            <a:srgbClr val="4CD4D1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30054" name="MH_Other_6"/>
          <p:cNvSpPr/>
          <p:nvPr/>
        </p:nvSpPr>
        <p:spPr>
          <a:xfrm>
            <a:off x="1751013" y="4557713"/>
            <a:ext cx="5549900" cy="46037"/>
          </a:xfrm>
          <a:prstGeom prst="rect">
            <a:avLst/>
          </a:prstGeom>
          <a:solidFill>
            <a:srgbClr val="4CD4D1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30055" name="MH_Desc_1"/>
          <p:cNvSpPr/>
          <p:nvPr/>
        </p:nvSpPr>
        <p:spPr>
          <a:xfrm>
            <a:off x="1751013" y="1698625"/>
            <a:ext cx="5641975" cy="2859088"/>
          </a:xfrm>
          <a:prstGeom prst="roundRect">
            <a:avLst>
              <a:gd name="adj" fmla="val 6380"/>
            </a:avLst>
          </a:prstGeom>
          <a:noFill/>
          <a:ln w="9525">
            <a:noFill/>
          </a:ln>
        </p:spPr>
        <p:txBody>
          <a:bodyPr vert="horz" wrap="square" anchor="ctr"/>
          <a:lstStyle/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400" dirty="0">
                <a:latin typeface="Arial" panose="020B0604020202020204" charset="-116"/>
                <a:ea typeface="宋体" panose="02010600030101010101" pitchFamily="2" charset="-122"/>
              </a:rPr>
              <a:t> 一篇完整的论文不仅需要博硕、会议的支撑，也需要事实数据、图片库、统计数据、标准、专利等素材。</a:t>
            </a:r>
          </a:p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400" dirty="0">
                <a:latin typeface="Arial" panose="020B0604020202020204" charset="-116"/>
                <a:ea typeface="宋体" panose="02010600030101010101" pitchFamily="2" charset="-122"/>
              </a:rPr>
              <a:t>在管理文献方面，可借助CNKI E-learning管理文献、笔记、参考文献，实现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</a:rPr>
              <a:t>一体化知识管理</a:t>
            </a:r>
            <a:r>
              <a:rPr lang="zh-CN" altLang="en-US" sz="1400" dirty="0">
                <a:latin typeface="Arial" panose="020B0604020202020204" charset="-116"/>
                <a:ea typeface="宋体" panose="02010600030101010101" pitchFamily="2" charset="-122"/>
              </a:rPr>
              <a:t>服务</a:t>
            </a:r>
          </a:p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MH_SubTitle_1"/>
          <p:cNvSpPr/>
          <p:nvPr/>
        </p:nvSpPr>
        <p:spPr>
          <a:xfrm rot="2198707">
            <a:off x="1262063" y="1627188"/>
            <a:ext cx="1354137" cy="1728787"/>
          </a:xfrm>
          <a:prstGeom prst="roundRect">
            <a:avLst>
              <a:gd name="adj" fmla="val 16667"/>
            </a:avLst>
          </a:prstGeom>
          <a:solidFill>
            <a:srgbClr val="4BACC6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2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sp>
        <p:nvSpPr>
          <p:cNvPr id="131075" name="MH_Text_1"/>
          <p:cNvSpPr/>
          <p:nvPr/>
        </p:nvSpPr>
        <p:spPr>
          <a:xfrm rot="2198707">
            <a:off x="1414463" y="1692275"/>
            <a:ext cx="1277937" cy="1300163"/>
          </a:xfrm>
          <a:prstGeom prst="roundRect">
            <a:avLst>
              <a:gd name="adj" fmla="val 16667"/>
            </a:avLst>
          </a:prstGeom>
          <a:solidFill>
            <a:sysClr val="grayText" lastClr="6D6D6D">
              <a:gamma/>
              <a:invGamma/>
              <a:alpha val="100000"/>
            </a:sysClr>
          </a:solidFill>
          <a:ln w="9525">
            <a:noFill/>
          </a:ln>
        </p:spPr>
        <p:txBody>
          <a:bodyPr vert="horz" wrap="square" tIns="252000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选题篇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31076" name="MH_Other_1"/>
          <p:cNvSpPr/>
          <p:nvPr/>
        </p:nvSpPr>
        <p:spPr>
          <a:xfrm>
            <a:off x="1939925" y="1525588"/>
            <a:ext cx="44450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131077" name="MH_Other_2" descr="E:\PPT背景\未标题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1179513"/>
            <a:ext cx="671512" cy="566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1078" name="MH_Other_3"/>
          <p:cNvSpPr/>
          <p:nvPr/>
        </p:nvSpPr>
        <p:spPr>
          <a:xfrm rot="19881907">
            <a:off x="3859213" y="1570038"/>
            <a:ext cx="46037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131079" name="组合 131078"/>
          <p:cNvGrpSpPr/>
          <p:nvPr/>
        </p:nvGrpSpPr>
        <p:grpSpPr>
          <a:xfrm>
            <a:off x="2692400" y="2695575"/>
            <a:ext cx="1352550" cy="2017713"/>
            <a:chOff x="0" y="0"/>
            <a:chExt cx="2130" cy="3177"/>
          </a:xfrm>
        </p:grpSpPr>
        <p:sp>
          <p:nvSpPr>
            <p:cNvPr id="131080" name="MH_SubTitle_2"/>
            <p:cNvSpPr/>
            <p:nvPr/>
          </p:nvSpPr>
          <p:spPr>
            <a:xfrm rot="480613">
              <a:off x="0" y="455"/>
              <a:ext cx="2130" cy="2722"/>
            </a:xfrm>
            <a:prstGeom prst="roundRect">
              <a:avLst>
                <a:gd name="adj" fmla="val 16667"/>
              </a:avLst>
            </a:prstGeom>
            <a:solidFill>
              <a:srgbClr val="F6BB00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sz="160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31081" name="MH_Text_2"/>
            <p:cNvSpPr/>
            <p:nvPr/>
          </p:nvSpPr>
          <p:spPr>
            <a:xfrm rot="480613">
              <a:off x="105" y="500"/>
              <a:ext cx="2012" cy="2047"/>
            </a:xfrm>
            <a:prstGeom prst="roundRect">
              <a:avLst>
                <a:gd name="adj" fmla="val 16667"/>
              </a:avLst>
            </a:prstGeom>
            <a:solidFill>
              <a:sysClr val="grayText" lastClr="6D6D6D">
                <a:gamma/>
                <a:invGamma/>
                <a:alpha val="100000"/>
              </a:sysClr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写作篇</a:t>
              </a:r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131082" name="MH_Other_4" descr="E:\PPT背景\未标题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" y="0"/>
              <a:ext cx="892" cy="7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1083" name="MH_Other_5"/>
          <p:cNvSpPr/>
          <p:nvPr/>
        </p:nvSpPr>
        <p:spPr>
          <a:xfrm rot="-17728352" flipH="1">
            <a:off x="5892800" y="3006725"/>
            <a:ext cx="46038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131084" name="组合 131083"/>
          <p:cNvGrpSpPr/>
          <p:nvPr/>
        </p:nvGrpSpPr>
        <p:grpSpPr>
          <a:xfrm>
            <a:off x="4940300" y="2598738"/>
            <a:ext cx="1441450" cy="2114550"/>
            <a:chOff x="0" y="0"/>
            <a:chExt cx="2269" cy="3329"/>
          </a:xfrm>
        </p:grpSpPr>
        <p:sp>
          <p:nvSpPr>
            <p:cNvPr id="131085" name="MH_SubTitle_3"/>
            <p:cNvSpPr/>
            <p:nvPr/>
          </p:nvSpPr>
          <p:spPr>
            <a:xfrm rot="-611437" flipH="1">
              <a:off x="18" y="607"/>
              <a:ext cx="2130" cy="2723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/>
            <a:p>
              <a:pPr lvl="0" algn="ctr" eaLnBrk="1" hangingPunct="1"/>
              <a:endParaRPr lang="zh-CN" altLang="en-US" sz="16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31086" name="MH_Text_3"/>
            <p:cNvSpPr/>
            <p:nvPr/>
          </p:nvSpPr>
          <p:spPr>
            <a:xfrm rot="-611437" flipH="1">
              <a:off x="0" y="660"/>
              <a:ext cx="2013" cy="2045"/>
            </a:xfrm>
            <a:prstGeom prst="roundRect">
              <a:avLst>
                <a:gd name="adj" fmla="val 16667"/>
              </a:avLst>
            </a:prstGeom>
            <a:solidFill>
              <a:sysClr val="grayText" lastClr="6D6D6D">
                <a:gamma/>
                <a:invGamma/>
                <a:alpha val="100000"/>
              </a:sysClr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投稿篇</a:t>
              </a:r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131087" name="MH_Other_6" descr="E:\PPT背景\未标题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5" y="0"/>
              <a:ext cx="1065" cy="89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1088" name="MH_SubTitle_4"/>
          <p:cNvSpPr/>
          <p:nvPr/>
        </p:nvSpPr>
        <p:spPr>
          <a:xfrm rot="-1758754" flipH="1">
            <a:off x="6542088" y="1681163"/>
            <a:ext cx="1354137" cy="1728787"/>
          </a:xfrm>
          <a:prstGeom prst="roundRect">
            <a:avLst>
              <a:gd name="adj" fmla="val 16667"/>
            </a:avLst>
          </a:prstGeom>
          <a:solidFill>
            <a:srgbClr val="F79479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6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31089" name="MH_Text_4"/>
          <p:cNvSpPr/>
          <p:nvPr/>
        </p:nvSpPr>
        <p:spPr>
          <a:xfrm rot="-1758754" flipH="1">
            <a:off x="6484938" y="1733550"/>
            <a:ext cx="1277937" cy="1298575"/>
          </a:xfrm>
          <a:prstGeom prst="roundRect">
            <a:avLst>
              <a:gd name="adj" fmla="val 16667"/>
            </a:avLst>
          </a:prstGeom>
          <a:solidFill>
            <a:sysClr val="grayText" lastClr="6D6D6D">
              <a:gamma/>
              <a:invGamma/>
              <a:alpha val="100000"/>
            </a:sys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传播篇</a:t>
            </a:r>
          </a:p>
        </p:txBody>
      </p:sp>
      <p:sp>
        <p:nvSpPr>
          <p:cNvPr id="131090" name="MH_Other_7"/>
          <p:cNvSpPr/>
          <p:nvPr/>
        </p:nvSpPr>
        <p:spPr>
          <a:xfrm rot="-18875669" flipH="1">
            <a:off x="7261225" y="1655763"/>
            <a:ext cx="44450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131091" name="MH_Other_8" descr="E:\PPT背景\未标题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213" y="1252538"/>
            <a:ext cx="646112" cy="547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79931 -0.281975 " pathEditMode="relative" ptsTypes="">
                                      <p:cBhvr>
                                        <p:cTn id="6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图片 1320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713"/>
            <a:ext cx="9144000" cy="4268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2099" name="标题 1"/>
          <p:cNvSpPr>
            <a:spLocks noGrp="1"/>
          </p:cNvSpPr>
          <p:nvPr>
            <p:ph type="title"/>
          </p:nvPr>
        </p:nvSpPr>
        <p:spPr>
          <a:xfrm>
            <a:off x="0" y="258763"/>
            <a:ext cx="8458200" cy="422275"/>
          </a:xfrm>
        </p:spPr>
        <p:txBody>
          <a:bodyPr vert="horz" wrap="square" anchor="t"/>
          <a:lstStyle/>
          <a:p>
            <a:pPr lvl="0" eaLnBrk="1" hangingPunct="1"/>
            <a:r>
              <a:rPr lang="en-US" altLang="x-none" sz="2800" dirty="0">
                <a:latin typeface="楷体" panose="02010609060101010101" pitchFamily="1" charset="-122"/>
                <a:ea typeface="楷体" panose="02010609060101010101" pitchFamily="1" charset="-122"/>
              </a:rPr>
              <a:t>3.1 </a:t>
            </a:r>
            <a:r>
              <a:rPr lang="zh-CN" altLang="en-US" sz="2800" dirty="0">
                <a:latin typeface="楷体" panose="02010609060101010101" pitchFamily="1" charset="-122"/>
                <a:ea typeface="楷体" panose="02010609060101010101" pitchFamily="1" charset="-122"/>
              </a:rPr>
              <a:t>寻找对口期刊投稿、查阅信息</a:t>
            </a:r>
          </a:p>
        </p:txBody>
      </p:sp>
      <p:sp>
        <p:nvSpPr>
          <p:cNvPr id="132100" name="Rectangle 7"/>
          <p:cNvSpPr/>
          <p:nvPr/>
        </p:nvSpPr>
        <p:spPr>
          <a:xfrm>
            <a:off x="7443788" y="1493838"/>
            <a:ext cx="1700212" cy="295751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2600">
              <a:solidFill>
                <a:srgbClr val="FFFFFF"/>
              </a:solidFill>
              <a:latin typeface="Verdana" panose="020B0604030504040204" pitchFamily="2" charset="0"/>
            </a:endParaRPr>
          </a:p>
        </p:txBody>
      </p:sp>
      <p:sp>
        <p:nvSpPr>
          <p:cNvPr id="132101" name="圆角矩形 11"/>
          <p:cNvSpPr/>
          <p:nvPr/>
        </p:nvSpPr>
        <p:spPr>
          <a:xfrm>
            <a:off x="684213" y="4233863"/>
            <a:ext cx="8459787" cy="909637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385D8A"/>
            </a:solidFill>
            <a:prstDash val="solid"/>
            <a:headEnd type="none" w="med" len="med"/>
            <a:tailEnd type="none" w="med" len="med"/>
          </a:ln>
        </p:spPr>
        <p:txBody>
          <a:bodyPr lIns="90170" tIns="46990" rIns="90170" bIns="46990" anchor="ctr"/>
          <a:lstStyle/>
          <a:p>
            <a:pPr lvl="0" algn="ctr" eaLnBrk="1" hangingPunct="1"/>
            <a:r>
              <a:rPr lang="zh-CN" altLang="en-US" sz="2000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方法</a:t>
            </a:r>
            <a:r>
              <a:rPr lang="en-US" altLang="x-none" sz="2000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：检索结果页面中查看</a:t>
            </a:r>
            <a:r>
              <a:rPr lang="zh-CN" altLang="en-US" sz="2000" b="1" dirty="0">
                <a:solidFill>
                  <a:srgbClr val="FFFF00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来源类别、期刊分组</a:t>
            </a:r>
            <a:r>
              <a:rPr lang="zh-CN" altLang="en-US" sz="2000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，可了解“网络代购”的研究文献来源，发现投稿期刊等重要信息</a:t>
            </a:r>
            <a:endParaRPr lang="en-US" altLang="x-none" sz="2000" b="1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排在前面的很多都是本学科的重点期刊</a:t>
            </a:r>
          </a:p>
        </p:txBody>
      </p:sp>
      <p:sp>
        <p:nvSpPr>
          <p:cNvPr id="132102" name="线形标注 1 12"/>
          <p:cNvSpPr/>
          <p:nvPr/>
        </p:nvSpPr>
        <p:spPr>
          <a:xfrm>
            <a:off x="4919663" y="1304925"/>
            <a:ext cx="2700337" cy="377825"/>
          </a:xfrm>
          <a:prstGeom prst="borderCallout1">
            <a:avLst>
              <a:gd name="adj1" fmla="val 68264"/>
              <a:gd name="adj2" fmla="val 101106"/>
              <a:gd name="adj3" fmla="val -63806"/>
              <a:gd name="adj4" fmla="val 143208"/>
            </a:avLst>
          </a:prstGeom>
          <a:solidFill>
            <a:schemeClr val="bg1"/>
          </a:solidFill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/>
            <a:r>
              <a:rPr lang="zh-CN" altLang="en-US" b="1" dirty="0">
                <a:solidFill>
                  <a:srgbClr val="FF0000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方法1：选择出版物检索</a:t>
            </a:r>
          </a:p>
        </p:txBody>
      </p:sp>
      <p:sp>
        <p:nvSpPr>
          <p:cNvPr id="132103" name="AutoShape 9" descr="data:image/png;base64,iVBORw0KGgoAAAANSUhEUgAAA+8AAAJSCAYAAACyWfQ6AAAgAElEQVR4XuydB7gVxdnH51Ll0iyAohRLUAQUFVFssUST2GLURNAYY4kmtpiixhp718TEGjTGGKNigtiN+gWxYQGxIfZCERBRqZfO/fbdc+cwd+6Ud/bsnvpfHx/u2Z3yzm9md+c/78xs3cKFixsFDhAAARAAARAAARAAARAAARAAARAAgbIlUAfxXrZ1A8NAAARAAARAAARAAARAAARAAARAICYA8Y6GAAIgAAIgAAIgAAIgAAIgAAIgAAJlTqBu0SJMmy/zOoJ5IAACIAACIAACIAACIAACIAACNU4A4r3GGwCKDwIgAAIgAAIgAAIgAAIgAAIgUP4EIN7Lv45gIQiAAAiAAAiAAAiAAAiAAAiAQI0TiMR7A3abr/FGgOKDAAiAAAiAAAiAAAiAAAiAAAiUN4Gii/eFC74RL49/Sbzx+iTx8ccfiw/enSIWLlosOnfqKLr1WF/07dNHbDFgoNht92+LQVtvI1YsX1HeBGEdCIAACIAACIAACIAACIAACIAACGRMoGji/eXxL4jRo+4T48aNE8sXL2QVq/cmm4nv73+AGH7EEaJ7jw1YcRAoR+CXPz8mHhi5/JrrxLCddwUWEAABEAABEAABEAABEAABEACBCiaQuXj/5OMPxdVXXC5eGjc2MaZ2HTuLnx1zrDjltNOij9u1TpxOzURsXCUG99tUzPxqXlzkseOeEVsN3q5mio+CggAIgAAIgAAIgAAIgAAIgEC1EchUvP971D3i0nPPTo0ZeeKvuPZaCFEP0bbt2orjjjpSjB79QBzy5ltvET8efkRq9YCEQAAEQAAEQAAEQAAEQAAEQAAEikugbvHi9DesW7Z0iTj3zDPEU489ki8NCe8tBwyI17MP2morsc6664i2bduJFSuWi2++/kYsXLBATJ06VUyc8Go83furL2ZbSZx32RXisBEQo66mclsk2M8+66w4yCOPPSZ22iX9qfPvvfuOeP7Z58TSJUvEWh06iB2H7Si2G7qjWLkC+xQU9zZGbiAAAiAAAiAAAiAAAiAAAtVOIHXx3rh6lTjqiMPFmxNeidl9d/8DxVHHHhsk6iiNl196yblGHgLe3TSleN9wvbXFhHfeEx07dxGT33pDvPXmm+KzTz6JI3foUC9+eOihonefvkHtnET7iccdGw+wHDz8cNEriv/N11+JJx59JN588IZbbs1ksCDISEdgsp8GjLYbMkS0X6tDWskiHRAAARAAARAAARAAARAAARDIjEAq4r1N27axt5X+penatL6dRPtpp5/RQhhSmDmrWovPFqxqVqiNu7QWPVqvauG1nRMJxKsvu7SZF19GvPbGW8R3990vMziVnPD9990jTvrliXER9v3+98S7U6aIz6ZNb1EkEvePPfMcW8CT8N11p53FnnvsLm7660jRY/01GwlS3f76xF+IO+/6ZzxVvxxnR0yfNlVsu/XWMYeN+/QWl191dVAbkm29ktsGbAcBEAABEAABEAABEAABEKg8AgWL948/+lC0a9cuFn9XX36puP+++1oIIhI8T81eLR6es1xMW7g8ptSnc7tmtOi8PHdU77XEdp2aT71+6cUXxKkn/rLZTvVHHne8OOeCizBN29DufjriMPHEf59sdoVE/BnRVPpXXn4lP6WeApx80oniosuv9LZeWg4xdGB/sdMee4m//u3v1vAy7xdeGi/6bznQm64agAYH/hTta9C5Y0fj4E9QYobATz3xuDji8MObXfHZSTY9HbFcsqRBzJmdW87Rd5NNxQknngjPfaEVgvggAAIgAAIgAAIgAAIgAAIsApF4X9LICmkI9NYbr4lnnxknTv3N78RLLz4vzjnjd+Ku++6PhPzG+dAPfC7E3Z83xML8213axOfXXquVWLt9q3yYectW539/Nn9lHJ6O24etI9ZdvSwfbvq0z8Qvjz1GTP/049izf/0tf42E+8qk5ldlPGL021+dKp4Z92y+fGdG+w8cfdzPIy95z/jcL447Or+ZHf0mL/q/H1yzP4ENzI9/eKBoWLRIPPns82LFsqVxsLpWuTq9/75/if79+4uttxkiPv7oA7Hj9tuz01Xzu/ryS8TVV18Tn9pqQH8x9oXx+TzSqDC97JRmbvDiqhbJN65eKZ5+MjcAss1224nu3bvHf3/55ZfimJ8cIRoaFov/jh0XCfj6NExDGiAAAiAAAiAAAiAAAiAAAiBgJZBYvC+Y/7U47mc/i6dOb9irdzxd/jennx55WgfFmX3dqr24+J3Fsaf9yI3qY8FOhxTtJNLj303n6e95SyMR3yTspYj/brd24pQt1sqLdBKGt/zlz+KySOBBNK2pVxKat48cKW645sr8J+Lk1c8jbzGxojo747e/zQt3Eq3f3/8Asdm3vpUX9qaWQvH+ccffxUUXXSSmvP9+HJYGay694A+xkL/lhr/kPfmvv/VWPHiz/957ilcmvpYPz70HVfFOU/pfmPSG6NJ1XW50Zzgqx6Z9N24R5oorrxTH//KkFudpIKR9+/ZGNjf86bqYR255wE9SsQ+JgAAIgAAIgAAIgAAIgAAIgICNQCLx3qZtG3H4oQeLraK1w2eec7546onHxAY9N4i9rnRMWtRGXDplgSDh3aN9zjOrH1Kkq153CkO/5UFi/rkFOZF/49ZrBDzlX6jHfdnSBvHpp5+IaZ9NjdPv3KWL6NW7t9hks28VnDalRzaSqKWd2E0HTcHebfc9oo3ddmt2uf7rSdHIx0dCzJogxMDDxfL1dzDa8967k8VlkXisj6aXb7D++uKxRx/Nr2knQUmb0pEHm9Z1v/Hu+2LmjOli7513jIU9ieK/3vWvFnmb7Jzzxax8vKOP+qm49i83xcFosGDoNoPFHXfd1WwaPnn5qU3cduvNsaAPFbfk3ZezBkLj+m5zdWBAhqU8jvjpz5x1Lutyr733jgY6No+jyrTuuffeaM38/r6scR0EQAAEQAAEQAAEQAAEQAAECiKQSLyTcLn7b7eJ/xv/SuyVJIEnp2TbhLsq1qXF5IUnsb5N97bxqTe+XBF75snrvnHXNvE1EvBzlq0UT81dLh7epYtRZJEQnz9/fgsQy5YtE127dsl7bincQw+OEf97+mnr5+jok3bkjf5ZND2/EI8vDWicfkpuwzjT0a5jZzHqgTF5MUhh6j+6X4hncp93yx/9DxXL9/pTs3LTcoUjo8ETEuLyIJF+2IgR4vAjfxp7vmkaO21YR+cnvPFm/AUAWgNPv8c8+lizpQ2uFkQe9gP3z4nTseOeyQ/Q0G8q44vPPxdPOafBhN+deqo476KL40EBsnGvPfYUF1xwQbysgnOQZ3zX7baJy0Xr8/9537/jaHS+c7Rbvpyiz0lLD0N1T+v1VWZc4U1xv7/XHvFO+jQQQgNHF5zze3HTzbcIOdMgiU2IAwIgAAIgAAIgAAIgAAIgAAJcAnWLG8LWvL/1ek44xpuW3XFns3y+rmsvfv7yN82myVMAEuB0kIBX/5ZT6OVO869+k0tOet+luKdzH8xfLt6Llr9fP6ClJ//qy3KDCaaD1sbTFPuRt9wiHvj3KOf349X4JK7jncj3C/eqEqNjjzqq2eZ6atrrRTu0337X3WKzfjkvLh31HxqEu7wYCfiGb+fWgdPx1OO5gQFViMZTv09cM/X7tltynm86dtx+SDyFndaQx3sSGKaOG+FFJ2U60oO/cmVuJkSbNm3E5RddEHv3Y4/8DTmPvDzmzJ4lBmyxhTj00ENatBNbXlSPcr07ieLly5fHSySeeuwRQZsTnnnu+bao3vO/OLb5On+dl5rA/ff+S+yx517RwE9X0T76nB4dFP/rr74SYx57QhCD0089Od5VP16S0BTGawQCgAAIgAAIgAAIgAAIgAAIgEBCAnUNgeL9yOE/jr/hTt9ZH35487W+B7/SIE7ZrFPeFCnU5Ql1Pbu+aZ1qv/S40znavG7qB1+IY3q1F2Pr146n4p+4WXMBf5VDvJNQpoO+SZ7koM/RfS9AwL87ZbI4cvhwq3CnQQGaaj5429wSAzo6fBVNlR/9I7d5e14plvQ7LB/mi0gc0yf0SEDKg6aAyzoZqYh3ui7Xj3ddO2z9OLElQU0ifGTTYM20qbmNA2lAgNIlxs9PmCRWNQl7ym9ptCyAPN1bbDVY/Och/2Z4lKb8hBvFJ8+7uls+rc+/+IqWm8px6nT8C2tmD1B4tSxqfLL53Gja/w477yx69+6T34CRBhGGH3KwGPv880LyOyES8/RJxAnvvCfWgnjnVAPCgAAIgAAIgAAIgAAIgAAIFEAgSLyTCPrFUTnBfvfoMc0E6P/mtoo/BUefeZOb0dF0d1rzLjelkxvSSXvVDery55qmyl/2zKdiq3arxZczvhL99t1OzHt7qnjgsbdFv30Gi6eP6i/Wa1yzC71LvBfAJo5KwnTUmIfE+hvkdmp3HST+Djlg/3g3fNthGgzo4PK6y4Qi7/sSxfsuT//h7Nz0bXlIAT8q8h7L77yTx/2QHw8Xzz07Tlx57XXiW4rH31cmGqwhEU2e6hMiz76aLk07v+KSi+K0TzntNHHheeeKy665Li/i99hph/xUc1XY63m2jrz4B++/b7Md8tUw5PWnJQa63atXrRQvv/SSGD3qPtFjgw2iz+CdLVq1bj6wQ2l/b/fd4oEGOmgWwr2jR+dFuJqPHED4JBpImD9/QTyYQIMItK/AydGSAHXARYr3KdNmNhu08PHEdRAAARAAARAAARAAARAAARBIQiBIvEvBQt5j1QtJAukHLy7IT5eX69Q375r7lrv0wJOYp3NyXbucRq/+K8NT2NvGT4/jH79zb3Hu/ZPFinc/E3Xd1hbH/HxX8Wdl+nyIeCfb1+/RQ/Tq21c0LF4sZkyb6vXKHzz8cK/XlxjQjvvkjbUdptkKFLbDc2cI8d5od/1ZxDtFkt5x+lt6lX/XNK2bztGn4Pr26ZP30tN3zbcckPsqgO/Y7zu5XeNJqNOmfrT+nabJn3nueeKNSZPEG69PEuusu5446OCD48+n0e7zUqjLuDS13OWdJhG+1647i7envNfCHMrrD5dc0kxsvxktS7jrjjvi6fTq0gF15oFMiMLS2nt50EwBagN77LGHuOb6PzcT+zQwQdP0x730ahyc2vvo0Q/EAxdHHX10szL86KADxdw5X+TD+jhW0/X5S1aJv738tXjknQVi4bLEX5rMFEnn9nXiwIFdxG/3zH3eDwcIgAAIgAAIgAAIgAAIVDoBtnj/6MMPxMHf2zsuL23qpoq0Wz5eGa9HV7/jLsGoU+fVNe+0IR0dcn07hVPP3fW/D8Xby6PN62bkNqIb1m65eCGaQt84d14L7ztHvNP07R9HG7p9f999xbrdeuQFJolu2hWePrFmO8j7Tt/ztglQjnA/9YyzYs+16WB53rVp83o6NF3/4TFj4g3rvvn6q2aCVQ0rN6zrw1j3TqKadpT/bNp08chjj8WflBt+8EGxYKVZGH+85urYk3/1FZeL7+yzj3jkwQcjr/aYPFvptafPy/lmLtAygHHPjBWvjh+fF+W02d2vfpvb7I6E9RezZoup0RcCaKkAedBpY0E66JNtdJjE+5PR/gBHHH54HgGJdyn4yauu2ktinY5LLr8itoWEvBxQoEGE65R1/TSroFuP9VlLAir9IaHb/8jkBeKiJ+dURLEu+F4PceCgLhVhK4wEARAAARAAARAAARAAARcBtninNdRS4OrrmGmte5fPZolh2/eNp8nLneJpkzn5qTh9s7opb88QG/bbMC/Yf/nb0WLA3oPEr/bbQrw6Z2nsad+4V9fY9o9enyradF87FvDPvzkz9r6POWcv8Z1uuY3wfGveL4+mcu8WeV9dU7dJHF567tlWVvRptZ13bf5ZNxnYN3jgEu6UBon/dmN/4/S+Lz9pGnt6tu5tpjxIqNKn/Ujcc4S7tGubLbeIxTt53mntP3n0aYq63FhOMiDv/rrrrSf+Fm3EJzlLzzVtPsfNk0T8fvvsHedJu9tvtfXg2Duuzi6ggQRZF1Kc29axk31/+eN18ZKBAQMGiJNP+7V4KBrkkJv5yVkBVAdUVvLIjxs3Lv/ZPYpPn787LRpEUAdvalm873njx2XrcddvYPLAP3PKZngLgAAIgAAIgAAIgAAIgEDFE4jE+1LWvNcTjv1Zfkr44KE7irtH/ScufOs2reMp8/8b9WossP99/HZ5KKZd5mk6/CMPThKv3TtRfP+M74kf7LKZePjFj8V/r3lS7LVLX7H0iNwU52fHfhD/e+CmncUjnywUK7+cJwa1Xy3W7tYpFvDHnnVANHU+94m5qy672LrbPO2KP/KOf3grispB667ff/tNY1ja7fz35/6hxbVR997tFP25KfdXs/K3CvhD/yOWrLdmgztvYlGAkbfclBeouc3e/DaY0t3vO3vkp81/b78DxI8OOiBem06ebzpoSj39/cWcOfEmfW9++EkktnP18oezz8x/Tq1P302cZhP/xx9+SEydOlU89d8n8uvfaabA3aNGRbMJvomn7JPnXM1D2kfr1LuuvR4HTTQAcVLsvSfBnxtsWCVWr1ohBvfbVNBAy4P/+Xe0rGCA2GLAQDFxwqvG9nPk8B+Jr+fOFY//bxwrz2oKtP11H1ZUcSb+rl9F2QtjQQAEQAAEQAAEQAAEQMBEgCXeSdjQmmS5Y7sqiF9b2Foc/+CHYoM5X4rZPbqLc/dcI9LUjepk5jM/nCkuPeNB0dBjza709XMWic326S9++vNv59e5U3jTlPmtNspNgV3/h8PEmB07xn+7xDt9Ku66G25m1f5f/nituO3GPxvDmtJ58vFHnd9yJ05SHLIMiAJ1+HCUELMm5IL3HCoWb3pIXgxz06Bw06Z+mt+9Peep/nZI9HxYKdbJ8777nnuKI0cMF8f/4pdig54biJtuuEEcfexxcdrEgqan59bTb5WvF/LQu4T1/HlfiZfHvxR/L75jp05iwquvNtu4jsQ77c6/8SabiE2bpvq/MnFitHndFtFU+rvjTflCBieWLlksNopmDtCR24Tv5HgA6v13p0SDENs3Tb0/Mr7+5usT488i5jYZzE3RlwcNZn0QxRn3UlNdJaJbmZEg3iuz3mA1CIAACIAACIAACBSTwKxZn4uePTcqZpZVn1ddwxK/533aZ5+K/fdcI/5i8f73nDf7tQWtxT43Tow95ORFVw/103DyPJ07/7r/Ex8//V4zAb/V4F6xIKfPwpFopynzqnifN3eRePvzBYLEe79t+sbr4d88pp9YtWqVuOpSu+c9Ft038sT7k4/ZxXi8VODhR/PF++iD9+PPh5G32XTkhXtkXymOd995W+y6085x1rGgHpgT1KHH707Jeanj9eRH5EQtcSIP+Ymn/kosXrhAPPTgGPGP22+Pd9mPZxpcmfPyU73kxfs6Lb3iZONhB+wXr0FX16JTXCnat4tmeVAdr165Ir/+ntafq1P385/BM+Shl5fSOSyqN5phQRvXTXjjzXjH+unTp8UzKOJNBZVyyvXy8bKBpjX2lOYJxzSJ95drULxfW2Ge99PheQ+97xEeBEAABEAABEAABAolMGtmJN43hHgvlKMav24JQ7yTV1R+Io4ik5Ad3SRk/+/LOvHj2yaJi4b1iNew07T4lydOjde/087y+ufhKD6dIw/8XfdMENNe/zwW8Qf0W0+027l/PEU+Fm9N4p2my9Nx8I6948/GffneLPHe5/PFIT/bRfxxxADRTSwXV3rE+x+Z4v2NSTlPq+mgTfqeiDato2NqNJhx1IjDrLvUE5/7o0+btW6Tmz5eimOKIt7JU91v8y0SmfHn666NN4STO65ffvFFYpfdvi2G7byTuO6qq5p9po4ELoWnT7GtHQlpqhcp3um3ftx3T85zLg9al39utEndkcOHi8OizQXPOq/5MgWZngwvd47f/4AD4k/UrWYOlLRq3VpMmvBKvKkfee27de8RCfYjxIAttogHKUY0iXdq9zRVn87ttPMuou/Ga2aVHB+J96+/+ip/HySCW6GRhlSYeH8N4r1CWxrMBgEQAAEQAAEQqGQCMyPxviHEe6pVyBLv/9U80nK3eRJLJN7PeOJj0fq5t8RRRwwVA7bqJeRGdfStdjroU2/yE3G0GZ3c1G78xGniiUkzBHnVyZu+YOOeLda691/wdbzOnQ4p3OnvfofvFnveyYa0xDsJXvIEmw4p3lcpnltbOCleU62pwMRU8U7T5klwJzmkwCahTAd5yUlk07ff6aDN3I4+7ufi/HPOFrfedru48c9/FpMnvy1ui2Zm+MT77Fkz483phgwdGn9HfZvtthfzvvkqnh6vimhpN4Xfe+cdY4/5L046WQw/fITo3LlLokESGqiRn5CjQYf9fnCQWLtjffwZPDnYQ/mRoKcy6gMJ5591pnjs0UfFpMlTkmBNJU59fQfR0LCEnZYtvDzPTY8r3t85b5AYeOnkvH3yN/2rHxTOdF6GU9OR5/T0bSC44p3Dh/KQzCl8ksNWZ1z+SfL0xfHl7WPjS7+Q62rePuYqW1+ZyCY1vZB7yVeeNHhx7DfZERrPZ2toej42knsIb70NhNYzxyYby5C4pjLJNma7FsLBZ4teVyH3i5q2i7fPhtDrvvaXpI1z0jSV0dXWkz6HQnn4wie5H13PuSTpuWwMaYOutl/MNuhjjuuFEYB4L4yfKTZLvJOAU3dil995J2/qxKZp8yuef0vs9p3+4nc/GxZ71mkTOulFpyn1tIv8XdOXin8+NFnsvtfm8Tfh9+jdXlz8zmIx7+2p8TT4rdrldo+Xf5On/eXl7eLvu9NBU+bffnOGoDXyG522b9HF+613/F3cHnlhx4y611gT9Em5UWMeitaDb5h+TQWmqIp3Eqfys2qByYgPo+UBtBZcHlsN6C8233JAvNZ92E47xcKZRC6JdxLs5NXebeh24uzzL4i/AX/3324TE955T3Soz+1PoB80GKLOUJCCX3rxt99hB/G73/8+9uTTsaRhsWjXrl0iwa7mTeL7pptvEVSe5ydMEiuWLRXd1123hVA/9Ae5DfoonFq3v42WE9B35mnzvFLOsPC9eF2dN1WEmv62tRWOeHcJcUrXJOrV/EzC3DYY4GvToeLd1+GV+fmY+epGtzs0vK/c3OsyX1/+ts6UqbOWlSAJ6VzrAs/GI01bZR4c8cCpH1+d2NLwxcviucApD4VxiVlOeTgiKos69dWtartNLGV9r0i+nPInvZe49cwJ52sLrutc+23PWVMdcdPkhuMwcIXhvotM7yQ1Xb09ZCmMfc8eU33QOd+AXGi6XPZJGZvSz8pGblnKNRzEe/o1wxLvuuedzLj/0cfFgGgd9VzRTvS7/BVB4l106yIO2T+3tnrMK9Pz1n5r277xRnbH//ON/DkS9DS1/rbx0/Nr29Wp8rRzPXndaZ27PFTxvvNNR4sHh+UEYVqedxKq8lv2OmryvJ930cXxt81tO9LT+nruFH09fTkN21TFDYsWiR/+6Mext5l7qOLd5MXmpiM94RSePPj0yT19evpfb75J9O3bNz9AQMsKZkyfLm6+4S9ixrSp4lnmunA5UEC71z/61NPx7u/k6SfhPPaF8amJZLKP9nCgtGk5AHGlQQf6VNz6PXqIJ599Pl9Gsmn0/aOiGSFjxd//dU9+YEaKf/rUnG1ggsvYFy705aK/yOXvtAQFR7xTni7PezmLd70+fC/ktLj68vG1k9Drpo6xzwZ53SVCfGlw7bS1e87MBZPA83UOuXb5wpnsdg30JL2/fXbYrrs68mqctOrRdD9xbXcNMGYpQFz2hXAxhS2G3RwbTfcwp144AwOcdChMEhs497GNu+ueSPM+TJNRofdksdqg67nnaw/6u4hTF1kx9vWXTGXx2ctps6b7wcetUq6nId5Dn2mu8Gp9ueomNM/QvmMh9zZLvJvWgtPGXrQ2mETP4L9/KD689/lYvJPApmnuNBV+8rJWsW0k3uXmc9JYEu90SO88rW3fNfLGk6ddfhaOrufF+9wFov9GXUW7eQ3ircUrxNU3HCFO+lZuTXmxxPsV114b77D+0rix1nuGPjUWIrJlQrsPG2pdQ09haCO4S5o2guPcsGmJdylq5bfeVQ8+ecEnvfZabI5pWv6+e+0RX5N7BbjslvsqkKCWMwVoUEB+j5023aPBojQOGigZPfqBOCnaCV969cmb/trECbEn3rR+noT8FtGsA7ombaNv2Ktr4dOwz5WG74Fk6piH2uR7KYaIdz1v2/R4fVp8sT3v+sOc+zJO0km01QfnRRFal6686FroNF+Zns1WvROWhr02saPXEVfokU1ZsjYJEt8sDR9Xn83l8Fzg1LWtffjqw9QGTB1+37OLY6MexvcskOFDpsXL8vjKncRetS3Z4pOt3HZqu/8Ksc3X3gt9jvi4mtJ38dDvv9D7LUtWprRdbVavex+rUNsLTS/pMyLUTjV80nvc105d70nOIHQhZSqnuKHi3dav8j1jXe8JlYdtANv3DLDda65+lKmfxW1vrncLS7xLT6VquOpl/tU7K8Qdp98Ti+u23TrHgnu3wbmp4yTiScy/8HlDs3LTBnQ0Pf6j16fmz5N4p3CNc+eJum5rx991p2ny8ti6Y1vRZ8MuYn6f7vH0/L275z5RXyzxTiLUtS6ebKElBTfccmvwGvNyFe9Upp8c9qN4jTtt7vbzaIO5d995R/zzH3eKN6NN30hs087wL746oYUHmso0ZPuhztkINOX+6ssujXe0p4PykJvP0cDB4dEGguQNv/6Wv7I3pHM9tNRlAPSdd5rqLw+awr98+XKrJ52Wjzzy4IPipGiX/clvvx0PLIwd90y8Vr9YR2inQe8kmjqNoS/bEPFuW/Ne7p53V4dVv6a/FHwv7NAHt+sBHtru1M4Gp4Onp+/zIIS2JY79oeJBLZdNNGdhJ5XF1+lI2tmzpS35lcNzIbQu1fAh9WFqw9zBEY6NehiObaZOnykv7qyHpAnLxcIAACAASURBVHaGPCtcHVXbPcdhwbXd9Bzl3K+2+9uXrxStpmea6b7k8vHdmz67bNfTek9wnklpDnq53o++e0Ltn7i4pWkv57mth9Hbi+3+d9kZ+sxO2o7KIV6pxbuvvajtTn0GhbLT44a8l0KfrZF4X5ZTwI5jScMiscsOQ5t9Fo3Wd/83ErMd6jtFm9aJeMf5zT6ZKt6j5CIvOXnh6aBp9LR2XRfvUqir2dK559+cmT8lp8nTCRLuy9euF9+qbyPe335A03r33Br5Ky+9KF5bbTpygwy3+IoYX//wg/ec0+afGPtsHO6+e/7ZbA8APXES8GMefSzyyG7KypcC7T5se4bn/Rp2elPeeSv/qbjctPmfsuPqAam86q7wdJ02sKPZALRT+z/+fkf8LfZtthuaj0pthr6nnpuWfoo17xeffzbe0Z3Sy83mSG4np4DUVmgH/D332F3cfd+ouP2GHG9MmpDf6I7i5TazuyAkiYLD1tevFXlMlzZLx3SOAsjztn/VMFzDhlz7ASuoa2M67kZ2MiPpsfeJfpNhr52+OctelSH97TqIvwwj60JnrLO11ZHMx3edVYgMA+n2hbTDQszy1YWatnpfhNQnpaHfU0lstrUJvY71cGpeSbmGxMviueDjpebpCyuv6/VpOi/vs7TqULeNc1/6nr+2e5yTNpeVKQ/TvaM/r9R4nLzSuE/UOtPrNClLzj2kthFTe1TZ6O1JvWc5z6S0OOnvEU4d6XXq6i+k2QZVLqbyc/MKeZaF8LCF5dSn7/niK7spbxcPLqs0yp91GjNnzoh2m+/Fziak/vX3vKs/xq1/2b8z/avfj6Z+kamthPZHVFtN91Ld0qV+8U6JHPHjQ2NPq3pcG4nifQ84MD510EuLxFr3PCMe/fCrXBAS75GIp03saJf47v17xqfJE08HeeNVoU7nyFuvnqPfFJcE+7SZC8RHn34j+my7kTj2rP3Fyf3a5U254hK3eP/TTTzx/sH7bvH+32dy4p0OV550XX4urk3bNXY2g6f9+PaOfvF+6VV88f7O5Obi/fCfJBfFDYsXiSNHDBff/f6+8dr2efPnie/vu69YZ91ucSleeO5ZcekFf4jX5R908MFiw169xS3RenfyTNN094GDtnYVXXz26Seia9cu+fScgQu8eO+//imuvvxyMfb55xPnd/2118Sfz6ODxDttzlfMo0OHtUT0icdmWZrOUQB5nv6VB8VVw8trepq2Mm13DV+8l4PnfdIZPPGuM5E8dLY6Uz0cNx2dr60O025balvwpa22CV+7S9t+vc3q7dl1D9jqTJY3bVtV21x2+uzS0wmx11c/al1n8VzwtSVXWVz1YXp2mfKSzzW6xn2WcWzm3i+m9qg+c03lL1Y75OTNeW6lba/pfnDVie95xL1fOO9L9bmu1yPnPua0LW4YThs0tXnTM9T2rOLa4gqn9iXUZ4zrHclpm7bnYho2c5+5rjajPnNC+1O+Z1+az7K0eIWm8/nnM8RGG/HFO6e9qzaY7lWOjaa+sO+c/pw01b3r/aSnb7of9TRNbYAt3k1ilQTqmMeeEI2rV4sJ81uJfW6cKNqOHh9/tz0+mtbAx1PfmzzxNB2ePOzyUMV8917rieXj3xNTo08w9W36BJYU7TI87TL/9FH9Rfe6Ffk0SiHe61q1Egfvv6918zoybqc99hK333kXpw2JchbvnAJ88/VccfH554tx48bFwZcvXiiOP+U08evTz+BEL2oYGoyo7xjmcdcNfOLRRwSt0z/nDxcUnFaSwts6Wnpa3A6Z+rDw2ZOGeNfzyHLNe1Lx7uJgEvauzor+gDalnXbH2FeP8jo3X5s4VPPJoqNhasN6B8n0QpV2+V6WXE6h4UyduCSsuXH0NsbtFLqeESHPBS4fWzsKbTshXLi2Jb0vXfeGqf2F3nsh9rveDUmucd81ITaq5Tc9P7jvLVub4TyrXPn62qhPXIS25STs1Dguewt9L3Fts+WjPkPUMKbztnah25A2X199m56t6vuFY7dtcCWkDXProtzChYr3kOew7/lkapdqfdr6F7YBJ1tfI6RN6veBq33b3nNs8U7e1V8c9ZMWTFXv+6mTl4sJ/3xOfPz0e3G4b22yTjzV/b3P5zeLR2vj6YjPN3no1XP0KTgaAKCp8uRtl8eKQ3cW/z5+O7FPj+ZmpCXeyQNMu5CbDtptXvW8Uxjy1A8/5OBmywn0uLSB3S9Ptk8bl+GzFO+0S/yu3969KPczifjPPv1UbLzJJok920UxtAoyMYkDvViuTobaqQzpCHPEezl9Ki6pePd53k0vdNuorR425OWUZVPV650j+ExxyMaQl1dImXwdee594PLUh9jDDcvpELrS4pTL1o589ZHFc8HHxSd4bPFVj7ovD1+5OfFNz1Bf27bdR7b7ycTClwfX9qQCnZt+Woxd7dvXIfc9T13cfc8BTlyu7SFMkz4LbM8ZWU9ccVKorTbxbpstwW2n0q6QPkpoWbjPppDZDT67Oe/a0HKUa/hQ8R7y7rSJab39c/o6ajuw9Y9N+XEcBL72a0vXVqds8U6e5u/tvpuY/unHzdKSa9/Jk0lhfvDignj6/NgXp8binXaGl2JcRiShbhL0dE4V7BRfiveGARuKqy84oNl0eZleqcQ75W8b1FAh/fWuf3nFc9ri/fXX1qzNph3V5RT3cr25YVcYAf1lwxm9TeslzhHvsjRy13h193jO99pNu83rhDhhKE6oeA95kfs6INJmTsfc93APayH+0JxOqpqKqcPKbYd+a+whOIx9nSqT4OAIhKR2h7LV80nKlRvPVnZOBzwpE1c8Ttv3db44aSSxnZOuzTaVp5q3bWAwiX2mtqOmr1/PMu+k9uvPFl/7pHx8zwXXO9FUFzJN2zNbvzcKvceTsHJx0p/Vrnou1rPPdc+6nlUmtpz7MAlTvS3JNDjPG/W9Ygpveu/Y8rPlm7RM5RSvmOLd5TGX9WGrK72+XO9D37uSe4+Z+lXqs8j2HGOLd0rs1ptuFDdcc2WLNkGbwsl15V82thU/f/mbWMDTQSJeP/bapW+8Np5EvTzoHO0if9zwHcTfRr0q5BR6ir/k2wPEMT/fVdwwqPn6cZr+TMef/3idc8M67pr3UM+7tN3GRS333aPHiG2HrNnQTWeStngnD/heu+0mhgwdyp66X043O2xpSUB92Zm8BzJGyEg39wGjWsMV7yaRTukkmSJvag9ZiXfXS9T10Fcf/KZOlv5i0MuUZefExE/vPKnth9MRSVLGJPe1ryPPscPUUVTjpcXe9iJ2tSn1mukepnNJ7n1XPA7TYoo8Ln+f3Unaly+O7T7R44VOi5X1wxnY89moXue2axtzzv0UYo8rrOl+cYkmvf5d94tPvJtmdOiDHqZ3qdppt5Ut7To1vStsZQ99r3DvPW6dm0SN7fnnEy6uPNNmzL1vOO3Z9a538U67Lrh1lnW4chDvtvehrd5t7Vg/b3om2QYQTM9pDntTWw8S7yQID9r3+8Zd0WnncbmhmhTwXT6bJT76z6vNpr6ToapHXf4ecdLuYsBWvcS8pbkd5Ndeq5WY8vYMce4jH4irTt61hcedbBl1733xBml3/u32kop3ste0oZ9aKTTt/oFoB3rbWuu0xTvlTeuyN+vXT2y+RX9O+0gc5pAD9483s+MsD/jNySfG6+Jff+fdxPnVWkSfILA9EGxTedTwvimEJtYc8W4T1roHXqbPEfQUVp+Or8cz2Rvqefc9YG2DI+rLwTcTgisIpC1ZdFRcafo6GL7Oies69/41CVaOiHV54W2DXmnw5dynJq6ceJKZqd1wbNe5mQRSoc8Fbr2awnHaW0j6HCbc9DgdapcQTnqfce3Tn1e+/Ez17LqvTG0vDb62NugamFafK677JuQ+CxWQvkEtTntJUre2+8b3rHW1zSzeL6HPltDnQVrsXDxDuXDunyztLve0y0W8yz4ap3+mDu75+nw+h5nv/cYR+3odB4l3iuzyMh953PHNdt6+6cPl4rbx08UWE6fE+cqp9PS3upb95gdPisW6KtwfnrNcTFu4XJyyWacWa9xnzfxcDD/4IHH5NdfF09FLOW1eAqXBhMMPPbTFsgIVuDpDQa+ILMR7sW7oEPFeLJuS5ENLIOizdd8sXDMjJEk61R6HI97LiQFXvJeTzbAFBEAABEAABEAgOwL6YKhv4MhmSRqDWdmVsvQpJxHvIVa7HFWm2TScwVbXoJ5LzOt2+wbPXMKf0rK1rWDx7ttlnQT8ORdcFO9ATwftQn/plAVi6gdfiLWmfBp/Iq7rtC/jT7/J47d/Olxs3LWN+Gz+SjFn2Urx1Nzl4rvd2onDvtWx2a7ylPfjDz8kTj/lxPgb49LTXw7incpCn2c77ID9nG1OtVsNmLV4pyUGvzr5JDF69AP5bKe8/77oueFGLewlMb7ueuuJ1yZMEJ9Nmx5/g921bl8V7+RZf3fKFHHeRRcb1/lT2L59+uSXWYTcoBR2nc6dxNFH/VTcedc/46g7bj9E/P1f9xjLQdflYNPMr+bF4em786YZAvQJOfVb9vQd+AceeSzUvJoID/FeE9WMQoIACIAACIAACIBAQQRCxXtIZq7p7ZSOy4Mur8v8TGlxBnjUPLi264MKMh53NmzdsmXLG7mZyXAzo2/2kef7qy9mG6PSJ+TOv/BCsd32O+Svz1ndRoybvkzc/XlDfI7EvDz6br6+6NM5t579Bz3aiW26txU9Wq1slvakia+KayLhRd+aHzx0R3FvtIZcNOZMv/ziC53T5q+/+VZWET/95GPnbvNPjnvOm849d98lLj33bGe48y67Qhxx5FHNwuy2wxArTwpIov+yq6/15m8LcHA0qNCwaFEsdDf0fG9RD0u/6Rjz6OPG5On60B12EM+OHSvqO3WyhqPIh//oELF+jx6CWyd6hmt36ihIWJMt1A7322dv8YuTThYnnnJqC9uef3Zc/IUEGnjYbfc9xOS334wHV+6P4g6K2qh+UHjyvM9btDgx51qIuO3V71dUMV8/c4uKshfGggAIgAAIgAAIgEA1EJgxY7ro1at3NRSlbMqQSLyT9SSETjzuWKfgpGniRx17bDMRH5e8rk7MWdU6D6FH61V5Id6MTBRuUiTWb7rhBvHSuLHxJRoY+Ns//hF5hrvng5aTeCejfn3SL8VTjz1ireR2HTuLUQ+MEVv03zIfJmvxTqKXPhlHItZ3kBinNexSEN9y4w3iqf8+4RTvz4x7Vmzcp7d4Y0ruM4G2g9Imz3sh4l0th26rmi/ZffZZZ7Uw5eZbb2kxeEKBIN59LSN3HeKdxwmhQAAEQAAEQAAEQKCWCUC8p1/7icU7mcIR8BSOBDeJwR2H7RgL1o6dOltLsnjRQvH+e++K/z7+eOzJVT9Nt9Mee4m/3HRzi/jlJt5XLF8mDou+//5+NMBhO+gTe6PGPJT3gmct3in9+vqO8aZ5Lv5kbxLxTvVLAt/n3U/D884V748/8nC8xMLmadfrRor3z2fP9jJK/1asnBQh3iunrmApCIAACIAACIAACJSKAMR7+uQLEu9kDk1d/t1pv4qns3MO8jpvsumm8Zrqzh07RiKpUxxt9hdfiK+/+kp8+sknYvnihS2Skmvp5VR5NUC5iXeyjQYghkcC3lQWaTsNatwfeeDbtmsvshbvVE8n/+IEQR5yedhEalLxTp568nbT5wSPP+U08ZszzmxRjz7P+zYD+os99tjD6pnXZxC4PO+U+Z+uuVpcdNFFeTtojbxt+QMNHO2yw9B4nb+cms9p07UWBuK91moc5QUBEAABEAABEAABECgHAgWL97gQ0fR22kiONo6zrYNPWlj6xBptfuaa7k0e1hefN69HH7j11sYp0iZ7SOAe85Mj4ku0dpu8yPLo1bdvNF0/t0ka96B1+nfdcUd+gEKPtzhK/9DhI+Ky0QAE/TYddP67++4n9jvwB9ysEQ4EMiMA8Z4ZWiQMAiAAAiAAAiAAAiAAAlYC6Yj3puRpuvi/7x8l/nH77c5PpnHqgzal++nPjhb7fO97sWcaBwiAAAiAAAiAAAiAAAiAAAiAAAjUKoFUxXseYuSJn/zWG9EGYM+JiRNeFR+8O8Xrkac14L369BU77DhM7PP974lBW29j3sSuVmsK5QYBEAABEAABEAABEAABEAABEKhZAtmIdxVnJORnRp8JmD1rZvT/bDFv/jwxf958sXTJErFWhw6i69pdRf/+/cUGPTcUG9KnBJo+/1azNYKCgwAIgAAIgAAIgAAIgAAIgAAIgIBGIHvxDuQgAAIgAAIgAAIgAAIgAAIgAAIgAAIFEahbvnx5Y0EpIDIIgAAIgAAIgAAIgAAIgAAIgAAIgECmBCLxvgLiPVPESBwEQAAEQAAEQAAEQAAEQAAEQAAECiPAEu/zl6wSt42fKx56e55YuAxavzDkiF2pBN45b5AYeOnkSjUfdoMACIAACIAACIAACJQpge16dxAn7dpdbN+nvkwthFnlQIAl3h+ORPsfHp9dDvbCBhAoGQGI95KhR8YgAAIgAAIgAAIgUBMEHjlhU9F7nXY1UVYUMpwAS7zvdv378LiHs0WMKiMA8V5lFYrigAAIgAAIgAAIgECZEdg+8sDffkTfMrMK5pQLAZZ43+aq98rFXtgBAiUjoIv303qML5ktyBgEQAAEQAAEQAAEyoHACe3/VQ5mVLwNA6fflC/DG7/vX/HlQQGyIQDxng1XpFqFBEzi/YQTTqjCkqJIJgIjR44UqG+0DRAAARAAARDQCNy5G5CkQGDgjFsg3lPgWO1JQLxXew2jfKkRgHhPDWVFJgTxXpHVBqNBAARAAASyJnDHrlnnUBPpD5x5K8R7TdR0YYWsW7HC/6m4wVdi2nxhmBG7GghAvFdDLSYvA8R7cnaICQIgAAIgUMUEbt+5igtXvKINnD0yn9mbZ2HafPHIV1ZOEO+VVV+wtoQEIN5LCL8MsoZ4L4NKgAkgAAIgAALlR2DksPKzqQItGjjndoj3Cqy3YpsM8V5s4sivYglAvFds1aViOMR7KhiRCAiAAAiAQLURuHVotZWoJOUZOPfvEO8lIV9ZmUbifWWjz+TBV77rC4LrIFD1BCDeK7uKZ32zSny5oE4sW7pSLF+xWqxYVRcXaPXqRrFq9SqxurGVaGzMPQ5Xr24V/V4tVkbXttqkrdisZzsB8V7Z9Q/rQQAEQAAEMiJw85CMEtaS/WHTtPIHDZsFD/2FEBtFdrxwnRBz309uD6VxUJTPQ1Een7+WPJ0EMQd+/Q9FvG+ZIAVEqQUCEO+1UMtVXsa12rQS5+/bUxy49dqidV1OkHGOFasaxT0TvxJ/GvtFJOS8Y1gC4p1DtXzDvDV1tVi7PhLvK0Us3lc15tpKY1T3q1fXRUI9Eu2RYKdjVfR71aqmcCuWie/u0AnivXyrFpaBAAiAAAiUksCN2xYn94ObppWP+Xnz/LptIcSI+3LnPh0nxGO/8dvTZUMh+v+gZbj4/IFCvPeIEAtmtrz++cRI1Ef/Z3AMnPfPfKpvngXxngHiqkgS4r0qqrG2C3H+vhuKEUPWTQzhxmfniFuen+ONX4h4r4sGFaRX15tRU4Akcbhp12K4Ce8vF2t3aStWr1otlq3IiXM6SLRT3ayk3zntLuhP+r169ero/+VinyEdg8U7t/5s4bjxyd7QsLL+qdx63JC0arEdocwgAAIgAAIagb8MLg6SQ/+Wy2f0cWvya99ZCDrfZSMhpjwkxDY/EeLpPwjxbvS36+geCf5vn9kyBKVHgwHkvV+2sOX1KQ/7005IY+CCf+VjQrwnhFgD0cpavJNYomPgpZO9VeEKK0WXLr70RAvNT8bX09Xt1/Px5csJ7yubF2AFB5hw5gBR365V4hJ8MGepOHjkR974ScW7FENJRFGSON6C1GiAFycvjcU7edxXRh/ZiMV600He9wYS9JHHXT2iM5GCXya+M8Ttead64h76II5ax7a/OWn72opqo2oDxDuHLsKAAAiAAAhYCVyf669ndvzozlzS3Zt2YP8y+goW/f/slUIc+BchNttLiP8cI8SMCUJQ2F7bC/HUeZGYfzDcpF7R+v0fRWvPZXrhKSSOMXBR0+yBKAWI98QYqz5iRYt3m1iWtSZFsyre6ZppMEBPyzdgYBLc6jnfYIJqh0+8U1hb2qrdPpurtTX72oGv3LPmrxB73+BfH5VEvHOFUYj4k+UJ9eT7OFT79azFO6c+TAKbI95N7YhbX67BAplGIQNMXDsQDgRAAARAoEoJ/HFAtgXb6eRc+vQvTWV/Z0zu396R0B7wQyHGRSJ+0l25MOQ5Pyz6mzzrL92U+990HBatLyehHnrQAMH9PwuNxQo/sOH+fDiIdxaymgxUFuI9qfhSxapPLLuELddjTi2EYyvlZbMn9LxslT7xXqvCnVsnrrs7K/GeZDq0y3vq86zW5BMsoNDj3lwm1uncJpoZH3neo3XvNH1ePRYuXbNhXaOIppNH/9HRqnFJST3vcmDHNDhQaBtzDRpxBiMC8CMoCIAACIBAtRK4tgjfJO8RrQE/KhLt0yPxPOqnQvws8qqTJ5488GMvb062fRch9r0iJ+TficI9cVZL8sOj9eVrRddlXIqzyym5NJ+J4s5p2qy7azQdf/7nufiDDslNz6f8MzgGLv0PxHsGXKstybqVK/27zW99RfF2mw8VtxwxrVeaSfRTGNVTL+OETHl3ed45HnJTmNDy1aKID2Wkt4csxLtPaCcR6b40q+3hlHZ5xr4eTZvv3DZOlqbMX3rVVeK83/8+/r2goS6/Wd2NN14tTjrl9yKS8vG11o1LWeKd4+E2lcnleafwpnXpajqFzu4IGRRIu06QHgiAAAiAQBUQuCbycmd97HWuEEOOyq1D//D/IhH/qhAk6Omc6Rh/YyTeI0H+2p1rxLcabkTT5nD3RUK89w5CUPprReEfj/oFMu19I48+ifd/HJRLY5dTc2EpTgbHwGWj86m+dTY2rMsAcVUkWRXi3TYNXhfjNtFONWkT6a5ruofdNfU+VGBypvarLbAWRbssv5Ht1dEGdmd+3fImNZxPW7yrU5BtTwkpyKQ4c4kxugbhXvjzVhXvF15+VT5BEvBSvJNwl8cpp+Q2skkq3n31pnu91TYhbZDC2lf/IdPeOevqffkVXhtIAQRAAARAoGoIXNUv+6KcOC7n9SbxTh51EtlvPyBEnx1zIn3zvYWY9kpOZNPvZQtyv33HVpE3fb+mPsGcyItP8WhQgPIgET/hzmiw4GlfKqlcH7gimlnQdEC8p4K0KhMpW/FOtF3iW9aG7q1W17eHiHdf7apCPSSsS4T7ZgBQPi5vPGemgM/WarjeQryTQJeHKuAt59MU7yHTmEO87xBThbfUJycuiabNt8tPh7/kqmhEvek4/bdnimv/uEa4n3jqmaIu2tiOvO91jcu8u82H7llg2jBOnx7vEtlJ81PjuTz6aG+FtzekAAIgAAI1Q+DKb2Vb1K0OFWL/SGDTVPalkXifPyP3/+b7RN91jzasI5H+60lC/O+ySGxHm83J8PdEO8/7BHzXXlH4SMDToEC/KL0+kWedBgAo3TlThDgm+mQcDRL879Io70jYZ3gMXLlmgz2I9wxBV3jSZSfeVcHKFe9SWNv+lXXk805zNo5z1bceX9/gTB9w4Ih3U36F2lnhbbaF+VbPuyrgbYI+CpOmeLexTSKGQryp1VanWZTnvxMaxDqd2uWTXhZNnVcFu7xAwj1/RDPnW69eKr67vX+3edcO7q7yJN2wLsmadHWAwDcAkCT9LOoNaYIACIAACJQ5gaw97+R1JxFOQpsOEuV0yPOPRV54Etkk6B84UYhDbsl55K/fzg+OpsWTaN/1V7mwE+/MCXd50KABrXUnr/wDvzRPwffnwgoBzzsLU80HKmvxrtaOTXibhJsu4mU6aYh31+Z2JvFOefvWzVMYkyAPnWrPLWe1tXorJ1Wwy0IbptJnJd7T2AwsieivtvpNqzyPvZLzvOvHldeumUL/68gDT8eyFblQsYBduUzst0O4eDfZ7Vtfrgt5aQN3XbuLlWswCANFabUypAMCIAACNUgg6zXvv5qYW3dOa9DpkGvO6Xe/aLr8X6JPw9Ga9UEH5/6m8LQu3rRRnVo9tH5drn3nVBt55ylvuZkdJ05AGKx5D4BVw0Ej8R594NhzbH1FNG2kyIdr/bhqiurdNv3t2iiOK459u9qrU/XJNs50fY6gNyHncilydZU0O2c9Ojzu0uisxLsKJYkIh6BKt1nZxDvlQgJeCnf6nYZ4525g5/O8m9pO2u0JbS3dtobUQAAEQKCmCGS92zyJbFp/TjvE0yF3eyex/v1oZ/i7on97RLvE09+0U/yeZwvxYLRz/EeRgPcde52TW0tP6+TH35ALPTz61BztUk+/Ke8P/5fbuO6H0WfnHow+V5eVeFd2m3/r7Iw/v+fjgutlS6AsxbvLu62T5HjeXZ9uU9PjTEe3echta+K5Ij0kb7KZW6aybXkpGuYdhLFtXtdkQzmK9zQ8rSkiroqkHn458rxH0+Zbt25enNXR2nb6NNzSaBhz6YrmY5mN0cc4Wq1aIQ7YsV6MHDlSnHDCCS1YcOvKtR+CmqhtkzrORnOcinINBqSVB8cOhAEBEAABEKgSAll/511iom+z0yG/s06im849GQlwWqdOAntg9N33zb4jxE3RtHnfQZvSbRftVk/fj//yfSH+GQ0C0PHbyGlJ34cnAf/zaLM68rjTd+Tpf/o7o0P9znuoeD/88BHi3nvva2aZ6ZwMQNd8h56eGtd2zRfGZZNqDzecrwx6mvTbZXtovrbw3HS44dRylJV453rJdU+46ul2beJmW4MugYQKaBUkR0y70vflbbvuixfSqCs1rFe8ewpWTuJd37Ss2c1al/vuONYiJ2upD7yQmzbfRor3Vs3TIfEu5yGtjD4BH39Fc3WjaL1quThwx44s8e4S8qZr+klewAAAIABJREFUen26POppece5Nibx7ierGcQCARAAARCoaALXDyqO+T+6M5fPf44WYthJ5jy3jcT4gkjIfxx5y+mYEX0Xnv5XDxLt20bT3yls+05CvH63EC9HYp2EOZ3fPVpD//LNuf9pgIDyGhBN21+2KAobCfjXoxkAGYj4gYvWiO8Q8Z5EQOpxfL9VfBzB6RpMMOXFbUC+QQOZDmdwQs2T0lXtssXnDJDIdLIqZ9mId64INa0rNwl2qhB17Tv9VuOGCj7fVHifeOeuaed66vVGzuXHvTkqKVxoXeplS1O8+zYBM3F1fTbOFN4l8Cup3opta1biXZbD51nnDrrY2hD3s3E+ruogAIU1Te+XaXBt9uWJ6yAAAiAAAlVM4C+Di1O4Q/+Wy2f0cdG69jd5eb5yqxCvRBvYqUeXDYU4+gkhPo/WxtO1GdG/v3xRiHaRkJfHA1EedF4eFGefS4TYKFpTf+9hOU99ysfABf/Kp5hUvPtEqxSfvnBkSEhYGd6UrpqO6W8TRs4AAQe/b/aBKsZ9Axg+cV+sctatWuVf877V5cVf886pEIQBASLw/G/7i3Xr2ySG8caMBvGTOz/xxtdnbpzWY7xxGrU3IQQoCQES753rc5731q0axarVuZkMdDS2bhTLo4/INUaedjrI874q+n919EebyPP+g53cG9aVpEDIFARAAARAAATKgcCN2xbHit3OyOXz/DWF50difMHMNels+QMhOkfn6PjkGSHmWsS5Hq9wS/IpDJzXtKY/OvP2Obw17yNGjBD33Zfz2Kt/m36rpvrChqYbkp60Q8ahf7mHLCs3vC9tEzvVLhtbvQy232o9+GxRy+QqJ8Q7t/YRrmwJ/HSH9cRZ3+2Z2L7TH5gunpgy3xsf4t2LqKwD/Oe5xaJTfVvRqnUr0Tpa464eq6IlCSTWVzadJBG/Mvq/rnF1vOb9oJ07W6fNl3WhYRwIgAAIgAAIZE3g5iFZ51AT6Q/8umlNf1TaEPEu4ahC0wRMFYQcIRkyKKCLfcrfZY9+TbeNfksbfQI6jcah8rAJehvnYpcT4j2NGkcaJSdw6DbriP0HrS06tdcWMjss+6Zhlfj3pK/F/72/gGU/xDsLU9kG+mjGMvHR9GWirnVd5GNf43Ung2nDuhWNa3ayo98k4Gna+JZ92ojNe3WAeC/bmoVhIAACIAACJSVw69CSZl8tmQ+c+/d8UbjinSLoXu8kPFxp+Lzqug0mIcyxSR9QCPWy63lwBij0QQbTAIdpYEGWWRf0xSgnxDuHMsKAQEQA4r22m4Ftt/napoLSgwAIgAAI1DyBkcNqHkEaAAbOuT1YvJsEr020+jzzpjKoHnBfGWVY078mgW8S56aBAlVg+2xQr3MGNWxT9/Vyq2VSy+KbYm+zoZByQryHtAKErWkCEO81Xf3wvNd29aP0IAACIAACNgK37ww2KRAYOHtksHg3ZWsSjD7PukyHK6j1cLqIta2ZN4ldKYY5CEO88b419bog1/PnlKkU5YR457QUhAGBiADEe203A3jea7v+UXoQAAEQAAELgTt2BZoUCAycGe2M33SETJtXxa9NkNoEPcXVPeXynK1IIR5tmYYupH0inJOHD7ltoEDyMrGyTfkP8aCb1usXwlKPC/Huq3lcB4EmAhDvtd0UIN5ru/5RehAAARAAAQuBO3cDmhQIDJyx5pN2XPGub+qmCnndJM4mcarYtol4jrD2efp9Hv5QsW/CH+J51zmaPOo21raBCI7gT1JOiPcUbjYkURsEIN5ro55tpYR4r+36R+lBAARAAAQsBP7xbaBJgcDA6TfnU+GKd5doVa/5BLfvekhacgCBs15e91K7PN+2wQQbet8AgoznWgKg52kT+ardJnvSLGck3ps+bOxodFtd/k4KTRJJgEBlEzCJ98ouEawHARAAARAAARAAgcIInNBhVGEJIHZMYODUPyvifSCogICRAMQ7GgYIMAno4p0ZDcFAAARAAARAAARAAARAgEVgSJ96ceeRm7DCjhgxnBWuWgLddx9voKjSubjKCfFeLa0Z5cicAMR75oiRAQiAAAiAAAiAAAjUNIG/H7mx2L5Px5pmgMLbCdStXu2fNj/oMkybRyMCAYh3tAEQAAEQAAEQAAEQAIEsCGzbq178ao8eYmhfCPcs+FZLmizxvnDZ6mopL8oBAiAAAiAAAiAAAiAAAiAAAiAAAmVPoHP7Vs1shHgv+yqDgSAAAiAAAiAAAiAAAiAAAiAAArVGAOK91moc5QUBEAABEAABEAABEAABEAABEKg4AhDvFVdlMBgEQAAEQAAEQAAEQAAEQAAEQKDWCEC811qNo7wgAAIgAAIgAAIgAAIgAAIgAAIVRwDiveKqDAaDAAiAAAiAAAiAAAiAAAiAAAjUGoGyFO9dO7QR85esbFEXtvN6QG64Qis7JJ+QsKby0DkTExnWlD43TwrnS1+1SU+Xm0+hvBEfBEAABEAABEAABEAABEAABGqVQMWIdykQTcKRW3ku8ctNQxfLIcKVG1aKaZ9NannUtG2sKD1u2q68KV9XHj67cR0EQAAEQAAEQAAEQAAEQAAEQCCMQAvx3hgdviQWLF3lC5LouklYSoFqEqe2TLgimeKPf/5ZsfNuuwfZ6/M8hwjkpDMMXDaowlotmJ5XiLde528ClubgSFCFIDAIgAAIgAAIgAAIgAAIgAAIVDmBLmu1blbCulKKd2mJTxxTOJtAddWXTVxyBbxrerntWohAVsvPaXfSA64LdH3wQPWU6+n6BkVsAxGcgQBfGbpuf7mYP/GcfDD9ty8+roMACIAACIAACIAACIAACIBArRAoO/Gui2CfN54qyjR93JSOyzPsE/CcwQKTSOaKd9VeWxy9rGoj1e3TbeF4zk2NnjvzIWS2QzO7mwQ8hHutPHJQThAAARAAARAAARAAARAAgSQEyla8u4SqqaAmb3MoEJ+A19PjCFbuIIIu3rm2u8S1zavOsVsfGJC/Td5+9RrXbhlOinaI91ByCA8CIAACIAACIAACIAACIFBLBMpKvKveY5/nmLNW3DXN3VbJIQKeK4J9U9N9gwKcfEx52AY0OOmZxLsu3F3T8UNuIgj3EFoICwIgAAIgAAIgAAIgAAIgUIsEylq8U4XYRKk+VZ5Teb4N1XzC3bb+W83blkfIQIIurl1LB2TeXE6hglsfUNHzCx0IaDFQgWnznKaLMCAAAiAAAiAAAiAAAiAAAjVOoKzEu0mIqgKeK4CTCEqfcDe1E24+qvjmiHvT+nTbZ+FUZvS36zNuNiHuugdMcdKajh/XLcR7jT+CUHwQAAEQAAEQAAEQAAEQAAEOgYoQ72pBbILZNW28UI+7DaRPvJsGG2wDECaB7wqrrnWXot02+KELfD08p6GoIl6NH7okoFldYrd5DnqEAQEQAAEQAAEQAAEQAAEQAAFR1uLdN01dXYNtWo+ti1aTiA/xuPvs0duTa9DAJ8xdwt8nvm12hk6Z1wdN5G/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+QgAAIgAAIgAAIgAAIgAAIgAAIVQgDivUIqCmaCAAiAAAiAAAiAAAiAAAiAAAjULgGI99qte5QcBEAABEAABEAABEAABEAABECgQghAvFdIRcFMEAABEAABEAABEAABEAABEACB2iUA8V67dY+SgwAIgAAIgAAIgAAIgAAIgAAIVAgBiPcKqSiYCQIgAAIgAAIgAAIgAAIgAAIgULsEWOL9k08+qV1CKDkIgAAIgAAIgAAIgAAI1ACBTTfdNLiUL81cEBwHEUAABHgEdtqwS7OAbPHes2dPXg4IBQIgAAIgAAIgAAIgAAIgUFEEZs2aJQoR7zv27FxR5YWxIFDOBF6ZtTA2D+K9nGspZdseevPNlFOsrOQOGjy4sgyGtSAAAiAAAiAAAiBQIgKFivf+63YokeXIFgSqj8B7Xy+BeK++anWXiMR7rQrYWi57rbVzlBcEQAAEao1A/a+niMa/DhF1v3it6v+lum24foCzimuJR2i9c/hJuIWK9z6d29XarYjygkBmBKYtXA7xnhndMk2YBOyIYcPK1Lpszbrv5ZdrduAiW7JIHQRAAARAoNQEOnSoLQ/nkiU5D5TtqDUeoe3Pxy8t8d67E8R7aN0gPAjYCExfBPFec60D4h3T5muu0aPAIAACIFADBKSnuQaKGs8u4Hrea4FHaBk5/NIS7706tQ01D+FBAAQsBGYsWhFfwZr3GmoiEO8Q7zXU3FFUEAABEKgZArXmafZ5jmuNR2hD9/FLS7xv2BHiPbRuEB4EbARmLoZ4r7nWAfEO8V5zjR4FBgEQAIEaIMDxvNcNukQ0Tj4/iIaM44rrS1e/rv6mv22HzVaO55jDQ+brs58TzlVGis/NIzSsbhsnHw6/tMR7T4j3oPsNgUHARWAWxHvtNRCId4j32mv1KDEIgAAIVD8BjqfZJJRNAtklqCVJPZ4q8jli3Ccyfdd9nmMXD075qAyyjPoAhsk2jnhX01QZcezxDbroAyK+8D5+aYn3DerbVP/NhxKCQJEIzG5YGedU0mnz9fX1oqGhIV9k/bfKIuSaGtYWzxSGE6+Q+qkfeq1omHC6kP/KtPTfzcodxaGD4unn9XM+20LFe11dnWhsbIyTVf925cMJxwlTaB56/KQb1oXUVaH146s/uk72mA5bW3C1LVd6ah4ybVtavjw45TLdC9x0TeG4cU22hZYzaRsJ4YKwIAACIOAi4PM0+8SlmrZJCIaKw7jfYPH027z53Dw4nmMbDymUfeKWMzuA0jAJe5WlGsbFxMZfr3OO0JdxCpm5INModLf59QsU75ufM0Z8cPnB1qavX6ffvkNNzxTfdZ3StuWh2+mz3WcnroOATuCLShbvJLKNAsYyEMAV6no4PQ91oCFpkzIJeFPnX6avijI1XBJxwhHvLsGui276zT3kIED88mLEUwcNOHmo6ZvCh4h3m0A2tjltUIXC2AZpOOVQw+h2mES03ia4efgEuUyHI0yTtEWbndw27quj0IEtnbvKp8VzwDOQliYPbn0iHAiAQG0TKNTTrAo9rkCUwpTI2zz4vvMcIW+qWZ/nmDMTgdNifAMKPvt9XnouaxtjWQbfTAW9rD5+Mnyh4r17h8I87/3PHSPeu8wu3slOCkMHhdPDc+PLPNTwtrim89xznDaHMCBgI/DlkhJ73jke8byAaPLQyzhcj71L5CcR9Embk09oqOnaxLouppIIhELFO6f8Pq+66borTshggsu+EPFuE3J03sedI3Y5HPX6ttlkE7suO0IFv2vWR+hMAFfZOXaZRDlX8Pu4+8riGmSjtEMEv88WXAcBEACBEAIuT7PP++vzkJMdLs89J75aFtcUe32quolBIZ53WRYfW9UOW1iT511N35aGLZ7O2TdwYGLqK1ecB2O3fplOoeK9W4B437JJhHPK8K4m6CkunZP/Uhrq35w0uXFM6aaVP9dOhCs/AtPnzherlywTrTq0F2LpIiHW6mQ2sumaDNu7W1d2YeZWinj3iWwqMWe6uy78Xen6BgdcU/hNNeATfDKO6rHV0ynGtHmOR1zaFeIZ902994l3TqtO0/Ou5mcSdKFT1Ln1z207PrEaMu27ENvie69pKYjOLNTzLTmry0q4tplmOnDj+pj7WOsM0uLBafMIAwIgAAKSgM/T7BKCtiniujfe5mkvRLyb8qAy+TzJPs+xj4facnx5ybAuLzqHoau1mjzwofsR+JYCqPn7+MmwhYr39dZqHXSTDjjvQTHl0h/m4yT9TfFMh0zbdt1lrBpXtZHiSDtVe3Xbg0AgcMURmPHVgtjmL9//WnTutpZYsahBdOnbTeQWH0fPtOj/BVPnirad6sXCuUtF9y3Wjc/3Wq8Lu6xfLV0Vhy3Jmnef+LVNX5fT1k0eddPa+RCBziaXIKBLlFNypnXwdJ7rPeWaxPG8y7R8HnRbnpx4vkECfYq9Tfxz8pJ2Zul514WnzkbWr6xrbn3JNiDDc6fNu6bE29qUa3aIbeAoLdGs3x++Kf0uW03sQ3jr951PvHMGHQoZSAi1HeFBAARqkwBnzbuLjGkDOlt422Z1enifqHcJVpeg5niOOTw4Xn4qk21qu23Nu+u8TM8ltLked264FvVSRM/7OoHinWwdFAnvyU0C3va3WiZTGPWcDGs6p7PhhjHdG2Qzx97afEJVf6lnReKdhDqJ9JkfzBArV9WJjh06iHU3yYn0rz/9WixeskS0ad0oNty8Vz5szwDx/k2pxLvqAbdVJQlxl/c7xDNu87ib0nDZk0Wzc3XqVYFimkqfRBCQeN91kwGsovTewDyNY/rs+fn4tjCmDPR4rt9qfMpDhjXlp6bjKtgLn04RBw3m7TafhjhMUj8m+3WBbLNNbyOmtHxTzlkNIwrkGlTipuEqq7ymlzV0xkMSW/T7jiveKS/boENabSFJeRAHBECgNgiEepqJShIByVnD7RPFJtHpmpZvqkGf59jHw7chnW3WgW8HetMaeP2cqay+VurbO4Dic2cQUFgfP2lPoZ73tduHed5lvlud/6B4+5IfCv1fHyc1vCkspWk6kuQn46jpqedM133243rlEpj9zYJYuEsB/+HkaWLRgmWiS8f14kItWPyV6NSlveg3qE8+DIXdYB2+533eshJ63tWq8QlxCuua8q5el+lyhD8njCnttJqVr0Nv8ug142bZhd5lX6h4J2Gsi2ebWJbh1PBki/7bdM4URpbDdS2kLkLEu87Ztw+ByQ5f/XJst7UBn6DM3wfKlHabPdyBihBvPqdsHGYchpzBjBB7TLMofKLcVh+mmQkhtiAsCIAACHAJ+DzNMh3fBmt6OPrt8/By03Sl7RO4Koe0PO+Upr4fgIm3S5CbymRjZuNkqxufGHcNeBQ6c0HaVKh479qOJ963/oN5mrur/b918RohTvHpt/6vGl9e08/RbzUteV3apOdjs0nNn8KY8uPezwhXeQTmzIumza+OxHWrNW1+8uufik+nfxkXZpPe3cWgbTdZU7CmsD3W5ov3+csrRLyrU+RDp81LQknWzVNc0wyAJM2JK5DiPJVPyemiQM87dF0xV7ybBLtPYJNtqodcF/50PYmnXh0UMLHPwvOebzcW8WsSlZw6Dq0vssMkANMW79zBCVXYqnVhOx96r4R69F32FIM1Z1aEbUlMKBuEBwEQAAEXAZ+nmeJy172r+aiCk8671mGHTKeXeZg2deMIap/n2Lf7vp4vZxaCiwV35oBvKYGvnvS6MXFMg59Mt1Dx3rldq8Q37jZ/eCgf942LD7KmQ+Hkdfm3GleN6EqHwqlp+Qy35avb4ksH16uDwNz5i8TKhUtFm87RhnUN0YZ19dGGdZFr/ZnHXo4LuOf+w3Jz6puurVy4LAq7lujW1bKxnQHLwuWr47MlWfMu7TGtfXeth+fsNi/Fvir0VRHuS4M7zb7QpubyKnI8dhyvpG5jEvFOafiEu02oc4U1J31ZFpuH31cfIZ53k/dVTd+2ht3ngfXZaLquT+OmMBzx7hLCrvi+tsdNN2lZfdP/dfZpet65AyXcQQYfyySMEAcEQAAEjO+KX08RjX8d0uKSul5bnwquB1Y3pJPXbGvhfWLXFp/OczzKFM6WRyGed5d4NvFQz9mWDJjKalsnr6Zn2gBQxnNt5OdiK/kWyk/mUah479Q2mXjf9oKHxOsXHST0f/U6out0UFg6ZHgZTv+tng99ksg8TGmb7LTlHZovwlcGga8WLBStInU+692vROd1ow3roiXg62zSvZnx33z6pWgbfUFt4ddLRc8t1xOrI3W/XpfO7AIuWlFi8R76qTgqmS7IZWltU+Bdu9D7Bg640+rZxLWAHPHNEfgh+XPEu2mNuRTnlJdtrbpJVHOnvNvC2abcyzJzBwcofIh4NzHl1BfFM3ljk3iBbfXKEY62mQH69G9fWtx0VFu5nDiMOWn5bAy5P/LPk6YZFzY+Pm56npxyJLETcUAABEBAEuB43quJViGe92rikLQsPn4y3ULFe8cE4n27SJBPahLjtr/VcpvCyHP6vy5eScLK9ExxVbuS1hPiVQ6BeQsibzsddXVi+rvT8hvW9disW3x6zsdz8xvW9d6yTzQ6mduHfu0ufM/74lKJd90zToabpsbnO9JN33jXw5mqU59Wr+5Ar6Yn/5YeefW3KZzpetLmZPKk2tIqtnjXp6ibxLGc+q5fCz2vltkn3tXp9rYN83xCPkS827y5xjbXtMyB2x6SCnl1NoCal+5Fp2u2jenUePp0bleZQzdMTCpWQ0Vx/Exo2vtB55+Us5qmaZf9/LMgqvf8s8LyuTxTWG47QTgQAAEQCCHAXfMekma5hi3E816uZSqmXRx+0p5CxXt9G77nfciFOS/6axeumSJP5/Tf0jZ5XoZRw9rO6enLtEz5qPnq9cMJr4cpZh0jr+ITmL9ocbNM33/rM+OGdVtsvXGzcF07dWQb27CyxJ53tqUImBoBjuc9tczKLKEQ8V5mpsMcEAABEAABEHASgOe9OZ5a4xF6exTL875WG1rk6z+GXviwmHDhD1oENJ3Xz8nf+r+UmC2smlFI3nqarjxt6fppIEQlEli4uEG0ipzpjU1Nnvzqb038uNmGdVtvv1m87J2OuijA6uhH54717OIuXZnz1pd0zTvbWgRMhQDEO+9TcanARiIgAAIgAAIgUCQC0vNOXlVa+17N/xLShuvdn72tJR6h9c3hJ5ttoZ739kzxbrtNdohE/asGUa+GpzB06OFs5ymsvGaKZ0pbhjPZwz1XpEcBsikRgYZFDcacn35kfHx+nwN3Nl6v78QX78sg3ktUuyXMFuId4r2EzQ9ZgwAIgAAIgAAIVBCBQsV7u9Y8z3sFIYGpIFAyAstXwfNeMvilyhjiHeK9VG0P+YIACIAACIAACFQWgULFe1uI98qqcFhb1gRWQLyXdf1kYhzEO8R7Jg0LiYIACIAACIAACFQdgULFe5tW8LxXXaNAgUpGYOXqInneSTDiAAEQAAEQAAEQAAEQAAEQKA8CBw32OzQKFe+t+ZvNlwcUWAECZUxgVW6z+ew3rCPxPmLYsDJGAdNAAARAAARAAARAAARAoDYI3PfyywLivTbqGqWsHgIQ79VTlygJCIAACIAACIAACIAACLAIFEu8Y9Y8qzoQCARYBJpmzcPzzqKFQCAAAiAAAiAAAiAAAiBQBQSKJd7rsOS9CloLilAuBBpzS94h3sulQmAHCIAACIAACIAACIAACGRNoFjiPetyIH0QqEUCO23YpVmx6xqjwwfik08+ET179vQFi69jzTsLEwKBAAiAAAiAAAiAAAiAQOYEiiXezx87PfOyIAMQqBUCl+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/SyhnBS25+NfbXz9T0f9Hsz5F5W71tuPWV9rye9z5PGU9uo2pZc7c30nKyGdpgGQ8kz5H6thXaosrW9t9O4l9EO1/R7XO/s0Gulemdn/byt9vQh3qu9hlG+aiVQcvGui2/1t+uaKtBNgl89p6fjEulqx5PTYZcvOVe8rBtPqRn6OJkY+YRrsTsDWTB0tVFb+em8b1DJNViU9Fqtt1FVVJn4c+qlXBkW0rZdg0lJOZVysDMpi6Tx9Pvc9axM6zlaie1Qtdk0IM99rukDmtz3eaW8b0rdDkPab9btEOnnCKzot6do++EzLXDYzqsBId7RikCgMgmUXLzr2LjiXYazed5dnYFqE++lZsh5oduY2zpXxe5MZcHQ10ZNHdIsOZVSNGXJV6btGqTzCSObeJfxOPVS7FdA6LPSxMk3QMoV7y5OOpdKboeFMnQ91zjXqrUdFiLeTfedbcBYDVvt7TCt+447cFLqd3axn7/llJ8u1DnCneyHeC+nWoQtIMAnULHi3dZhNxVd7aC6Oj++Dr7terl1qLid+rQY+rhJYRTiUbbF4TftwkKmydDnSbJ1KOV57uAIhbct7TDxLGVnKw2+LuHpa5Mh97KrLVYCw6TeOq5w97Vfl4iolPs8LYbqIId+v7qu2Z4FvvOFPQV5sbn3sm+giHLjPCt9nLgDSb5nBK/06YRKg6E6WExWqbMPXc+7kPeGj1kpn4fp1ERlpgLxXpn1BqtBICmBshLvvpe76cXu8rzTNd9LTO082kS4hGsTn+Uk3tNmaOpQ+cSkqTPAYeTrGCRt5KHx0mbI6ZC6OuEhvEMEV6k6WmnxTSreTV45X4c/hGtoe0sSPoQhV3jqz8skZfa1Kc5zIAmPJHHSYiiyTvONAAAgAElEQVSfkdIGn2hSn48qD71dhrDycU/ChxMnTYYh4t3G0Pc+D3nOcsqfRpi0GOr3r8tpwW1rtne5r0+UBhekEUZACniu151Sh+c9jDFCg0C5EKhq8S4h+15iUpT7xKPe0bLFUzsQxa7okI6AiY/JXj1N1yAHMeF2OkN4F5Nj2gyzFu+c/Ra4dVIMzmnxDRHv8p6UndGQe9l1P1eDaFI7/a5npUv4cK7ZOFY6w5B26BuI893LSQZUsrynQ+5lX9gQ8c5ZbuVqV5X6POQOxOksC3nX2p6Vpvu5VPdylm28ktIOEe4Q75VUs7AVBJoTKBvxzvGqc8L4xKfpJabH4Yh5OXKtxvV1vLJufBw+nDCqnSHC09WB53SWfB2MrPnZOo9JO52uwZGQTng1dfg57Y8TxlRXHOFpaqO+e7ncxDuHjxqG035NbZVzz+r3ZKhgcrHN8n5Pk2Gtivc0GdqevRyBaJq9YHsvV/O9nFY7dN3Tvnc0xHuWTy132vC8l449cgaBYhMoC/Fu6gT4OucuYRTyElOBJ30xJenkpl3RaTNMqzMVIuh9/NNmpqeXBUMbx2KJ9yRiKivOafMNuc+5bSukXkohPJMwTMtbxylvKD9Ommm3x1IyrJaBuLQZpv2+sbWrSn8epnUvJ22HvucoxHvaTyteeljzzuOEUCBQLQRKLt7pZaQf+mfe5HXb99xDv/Me0sFUvXKc77yXqjOaNkNfvbhmMNi+88z9/nO1MHQNMIV2Ll3t0HbN5VEudifL157U61nd50nu5ZDBp6xfCoUwdPF1XfN11vUy2wYy9XCuJUdZciwXhrKMts/t0XXuc7SS7mVfOzTd+6ZnZZJ7uVqehz6Gtv5SyDs76fvGtWFqlvd1raddC+J9gw16iNmz5zSratM5U1vwhVOv63+r6VH+dN10JLWt1tsuyp+MQMnFezKzC4uVdWcn6/QLK306sbMuY9bpp0OhsFRKWcZS5l0YNX7srMuYdfr8kmYXMusyZp1+dmT4KWddxqzT55c0u5BZlzHr9LMjw0856zJmnT6/pLUVsla+8y5FtU08U63rAlptCTYB7xLjNlEv09XT9IWvrZZZ+aW98847xNFHH9usILZzMpApvO2aPK+maUrfRLImxTuByOpFk1W65XgbZFXWrNKtJYausoJv4S0BDMEwhEBW7SWrdEPKVqywWZU1q3SLxSUkn6zKmlW6IWVD2HACpdxt/rw77okNvvTYI5yG6+JaFehJPep6hi7Pu8yP4/mHeA9vg+UawyXSVYGuh3MJ8aRpQryXayuBXSAAAiAAAiAAAiAAAiBQJAKlFO9URK6Ap7BJvNxcMW0bIHANHCS1qUhVi2wKJJCG0HYJe2kehaHDNSAA8V5gZSI6CIAACIAACIAACIAACFQ6gVKLd66AlyLa5AV3ecRdU+VtHnyfF76QafaV3l5qxX7XdHmbIOeIcFdczvR8lX/NTpuvlUaIcoIACIAACIAACIAACICASqAcxDtHwKuCWd80zrTOXV0f77ouWbg875g2X3v3TKh4J0JSfIdMm5dhuWvrId5rry2ixCAAAiAAAiAAAiAAAiAQEygH8e6bOm8T4q4p8T7xTmX3edhlGLWp+HaU507TR/MrbwKFrGPninffJnW+jevgeS/vNgTrQAAEQAAEQAAEQAAEQCBVAqUW7z7hropsjth2iXIJThf2hUyDT7IOP9UKRGKZEDCJdz0jk6edwoSId1uaejqmQkK8Z1L1SBQEQAAEQAAEQAAEQAAEypNAKcU7R7ir1EzedH0tvE6Zs0O8TdSHDAToaehxy7P2YZWNgMvr7duEjive1bwxbR5tEQRAAARAAARAAARAAARAwEmglOI9tGqSeLm54t2Wtm8avOtTda5roWVH+OITsAn4rL/zTiX1TZmnMPC8F79NIEcQAAEQAAEQAAEQAAEQKBmBShTvNm+7Taib4HK+Fa8Ld0rHt+adwuib65WscpFxQQQ4ArqgDByROXlDvGdFH+mCAAiAAAiAAAiAAAiAQBkSqCTxXob4YFKVE+CI6LQRcPMsC/FeN+iSfPkbJ5/fjEUa1yhBPd2RI0eKE044Ic6L/paHPCd/h15T0027Ul3ppcFJZyTzo7RN19JgqHJW60Ovh2KwzIKhK03Z9tAOhUjKPi2G1d4OqXy2+zgthqZnZTU9D7O4l4m9+qwrJ4auNpP0fg1hqLdL9R1QKe/lYry3kAcIJCUA8Z6UHOKBQGkJlFy86x1K9XfSa6EdVb3zZBORuljlxsu6ipNycsVThTv97Rv84LIwdeZlR8yWRtb8TO0ljXbo45u0PSWNlzXHLNphMRiqwt0kpoo5kJQFQ9m+TfexSbgnuZf1+9rVRmu5HfoEKZd91gxdbSarNmpqQ/r9aOJXrs/DYtQR8gCBQghAvBdCD3FBoHQESi7e9aJnIZr0PLgdy6Qd0lJ5m1TBLcV20o5WiHgP4Vuu4j2LduhK09WJ9wkqNd2kbbQYj5w07uViMCwn8Z5FO5T1wJlBE3Ivu9oh91qltMOQQaSkDNOKlwZTV5tJ+k4JYSifa7b3BXeQg/uuT4OZ71mlXnfNgsnCFqQJAiYCEO9oFyBQmQSqVryr1aF6jW1ih+P9NXUETPF8wizrppKWaLJ14HyDE1xPiMqJ00nLmputc5W0s+rqzCVhGNpGq6Ud2uolLYa10g5NgiEthqrYIp6m5UfFnMGQ9r3segaEMlRtczFxDcwV61loajNJn4dJGHLeC0neN8XkJ/MKWRJYLPuQT20TgHiv7fpH6SuXQFmJd9/IfBqi1Dc1j9sR0IVUOXS0qBmmxVBNS0/T1ll1DWTIW8TWqed00op1m6XJUHKkf12DSGrZQtqoFJ4+vsViJ/NJm6GpbbtEUxKG1DarvR26lr/obSSEYbU/D5MIT9PgGec9UU4Dwj7xTtfVZ5v+juZec71TXANBtgHNcnsemp5ftgGmYj+rkV/tEoB4r926R8krm0BVine9StQOha/zFCLeXWu0fd6YrJpNWqLJNVDiK1sShtUsmkyCNlR4JpkmahIPWbU71z1n6rhyB+JcHdwsGFZzOwz1vKf1rKyGdpiWePcNkPgG8Yo9e8E2vVsV7SY2UrRzr4WId3XAUh9wC2mzxXgWSk7qIIb6PpB/2zaLLYaNyKN2CUC8127do+SVTaBsxLtvhF8XAD6Rauv0h7zcXWFD0ilWE0mTodrp0DsYaYp3nU0pN60zicy0hKeeTkhntZbboWngQ55Lk2EttMMQ8c4ZxOAO0pVKvKf9PFQFlmtA2Nc+XQK9UsS7a1AtybWQe9k1AFJO72XbwIftPVOsfgLyAQFJAOIdbQEEKpNAWYh31+i+rcOUdN1dyMu9kkRT2gxdHbC0GPo6sb5BgrRvubQZhnrruB3YchZNaTN0dXQ5AtMmpLisSyE8s2Bo45gWw5BnQtr3rSm9tBnW4r2c9mBmKEPbvVdJ7+VitHXkAQJJCUC8JyWHeCBQWgIlF+8uD6/sPEhEIRu+uKarmV7+Mo9Cv/Neqs6+3oz0QY8kDGUcjseOmCZhGCqusrpdSt0OVX4mjkn4lmLwI+126KsXfSBDz9/3DW09vE+EZtX+1HstbYau+1h/XqEd5tZw0xHyvkmrHdru82Lfy742k3Q6eMh72fUurYTnYdbPCqQPAoUSgHgvlCDig0BpCJRcvJei2Fl3hLJOvxTMfCInbZvAsHCiYAiGHAJZt5Os0+eUMeswWZcx6/Sz5sNJP+syZp0+p4wIAwLlRADivZxqA7aAAJ9ATYp314g+H505ZC11ELIqa1bpFlq3WcTPqqxZpZsFg0LTzKqsWaVbaHmziJ9VWbNKNwsGhaaZVVmzSrfQ8mYRP6uyZpVuFgyQJggUiwDEe7FIIx8QSJdAzYr3dDEiNRAAARAAARAAARAAARCoDAKVKt432KCHmD17DgsyN6wpXCFxTcZRenTotrvy1q+ZfpvyUvNwlYNbRjUPX3qF2MOqVAQSEO9oBCAAAiAAAiAAAiAAAiBQQwRqQbxTdfoEsKxybjiTkLUJWinYddGuhnfFJRHOCesS1z6B7iu3Wgbb7eEaTPGlr6dpG+Qo9q155513iKOPPjbOlv6Whzwnfye5psZR01XzdJUX4r3YrQH5gQAIgAAIgAAIgAAIgEAJCZRSvJ93xz1xyS899ggvgRDxyAkrM5TCWDWA67GmOCGilOtdD7XfBM9lVxbp+yowlBOlx51Z4cs76XVduKuCPY1rql26YOcIeIj3pDWLeCAAAiAAAiAAAiAAAiBQgQRKKd4JF1fA+8Sfz3Mtq6ZQD7RaxSF56k3DNW3eZ6OpLCZBzhmE8HGVAxTcpi3zLMSechDuZINLQHPFu87NlibEO7eFIRwIgAAIgAAIgAAIgAAI1CiBUot3roD3icwQIW3z6OpT001NQhWnJq+9FJ6mad8+bzgnbTV9jjj3DVr4uErxbsvLNp3fNwDhqq9yEO8+z3ea4p0r6PX2CM97jT60UWwQAAEQAAEQAAEQAIHaJFAO4p0j4H0iMy3xrgtH11T3kBajeqJNQtgndk0iWs3fFz9NPmq+nIEQE6dKFu8+L3moGA8NL3lCvIfcgQgLAiAAAiAAAiAAAiAAAhVOoBzEO2fqPGedtk9IugSu6im3eZMLqWpb+jJNk6c+VJzr9nE987K8vgEAmz22AY4k9vg4FFIHIXG5U+YpTZ+Yl/mGinSf9x/iPaRGERYEQAAEQAAEQAAEQAAEKpxAqcU7R7ibECcRmj7vc4iXPWQwwSSOTfFd68Vtzcw3YKEODvjCcgY3XM09jd3my128mwQ1R7yHCnfToIDOHuK9wh++MB8EQAAEQAAEQAAEQAAEQgiUUrwnFe5UvhDxzg0fIt5totiVhk8ch4hfXx37lhno8bk89YGI0HjcwQQKV8rd5jkiXZbFJ95DvPhqvZSN593X2HAdBEAABEAABEAABEAABECgOAQOGjzYm9GsWbPEpptu6g2nB3hp5gIxpFt9cDxfhBDRKIWgz6sbKt59nvwQgewrj++6Ly+XrUn4hC4tSDKYUE4C3vZNdlXAy7/1T8rpdWP75FyIcKewRfG8+25EXAcBEAABEAABEAABEAABECgvApUk3tUp6Sbvre266lW20Q+Z2u76HJxPbMvrvrKo6bjC6mJbxuPw0Qc9TIMgtoEPWz6hgxGluBt8nu8sbeLkDfGeZQ0gbRAAARAAARAAARAAARCoUALlJt4rFCPMrjACHBGddpG4eUK8p00e6YEACIAACIAACIAACIBAFRCAeK+CSkQRqopAQeK9qkigMCAAAiAAAiAAAiAAAiAAAs0IlNOad1QNCNQ6gYLEe8+ePWudH8oPAiAAAiAAAiAAAiAAAlVJAJ73qqxWFKqCCUC8V3DlwXQQAAEQAAEQAAEQAAEQyIoAxHtWZJEuCCQjAPGejBtigQAIgAAIgAAIgAAIgACbQP3Qa9lhXQEbJpyeSjqcRCDeOZQQBgSKRwDivXiskRMIgAAIgAAIgAAIgECNEoB4r9GKR7FBIEUCEO8pwkRSIAACIAACIAACIAACIGAiAPGOdgECIFAoAYj3QgkiPgiAAAiAAAiAAAiAAAh4CEC8o4mAAAgUSqCk4r2+vl40NDTkyyB/6+eNo5da3EJB6PE7XLi1WHLhW85kKQznUNPR05W/ufn5bCJ7VLs44X1lUOuDUzeUHjcct251G0zx1LbkK5O8brPTdJ7O+fItpNwumzl2htw/XD4IBwIgAAK1TIDElmt9sX7d9zv/7nGsfVbz46RnsjFEJBa6ftr13uO8uznvVVsbDHnvZ/V+Drk/QurFlW6hdRZiM9a8h9BCWBDInkDFiHebcNIRhTzIfXhtQlvGU6/b/tbzCBHvSQYH0hLvLsFuGnTxsZTXqX70utTrjCNU9fwKeSnbhDqnLdkGoLg8KBy3bVNYaZNvIKEQHiG2IywIgAAIVDMBKYxdossmtvU4NsHlGiCwiXeuPepgAeXvG4xIUpecd5jtfcp5V4X0CQqxJaTsNo5qvZjqW6+3xsnn57OtG3RJMxNc1zhp6+0y3w8L3OwO4j2kZSAsCGRPoCTi3fVw1cWdKlY4YiopMq5QpvSlN1uPQ+dN6djOS1v162r6STznaXjek3jbVfZpjcTL9uCre04HwCT41XOmgQV10MHUttIQ75x0be260HpKer8gHgiAAAjUAgGbV1sKI5e4d3nQXaJazdOWvil/XdBxvLyFenDTePfq72Hfu9oXPmm7lH1Tb3+jadaEibevztU6IXGuCnb1t+salc8m3jnnQwdwIN6TtijEA4FsCJREvOdfWgHT5tUpwSYUXO9tCEbfVHaTtz3EW0+2uKbNq9dMdtuEfaHinTNyrYtaThzTQAzH6+2bdscV+K6616ec20SxqZympR8h7SxUvHNY+wYdCrUP8UEABECgFgiYPKkmcW0S48a+iuL1dHnVdXHOTV8VdrZBAFvaofXp65fFtihLI219v7TPh5ZDzd9ms4l/oeJdt7MQ8Z5k9gaXE8Q7lxTCgUBxCJRcvKsPSl1AqQhsHs4ko75ctBzxrqYlPeimf2U4Kax177opr7Sn2Cfx4iflG+J518W3y5udRTswCfWQaXqudspta3o4VaBzpxsmraukNiIeCIAACFQrAdf0Z654d3nHfV5xl3iXzE1hdNt89VOo553Sdw12+8Q7Z/aYb7amLr59ZfYJdE5834yMmIthvwRXvRcq3lW7Q/dNcJW5XMT7Bhv0yJs5e/acFiar1+miHsZ3neK48qBrtjRN9nDaEcKAQBICJRPv6vQkXaiYhAvHQ5sEgCuOT7yb4uqedN07T3FM0+RN3nKOoJc2dOjQQYjf97MX56oPxZIlS4IR2V6aureZm7Brzbtt8CZLz7ur7eU7SIZNFW3lTUtAuzo0nI5MWnZw6xXhQAAEQKAaCfhEmsl7nn93NHnZ1anvodOaTWJcrl238ebkkUZdJZ0FFir2C7E1q3ehr12QzSHi3TdNXr8e4vW3zfDgci0H8a4LZ99vKcSlqLYJb1V0+9I0paEKfgh4botCuEIJlES8+0SaTahzCutbq+QT6748bOvd1XguD3za3nQ5GED/WgV8QuEev3yaljZwRsdt4dXznL+L5XnnlM1ki95GijFtnjPjwHZf+do0roMACIAACJgJ+ISPaU26vjFcGuJdT8Pm/XetwQ8R+yHtIVSMh4Q3heX0Rzjv95Ay6mHLTby77PO1YR+HUot3l2jminOfeE+ah2QnPfYQ8L7WhOtpECiJeJeGm0ZtQzas4zzAC4Hk87xz1qvr+XM2tHNtWOfb1b6FgE9BuLtEuVo+dTZFEiGvtgubIOaI2NA6V+3W//YNBrkGGkLt0Fm68nbdOz6bC7ELcUEABECglgi4RHP8ntOmRvumw1Mcl+fcJvzz78em/DiDBnoc2+9C6zNEjKt9A9ffpvchV5D7Zq65lqLF9WNYp68zSlO86151ysvnifctd+As7eDWe7mKd9V+m/iWYQq9Tum40oB457YmhEuDQMnFu0mk2TzvWWxK54IYIt5lOq717hQm1POur1P32RTnIafQFyDc9Zeq6bfr5ZrvJGibEsp01Li+etVfxHqdFbphnW9k39VGSiXebXyzHtBK46GDNEAABECgUghIMW77zJrPq+nzusfvRMMAAGfDOtUmWz7qYEIWn4ozDSSb6ta19t03tV0X7a5ZZpx3si0/3QHhfPdb1rOH7DZP6ZuEu+l8LU+b9wlvWU++Ne2u65w8IN4r5ald/XZWhHh3PWi5m3klqUqXUNZ3grd5y7m7z/vCSfs54l0K+CRr3E2i0OaZtoUtZAO60EED1yABt85DOgZ6mpyOAtcONZyrM+PqLKnsfR2iJHYhDgiAAAjUEgGf+E4ivFu8R5o+PSbPczYbC/G859+TSj4+z20adex7j5n2zvHNOFNnZ/oG/k39Cdu50PKaPO9x2h7G6nX1O+4yf/3TcabzdM62r4GpDXHscpW/EjzvJvt9gly97gtL6UO8h94lCJ8VgZKId1V8cDzvJoGUf0Axpjdx4IV+590ktm352L7jTuFtU+9d6SfZNZ7DIP+CV9a5xy8Jy6deTNdsI9ecEW1fu7CVgZO2q/yuqfKmtG12ptUpCEnH5oEolElIe0FYEAABEKhmAtxN6XQGro3jQkSePs3eNQtACjvT9H19UECGTbvufP0AW79Cf/dxvfquvogrr7TLzUmPs6yCk04xBl+kHeUq3n3iu9DrVH5fGpIRps1zWi3CpEWgJOI9LeORDgiAAAiAAAiAAAiAAAhUAgGI92S1lGQneJ/wDk0Tu80nqzvESp8AxHv6TJEiCIAACIAACIAACIAACDQjAPGevEG4vsFOqRay5l1a5crDtmM9xcUu88nrFTHDCUC8hzNDDBAAARAAARAAARD4f/beBN6vorz/f+6SPQESEhrQsBhBwiYgWAUBxaqIUpBNRUWIIsVilaX9ScMmhKW4UP0rVmhpoIgLgiBgRQqlCAiIgbIqDaKskSWQhez33v+Z781c5k5m5nnmbN/5nvv58tLc75nted4z53znc545c0AABKIIQLxH4UJmEAABBwGIdwwLEAABEAABEAABEAABEKiYAMR7xYBRPQiMAAIQ7yOgk+EiCIAACIAACIAACIAACMQSaPeGdbH2Ij8INJ0AxHvTexj+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+kjeuZIxL68NOUEABEAABEAgTQJNnRuYv+MQ72mOPVg1cgl0tHjfddddk+65+fPnk0TIqIt/6r4kDbok40L9hT6SQZaOeVltyAUCIAACIAAC6RJo4tzA/h2HeE93/MGykUkA4r3CfpcKmSZe/CvEWlnVEO/F0UrHfPGWUAMIgAAIgAAItJdAE+dvEO/tHVNoHQQ4AhDvHKEC6VIh08SLfwFsbSsK8V4cvXTMF28JNYAACIAACIBAewk0cf4G8d7eMYXWQYAjAPHOESqQLhUyTbz4F8DWtqIQ78XRS8d88ZZQAwiAAAiAAAi0l0AT52+piffp0zdxdvLChS+0jqt0/Xd7RwNaB4EwgXnzLqWjjprdyqT+1h/zmP47VBPEe4UjTSpkmnjxrxBrZVVDvBdHKx3zxVtCDSAAAiAAAiDQXgJNnL/VId5PvfTKVsfNnX0E24GcOOfS2QaQAQRqIGALd1Okh9JcpjVavHfvOJf6Hzp1Pb9Dx83MZllfmVB/S4VMzMVf2eH7uHw18+bxIeSfWZ+kbjsPV4ZL17bF9rPPpzLFe4yvkvHI9a2vn7nxUhY73b50zNdwnUQTIAACIOAkMH78eFq+fPlQmv7uOu5D6CrfCbhtH302u/KFyqq00Mfk1QmcpDbGzN+k8ylp2+YcSFpGMpeoQ7wre6UCnhPnXLqUDfKBQJUETIFut9M28e67qJsXdPviHUpTjoV+KKQXTC1OQiJGtaUuaD4xatYhufDFChmpL6reGLHFCUhOHIfSXWm+Y6GTgeMZ8sHXp7rO2H5LQbybPnFsYseD2Q+hse7qL4ktqhzEe5WXftQNAiBQBgGfeA/NOzjh6hOn3DxH+5N3riStX/vm4ueyPY941/WE+JbRf3Ydofmna94ZMxe1b0rYZSXzN27+afoj/a3lOHLzu1D5usS7skEi4DlxzqVzrJAOAlUTCAl31badzuUvJfIuvXCa+aQXd1/dkgumrzM4ARyKKMdcEKVCJsYXLpLqE2guocf5kkeMq3Z8Pz4hrto+6QkkWRXRLvHOjS/tI3fzQcIidBOFu/ERmiRwY8Nnm3TMS3xDHhAAARAok4ArOqzEGBeNdkXmQ/MZU5BLIvQxNxPyzKO0cLd9lczdQhF127dQX1UVedf2SW5AuPJyc1FubMTM30LzszLGecz8MBXxLhHweOa9jNGBOtpJwCfG9XPv9nPubRXvNqg8PzpFxLtLvLg6zxeplYqwokIm5uLPiaqYGw+xkXXbT4kt0pPFFpLcqoEiYj9Pf5XRR5LxxDGV/Pi7xkAZPCURAYh36YhHPhAAgXYRsOciLju4KHIK4j00xzLTXAJVpXOClxO2vjZiyhUZA66bKr4bJ/oGhu13zI0Tl60xcwPJ73cRHpI5hqR+RN4llJAHBOQEODFee+SduytZxsXd1Yb0ghmKTPrEqC1+7HwSEaPKSIWM1BctWKURU8lSLUmUXPsvqU/njanXNfylYjMk+mOEMNdf0j7i2vTdUDJvILl4xO7doB8D8Y1dc1WCyuNaycCtlHDZKR3z8ksecoIACIBAuQSk4jIUdTZFoCSCrcUjJ5jtfFJbQ/W75mEhm3V+yZJznVfKqtyeHKzN5YuPG8czdGPH1XfSuYFrvsnNl0KsuLltnt9v3V5d4l2yZF7ZxC2L59KrGHOoEwRiCHSseI+5YNpAioh3VZdEdIaeedd1SEW77wLo6+jYi3/epVGcsDTtk0blTRHI8fHZLRGmvh8qZbPZd2X+YJk8JH1kC2JXf7vGmfkDHmM/d5c9dAPE105I1EsuVBDvEkrIAwIg0E4CptDMs5TcFowS8R5a3q3r00xinsnWZbhAitm+GbFW5UM3FEKiPPScf1XL5F3jpizxbvcRN29VtkjmBi6bQ7/1kjmrOW/Qf3O/69Jzrg7xLhXuymZOnHPpUnw+9YMAACAASURBVL+RDwSqIsBF1rl0267Cz7xzPxi+HxbJRTH0oyS9YHJiKHSxC3UiJ1RVWamQkfris4cTca4LuzomFehmu9wPjk+Iqzps4cqdJNyNAe5mQMzNCq6/8vRRSDyb/PP+4HL97uJjPyLiGgcc91C/Scc81/dIBwEQAIGyCdii3Z5jhOYzeZdXu0Sz7VdM3ZIbBWb9rpsGrvZUGftRAcn8jou4m7ZUJeg58W5H0303R7j9D4oGknxzKW4+Jj0P8s4l7PrrEO9Sn1Q+PPMeQwt5UyXgEujaVt9r43y+1CLeuQurMi7mR1Pll4op+2LmAuFbsizZFK0MISPxJc+dWKl4dPngi3Sby7F9QlDV58sX4m+ncSLSlW4fixHwZe427/ox9vVH3h9cTrybNkii8NwYK/OGVaoXV9gFAiDQfAKSOYmel7hoSKP1dlmp8A6JTantrrZ9PevbeM4U83bZorvrlznKOCauGwx5Vg1UKd7L4JF3LmG3nZp4L4MN6gCBdhPgls5r+yT5KhfveX6sJD94MYLXJTJ1G9LIPCckXYNCGoWU+GLWz4lyl28SMekr5xvwWuyF+HInCyeuudUBvpsBZfdX0T5y8efGIOe7ZF8B380MbtyH7A31qXTMc+MC6SAAAiBQFQFp5NlsPyY6rstJVxjG1C2t08VOl7X/5ThL28xbP9c+ly61T9XD5Y29cRI7N4idZ3G+u9LzzH/MeiDe81BHGRDgCXDCnEvXLRQW766LofnDZbvC3eG18/vEv/SCGRt590XbJWLHtl0qZKS+mPVL7OFEviRyyw/F1/cUkERmfT7Y7Zg3BuybBPaPn6uP86yaKCvyHsvV90NbRLxrRq5VJb7n7rlN6yRjQTrmJXUhDwiAAAhUQcAn0EKi1o7eSl4Bp+dH2odQGbN+6TPveSPK3DJy027XUnJJpNu3W3/V/Rmak/rS8rDXfuSZv6myXOAiLyfXvE/VFTM/g3jPSx/lQKAeApWK9zJcKFu8S3cnDwlC6UVXKmSKXPxtkWaLY64PYi7o+gfHrjOmDntpti0Ypf64np/nRD7Hoqh4d7Vv+huKlLt+XKXjzPaLKxdaMeHzQdrH0jHP9QXSQQAEQKBsArZI84lQ1a4WrdoG36ZuofSQ/b65TVU+h/yxxbz2X9sSukmg0yQ3Jqp65r1sZjH1FZm/SX9XOXuk8wxpexDvHHGkg0B7CZQi3pULVfwQherMe8GsE7dUyHSCL3Vya1dbRcV7u+xOqV3pmE/JZtgCAiAAAnUTqGLOVLcPaE++/1InsYJ476Tegq0jkUBp4r1ueJ0geKVCphN8qbt/29EexHtx6tIxX7wl1AACIAACIAAC7SXQxPkbxHt7xxRaBwGOAMQ7R6hAulTINPHiXwBb24pCvBdHLx3zxVtCDSAAAiAAAiDQXgJNnL9BvLd3TKF1EOAIQLxzhAqkS4VMEy/+BbC1rSjEe3H00jFfvCXUAAIgAAIgAALtJdDE+RvEe3vHFFoHAY4AxDtHqEC6VMg08eJfAFvbikK8F0cvHfPFW0INIAACIAACINBeAk2cv0G8t3dMoXUQ4AhAvHOECqRLhUwTL/4FsLWtKMR7cfTSMV+8JdQAAiAAAiAAAu0l0MT5G8R7e8cUWgcBjkBHi3fOuRTSt9tuO9YMdfHHJw0Cvv5CH8n7RzLm5bUhJwiAAAiAAAikSaCpcwPzd/z555+nN73pTdEd8OvnltDbpo6PLocCIAACYQIdK97RsSAAAiAAAiAAAiAAAiAAAtURgHivji1qBoE8BCDe81BDGRAAARAAARAAARAAARBoOAGI94Z3MNzrOAIQ7x3XZTAYBEAABEAABEAABEAABKonUES8V28dWgCBkUngnZttMMzxroHsw6H4wx/+QJtuuimXDekgAAIgAAIgAAIgAAIgAAIdSKCoeP/LTSd1oNcwGQTSJHDP80tbhkG8p9k/sAoEQAAEQAAEQAAEQAAE2kagqHjfdsq4ttmOhkGgaQR+t2hFfvH+3X+5uGk84A8IgAAIgAAIgAAIgAAIgIBB4Li/+Vw0D7XbvPpsPml0dFkUAAEQcBN4aunqYuI9z8mMzgABEAABEAABEAABEAABEEifgArW5Znva/E+YyLEe/q9DAs7hcDTy0oQ7/+zYGHy/u7z5uktGzvB1uRhwkAQAIERQaCJ180m+pTiYGwiZ/iU4kiLtynVfkzZrqLi/Y0TR8V3FEqAAAg4CTyzbE3reK5n3vXJ3AmCONWLIsYlCIAACKRKoInXzSb6lOL4aSJn+JTiSIu3KdV+TNmuouJ9swkQ7/EjFSVAwE3gudcg3jE2QAAEQAAEHARSnUwW6awm+lSER1Vlm8gZPlU1WuqtN9V+TNmuouJ9U4j3egc5Wms0gech3hvdv3AOBEAABHITSHUymduhrGATfSrCo6qyTeQMn6oaLfXWm2o/pmxXUfE+fXxvvZ2M1kCgwQQWLl/b8g7L5hvcyXANBEAABPIQSHUymccXXaaJPhXhUVXZJnKGT1WNlnrrTbUfU7arqHj/iwjxvs0//pQeP/cjQ4PC/u4bLSqf72PWp/JI66x3ZKI1EJAR+DPEuwwUcoEACIDASCOQ6mSySD800aciPKoq20TO8Kmq0VJvvan2Y8p2FRXv08bJI+/bzvkp/e6c18W7/q7+tT9mPjPNrsMux6XXOyLRGgjEEXhxBSLvccSQGwRAAARGCIFUJ5NF8DfRpyI8qirbRM7wqarRUm+9qfZjynYVFe9TheJ9lkOgm6PjMUPUq7zmdzOfK808Fipb72hEa00j8OdXljpduvn6u1rH33fAHs70v5g8SYziJYh3MStkBAEQAIERRSDVyWSRTmiiT0V4VFW2iZzhU1Wjpd56U+3HlO0qKt43Htsj7uTtTr2WHp170FB+/d133FWxnVflMY+50sUGIiMIBAgsXLyMugeIBroGM2V/0oP3PUFPPv1i6/tWM6bRTrvNpHXJ1JVl6M++TN9wopjryyv7WnnxzLsYGTKCAAiAwMggkOpksgj9JvpUhEdVZZvIGT5VNVrqrTfVfkzZrqLifXKEeN8hE+/25+FMzPuOu0aPyqvKmB/zmCu93lGI1ppK4IVXlw1z7fcP/pGWLVlFG0zYuHV8yWsv08QNxtBbdtpyWL5NNpKL91cg3ps6fOBXOwmc9LEP09d/eMMwE1zHQjbG5m+nv2i7mQTKmEya4zjPmC7jXDJ7pwyfiva28sn3iblu5OFZ1HZp+SKci/plly9an/a5iE+qjpAdvnFexjgJ9VlRn3TdoTFdxAfNpaw+VLb4fHb5oM7HIudrjN15+iKmfrOv7OsMN0aKiveNxsgj7zuedi09dPbrwlt/9x132W7nVXnMY6506bUN+UAgRODFV9ctm+/qoqcfe4rW9nXRhHHjaJOZU1vFXnjiJXptxQrq7RmgGbM2z0LzKjZPNG0j+bL5V1fVEHn/5D98L7qnr7jg2Ogy3MVHpf/PgoWl1ovKQMBFIGYi4/oRjZksoAdAoCoCeSaTti2x4l1y7sRMPG17yvCpTN7c5NuXnvo1ogjnomPAJ9594kzan0V84oQTNw5MG8u8oVWGTz5+MT6pOji/Yuvz2SX1WXoTKHSN841l1zUsj13cDSHp2Nb5fHYVFe8bjpaL951OXz/y/uBZB5E6rv7VH/O7q4zpu13eriuWE/KDgI/AC4uXUHe2KP75x16mSVPG0prly2nyVtOGZX/lyRdp1PjxtHTRStp01sbUny2u32TDDcRQF6+uSbzf9tWPDhnV3d1Ng//roZ6e3ux/PdTbO/ivOrb9Ud8kiHdxHyJjYgRckYKY6EFosl5EtCSGCeZ0AAHpZFI6ec8jOGPFP4e1qE9c/bHpeQRLJ1wj8nKWCiYX51jRHysG8/oUOj98aaFrPTdmYsZg2T5xNxli+k1HvTWL2P7KI959v9WcSHbZGHvtkvRFmX0vHSfKrqLifdLobmlztPPp19EDZx04lF9/V//aHzOfmWbXodLMY650sYHICAIBAi9lz7yvXbqSeieNIVqeLaEfny2Hz4Lr/33j3a1S7/nQO6j1wPu6tLVLV2V5x9LUiGfel67ub9VV6TPvKvKuxTsn3FX6rCMvhHjHqdGRBEIRH24Coiee9oRFgShr0tKRUGF02whIJpMh41yT19ixHHPjSwKqqE+SNmLycJNxm6GquxOuEXk5FxXvITZF6lbci/hkj4mQMHX1uau8eSz2vNJl8/okGeOxNnHngqRNSR7OZ9c4cdUbEux5fOHs8s0FOM6xN7VsX8sQ7xNHycT7LmesL9BNe+7/yuuiXuU1v5v5XGnmsVBZyRhCHhDwEXh5cbZsvj+LjGfBaP15+P4nh21Yt8MuW71efF3ejTeUL5tftqZG8S4R7iry/pZPfg3iHedFxxKQ/FDqCbhE+HA/zB0LCoYnT0AymfQ5Yd6MMiedXAQrFkrsapQiPsXaJsnPTfI5Xi6xKmm36jx5OBe5dnKC1/fscsz4yeOTzdkXjY2J+HJjJqZvy/ApdA3gxqe0z802YvrMZRvns+QmD9ePHJMy7DLrkFwn8tikypQh3icIxXto7O6aifX5hni3v5tlXWnmsVDZmPMHeUHAJqDEuwqsqyfZ1b//9/BTzg3rtt5h86E8Km+MeH+tLvF++9c/Hlwqr5fRq3+3PuICiHecDx1LQCK2JXm04FH/Fp2sdCxMGN5WAtwkl5sMugSJPVnnxrb0XJGCyuuTtP7YfJwQ4/y3b5LEtl9V/ljOMeLVZbNPTOnraBmrFWJ9su20fQzZrMty/R+bz7apqE+h8SPxj7Nf6n/MOPb5HLqRIFnCL7kREbrehfpCwsGXpwy7ii6bH98ri7yrfnzbmdfRb88cjLD7/rbT7P43y7nGBpceM56QFwRMAosy8a6F+3OPPzO0Yd2Uraa0si16ctHQhnWbbfPGobxTIiLvy9fWFHm/48JPeJ9xN4W7+nvmx86HeMe50LEEJD+Uyjnfj7hZnhM2HQsJhncEgaITe5ewlExCteDyQSpyXhT1qWjHcdeHWJFQhEVRX0Ll83KWRD1d7dpC0c7TbvHuuq77xgL3iBXnf0y/5u0nSRuuvrR/+6SCWXrdkNjF+ey7ycLdjOBs5NJDNxV8K0dMf808ZV4Xyoi8j+3Vb7Xme2j3M39Gvznzr4cy6u++464a7bwqj3nMlc5bhhwgwBN4JXvmXX1e/P0imjQ127Bu2XLaYIupLZGuPupMWPKnl2jUxGzDupdW0rS3DIr6yRHPvK9cO1hb5c+83/XNI52b09nCXX3f6vBzId758YEciRLgfqBdZkOwJ9qZI9wsbpLL4XGdC5LzwyX6dVuS8iG7ivrE+RybzjEyhYSuu8yJeay90vx5OecR71wZF8M8LIv65BOFJlPuJoTP7rznRV6fJOOAG9v2OR3Kn9c/l52cz77xFCveuXFp28bZFboGhviEbpCoOrnrSRnifYxQvL89E+73GsJd2aeOqY8+bn939bGrHlddknGMPCAQQ+DVTLz3r1hF3eOyDetWZkJ+rOf97evSdN6NIsT7qrrE+z3fnr3ervIu4a6ObXHoXIj3mJGCvEkR4H4oTWNdP5pcee6HNikYMKajCUgnkz4npZN3l3jxTUaLTuKL+lR2h3KMfOkhO1K4RsRy5q57Ln99G4ZJ2cSOpVifbDtcYs4UT1J7uDETM0aL+hRqS+KPr9/NMSypp0yfmybeY67PrrxliPfRPfLIe0xfIi8IjEQCq/tqirzf991jhr0Ozifcu7q6afNDzoJ4H4mjsSE+68lIaCda5WoecVL2JKYhyOFGRQSKTuylwjNWhBURp0V9Khs1J8S4dE4glm2vtL6yOEuueZI8rmuutJz2uahPvsit/ZvBMY4dE6H6ivpUVLy7btzZx8wbHBwbSTrnc5niPebmDGeX9k3a/0VuiJkcyxDvoyDeJUMTeUBARGBNXeL9gUuOG3qPe0i4d3V10YyDvwLxLuo+ZEqNgP5Rlf5o+iLvoefhiwiX1HjBnrQJSCeTPi+kk0xX+Tw3tyQ0i/okaSMmDycgYxly9cXYViRvWZw5fzg+PsHsEvOcv0V9gnhfn3Ao8m7+npb5u8f1YxniPY/tnF2hMcudJ9xNEu4GT9EN63q7EXnnri9IBwEpgbX9NUXeH7r0+NaGdZxwV4ZDvEu7D/lSI+D6wQ5N2CDeU+tB2GMSkEwmQ8Q4YRVbNo/gstso6lPZI4RjxKXb9sRM4sv2pcyxo+vi/JHw8Qkpru6yx07M70NIbEl8lvZtledDLF/JjZbYOl0cfD6HBLd9Yz50MyHkR+gaxvWF5KaCpN9jGZYRee+RbzYvcQF5QGBEE+gb3Gy++g3rHpn3RZFwh3gf0eOxMc5zP4462oBn3hvT5Y10hJtMck4XERm+iJxqs0gUrqhPnM+x6b5rRadfI8rizF1LJTcvbJYhtqH+K+qTyw57LPtsM8+H2Ju+VfoUqjtv3+U5J2LOu1A/ugSy65pj9pN9rfL1qWmjqw9j7JLe3LJvAuW5fkK8x4wu5AWB6gnUJt5jXbnigmNjiwTzF/3RLdUYVAYCIAACHUCgidfNJvqU4lBqImf4lOJIi7cp1X5M2a6iy+axaj5+nKIECPgIrFs1X23kPQX8qV4UU2ADG0AABEDARaCJ180m+pTi6G0iZ/iU4kiLtynVfkzZrqLiPdvOCh8QAIGSCAyse2l8pe95L8nWQtWkelEs5BQKgwAIgECFBJp43WyiTxUOgdxVN5EzfMo9HJIqmGo/pmxXUfGe1ACAMSDQEAIQ7w3pSLgBAiAAAmURSHUyWcS/JvpUhEdVZZvIGT5VNVrqrTfVfkzZrqLi/bRbn663k9EaCDSYwNn7zmh5B/He4E6GayAAAiCQh0Cqk8k8vugyTfSpCI+qyjaRM3yqarTUW2+q/ZiyXRDv9Y5RtAYCIQIQ7xgfIAACIAACTgKpTiaLdFcTfSrCo6qyTeQMn6oaLfXWm2o/pmxXEfH+tqnj6+1gtAYCI4DAb19ajsj7COhnuAgCIAACUQRSnUxGOWFlbqJPRXhUVbaJnOFTVaOl3npT7ceU7YJ4r3eMojUQ4AhAvHOEkA4CIAACI5BAqpPJIl3RRJ+K8KiqbBM5w6eqRku99abajynbBfFe7xhFayDAEYB45wghHQRAAARGIIFUJ5NFuqKJPhXhUVXZJnKGT1WNlnrrTbUfU7YL4r3eMYrWQIAjAPHOEUI6CIAACIxAAqlOJot0RRN9KsKjqrJN5Ayfqhot9dabaj+mbBfEe71jFK2BAEcA4p0jhHQQAAEQGIEEUp1MFumKJvpUhEdVZZvIGT5VNVrqrTfVfkzZLoj3escoWgMBjkBh8c41gHQQAAEQAAEQAAEQAAEQAIHOIwDx3nl9BoubTQDivdn9C+9AAARAAARAAARAAARAIBcBiPdc2FAIBCojAPFeGVpUDAIgAAIgAAIgAAIgAAKdSwDivXP7DpY3kwDEezP7FV6BAAiAAAiAAAiAAAiAQCECEO+F8KEwCJROAOK9dKSoEARAAARAAARAAARAAAQ6nwDEe+f3ITxoFgGI92b1J7wBARAAARAAARAAARAAgVIIQLyXghGVgEBpBCDeS0OJikAABEAABEAABEAABECgOQRSEe/Tp29CCxe+QPpfTdj+7jvuy2f3lMrn+qi2XR9pvc0ZEfCk3QQg3tvdA2gfBEAABEAABEAABEAABBIk0E7xbgppUzz7hLyJTyLC7Ty6DVOQ239Lu8gn9qXlkS9dAvPmXUpHHTW7ZaD6W3/0MdNyM6993C7ny2uTgHhPd2zAMhAAARBIkkDXDmfTwMOnDbPNdUxlUMe5j1kXl99ul6sb6SAAAiAAAvkJVCHeT730ypZBc2cfITKME9C2UNai3CX47QZdkfOQeHcJfFWnr4zIQWTqGAK2cDcFuy2+tbC3Rb0rn3kzwHUTwAQE8d4xwwWGggAIgEAaBGLEu22xT+S7PLPzxpRNgxSsAAEQAIHOJlCFeFdEJAJeGj33iXRphN4l/n0i3RbqZu9iCX1nj3WJ9aHouEvYS6LpoRsCLpsg3iU9hTwgAAIgAALOKLqOhPsEvRSbqoeLupt1IQIvJYt8IAACIJCfQFXiXSrgbbEceubdF0VXdYSeWdd0pMvm8wj7/D2AkqkQ4IS4K50ro3wLReIh3lPpfdgBAiAAAh1MQBp5L5JP4ZFE3ru6umhgYKCDacJ0EAABEEiXQJXiXSLg7SXwMRvWmaLdtZTevDFgRuldvWFH97k86fYoLMtLgHt+PeaZdy3a1b/csnrbXkTe8/YgyoEACIDACCVgimpftNz1HLuOrptRdtez8yGsiLiP0EEHt0EABNpCoErxHrt0Xu82b4MwI+E6LfRsuhb1pqCXPOdut4vn3NsyJNvWKBdFR+S9bV2DhkEABEAABHwETLFuC3SJsJY+ty7Nh54CARAAARCojkBV4l0q3EOvhwu9Js5HxPd8O8R7dWOoKTVDvDelJ+EHCIAACIwgAlq8m1F05X5Zu81rlBDvI2hQwVUQAIFkCVQh3iXCXQHh3u3ObUgnWWLveh2dJKIe++x9sh0Mw8QEuGfTpZH3PPWYRmLZvLjLkBEEQAAERjYBLailz7JLaOXZ6E4S4Ze0jTwgAAIgAAJhAlWI91jmXFSce92bbk+yG7xU8MfuUB/rM/KnScD3Ojhlbcwz7773w3PRfdUOxHuaYwNWgQAIgEByBPKKd24Xedfy+1AkH+I9uaEBg0AABBpKIBXxrvH6No6zn3sPPQfv6ipuQztVxpfHTHPZ2dChMSLdkojrImAk9UO8FyGMsiAAAiAwAglUFXm3N8JzifT1dqDHbvMjcATCZRAAgboIpCDe6/IV7YCAhIBEYEvqsfNI64V4z0MXZUAABEBgBBMwI/A+DOb73zlUPpHO1a3S8ao4ji7SQQAEQCA/AYj3/OxQEgSqIADxXgVV1AkCIAACIFALAYj3WjCjERAAgRFKAOJ9hHY83E6WAMR7sl0Dw0AABEAABEAABEAABECgfQQg3tvHHi2DgIsAxDvGBQiAAAiAAAiAAAiAAAiAwHoEIN4xKEAgLQIQ72n1B6wBARAAARAAARAAARAAgSQIQLwn0Q0wAgSGCEC8YzCAAAiAAAiAAAiAAAg4CQz0r6DFD+1P1LfUTahnEm2448+pq3scCDaQAMR7AzsVLnU0AYj3ju4+GA8CIAACIAACIAAC1REY6HuNXp2/fbCBjXZ9hLp6JlRnRI01r161lB66/zJ65NkbaFHXn2nZqNXU1000dm03bbhmEm05YRfaecfZNP2NbxuyatGLv6cHHvx3WvDKHbS4dwmtGLWWuvq7aMLaUTS5f2PaZtq+tPPOs2nCBpuW4smtT15M9y+8gfoH+mgg+0/y6aIu6u7qoR03eR+9f+YXJEVaeSDexaiQEQRqIVC5eJ9x8FeiHXn6mjOcZarcVVi9+kh91CuLzNcg2a8w0vlinHK9BkmXfz57R/GmA/yF15dPWl61F5tX26jss8v66nK9/zmGlc4bU896733O+jLEXLXB1e97j7XUF8n7qSV22O3F2s2N19DrvPS54PK5KF8pR+QDARAAARBoL4GBvuX06v170UD/S+65WfdU2miXX2XifXx7DS2h9d/e+y908zMX0dJxa2na8gm02aiZtOHY6TSqdywtXf5nemHVk/TsmBdp5SiirRdvQntu+3ma/8QV9OjYBdTbR7TZyik0ffRM2mDSDOrvX0NLXnuWnl/9BC0c+yr1DnTTPpMOob3fHT8vtl07/479aE3/Shrdo1Y7dAk9H6DVfSuot3sMnfKum4RlIN7FoJARBGoiUIt4v+ubnxpyp6urm7q7B//X09OT/dsz9K86NuvIC8kl3pVwV58BgdCVsLNFjSlGTIGURxia7ZvlleCVfmxBb4pl39+SujkBb9po2lCleOcEpumXRBRzAlfX58tXtLyrH2LbimGi2zOFuE9cc775blr46i5ip2S8Ik+aBEL97ruW+q6LPg+LXntjyXFjP1Rf6Iavfb3xseO4cedurL/IDwJSAkq8vzI/E+99HvHeM5Um75pPvPuCMnrO55v35S3H+Xzu1TvR+IFxdMSeF9Mmm77VmX3lilfo/vn/Rnc8/31aOGkNbbysm/ba+FDabffP07gJU51llrzyFP30ls/RE2OeobMOeJgzg00/71cfUjNiOna3S2jcqA2G5VfRdfVRUXnzs2LNEvrefcdkh7rolL1uZNvQGRB5F6NCRhCohUCt4p0T7kq8v+WTX19PvOuLdFWR99AksegE0hbveaPsEvHuEtjSURS6WaDr0PWHbgBIxRw3UXXZLZlcSybRIREhnSBLbDEn7bY/vqi2RIBL2MTeLLAFho9RmeeDdGwiX3oEYsZX0XPF5z23+iOWWoyddt2hG76hc0ulhVhyPpTNgGuvjHTzNyK0sq3MNNcKo5j6y/C7qjpCIpcTwFKbWuL9t3tm4v1lZ5Guno1p8tvujI68+4Iy9lzP9V0ZYgdzuHISf//tqvfSiu41dPwht7PZFy9+is7PRPTRW55F2+zwETb/T67/FD2z4vf0pcPvZfNyGc67/cOtLCfu+WMaY614UNF19RmMyr/+WZX14zfuPLx14JS9b+CaGEqHeBejQkYQqIVAbeI9JNx3vnZXevjQB1tR+K2PuMAZeVc02iHe7V4wxSHXQ+YSfJW3ysi7rtt1cyDPknv7ZoHPV7s9qfg165MKflXGNeEKRYV9kXqu73S6JNLfGpuBpfo+wSu9aSQRzFLuMXZqBiFhEitapHZK+wf52kMgRrzb54ck8uw6p6oaO7Y9eR4X4WzznSdcuTo51DGSpNc815jJuzrOd0NXel2rg0veNkJitQwhO/Q7mIm+Rb95VzDyPmX3O6LEe0xQxvQlVK4Mn2+79Uy6efHVdPr+d9KYMcMj9miQgQAAIABJREFU2nY/tcT7bR+mT291Om2706FsN57/411p5phZdNiB32fzchnOydpVnxP3/EEWeZ80lH3l2mX0nbtVdJ3ob99xCY3tnTiUtmLN0ky8f7z1fc67Id45xkgHgVQJ1CLef/2tT3uXyivhrj6PHv5IK8/Mj51fi3iPEYxDP2DG8/B2h0omsy4RzS1j1+2EIu8qj+u5dNNG6bJ33w0G6U0ByWRUwk5Sj+7DULRaUo+yR5IvNGZCEbA84j3EiBPgqmyeZfOSMZw3j4RvqhdJ2LU+gbzngu9c48Z08PzKHkcq43Eqlw2+Y9IxYd/AtQWj+dui/3aJTZ8AldqRaj6pgC5D9OetI1V2LrtcIndoXBU8T16+a9dMvL/oxNHVM4023mN+LlSSoIwrj+SYpG7b6Kf+cDt946Hj6fhZF9Cbt9kv6NOrrz5J5916EB098zTa9q1h8b508TM095b96YjNT6C37nZ0LlZmobNvOaD19eS9rxwm3letfS27oXBYK+3L776KxvS+vomgEu9fu/2IVtpp771ebEMKkffp0zehhQtfIPWv66PS9EfnNfO5jvkASNooUre2VWKTnUdSRtyxyNixBGoR7/d8++iWMN/jl3vTbz5099Az7lq4K3q/+9hjrcj6mz56Xi3i3eyx0I+63bMS8eKrO28E3KxPi3T7mPrO3QiQLHvX9Uqeq3e1l0ekxTJVNtqTWW7yr8rECGzJGS0dN658Lns48SCdwMdMUrWfLjHmuinC2Wj2jfTckbBGns4mEDpffYKW87jsJeOSse2zSXL9Mc957tqhz0c72sxdxzhmqaVDvJfbI2WK977lf6Tu0VOyH9veTLRnkfd79802rPMsm+/emKa8/dbByHv2nHX/qpeoZ8JWIuc4gR16tj20bD7vPklrVr9Gp1+zB+0zeT/a7wP/FPThFSXebz6IZm+difedw+L9f3/z73T5ny6kOftcTVOmbS1iE8p01s2D4v3v3z0o3lesWaZmOdm/S+nbdxzbSjv+Xd9bJ+y7sn8nttK+etugeD/9fZ0p3m0mPjHrE+BmedfNAJewNtuQ1KvbMG8oqGPSmwpcG3a9hQcTKogmMG/epXTUUbNb5dTf+qOP6e+xaWa9IaNqEe+/uegzLcH+l/+5Z8uWBw6aTy7hrgT+loed0zbxHop4aIjSiaZL+MQsm1ftuTaMs5fHh0R23vbsTetibjqEInLmQHRNSqVnT2hC65oMSvvM177v2ciYJfV23ebSXO45d26ib9fNifdQP7ieDZVwCfV72SJLOk6QrxoCknM89HiLskp6k0+arwxPTcEcupnlOt/0MckNQunNSp+wrZNJGVx9dXDXNamw1+PJ1QfSOly/EZ123eKW0Cs+MStUlj91BS174svZu9uzpeNdozNN/kpWw/AN0F7v255MuE/Ovq7N8r1KE7c8g8ZvNbh0m/uUKd5bY8HY3Jir22fbNy/bOws49dIXPnVr0PxXXnmS5v7iI3TMrFNZ8X7NNbPpkWUP0mlH3schEaWf8YsDW/n+8a9+oLymC//nsy0Br14bt7pvZSttdM/YLGVQuJ+wz7+qEUDn/tfgsvmv7HedqB2VqYrI+6mXXtlqf+7swZsJoY8tnsuOXHOiWtp+KB/no0+Q++rk6kN6dQRs4W4K9irSXJ7UIt7nf+9zrefZd7/xHevZoCPuSrir5+K3OPTstoh3ZZgtomIiMb6oqFmHdOm6q6Pyblgn2SDPbs+8QcDdAMhTf8ykjTv9OKEqnYBJJsQS0aLt9T2fqdLzTMpDk1CbUV4mEruknLgbEly/Ir1zCHBjIuY66hrLLhLS81pC0Tyv8+yfYS6N54S5+Tth2+a6Zpg3FMz8vuMSf1PJE/M7EHNNk1zH7Ouw/q7nAdyYToXhsDHhWBZfVMgu+925tPzZ70S5O3bTz9IG28lfhRYS2HnTtMF5xfv11/0d3bH4V3TuJ+7JAk+jvf4r8X7WjQfTsdvPoW13CUfeL5j3Tpo2ahod/YmfRfH0ZT7t54Pi/dT3D4r3r//3oHjP7tAME+/ZxLol3k96z6B4n/vLQfF+9v7tFe8t2wUCXiKIXUvmXeVCUfpQlJwT92YfccvaJenSAYIIvJRUuflC0XFpmp0vJPpd1tci3h+45LjgUnkt3NWFdvNDzqpVvLsmQaGJETc5sycFnHh3dQr3fLlrM7mYd7GHhnFoaX3MsvtQG5JJm6u8JNIdI3KHfuDXbTaXZ8ImESacv7Yd5kQy5pIjER4hHyWTXo6R1NcYv5A3HQKxN7CKik/J+VUWHd/YLXLNt89lbkWC61oQ+k0py/e665H0a+hanict5trEXefq5sW1JxGpkjyudpb937do2R/P50xopU/Y/Es06S3/IMo7NNY9z+Jz9lb1zLuy6/FHbqRvzT+VznjfFTRt+vZef15ZlIn36zPxvmMWed/1EG++VSsW0yk/fg8dOuPjtMe+fx/Fx5d5zvUHtZLmfOA/aPzowWXzamVFa1O6W49rpZ2473dby+YVKyXgl69eSufcNPjq5nMOuFZsRxWRd904J+DNJeS+iLvruXBVvy3q7WPaBq4N17L5UPS/rGX2pn0Q6uLhWmlGbll7GeJdOcC1U4t4f+jS41uRd/1+9x1+stPQM+6mcFcXmBkHf8Ur3svsEXNS6ZoIcBM2ySTW3qxIEnmXLFF3ReGLbIZncs0r3qU8VFvcJEoysRv64bd2ea9DvEtErsmU89fni2u867piRLiqRxIJl5wH3KSW85UrX+Y5jrqqJxA7Hu3zXzqOQ+dTWV5KrzuuGxKucW+ed+Y5zp2PXP2dfg5xv62u62HouiK96ZKnjrLGVpX1SJ8J58RwyMbXFnyXliyYG3Rj4lYnZcL9xGhXfSLcroh7LdzQuFm3bL51nmViNs/ntaUv0JwffYA+vt3f0F/uMfj8uOujxPsZ1x5Cx+08h2YFxPtTT/yKzr/97+i0fS+mTbfYPY9J65U55drBV9Odtv/lLfGuPyvXLKfTr/9Y6+tZB/yQxo7K9iFY91Hi/eyfH9n6dt5BPxXbUaV4V0ZwAl7lMTescwnZ0MZu3NJzu27JhnWSPCbgmJUAdjlXR0HMi4dvqRml4txsVD/3Hvs8vJ3frLMW8f7IvC8OCXct4tUF2xbuyrC6xLsJwTUBjRVovtGh65EId1VHSLybbejofKhebgO70IgO3QyQbGYXqjsksKUTO11/zITMZRMnNu0yXH6JAIj1UeJraDxLb2ho0aDrsm8+qeOxYovjVepVFZXVSiBGsIZuHknOGd850BqTBXfR5s4viVjmzgvznHKdq6HrTJPOIfsao/z27X/i22vELqOvSzZj37gK9YUvrdYTK6IxvSzeLGIKVjM9r5DVdS97/CJauuBsp3UT33QyTdr2pAjL088696I96Q0TZ9DRR/7Qa6wS73OuOoy+sNspNOtt/sj7LT8/k27604103jF3Uk+vfxl+DJV/uOrgVvYzD7xsmHhfvnoZ/dN/fr6V9v8+eFGW9vqr4pR4P/O6T7fSLjjsGnFzVYr3PMLdJZx9S+eVk64l8fq4rktvXsdtWGdD424MqPyhPKGl/KaNEOvi4VppxjziXRskfR5e5U8i8v7Y5SesE++D0XefcFcG1yneuagRJ+olI8Ql3mMEt71BnWozJMrLWtoutVFyg0AqsKX5TO55bgTo8iERrfKElriGxo5P1Jh2u8RMrD2qvtAENaYNV11FRZW0Tsl5hDxpEDDFl++5c51HsoeIfS7aZc10/fd652VB8W775LLBZxd3LXH1mkvA2r7FXF/SGBmwomkEBrJXjrWu4b0qctvV+nvp775DSx4fHoGfNPNk2mB7Ldyz7dLWLl9X7vVXlHUim+/PO5IeW7KATvjoZbTozwtoTf8qGtU7liZP2YKmbjZrkMeShXTS5QfQye86g7bZefC960tefooWvbCg9dx5T/bflE3eTJdffXy2CqCPvvT5X5aG4qQrB8X7OYddMSy6ro6tWrOilTZm1Lhh7amo/JyrPtk69vUj2i/epcJdOyHZvV3llUbhdb2uqL5ElNtthZ6NN28SuMqpY+bu9+ZNBNeggZgv7VSKqsgnqjmxrRrpOPEeRSbL/PQ1Z8QWyZ2fi6q4JqKxjZmTTS6yLt0AzreRnC8iH2uzeRNAlbXtsnek5+rnJv15hKtqM3aSy9lh+lHWhJ2LnIXEgrKH25wrJJa4fvHVH+oPV6SM22Vb28H5IrEXeUBg2HlaULyDJgiAwPoEnr122+xgN73hoEeHJS574vv06gMntI6pjek2mDX4fLX+PHvtdtmf/Vm533U01v+9+wd0zj0X0tj+ARrVT9Sb3cDoVzu5dxP9RV8v7Tp1e3rrLgfSP99yNn1m58/Qyy89Sfc8dQc93bWq5Xdvdl3qz5bt92X3PZb1dNFnt/ggvf8g+UZ+HLwvXnZIZk22bP4j36bxY16PrqtyPdljqurT1z/87QDLVy2js396fOtWzDc/fTXXxFB6FZF3iXC3DQwJYJ3XzqOOc0I85pl306bYmwTaFvVvzI75Lg4Q7+LhW2pGl0iXCvqOEu+lUkNlIAACIAACIAACIAAClRJ4+kfTWvVv9tcPU3fvOnGYicKu7PVjL9/1xeyVcKto6l7/0vqX+te28vavXUbP/WyH1t8zPvpipfZVXfnyZS/TDT8+lWbM2Ilmbrs3jZ84hVYuX0zPPPlbeuTRW+julx6hhaOUOO/KxP0ATe4boN03mEk7bbsvvfFNu9GESdNo1aql9NTjd9Mf/nQfvXe/E2jK9OLvd9d+H3fJwbR67aos6j5WPTskw5HdTFi5ZiWNzpbuf/eYdJ55DxnvEtY6v2T3+JDA9rUrKROKsqt6fbaZtqu/Y0U4V69sICBXEQK+d7zrOu1Xx7mOq2O+d8BLoviVP/NeBBDKggAIgAAIgAAIgAAI1EvgT98fFO+uT/foTbPDWWR59XPePFt8orPFO0e7b+1quu26r9JNj91I73zj2+mDh55OYzOBX9fnytsvpl///tZ10XXpxnxdraj8bm/ekz79ni+ITa0i8i5u3Mro2yhOZbOj2ZzAtm1wRe1VHjtyb7Zl1mHbFlr6HiPaffXmZYhyxQhIxHWRFiT1Q7wXIYyyIAACIAACIAACINAwAk//5O00sHpxFk1/Ocqz7t6NqWv0hjTj0HujyiFzugRSEu/pUoJlI4mARGDn4SGtF+I9D12UAQEQAAEQAAEQAAEQAIGGE4B4b3gHw72OIwDx3nFdBoNBAARAAARAAARAAARAoHoCEO/VM0YLIBBDAOI9hhbyggAIgAAIgAAIgAAIgMAIIQDxPkI6Gm52DAGI947pKhgKAiAAAukQ4F6B6LOUez2nLmfmk5ZJhw4sAQEQAIFmEIB4b0Y/wovmEIB4b05fwhMQAAEQqJyAEtLcZ+Dh04ayxOZXBUM3BiDkOfpIBwEQAIHyCEC8l8cSNYFAGQQg3sugiDpAAARAYIQRkEbeuXyudIXSvgGgvkO4j7BBBndBAATaTgDive1dAANAYBgBiHcMCBAAARAAAREBSRRdV6TFd4x413ntJfNcnSLjkQkEQAAEQCCaAMR7NDIUAIFKCUC8V4oXlYMACIBAswlw0XCJ4Dej7IqWWcYVcefabDZxeAcCIAAC9RGAeK+PNVoCAQkBiHcJJeQBARAAARAYIhAS5LYQt7FJhLdvKb1ZF9cOugsEQAAEQKA4AYj34gxRAwiUSQDivUyaqAsEQAAERgAB307wnDDn0l3o8pQZAV0AF0EABECgFgIQ77VgRiMgICYA8S5GhYwgAAIgAAKKQJ7Iu+t5dl2X+Xy8lDAi71JSyAcCIAAC+QlAvOdnh5IgUAUBiPcqqKJOEAABEGgwgZjIu28TOvNZ9lB0HZH3Bg8kuAYCIJA8gXaL9+nTN6GFC19Yj5PvuMroSgvlN8vY+aTtc/Un39EwsGMIQLx3TFfBUBAAARBIg0BM5N0XcVeehNK0pxDvafQ5rAABEBiZBNot3n3CugzxrurQH/MGga6ba8M1Ilw3GkbmyGmu1/PmXUpHHTW75aD6W3/0Mf09Ns2sN0QP4r25YwuegQAIgECpBOxd4O3KQ7vE+wQ/t/wd4r3ULkRlIAACIBBFoArxfuqlV7ZsmDv7iChbTDFtCm9ViS2+zYpVGifEdXm7Xrtu9V3ncQn+KIeQueMI2MLdFOxVpLkAQbx33LCBwSAAAiAAAiAAAiAAAiBQPYEqxLuyWiLgQ0vYY5ez+5bSuwiGRLl9A4G7MVB9D6GFOgmEouNS8W7bGyoH8V5n76ItEAABEAABEAABEAABEOhgAlWJ91gB74qIm1jNyLlvCbzKzz0/H3vDwBWF7+DuhukBAtyy9jLEu2qeaweRdwxTEAABEAABEAABEAABEACB9QhUKd5jBbxpXGhTOtcz677n2G3xHbNhnXkzACK++SePNOruEuC+sq7jEO/NH0vwEARAAARAAARAAARAAARKJ1CleI9dOu9asq4cDi2Jd0Xkfc/O6yXwNkTX8/ChSL8p6kvvEFTYNgIQ721Dj4ZBAARAAARAAARAAARAAAQ4AlWJd4lwt4V5zPPmkgh6KBofepY9tIQfu81zI6pz04tEz2Mi7Ii8d+4YgeUgAAIgAAIgAAIgAAIg0DYCVYj3GOGuo9ihZfI2HGleqXiP3RyvbZ2FhislUESA22Vjovi2U3jmvdJuRuUgAAIgAAIgAAIgAAIg0JkEqhDvMSQkS+LN+qRC21dGGt2X3iCI8RV50yfge8e7ttx+dRx33E7nou4qP8R7+uMEFoIACIAACIAACIAACIBA7QRSEe/mUnXf0nTpu9xtiL66XcddG9zp+rBkvvbhWXuDEnFdxChJ/RDvRQijLAiAAAiAAAiAAAiAAAg0lEC7xXtDscKtDiYgEdh53JPWW1i8r1i5No99tZYZN7a31V4n2ForGDQGAiAAAh4CTbxuNtGnFAdwEznDpxRHWrxNqfZjynZBvMePM5QAgSoJQLxXSRd1gwAIgECHEkh1MlkEZxN9KsKjqrJN5Ayfqhot9dabaj+mbBfEe71jFK2BAEcA4p0jhHQQAAEQGIEEUp1MFumKJvpUhEdVZZvIGT5VNVrqrTfVfkzZLoj3escoWgMBjgDEO0cI6SAAAiAwAgmkOpks0hVN9KkIj6rKNpEzfKpqtNRbb6r9mLJdEO/1jlG0BgIcAYh3jhDSQQAEQGAEEkh1MlmkK5roUxEeVZVtImf4VNVoqbfeVPsxZbsg3usdo2gNBDgCEO8cIaSDAAiAwAgkkOpkskhXNNGnIjyqKttEzvCpqtFSb72p9mPKdkG81ztG0RoIcAQg3jlCSAcBEACBEUgg1clkka4I+TR+t/No+X2nkPrX9VFp+qPzmvlcx1z1+OpXeXUbeeuX2qDaivE3lvlIGzuxfFLJ38R+4tim6nPKdkG8c6MK6SBQLwGI93p5ozUQAAEQ6AgCqU4mi8CTiHe7fp8gDolwXYfvZoBLpNvtuL6bAt93Y8C8yZDnZkPMDQBfX4y0sVNkTLazbBP7ieOZqs8p2wXxzo0qpINAvQQg3uvljdZAAARAoCMIpDqZLALP55MpWH1/+9rlRLctoCWR99ANhJC45m4ocDcNyhDuyvaRNHaKjMd2l21iP3FMU/U5Zbsg3rlRhXQQqJcAxHu9vNEaCIAACHQEgVQnk0XguXwKCXfdlmvJvKscJ6x1JJ4T0aaPMUvoJeI71t88vEfK2MnDJqUyTewnjm+qPqdsF8Q7N6qQDgL1EoB4r5c3WgMBEACBjiCQ6mSyCDyfeLdFOhdN1xFuW9Sreuxl665oeEi82/ltwa9tzSvqzfp9z9hLbgKE+mGkjJ0iYzGFsk3sJ45rqj6nbBfEOzeqkA4C9RKAeK+XN1oDARAAgY4gkOpksgg8yTPvoWfcfZvWSZbacxvEmcI/dPOg6DP4tviX+hvDfaSNnRg2KeVtYj9xfFP1OWW72inep0/fZL0uXbjwhWHHVB77mGscxORzlfe1Ia2XG5tIBwEpAYh3KSnkAwEQAIERRCDVyWSRLuCeeQ8JbN/SeVN0m8LYPp43Uq7qMe1ybUjHMfHdDJD6y9Vvp4+ksRPLJqX80n4aO3oNLX5of6K+pW7zeybRhjv+nFauHpWSe05bpD7X7UjKdrVbvJui2SWUzWMusa/6UtXhK2v2tW7LrtM8Lh0bkhsK0rqQLy0C8+ZdSkcdNXvIKPu7TlDH9cfMr4650nz12N5DvKc1HmANCIAACCRBINXJZBE40mXzug1pVDom8q7qDi2l1+mSJfm+ukxGrufsdbpriX+emwN2n4yUsVNkLKZQVtpPY0etolfnbx80eaNdH6GVa8ak4FbQBonPPV0r6KH7L6NHnr2BFnX9mZaNWk193URj13bThmsm0ZYTdqGdd5xNG05961BbK5Y+QQ88+O+04JU7aHHvEloxai119XfRhLWjaHL/xrTNtH1p551nU/foaU77JHaZBX/9/KV0/8IbqH+gjway/ySfLuqi7q4e2nGT99FebzhOUqS1+WQV4v3US69stT939hFBO7SINv/1FQhF5EMRfMkNAU7UK5t8gl8EGpk6hoBLuCvjXeLcJ/BD4l8i4CsX79sccU50hzx+5Zz1yowf9/od3eUr1kTVGXNRfDVrZyNB/b580vLKgdi82mlln102pq4oeFnmmOcf7Umsqy3f5DAmMqXr5Z5N9fka41OIV0w9eW2N7S/kB4EyCMRcN8tor446OJ/sZ9l91yRlq2QJvemT7zn50KvdfBH3mOuOsoFbah96v3yefuE456mz3WVGsk9jM/H66v170UD/S85u6OqeShvt8qtMvI9udzex7XP9+OiD/0o3P3MRLR23lqYtn0CbjZpJG46dTqN6x9LS5X+mF1Y9Sc+OeZFWZlPSrRdvQntu+3ma/8QV9OjYBdTbR7TZyik0ffRM2mDSDOrvX0NLXnuWnl/9BC0c+yr1DnTTPpMOod3fcdp6dnJ22QW+ed+HaU3/ShrdMy5L6mL9HswwQKv7VlBv9xj60m43ispUJd5V4xIB7xLv3LJ5u4xqKySsY8S7huZbKo8l9KJh1dGZTHGt/3YJ7pAI7wjxfttXPzrUUd3d3TT4vx7q6enN/tdDvb2D/6pj2x/1TbLFuxLupmC3v3OjwHdRVIJX+rEFvSmWfX9L6uZEt2mjaUOd4j00+bN9DE0q86Rxk9S8gpir19V3rmiZr48l71rOY4NkTCEPCJRBwBeldkWE7fa4iG7M2I/Jy/ldReSduwa5RLu2M6+ojmXiu6nK9RPH05ceK0TytlNnuZHskxLvr8zPxHufR7z3TKXJu+YT79x8zpceKhdK4/rxwht3pfED4+iIPS+mSZPdqw26BpbS/fP/je54/vu0cNIa2nhZN+218aG02+6fJ+rZyDks16x4jn56y+foiTHP0Cnve2C9PJxddoF//s2BLTF+7G6X0LhRGwxLVtF19VFRefOzYs0S+t59x2SHuuhLu18nOn2qFO/KAE7Ac+JdR9RdS+vtaLsreq5sMPNxEXa7PU74iyAjU8cQCC2P90Xe9fL40DJ76TJ8DaqWyLsW75xwV+mzjrxwPfFu9yp3sbfzh8R73ii7RLy7BLZ0hIZuFug6dP3cDQBpmypfjEDV9foiUGa7McKdsyHUnq+sZAdoFyeJb+uNz93Oc+44zb1uKqafkBcEqibAPR+urxcSAcid06qumBU5eX2XTJBDttoR6tjVQhyH0O7vts/c8nazrVBeib+xvEOcQ3ZxNnM3O1zjSHrjwjeete+SsRPLqer83IpFqU8t8f7bPTPx/rLT5K6ejWny2+6Mjrxr+3yrKX3poXJcnZzPV17/AVrRvYY+86Fb2e5Zveo5Ov9XH6KjtzyLZrz5ADb/jTcfTc+s+D0d+9d3rZeXs8su8M/3HtQ6dOKeP6Z+a8VDz6jB1al9a4YHqLqzfvzGnYe30r709mtZe1WGqsW7aiMk4IuKd06Mq/alS/PtGwQugHjOXTSsOjZTrHhXjmrR7orYaxDJineJcFeR97d88mu1infpCIqNvOuIuevmQJ4l9/bNAp/dkpsRUp/NfFykxzUBlCzFlEStfFFs248yXqkUYsNNvM2yIUHD+Zynf1AGBMomULZ4z3MjTPlU5vkSO0Eum+lIqU8yduy+5frZt4JBUs712+Aqp2zy3ejotLEjWbEo9UmJ90W/eVcw8j5l9zuixLu2j4ugt/rEeJQxVE5SJ+fzPXfNpZsXX02n739nFrkeHzxlW+L9tg/Tp7c6nbbYZlBMhz7f/NnbaeaYWfThD1y2XjbOLrvAN+7W4v0HmUpXS+cHP129K+k7d6voOtHfvuMSGlg79vWiPSsy8f7x1vcT35GGeC8SeXctj1e+xRw3I+mhTeokO81jyTx3BnR+eqx4z/PMu6LEPfdeS+T99q9/PLhUXi+jV/9ufcQFQfEeG3VXEGIi79Iodijyrtp0PZduDlvpsnff0v6YmwJlnC6ceNdtcBMp2xZbEEuieGYddlRFslxdlZf642vL56+LtT3pjI3WldF/qAMEYglIJpOSsWyOf25lTJEbZBL/JD5J6kGeMAEp59D125UmuW776gz9Num0UP1Sn1IZG2WKd+XT8vlvz8T7i073unqm0fhd783lOrcsnkt3/uZaj1qaebh+fPG5u+gbDx1Px8+6gN6w+V8FfVq18mk679aD6OiZp9EWbwmL97WrFtLcW/anIzY/gbbZ4VPr1cvZZRf42p0faR06ee9s4zdDvHf3rspuKBzWSvvyu6+i/rXGJoKZeP/a7YMbxJ28509F/VVl5J0T7spAX+Rd8gy7dEl77DPyJjhsUicaRo3JNKLE+x0XfsL7jLsp3NXfMz92flvFuxphIQFvi2kt0s2RqYU1dyMgZtm75Ll6rj3p2VNkAu1bomi3zYlsbpL+S2CsAAAgAElEQVSv6vOJYskNBMkk0LbZVyZUlz0p5PK2Jkn3nSLtKuQDgcoISKKn3HnqE0Ux519MXg5G7ASZqw/pbgJSzlLxrluRjIU84l1Sv9SnVMZEUfE+uv+ZbGf0KSqUm4n25bTo3n2zDes8y+a7N6Ypb7+VunqySHX2nHX/qpdodc8MEQpOnHPprkaKPPPe272KTr9mD9pn8n60zz7hDZdXKvF+80E0e+tMvG8bFu+PP/QfdPmfLqQ5+1xN4yZttZ7ZsePrq78aFO9//+514r1nZfZtgFasWUrfvuPYVtrx7/pe9jz8pOyvbEO7viwCn4n3r942KN7/fq/2ineJcDch+SLkKo8t0kPPuqv8rg3vdFuSZfY6r6td33P1opMBmZInMKLE+13fPNK5OZ0t3NX3rQ4/1yve80Td1UgIRd5jRoprwzh7eXxIZMdskKfsMm8CaDtDEf0yxbskAi6NutlLFl3iWvkXK1pN4cA9B1/WM+8x48W1sZfrUQJJ1CemXeQFgTIISMS7akcyfiU3BFN55r0MdiO9DokQ4W6ySn5fbM6S6LouE1u/xKfU+r3IM+8DL/yQlj3xZerqzjZD6xqdafJXMveGb4D2ur89mXCfnH1dm+V7lSZueQZ1bXq0CIdrXmceq1u8K6Mv/tG+WcCplz572C+DPqxc8TTN/cVH6JhZp7Li/T9//jl6ZNmDdPLhdzvrjB1f5992SKuef/yrbNl8Js4v/J/PZsJ9Weu1cav7lJCnbCf6sVlKVybgJ9IJ+/xrdmSAzv2vwWXzX3731aL+qTLyLjIgy8RFt+10VS/32rjQs+khUa5t5qL6WEIv7d3Oyxezs3zse94VDW7JvMpTy7L5e749e71d5V3CXR3b4tC5TvGeV7grJ6XL5mPEb94N6/I8k27eIOBuAOSp3z51pJOaUL5QxDkUbdG2xEb0pO3FXCbyTC599cdMKmNsRF4QqIqA67ppr3ZRbUvFe+wNNmndMf7HTpBj6kbe1wlIOOe5vnKR95jrrPR3Tnsl8SmlMVA08q586fvjBbT82e9EuTV208/SqDet/yo072+jY4m7edNBl7M3teOelfdtgifpx/+66US6Y/Gv6NxP3EOr12QvePd8lHg/68aD6djt59AWs8KR9//vh3vRtFHT6GOHXOOsTWKXWfDcWwfF+6nvHxTvX//vQfFOA8PFO3UNiveT3jMo3uf+clC8/+O+nSHeQyLZtUu8Dde1G73K46tXpXHC35VH12m2j83roi4dHZNZIq6LOCOpvxbxft93jxn2OjifcO/q6qbNDznL+ao4G0TMu95jxLsLOPd8uWszubLexR5aWs8tu+cmOt4fU8Fu6aqsb/Kj0kLRdlu8r9e32bJxbmLlEwyuGwNlcfCtGHDZbx+LmVQWOelRFgTKIuAT775VOaHzLI9QM68xec9hm0XsBLksliOtHo4zd30P/b7ErNAI3SiW2GD2G+dTan1chnhXPvU9fREt++P5IvcmbP4l6t3iRFFenYkLzLQj8v70EzfRt+afSme87wqauNFbvP6sXJ6J9+sz8b5jFnnfTr26zf3pHniNTvnxe+jQGR+nXfY4wZkpdnzNvfnQVj1zPvAf1NWfbViXLZsfyIS7Wjb/jVuPa6WduO93W8vmuzIBr5bND3SvoHNuGnze/tT3/UTUTylE3kWGIhMI1EhAIrDzmCOttxbx/sAlxw29xz0k3NUFZsbBX2F3m48FEiPeJa9oU+1zkXdXFD8msq99LCLeVR15Jr3SSY1LhEtehyaxqYgN5vhw3UTgxk/odU3cjtk+3yDeOepIT41AEfEeK9Yl57vkusExjJ0gc/Uh3U0gxDnPNVK3Ii3r+u3jxiT3e9lpY6cs8a649D9zCS1ZMDc43CdudVIm3P8u+pRIUbz3r1lEc370Afr4dn9DO+36Ga9PSryfce0hdNzOc2jLgHh/8dlf0/m3/x2dtu/FtNFf7OKsL3Z8nfWLwU3pTtv/8kHxvu7T1bOaTr/+Y61vZx3ww+wxhtFDaUq8n/3zI1vfT9/vKlFfQbyLMCETCNRKoBbx/tClx7c2rOOEu/K8LvEes9u7L/Ju9pRvkzrJRnOSHg/dDODaiJ30chNpX9Tb9CM24qEnTurfsl75JrEzxD6vD9xmfNpXyav0JGMDeUCgCgIS8e47RzihZJ6b+pz3XT8kx6X+S5/jt89RV/3cddJnkyrn+8Tu+yH1u+58Ic62La69QVxjwtcnLp6h3xDdvuQ6bdoaK67qZu4co9mS9CF/jdet6WMxPvU9dTEtXXC2062JbzqZerf8YgouszZIff76pfvQGybOoI8dfoW3TiXe51x1GH1ht1Noy+39kfe7bp1LN/3pRjrvmDtp9Vr3MnypXdqYM64ffF/7mQdeNky8D3SvpH/6z8+30v7fBy/K0l5/VZwS72de9+lW2lcO+DHLSmWAeBdhQiYQqJVALeL9kXlfFAl35Xk7xHtIyLvSlJ2uzetcPcctbZf2ttRGl8gvW7wrm6VLZF0C2hWxV3XmiWpLfJPkcfmUR5hIIkOcsJGOCeQDgSoJSASYT3hx53PoPLHL2j5qsZZH6HIRYY6necPNzKvFol0+dNy+5kivU5yNKaTHCpEUbOZsGGk+jc1eOaY+Xb3jacXKwY3q1v7xe7Tk8eER+EkzT6ZRMweF+7ixPdl7xZe3/l5pvqKMg1tjurQfr/nhbHpsyQI64aOX0aI/L6A1/atoVO9YmjxlC5owZetBHqtfopMuP4BOftcZNGPb/VrH1rz2HC16YUFr07ie7L8pm7yZLr/6+GxJex8dO/vnXk+ldukKTr1mULyfc9gVw6Lr6lh3z5pWWn/f6zdvWn2ZReXnXPXJVtrcgyHeaxx2aAoESiVQi3iPtfjxK+fEFgnmD10UfUvZ7V3kOYN8G8lJXxsnqd98LZ1reb+uo4xN62x7pBNLLlqt6pXuZO9iIimry+WZ5JtRnJjIDNdWaBWAlC03RpAOAmUSiJ1Mltl2VXVJfOJurrmucaHrnnk98ol5nSfPDYmqWBWpV8K5SP3tKDvSfFr0ix0yzN00Zb8Hh+Hue/ZH9OoDg89tb7DdV2jUVscMS1/0i52y7/1ZuYfb0U1sm9J+fPyBq+icey6ksf0DNKqfqDfbFK5f7eSeBc7/oq+Xdp26Pb11lwPpn285mz6z82fo5ZeepHueuoOe7hq86dGbPQbanz2D3pc9br6sp4s+u8UHaa/9/Bv5Se3SDn75Rx/NrMmWzX/k2zR+zMRhfvdkK13Vp69/+NsBlq9aRmf/9Hj14jg6/6M/YlmpDIi8izAhEwjUSqBy8V6rN57GYi+KKdgMG0AABECgnQSaeN0MPQrAiXLdF6Fl73Z/cXuASER/O8dA3rZHytjJyyeVcqF+eum6TVtmbvbXD1N37zpxmInClWt6afn8k7Jo7yqasPu3aeyoTCD2r23l7V+7jJ77mRL9RFMPfD4VN4fZIR2bA2sX0w0/PpVmzNiJZm67N42fOIVWLl9Mzzz5W3rk0Vvo7pceoYWjlDjvysT9AE3uG6DdN5hJO227L73xTbvRhEnTaNWqpfTU43fTH/50H713vxNo3Ebrv99dGye1S+c/8T8Oz5bgr8r4Z8vi1YZ0kk92M2HlmpU0unc0feNTeOZdggx5QCBFAhDvKfYKbAIBEACBNhOInUy22VxR89yjAK7HAGJW+5hG2M/1m2mu/S6atAJnJI0d0cBLNFOon164elC8uz7do1VaFlle/Zw3zyaHdLZ457psdG8/3XbdV+mmx26kd77x7fTBQ0+ngd4NuGLe9Nhz5qf3Xkq//v2t66LrKgYv+XSRisrv9uY96fB3Du5Iz30QeecIIR0E6icA8V4/c7QIAiAAAskTiJ1MJu9QZiD3zHuMqPZF4LlXmY3kDes6YYz4bBxp58NLN+xBA6sXZ9H0l6O6rbt3Y+oavSFN/fBdUeXqypxqP6Zs13f/5WI67m8+F91Fv35uCb1t6vjocigAAiAQJgDxjhECAiAAAiCwHoFUJ5NFuioUeTefR3dF21W7eTbV1Pbm3Z2+iL/tKjuSxk67GJfRbhP7ieOSqs8p2wXxzo0qpINAvQQg3uvljdZAAARAoCMIpDqZLAKPE+8uoc3tjO+yh9vs0vd6syK+pVR2JI2dlLjH2tLEfuIYpOpzynZBvHOjCukgUC8BiPd6eaM1EAABEOgIAqlOJovA821Yp+r0RdUlr380beLEPhe9L+JfKmVHythJhXdeO5rYTxyLVH1O2S6Id25UIR0E6iUA8V4vb7QGAiAAAh1BINXJZBF4ksg796o43b5U1IdeI9mkTerMfhlJY6fIeGx32Sb2E8c0VZ9TtgvinRtVSAeBeglAvNfLG62BAAiAQEcQSHUyWQQeJ95jnkvPs/Ec95o5vOe9SO9WW3YknQ/Vkmxv7an2Y8p2pSbep0/fhBYufME7kFS65KPqcOW16+ba021J80lsQx4QCBGAeMf4AAEQAAEQWI9AqpPJIl3VRJ+K8KiqbBM5w6eqRku99abajynb1YniPSTu1YjTQtsW3C4Bbh7z3RjQNwK4dusd7WitKgLz5l1KRx01e6h6+7tOUMfNj1nGzKOP++qx/YB4r6pnUS8IgAAIdDCBVCeTRZA20aciPKoq20TO8Kmq0VJvvan2Y8p2VSHeT730ylbHz519BDsAJJF0UzSbwtxVuSm0bREfaisUkZdE8FlHkaEjCLiEuzKcE+Yu57S4l9wIMMtDvHfEUIGRIAACIFAvgVQnk0UoNNGnIjyqKttEzvCpqtFSb72p9mPKdlUh3lWvSwU8Fx2PTVdtu0S7L3ruq9+OyGtxj+Xz9Z7Tdbdminf9tytiLomiQ7wHei/Vi2LdAw7tgQAIgICUQBOvm030SdqfdeZrImf4VOcIqq6tVPsxZbuqEu9SAR8rzotG3u0ovrJTEtmHeK/uvE2l5tDyeDvyzi2ZLyL8EXlPZUTADhAAARBIiECqk8kiiJroUxEeVZVtImf4VNVoqbfeVPsxZbuqFO8SAZ9XvOuRFXqO3ReBN8uGxLtLsCPyXu85XWdrseI9tBwe4p3puVQvinUOOLQFAiAAAjEEmnjdbKJPMX1aV94mcoZPdY2eattJtR9TtqtK8S5ZOp/3mXdbvLuWuYfEO7epnWQ5fbWjGbXXTSBGvNu2uZbbqzx5ltwj8l53z6M9EAABEOgAAqlOJouga6JPRXhUVbaJnOFTVaOl3npT7ceU7apKvEuEu2t0cJHtUKSee9bdJdhjRDpnW72jHa2VTaBM8W7bFrNpXWHxXjYY1AcCIAACIAACIAACIAACINB+AlWI97zCXdHgBLIkUq/q8T3bLlmmb/aKuXTerrf9vQcLyiQQI95jXifnel7etXu99gXivcxeRV0gAAIgAAIgAAIgAAIg0BACVYj3Imgk4p1733rMTvF2XpdA99VXxE+UTZNAzDJ3c9M6nxiXinyTBsR7mmMDVoEACIAACIAACIAACIBAWwl0oniXAONeDWdG8H03A3Se0DvgJbYgT+cQkLwCrog3kvoh3osQRlkQAAEQAAEQAAEQAAEQaCiB1MR7QzHDrQ4iIBHYedyR1gvxnocuyoAACIAACIAACIAACIBAwwlAvDe8g+FexxGAeO+4LoPBIAACIAACIAACIAACIFA9AYj36hmjBRCIIQDxHkMLeUEABEAABEAABEAABEBghBCAeB8hHQ03O4YAxHvHdBUMBQEQAAEQAAEQAAEQAIH6CEC818caLYGAhADEu4QS8oAACIAACAwR6NrhbBp4+LTWd/W3/dFp+rjO78qr85hlzPrNus3ydhvoHhAAARAAgfIJQLyXzxQ1gkARAhDvReihLAiAAAiMQAIhce0S1XZ+6Xdb7Ku6fW2PwG6AyyAAAiBQOQGI98oRowEQiCIA8R6FC5lBAARAYOQSCEXZYwS9T7yHxLoZvUfUfeSOQXgOAiBQLwGI93p5ozUQ4AhAvHOEkA4CIAACIDCMABc515nt5fXmUnvfMnnJEntV/1BdXV00MDCAHgIBEAABEKiAAMR7BVBRJQgUIADxXgAeioIACIDASCTAPfOuxbXrGXVXWZeQ9wn/kcgbPoMACIBAuwhAvLeLPNoFATcBiHeMDBAAARAAATGBkCD3LW2PWfIeG3kXG46MIAACIAAC0QQg3qORoQAIVEoA4r1SvKgcBEAABJpFQIt3c/M4W5y7ouacKLeX1CPy3qxxA286l8BA/wpa/ND+RH1L3U70TKINd/w5dXWP61wnYbmXAMQ7BgcIpEUA4j2t/oA1IAACIJAsAVcEnTumnfE9767SbWFv7yrv2sguWUgwDAQaRmCg7zV6df72Qa822vUR6uqZ0AjPV69aSg/dfxk98uwNtKjrz7Rs1Grq6yYau7abNlwzibacsAvtvONsmv7Gtw35u+jF39MDD/47LXjlDlrcu4RWjFpLXf1dNGHtKJrcvzFtM21f2nnn2TRhg01LYXTrkxfT/QtvoP6BPhrI/pN8uqiLurt6aMdN3kfvn/kFSZFWntTE+/Tpm9DChS947Vfpko+vDkn9rrJcOW2TNJ/EB+QZmQQqF+8zDv5KNNmnrzljvTJd2aZEQ5PACjYnCkWTTGNcuy1zDoZ2Rn4+82tTgT++fNLyysbYvNovZZ9dNqYum59kp+iY10FJN8+y+8nVRqjdUN9L3lHtGiehHbq5caXSJSx1PVKmIZt87UmegZbYK7VRwgZ5qiMQirSrVkPnluS84yL3MeO+OgqoGQRGBoGBvuX06v170UD/S06Hu7qn0ka7/CoT7+M7Hshv7/0XuvmZi2jpuLU0bfkE2mzUTNpw7HQa1TuWli7/M72w6kl6dsyLtHIU0daLN6E9t/08zX/iCnp07ALq7SPabOUUmj56Jm0waQb196+hJa89S8+vfoIWjn2Vege6aZ9Jh9De746fF9tgz79jP1rTv5JG96jVDq/Pj8MdMECr+1ZQb/cYOuVdN4n7qhPFe0jcK8dNAS0R+2Z9tvjW312iXFK37gjOZnGHIWPlBObNu5SOOmr2UDv2d52gjuuPmV8dc6X56rEdqkW83/XNTw2129XVTd3dg//r6enJ/u0Z+lcdm3XkhWSLdyXczd2E7e95eikUyQkt14wVF2Z+JXilH1vQm2LZ97ekbk50mzaaNlQp3mNuiOR5h7SLS1GBatbJjRczbx6RLxE7ug0Xy1DE0/ZDMoZUHrsfJEucXTdZ8rYnLYd81RDgxrw55rQFksi7yuuKwpvje72xV9Zu893ZzLu/h0j96/qoNP3Rec18rmN2PXYerkwo3WevtpOrW9kWa081wwm1Jk5AifdX5mfivc8j3num0uRd84l333zOF7Axjw9dW4wASNFAz7lX70TjB8bREXteTJts+lZnz6xc8QrdP//f6I7nv08LJ62hjZd1014bH0q77f55GjdhqrPMkleeop/e8jl6YswzdNYBDxfu8fN+9SH1S0zH7nYJjRu1wbD6VHRdfVRU3vysWLOEvnffMeoqS6fsdaPYhirE+6mXXtlqf+7sI1g7JALYJa595VReW7xzkfwY8e6LrPvEPUQ7OwSSyuAS7spAlzj3CfyQ+JcI+FrFOyfclXh/yye/vp54t3utDPFu1hmK3OaN6ur6bfGeN8ouEe8ugS0d8aGbBboOXb/rBkBINIZYqzTpDRGJiLUjgi7/fbZyPnCRd84+W5S4bJPcnMjLrAhnrk1JpFTSviSPdEwjX3UEXOeZeX6EIuO+88i1VF4f056Y30t/VZxP7IaOc4hNwa/ySsWyKcz1DQWuLrt+102I0M0Jly92m5y/gvTQOMmTJrluh24mmb/V5jgTuJJUltC8qOicqSXef7tnJt5fdvrc1bMxTX7bndGRdy207Vc9SgM2XL48fv/bVe+lFd1r6PhDbmf7d/Hip+j8TEQfveVZtM0OH2Hz/+T6T9EzK35PXzr8XjYvl+G82z/cynLinj+mMdaKBxVdV5/BqPzrn1VZP37jzsNbB07Z+wauiaH0KsS7qlwq4H2Rbm1gbLoqV1XkXdskWZKP5fPiIZhURlNc679dgjtGoLvqDDldm3gPCfedr92VHj70wVYUfusjLkhKvNvwJAJMl7Eno1VG3nXdrpsDeZbc2zcLfIPIdzNCwsk1oeLO0JiIrzS67hP80hs3evLICW/uxkKsvRwrlW6LalcZF1Nf3VxeX3TVxVJiv5kHS6VjiY2M/Hkm6OuRMUW1728fzjyC3FeXGTV35TGFPBf9l/ghtb2koZT3RnnMtdj3G5G37ZJcr7Qanwhu/QasW/FnC+QYg5R4X/SbdwUj71N2vyNKvOvzVnL+hqLzoVWZkrptDrfdeibdvPhqOn3/O2nMmOERbTtvS7zf9mH69Fan07Y7HcoiPf/Hu9LMMbPosAO/z+blMpyTtas+J+75gyzyPmko+8q1y+g7d6voOtHfvuMSGts7cShtxZqlmXj/eOv7nHe3X7wrOyQCPlacm8vYXRwlkfdQ9NysU9elj9l1q+OSlQMqHyLw3Khvf3poeXxZkXflJRd9r0W8//pbn/YulVfCXX0ePfyRVp6ZHzvfK97L+BHSXR+KovqGhy3GzXwS4eUS0dwydt1GKPKu8rieSzftky57991giLkpoNqV8DD7IiTKff1hi2Yu8u1rL0a8h8aGq/5QRNquS8osJjot9S3EWCKaXX6G/JP2VWiMtP8yDgsaQSAk3LWDriXzrnKSZe4mtBgBrsvZUXlXfVJR7ovO19SxoeuGNC30O5ynjtDvV01YopupWrwrg16+a9dMvL/otK2rZxptvMf8aLtbrAWPvbjySI5J6raNfuoPt9M3Hjqejp91Ab15m/2CPr366pN03q0H0dEzT6Nt3xoW70sXP0Nzb9mfjtj8BHrrbkfnYmUWOvuWA1pfT977ymHifdXa17IbCoe10r787qtoTO/rmwgq8f612weXqZ/23uvFNlQVedcGcAI+r3jX9XPL1Tmxr+vR4toVtTdFO2evGDwyJkegCvGun32XPEOvgdQi3u/59tEtYb7HL/em33zo7qFn3LVwV8b87mOPtS7ib/roeR0RebdHlER45Y2Am21pkW4fU9+5GwGhZe+2P5Ln6s08EvHW+qHe4ezg89KmHSGRaotSLq+qNxQVNtO1DVydXKTd9tdls24r5saQfePJfo7e7kvnUmNPP0ivlNKbLZLzwjUupJE2qb3IBwJeAqaA9T0v7hLDqkJb1NvHdKO6DUl+3zP3um7XknrTOdcye+75dy69ouEjFdeS6wH32yKpQ3LtrwhF7mpDEeyY6LZtQN/yP1L36CnZj3ZvJtqzyPu9+2Yb1nmWzXdvTFPefutg5D17zrp/1UvUM2ErkU/ccv/Wb7NjU19OvOcN9qxZ/Rqdfs0etM/k/Wi/D/xT0IdXlHi/+SCavXUm3ncOi/f//c2/0+V/upDm7HM1TZm2tYhNKNNZNw+K979/96B4X7FmmSKV/buUvn3Hsa2049/1vXXCviv7d2Ir7au3DYr309+XhnjnhLuyVRK5jnkmXdfpEuN2mqsPuA3rIN4LD+9kKyhLvCsHTdEu3QBPg6lFvP/mos+0BPtf/ueerXYfOGg+uYS7EvhbHnZO28S7K0rJLbXzjTCXUIxZNq/qdW0YZy+PD4nsvO3Zm9ZJbzr4+LV+fB8+rYXKN8GKOVNdYtVVfyjqbLfHCVxbMPvKS5b1+248cGxibxZoGyXjOtQ3EqGu+djPKLv6lVt6b46XmHGBvCBQiEAooq0qDkWzQ0vUXfXam835ni0PReZ99obaMwGFbhKofBU87242z4lpqbC3r3O+Nrj2QvUUGlcVF65KvC9/6gpa9sSXs3e3Z0vHu0ZnmvyVzBPPZo7Ukwn3yVn62izfqzRxyzNo/FaDS7e5jyQ6zgn1YX1uPCYgqdtl3zcv2zsLOPXSFz51a9D8V155kub+4iN0zKxTWfF+zTWz6ZFlD9JpR97HIRGln/GLA1v5/vGvfpD9fxdd+D+fbQl49dq41X0rW2mje8ZmKYPC/YR9/jU7MkDn/tfgsvmv7HedqB2VqarIu0S4u4zknhUPiWfXzvCu/Ha70psDulwovxg8MiZHoEzxbjqXpHif/73PtZ5n3/3Gd6zXETriroS7ei5+i0PPrmW3+WEX+ywKqT62AOTu5Nt1uKKnZh3Speuu0Zp3wzrJBnl2e+YNAu4GgF0/x4xLV7aEIt62rdzNlVjBG5owhq4iPjtc9cWKd+lz5C52ofZdLKVXStd+BRLWMQxjx4LUduQDgfUIcNFsVcC3dN5OU999kXY7Kh4S4K5ucj3z7ouax9yMkC6zL3HocGIa4p2HbYrT0OZteUXsst+dS8uf/Q5viJFj7KafpQ22k78KTWIbtzGdz0BJ3a6y11/3d3TH4l/RuZ+4Jws8jfb6r8T7WTceTMduP4e23SUceb9g3jtp2qhpdPQnfhbF05f5tJ8PivdT3z8o3r/+34PiPVumMEy8ZxPrlng/6T2D4n3uLwfF+9n7t1e85xXuynaJeJdAlkbeQ+Let1w+Zjd7ia3IkwaBssQ7J9aTeOb9gUuOCy6V18JdXWg3P+QsZ+RdL4FS3Vdk4xW7+82IoU5zHTPTOJHim3RId4Pnni93bSZX1rvYQ0vruWX3vki3yVwq3l2nKcddlZGIb27S6OvrUPRdskkSJ9qlbLhVDL5n1CX94zo/Yp95t8+j1jm7buWFPRakl2OJDdK6kA8EhhFwLZvXGThh7MoXKqPy+145xz1D77rB4NuJnrNfpbcx8l70WpfnGi4pE3PjOIWzyJwXaXv0/CiUFmP7sv/7Fi374/miIhM2/xJNess/iPIO/U44nnnnxHreDeykhj3+yI30rfmn0hnvu4KmTd/eW+yVRZl4vz4T7ztmkfddD/HmW7ViMZ3y4/fQoTM+Tnvs+/dSM9luBuMAACAASURBVIL55lx/UCt9zgf+g8aPHlw2r/q+tSndrce10k7c97utZfOKlxLwy1cvpXNuGnx18zkHXCu2o6rIu9gAK6NEvHObv/nezS55Pl6Zw0XWffXn9Rnl0iEg2VleWxv7nndVjhPuKk8ty+YfuvT4VuRdv999h5/sNPSMuync1QVmxsFfYZfNl9GF9jJfSdRdtWsKIM4OOxIvibxLlqi7ovBFNsMz/ShDvJucbEaxkzZd3jepKjvybtormey5fLVvIJh1mmPCvBnArdqw7VLfY29mcP3CjWc73X58wfU99oaBZHzE2on8ICAmYEfMfcvWVYUSEW42bC+Vt42Sboqny/mWx5u2uVYAuGDU+Mx7GddyybWZy8Oli8dMIhm5Z8eLBD1eW/BdWrJgbtDTiVudlAn3E6NphIS4rox7ldyw38d1y+Zbv5GOZ+UlBr629AWa86MP0Me3+xv6yz0Gnx93fZR4P+PaQ+i4nefQrIB4f+qJX9H5t/8dnbbvxbTpFrtLTGDznHLt4KvpTtv/8pZ415+Va5bT6dd/rPX1rAN+SGNHZfsQrPso8X72z49sfTvvoJ+ybegMnSjeJc7ZUXNVxozG6zokNwJc7bl2npfYhTxpE5CI6yIeSOqvRbw/Mu+LQ8Jdi3h1wbaFu3K2LvFugnUJDF8EN/bOvM4vEe7KppB4N23W0flQvdwGdqHBFboZ4Lp5IJ0IcfmkEztte93i3cdMsrSdE7IcG5/PrrGsjvnqixnD0ryS80XSt756ilwIUbZ8AtKx6ms5NK4k46RUj4pG3qVLzkPPr9sO+Zbxh5buqzokNxS4iLtpS8nPvZs3LHUzrj1MVFpobwzpPhzSOji7Sh1vFVVWpXhXJi97/CJaumDwEUP7M/FNJ9OkbU+qyLP2VDv3oj3pDRNn0NFH/tBrgBLvc646jL6w2yk0623+yPstPz+TbvrTjXTeMXdST69/GX6Mp/9w1cGt7GceeNkw8b589TL6p//8fCvt/33woizt9VfFKfF+5nWfbqVdcNg14uZSE+9iw5ERBCoiIBHYeZqW1luLeH/s8hPWiffB6LtPuCtH6xTvUjFVRFC4xHuM4LY3qFOMQqKcW9ouHUxSG3U+6WQ8RmxLuIfyhESAzcElvl3l7TEjsdFuSyJOfG2rusxN4WImp6FIuW9ccOI9xEPVyYk8Sbr2WTp2ka96Aq5+c/WTLYpceyVoa7nxyY3F0rwOiVt7N/o8gtw0lIt4hyL/qh6XuPZF20NtcXaUBhcVdQqBgeyVY61reK+K3Ha1/l76u+/QkseHR+AnzTyZNtheC/dsu7S1y9eVe/0VZZ3is2nn9+cdSY8tWUAnfPQyWvTnBbSmfxWN6h1Lk6dsQVM3mzXIY8lCOunyA+jkd51B2+w8+N71JS8/RYteWNB67rwn+2/KJm+my68+PlsF0Edf+vwvS0Nx0pWD4v2cw64YFl1Xx1atWdFKGzNq3LD2VFR+zlWfbB37+hEQ76V1BioCgZoJ1CLeY316+pozYovkzs9NCPXkMzTp5Bo3J6VcZF26wZxvIzlfRJ6z0U43bwKoNNsue0d6rn6bo52fE9p5nuOWiGRlh0SIuMaBPSakz2VL25PUb4oj39J75WPomfOQ3dz54eJn9m3MTZ2QnVK23DhEenECRW7Ama37VqvY48dnMcZE8b5EDSDgI/DstdtmSd30hoMeHZZl2RPfp1cfOKF1TG1Mt8Gsweer9efZa7fL/uzPyv2uo+H+790/oHPuuZDG9g/QqH6i3uwGRr/ayb2b6C/6emnXqdvTW3c5kP75lrPpMzt/hl5+6Um656k76OmuVS2/e7PVpf3Zsv2+7L7Hsp4u+uwWH6T3HyTfyI+D98XLDsmsyZbNf+TbNH7M69F1Va4ne0xVffr6h78dYPmqZXT2T49v3Yr55qev5poYSkfkXYwKGUGgFgKVi/davEAjIAACIAAClRPgVlooA3yrUVzHfTcC7HZC9VbuNBoAgRFI4OkfTWt5vdlfP0zdvevEYSYKu7LXj7181xezV8Ktoql7/UvrX+pf28rbv3YZPfezHVp/z/joix1Nbfmyl+mGH59KM2bsRDO33ZvGT5xCK5cvpmee/C098ugtdPdLj9DCUUqcd2XifoAm9w3Q7hvMpJ223Zfe+KbdaMKkabRq1VJ66vG76Q9/uo/eu98JNGV68fe7a6jHXXIwrV67Kou6j80uuoMrI9hPdjNh5ZqVNDpbuv/dYzr3mXfWT2QAgYYTgHhveAfDPRAAARAok4AprF31+jZlVHl9q0lsYa/z5nkspUxfURcIjFQCf/r+oHh3fbpHb5odziLLq5/z5tniE50t3rl+71u7mm677qt002M30jvf+Hb64KGn09hM4Nf1ufL2i+nXv791XXRdxeAln65WVH63N+9Jn37PFyQFWnkQeRejQkYQqIUAxHstmNEICIAACHQ+Ad/jL5JHVOxHPBQN1zF93NzbwSaHJfOdP5bgQdoEnv7J22lg9eIsmv5ylKHdvRtT1+gNacah90aVQ+Z0CUC8p9s3sGxkEoB4H5n9Dq9BAARAIBcBLvKuK7X3YJDsn2AKd1vES56Rz+UQCoEACIAACHgJQLxjcIBAWgQg3tPqD1gDAiAAAkkTcInw2Mi77aBvp3nJM/ZJw4JxIAACINDhBCDeO7wDYX7jCEC8N65L4RAIgAAIVEcgtPGc700K2hr7eXjfqw59b07Acvnq+hU1gwAIgICLAMQ7xgUIpEUA4j2t/oA1IAACIJA0AW7XeG55vHQnea6dpCHBOBAAARBoCAGI94Z0JNxoDAGI98Z0JRwBARAAgeoJuJayq1a5Z9Jdm92FNrEzN6yzl9Wb7VXvMVoAARAAgZFLAOJ95PY9PE+TAMR7mv0Cq0AABEAABEAABEAABECgrQQg3tuKH42DwHoEIN4xKEAABEAABEAABEAABEAABNYjkJp4nz59E1q48AVvT6l0ycdXh6R+V1munLZJmk/lN/PGlJP4jzydSwDivXP7DpaDAAiAAAiAAAiAAAiAQGUEOlG8h8S9SxRz8Mz6bBGtv7vEtfRGgmqfuyEA8c71Uhrp8+ZdSkcdNbtljPpbf/Qx/d2VZpYNeQPxnkZfwwoQAAEQAAEQAAEQAAEQSIpAFeL91EuvbPk4d/YRrK8SAewS175yKm9MRNsn1rXhtnj3iWyfuOdWEeh0iHd2qLQ9gy3cTcGeN83lFMR727saBoAACIAACIAACIAACIBAegSqEO/KS6mAl4pnW0z7vqvjtnjnqEsj77oeyZJ8iZj33WSAkOd6rD3peQV6qBzEe3v6Eq2CAAiAAAiAAAiAAAiAQMcRqEq8SwV8XvFeJPIeip6bHaij+KZod9kr6XRXhB3iXUIujTz2kvfQ95i8EO9p9C+sAAEQAAEQAAEQAAEQAIHkCVQp3iUCPq9412C5CLe57D3UGT5xrcqYS/E5e7kO5wQ7ou4cwfakc2JdWWUvo9eWup6Ht4+ZXmHZfHv6GK2CAAiAAAiAAAiAAAiAQNIEqhTvkqXzeZ95t8U7J4pDYt/sIG7DuqLiXbXl2gRPc+A240t6MDXYONdmc3pTOiXEpUvqFSJu4zqI9wYPJLgGAiAAAiAAAiAAAiAAAnkJVCXeJcLdZTMXeQ6JZ58otp9pt9st8sw7Z2/Ix5iN9fL2L8qVQ4AT3EmJ9xUr15bjdYW1jBvb26q9E2ytEAOqBgEQAAExgSZeN5vok7hDa8zYRM7wqcYBVGFTqfZjynZVId7zCnc1NDgxLInUq3p8u7hzkXOzft9y+bJEd1n1VHhKoep1BGKeY4/J6wJcOPLeCYI41YsiRjwIgAAIpEqgidfNJvqU4vhpImf4lOJIi7cp1X5M2a4qxHt8z71eQiLeuaXlrgi878aALaBN4c+V4WzlOEC8c4TSSneJcm2h5D3vKi8XwVd5IN7T6ndYAwIgAAJJEEh1MlkEThN9KsKjqrJN5Ayfqhot9dabaj+mbFcninfJqLKj5qYot6Profp8kX77ffISm6SrBuwbCJK6kad6AhLhzVkhqQPinaOIdBAAARAYgQRSnUwW6Yom+lSER1Vlm8gZPlU1WuqtN9V+TNmu1MR7vSMGrYFAHAGJ+PbVKC0L8R7XJ8gNAiAAAiOCQKqTySLwm+hTER5VlW0iZ/hU1Wipt95U+zFluyDe6x2jaA0EOAIQ7xwhpIMACIDACCSQ6mSySFc00aciPKoq20TO8Kmq0VJvvan2Y8p2QbzXO0bRGghwBCDeOUJIBwEQAIERSEA6mXx13CjaaMUaLyFfOldOVyjNJ+kiqU+SupDHT6CJnOFTM0Z8qv2Ysl0Q780Y+/CiOQQg3pvTl/AEBEAABEoj4JtMKjHNfUwxb4tv/d0lyiV167ZDNwx89qU6QeZ4dlp6EznDp04bhW57U+3HlO2CeG/G2IcXzSEA8d6cvoQnIAACIFAagZB4j4m0c+I9JjJfNAqf6gS5tE5LpKImcoZPiQyugmak2o8p2wXxXnDQoTgIlEwA4r1koKgOBEAABJpAoI7IOxdFN8V6UeGu2kp1gtyE8WL60ETO8KkZozTVfkzZLoj3Zox9eNEcAhDvzelLeAICIAACpRGIibyHouemQSpiby6N19/tZfYSJ7BsXkKpPXlSFSJFaMCnIvTSKZtqP6ZsF8R7OuMXloCAIgDxjnEAAiAAAiCwHgFOvHPPp2txbUfPVUOmaPctq6+iS1KdIFfhazvrbCJn+NTOEVVe26n2Y8p2QbyXN/5QEwiUQQDivQyKqAMEQAAEGkaAE+/aXW45e+wz71x9RTCnOkEu4lOKZZvIGT6lONLibUq1H1O2C+I9fpyhBAhUSQDivUq6qBsEQAAEOpRAjHi3XZTuNq/LhfKXiS/VCXKZPqZQVxM5w6cURlZxG1Ltx5TtgngvPu5QAwiUSQDivUyaqAsEQAAEGkIgRrxzYt0U6a5XxZW9MZ2vC1KdIDdkyAy50UTO8KkZozTVfkzZLoj3Zox9eNEcAhDvzelLeAICIAACpRFwTSYlz6f7nnHXhvne7+7avK40Z9ZVlOoEuWw/211fEznDp3aPqnLaT7UfU7YrNfE+ffomtHDhC94BodIlH18dkvpdZbly2iZpPkl+n6/avti2JNyQp/0EIN7b3wewAARAAASSIxAS73qzOnNTOu0Atwu8b6M7iPfkhkBug1IVIrkdygrCpyL00imbaj+mbFcniveQuFej0RS1ErFv1mcLYv3dJZQldeuzI3RDIK8Iz1sunTO28yyZN+9SOuqo2S3D1d/6o4/Zx810s2zIc4j3zhsXsBgEQAAEKieQ6mSyiONN9KkIj6rKNpEzfKpqtNRbb6r9mLJdVYj3Uy+9stXxc2cfwQ4AiQB2ietQVNoW71wkP0a8+wSzT9xLVwCE6jUhqvpcvnM3NNiOQAaWgC3cbcFufteV2YJdIuAh3tmuQAYQAAEQGHkEUp1MFumJJvpUhEdVZZvIGT5VNVrqrTfVfkzZrirEu+p1qYD3Rbr1yIlNV+WqirxrmySCPBQVz3sDwF4FEFoVUO+ZNzJag3gvsZ9TvSiW6CKqAgEQAIFSCTTxutlEn0rt9JIqayJn+FTS4GhzNan2Y8p2VSXepQI+VpybgtU13HRkOvRceN4ot123vlEgGfZmxDwUPddRddN+s37TBoh3Cfly8nARdFdE3Rdl56LviLyX02eoBQRAAAQaRSDVyWQRyE30qQiPqso2kTN8qmq01Ftvqv2Ysl1VineJgM8r3vXI4parc2Jf1+MS+6aQ9gnlos+d5ynvi8DXe7aNrNZ84lxTkCyZ13kh3jMSqV4UR9awhrcgAAKdRKCJ180m+pTimGoiZ/iU4kiLtynVfkzZrirFu2TpfN5n3m3x7nvOnbs5YI8yX/52iHcJG/vmQ/xZgxISAoi8SyhF5En1ohjhArKCAAiAQK0EmnjdbKJPtQ4KYWNN5AyfhJ2feLZU+zFlu6oS7xLh7hpOXCQ6JMZdAtuV325XumGdSyhz9rpuDnCnkb1k3rVUXtUR2zbXLtL9BGLFeyi6jsh7xjnViyJOAhAAARBIlUATr5tN9CnF8dNEzvApxZEWb1Oq/ZiyXVWI97zCXSJIpdFo3zPvXCTerF8imvMI6JhVAq6zAO95j782FC0B8V6UoFU+1YtiyW6iOhAAARAojQB33VTva3e9m10f14aM3+08Wn7fKevZ5Ttul7PzceVCADifSoM3witqIuf/v71zgdasqO583VfT3dA8mkdaDQK2D5BogADLiATDxIhG4wNE7SSmbUWCwySCZI2GFiK2yvgAzRgdMem0j+kRGTRGMRIiwyggGIIsCWaFBeODhy0i8rJft++9c+q7FNStW1V71zmnzrdPff+Pxep7v1OPvX97f9+t/6nHgU9lJLXUOEq2K4d4b5JNlBimrts3ACih7t4scA+LC91MaOOgOM6+dWolQRt2NInVqNX1CXjDwN3zXvewOt0eDqwbtcyCvyAAAiDAIOAbTGphbl5auJtXSMjHBLxPhOv3zMsW/KZsE+Gu25U6QGaEo1dFSuQMn3qVgkFjpcZRsl19FO+cbHVnzXUd3wnu1PPRQzP9vpPnKbu4qwaMrT6BH+qD8oOyDddpAtRyd7oFpThtQLxzSKIMCIAACIwYgdhg0p5dtwW9T9iHsMWEuH3NFvQ+YZ8SFqkD5BQf+lC2RM7wqQ+ZR9soNY6S7ZIm3ukoowQIDI8AR3yHrOPWhXgfXnzRMwiAAAiIJUDNvNuG+2bhKceomXe7vm8Wnmrfd13qALmOL5LrlMgZPknOOL5tUuMo2S6Id35+oSQIdEEA4r0LyugDBEAABHpGIGXmPSTezay5Ed++WXSDJSTQsee9Z4lTmStViDQhCZ+a0JNTV2ocJdsF8S4nf2EJCGgCEO/IAxAAARAAgUUEQoNJs0zeCHb3gLqmB9b5BD9m3vuVoFKFSBOK8KkJPTl1pcZRsl0Q73LyF5aAAMQ7cgAEQAAEQMBLgBLvupI5bd5twJ6JTz1t3j20Dnve+5egUoVIE5LwqQk9OXWlxlGyXRDvcvIXloAAxDtyAARAAARAgC3eqcfDubPuuuEU8R46VR6nzfcrSaUKkSYU4VMTenLqSo2jZLsg3uXkLywBAYh35AAIgAAIgEDr4t0W8ZQgtzunyjYV8VIHyKWlYImc4VMZWSo1jpLtgngvI/fhRTkEsOe9nFjCExAAARBojUCdA+t8M/PuHnZjYMqj4uwD7/TPdZ/3LnWA3FrQhDRUImf4JCS5GpohNY6S7YJ4b5h0qA4CLROAeG8ZKJoDARAAgRIIUOLd+OieNO++n7Js3hb25mf3sDrf+1zeUgfIXPv7Uq5EzvCpL9kXt1NqHCXbBfFeRu7Di3IIQLyXE0t4AgIgAAKtEZA6mGziYIk+NeGRq26JnOFTrmzptl2pcZRsF8R7tzmK3kCAIgDxThHCdRAAARAYQQJSB5NNQlGiT0145KpbImf4lCtbum1Xahwl2wXx3m2OojcQoAhAvFOEcB0EQAAERpCA1MFkk1CU6FMTHrnqlsgZPuXKlm7blRpHyXZBvHebo+gNBCgCEO8UIVwHARAAgREkIHUw2SQUJfrUhEeuuiVyhk+5sqXbdqXGUbJd0sT7qlUHqC1b7gsmjr7OebltmHbd9kP9cctxbEEZEEghAPGeQgtlQQAEQGBECEgdTDbBX6JPTXjkqlsiZ/iUK1u6bVdqHCXb1UfxHhP3OuNsoW4y0K4TEvJ2toZuElB9d5vx6K1rAps2bVRr164bdKt/Ni/znmuPWz5Uzq4H8d51VNEfCIAACPSAgNTBZBN0JfrUhEeuuiVyhk+5sqXbdqXGUbJdOcT7+o2bB4HfsG4NmQCcmfSQ8PY1rsvGZs19/flm6XXbvn5Jh1CgWAIxIW5fMwCMuLcFu6+cCwzivdgUgmMgAAIgUJ+A1MFkfY+UKtGnJjxy1S2RM3zKlS3dtis1jpLtyiHeddS5Ap5anp56Xfftm3m3MzEmyu3+ODP03WY4ehsmAYj3FulL/VJs0UU0BQIgAAKtEoh9b7rPbg89y90YZK7rf30v8yx397r9vv2897qO4m9BXXJp9UrkDJ/SckBqaalxlGxXLvHOFfCp4pwjzKmZ95B49+1/NzP1WC4v9VPfjV3ujDn399CMfGz5PGbeu4kpegEBEACBXhGoK959Qt4W764IDwl/+32f6K8j5qUOkHuVGAxjS+QMnxiB70ERqXGUbFdO8c4R8HXFu0nHkOA2YtsV31R/drv651A7Pfg4wMQWCcSWxetuXDFuykO8B4Ig9UuxxZxBUyAAAiDQKgFKvFOdaXEdmml36/qEuCve25iFx98CKmrtXC+RM3xqJzeG3YrUOEq2K6d45yydr7vn3RXvvuXuuozdvtkP7+apK9Bd0e7O1NvXh53z6L8bAtyZdm0NdUgdte8dM+/dxBS9gAAIgECvCIQGk7GZ9ZCDvpn3lKX2trin6sUgSx0g9yoxGMaWyBk+MQLfgyJS4yjZrlzinSPcfSnFeVQctezd3asemm2PPSYulO5YPt+DL4IMJqaKd9eElEPrIN4zBBBNggAIgEDfCfgGk2Ym3SemqaXxhkdsBt235z11fz3E+/AzT6oQaUIGPjWhJ6eu1DhKtiuHeK8r3HUmccQ7J+PsU+cp8Y5nvXOIjnaZFPFuk8Ky+UDeSP1SHO00h/cgAAKSCXBm3m0x7xP22j9fGZ/fZpl97MaAaa/OfnddF38Lusm4EjnDp25yJ3cvUuMo2a4c4r1JnDninZr95h5YFztNntpL38RH1O0nAZ+AN55wnvOuy1JL5nUZzLz3Mz9gNQiAAAhkJUCJd3emnXNQXWgfu3GEOryuyZJ5iPes6bKgcalCpAkB+NSEnpy6UuMo2a4+indOxvn2qet61Pu+A+5Mf9RNA45dKNNfAhzhTXnHaQPinaKI6yAAAiAwggQo8e4T3Bzx7UPJOYyuqXCHeO8uiaUKkSYE4FMTenLqSo2jZLukiXc52QRLQGAxAY74DnHj1oV4R+aBAAiAAAgsIpBTvIcOoPM9Hs59BnzdJfMQ790luVQh0oQAfGpCT05dqXGUbBfEu5z8hSUgoAlAvCMPQAAEQAAEGol3XZlzEF1sX7tuwz6wjiPwU8MmdYCc6of08iVyhk/Ss45nn9Q4SrYL4p2XWygFAl0RgHjvijT6AQEQAIEeEagz827cs/fDm/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+JQrW7ptV2ocJdsF8d5tjqI3EKAIQLxThHAdBEAABEaQgNTBZJNQlOhTEx656pbIGT7lypZu25UaR8l2Qbx3m6PoDQQoAhDvFCFcBwEQAIERJCB1MNkkFCX61IRHrrolcoZPubKl23alxlGyXRDv3eYoegMBigDEO0UI10EABEBgBAlIHUw2CUWJPjXhkatuiZzhU65s6bZdqXGUbBfEe7c5it5AgCIA8U4RwnUQAAEQGEEC1GDSPMvdoHF/1+/7yvhQ2s9sN892p5DjOe8UoeFdp3JneJbV7xk+1WcnqabUOEq2C+JdUgbDFhBQCuIdWQACIAACILCIgG8wyRXWujEjrm0B7/s5dhMgVLduuKQOkOv6I7VeiZzhk9RsS7NLahwl2zVs8b5q1QFqy5b7vIE21zhl0jLlidLctmPl6vaNeiDgIwDxjrwAARAAARBgiXe7EGfmXZd3BbgPdWzmXV/z3TTAzLvcpJUqRJoQg09N6MmpKzWOku3qk3jXApr7MjcEuHXs8r6fdb8Q8Fz65ZbbtGmjWrt23cBB/bN5mffM775rdt0YIYj3cvMHnoEACIBAbQLUYLKOoK478869UUA5S/lE1cd1HoESOcMnXuyll5IaR8l25RDv6zduHqTKhnVryJSxBXFMaFOz81RHrvAOCXHXnlC/VH+4Xh4BV7jbgr3uNR8liPfycgcegQAIgEBjAtzBpG+vu+ncCHx7Cb3PMM7Mu5mBt/9NdZLrU2q7KL+QQImc4VMZWS41jpLtyiHedTZxBLxPrNtimTPTzSmj7eGId+4svW4Por6M74wUL+oK9Fg9iPftu1JigLIgAAIgMLIEYoNJau+7K8Z9S9xjot+Fbsq6/6YGR+oAOdUP6eVL5AyfpGcdzz6pcZRsVy7xniLgfUvc9Xu+Pe8cge0T1hzxbmcZ96YALzNRqu8E3CXvsd9TykK8Q7z3/bMB+0EABDoiQIl334F02rTQEneO4I+Vwcx7R4FvoRupQqSJa6Ps09Il0+qhW1+q1MwjfoQTK9Rez/ma2r5zqgniTupKjaNku3KKd46A9y1Td0V7bCl7TJRzhL5JTFfwh+pixr2Tj7K4Tnz71UN73iHeGeGT+qXIMB1FQAAEQGAoBCjxHjOKmnl3l9PbbcVm11Nm63324W9BN6lUIudR9mnp1A714M2HR5Nn76NuU9und+smwRr0wonjxNg2det3P61uu+er6oGxn6pHp3aqmXGllu4aV3tNr1AH736kOuI569Re+/3645Zse+ROdcv3/k7d8Ytr1UOTD6ttU7vU2OyY2n3XlNpndl/1zP1PVEccsU6NL9nfaz3HLrvit3+yUX13y1fV7NyMmqv+47zG1JgaH5tQzzngRer4p5zBqaK0XTnFO3fpvHtAXFvi3YZQd+Yde+BZqVR8oRRBOVl1gwAAIABJREFUnlLWBy77nvdnrnlvcsBu33xusM7yZVNq67bppDZTvhQfrNrfm9F+qBy3vnYgtaxxWtvn1vW1Re1FjZ3WbM+A+faYprTNGXBzTqTW/nNOmOb0p9sKlaPq+65TdVxxwvXFTfSUflLr1uWR9GFE4d4Q4H5vUjnp2/dunyDvfqZt8W5gtTHrrtvi+tSbIAk1tETOo+zT0kq8Pvjd49Xc7P3ejBsb30/tfeS3KvG+RGhGPmEWFcfvf+9v1FV3f1w9smyX2n/r7urJU6vVXktXqanJpeqRrT9V9+34gbpnt5+p7dUig2c8dIA67tC3qpvv/Jz6/tI71OSMUk/evlKtWrJa7bniQDU7O60e/uU96ic771Rblj6oJufG1QkrTlbHPO9dizhRdrkVPnrTy9T07Ha1ZGJZdWmMyX1O7ZzZpibHd1NvO/oKVp2c4p0j3LWR7gy3u1xel4ntg+eKcm45Y1PohgILLAoVRyBFkKeU9YHqRLxf88HXPt73+Pi4mv9/Qk1MTFb/T6jJyfl/9XuHr/2oCol3LdwHoochrm1nQ1+KWvByX66gt8Vy6GdO25SAt220beCId91/qiBzRbvxIeW05zri1hXv1B5Z3/La0DJeNw7U8l27fEhY+Nrk3Fiw63FFDyePQgeChR6zNfgcVY/g4vrBiQ/HTpTpDwHf92adz04od3wz7K5w5y7N51KlBsjLlo+pbVvnlPnXtOv+Hno/VM61T5fzvXTfvhe3XS6H3OUozrn7z9H+KPukxfsvbq7E+0xAvE/sp/Y5Ko94D03YxCZyYteoOF58xVFq+dwytea4S9SKffyrDcbmHlHfvflv1bU/+Z9qy4ppte+j4+r4fU9RRx/zVqUm9vam3/S2e9WXvvEWdedud6t3vuiWRWUou9wKH/mXV1RvzanTj/6UWja154LLenZdv/SsvP3aNv2w+uRNp1Vvjam3HfNl1sckl3hPFe6pe95TxLwBUVe86/rY/85Kp6ILpQjylLI+aJ2Kd0q46+uHveHiTsV73Vl2jnj3CWxu5sZuFpg2TPuxGwCp4t20HRPgnFl3ziA/tLS2js11xGVqP6EbBrEbCdx4+8pxb4Jw/eAwooSWtpO66dDEZ9SVQ4A7mOTkgzv77uaRT8ibMiEiqTfLdDs+n2whbYvnkJC37eGIcLeM6cMW5O7P3CwIiX1u/VzluFsufDdHjU1tXvPd3ExpP5Q7ufiltGsmNXQdd2Ijdi3Fp4F4/9fjKvH+c69pYxP7qn1+47rWZ95DEzaxiRxqkof6Xtv8lRerbePT6k2/dzUZhp077lUXfuv31BsPvkAd+PSXk+WvuOqN6u5t/6FO//3rF5Wl7HIrfOQ7rxy8dfZxX1CzzoqHian51akz0wsnqMarOF503amDa2879u9Je02O5Fw2zzLisUIhcW1m5qlnr9sz+L7965z3tCm+R9eZ1QD6Ova8p0S1rLI+UW485DznXZflPOu9M/HOEe565v1Zf/ghr3g3d1LbXDafc+bdtO27OVBnyb17syCU7pybEbouNeB2RVyoP87MNCX2Uz66oQE7x97YYM21gTMrHRMcoZlwjq/ubGPsRkjosVnuDGasXw5Tuz6VOxwfUUY+gdTBpHyP4svmKQHtCmUjyn2C32XhmzmPiXefwB8MpB9bGeD+LI19KHfc747YDcU2rtl/6+r2bdhK/Dy44yH799i1VJ+0eH/gX14QnXlfecy1nYj32FiQM06k4njj9RvUVQ9drs576XXVzPXy6EdrIN6veZn640POUwc9c15Mx14f/Ydj1erdDlMve/GnFxWj7HIrXHSDEe//q1Lpeun8/Gtscrv66xv07LpS//l5n1Jzu5Y+UXViWyXeXz/4/ezn9Uu8U7PisZlv6prmwTl9Xpez99rH6oWuUTmC6/0mwBHelIecNjoR79/88OujS+XNMnr97zPWfKBT8c6Z4faBjs286/K+fel2O9xl76EbDCk3BXz2x2ZrfeW5YlbX5Qh6tw/OjG8s4TlCmlM/pUzdPuuKX87MubGfmrXn2MCd0ae+iHC9nwRSB5N98JKaebd9iIlyn4iOLW1PEe/GBu5SfYncubnThkCnbg7X2Xrha5Pr0zDjkbqUPMWnrTcfW4n3n3ndG5vYXy0/6jutuk4J8VRfH/9cVQew6de2wNOHfnbv9eqiW89UZx72AfWUp/5O1Kcd2+9S77/6leqNq9+lDnpWXLzv2rFFbfjGS9Wap56lnvlrf7So3ZRY6Mofuu5VgzbO+a3NC8T7+OSO6obCawbX3vHCy9TsLusQwUq8f+iba+brHfclVrxyLZtndY5CINBDAhzxHXKLW7cT8X7txX8Q3ONuC3f98+rXXbhIvMfuJnPiGtvzniqCXTFtRLpth2mTs5+dEvmmXc6+eruMPVsb2/ds291kGTslZCmx6M4UU/vXfbPRvkOwQiKWkze6TIiJvuZbCmzejy3ppVi4trn9UPW5sXd9M/1SPtdZrszljXJyCKQOJuVYHrYk5lNsVpua8fbNwttW+JbmU8vmQ7Pvul3pe+C5udOmePd9H3Pb933nut9zXJ+G+TlIFbQxn5bM3l2djL5ST+VWon2reuA7J1YH1gWWzY/vq1Yee7Uam6hmqqt91rM77lc7Jw5shGJY4n1yfIc674vPVyfsc5I64YT4gcvbtXi/6pVq3TMq8X5oXLzffutn1Wd+dLE694TL1bIVhyxik5pfH/zWvHj/8xc+Jt4ntle/zalt04+oj117+uDamS/4ZLUffkX1U3XGxkw1A1+J9w9eMy/e//x4iPdGCYrKIDBEAp2I9+s/+gbv4XSucNe/H3Lq+7zi3WWUcmhdGwfW6f59B8a5y+NjIjtlmb7dn3toXcqy+zqzpz7xx5l51za7gyX9nru0OyaoOTcaOEvFY+KfmpU2ueZbZrkoD6tD35qIa7s9ShS7caG+N3z2c/qAeKfIjsb11MFkH6iEfHLFd8qBddpvW2jbvxsm7v75OnvlTVtS97nb8efkDvX9xBXese9fbhv2d775m+XmM8enYX4GUoW7tjXm09x9n1eP3vkONTZeHYY2tqTS5L+oaiw8AO0Jfycq4b5P9euuqtyDao+Dz1djT3pjbRycCZs6/lI+G4MvufTEasJpUr35Nf8U9WH7trvUhq+/Sp122HpSvP/j196ibnv0e+qcU2/wtpmaXxdec/Kgnb/4nWrZfCXOL/6/b66E+6ODx8btnNFCXlUn0S+troxVAn4PddYJf1O9M6fe98/zy+bf8cLLWfHBzDsLEwqBQKcEOhHvN35s3aJT5X3CXb930CkbggfWaTJt73mPneAei0TdA+u4e9Ltvu0bBNQNALf9JuKdK6RtW90Z+JCYN3V8gjQ24LLrUSsFYr5zP2VcIcuxeZC/R78/+ZR3Y2vKTLmPu+tz6g0ZasafyxTl+kEgdTDZB68o8a59MKfNu/64At2U1f/6xL7blnuKPTWbb/rnlpPEn5M7bYp36m+B77s39n3mu8bxaZgxqCNmKZ9mfvgBtfWev05ya+mT3qymnrb4UWgpjdgH7T3+9895ylAdfwefVWLZvC7zz1eera596FvqfX9wo9o5XT3gPfDS4v2CK16tTj/8XHXQYfGZ9//++ePV/lP7q9ed/EVvaxy77Irvu3pevK//3Xnx/uH/My/e1dxC8a7G5sX72397Xrxv+Kd58f4XJ0K8p+QkyoKAJAKdiPebPnHagsfBhYT72Ni4eurJFwxVvPuCQy2t9x0mx30WO5UMsRPlc5w274pv277YNVOOOwvi+h0Sv6li1x6kpYhNTllqsGkzyHUIHGUnJ36xnKvDm8phXO8ngdTBZB+8DO15jz0eLrb3POSz73A7iPcnaPm+Z2Lfr21c435/239D7PhK/jzkFLIzd31cPfrDC1kf792f+jY1edDZrLLcQl0/Kk7bddedV6q/unm9Ov9Fn1N77P2soKnbt1bi/SuVeH9ONfP+bP3oNv9rfO6X6p1f+G11yoGvV0c+/yxvodT82nDVKYN2zn3xZ9XYbHVgXbVsfq4S7nrZ/EVXnzG4dvaJnxgsmx+rBLxeNj83vk2998r5/fbrX/S/WSHAzDsLEwqBQKcEOhHvt3zqjMef4x4T7voL5sBXvzsq3uvQ4e559y1H5yxR983Cp7QV86lN8c6ZHeaIv5QZC+6AyTdj7+PCPXyojVl30z+3T1O+jgAODWa5+R6beYq1ETpc0Jcr1I0Drq0o1w8CqYPJPnjVRLxzD5ALHU5n+FCPirM5xpbvS973Hssd7vdj7O8V5xr1t4fTxoJYMGZsh/EZqCvcta3cz/js3Z9SD9+xIereHoe8vRLuf9o6gmGI99npB9S5l75Yvf7Zf6Kee9Sbgj5p8X7+35+szjjiXHVwRLz/7J5vqwu/+afqXSdeovb+lSO97XFjYSpf8PX5Q+ne9dLPzIv3x15jEzvVeV953eC3C17++Wobw5LHr2nx/p6vvWHw+3knXcaKFcQ7CxMKgUCnBDoR77duPHNwYB0l3LXnXYn3lNPeQzPvdqRCh9RxDprjRDx2MyDWR0iMU0IsNjOSMujxifLYcm3OzQPNi2MD5aPNnVOWGgya9jizSm7Mqf65HF02dXzUdXw3LCgbOXmMMv0hUEeAxfIvxXNurnHLmb5jPlGPbqNOjH+8D+txbiGfOXvqqf76KN51vNwXZzuQyStT13fT0b1G3RDltGHbmiquUvK9btnY8nLO0vMUn2Z+fIl65I73eE3d42nnqMmD/6yuG53W4/r84Y0nqKfscaB63amfC9qnxfu5l71G/Zej36kOPjw883791RvUlT+6Qr3/tOvUzl3+Zfhcu4wx539l/nntf/mKTy8Q73Pj29V/+8e3Dq7915d8vLr2xKPitHj/yy//8eDau1/+BRZ3iHcWJhQCgU4JdCLeb9v0Zyzhrj0fhniPCXnfNW0nd688Z2k7J+JcG91yZrAUmmEN9R0TqhzhbNr19c+5MUAJYHsQyN2XHuPMEQGxgWcKE5tN7GA9qpyPAffmByfuVAw4eYsy/SXAFe++z4X2mnM4IkXH/nzYZUPvU/1S4t304T4mzn3fd8Cdr67rX+hUevfGga7nO5jOPehO6uF1qUKEygMJ10fNp6XVI8f0a2xyefVYtfmD6nb98JPq4dsXzsCvWH2Omlo9L9yXLZ2oniu+dfDzdvsRZRIC+JgN3Dh+8fPr1L8/fIc667WfVg/89A41PbtDTU0uVfusPEjtvvIZ8zx23q/e/pmXq3NecL468NCTBu9N//Je9cB9dwwOjZuo/lt5wNPVZy4/s1rSPqNOX/e1IAmuXaaB9V+cF+/vfc3nFsyu6/fGJ6YH12Znphb0p2flz73sDwfvbXg1xLugtIQpIJBEoBPxnmRRVfj2zeemVomWj30pxpbF60a5B8xRz2OnHhtHOWzfBPDZ5Z5Ib9oLiVJKrNoiULfFnaXgzE7bgt79OTYot+3w9eOzU78XuoFhM6d4mHaoGwWuDVS7Mds4Nz6omyxUXsViG9u3H2LN6Q9l+kEg9L3p3iDifOY5Hsc+K+7NMbs9zg0wUz51gMyxG2UWEyiR86j59MDXf60K7LhaedL3FgR45p5L1YO3zO/b3vPZ71ZTh5y24PoDX39u9ftsVe/fRH40uHG8/ZbL1HtvvFgtnZ1TU7NKTVaHws3qk9yrifNfmZlUR+13uPr1I1+hPvKN96g3HfEm9fP7f6Bu/PG16q6x+Zsek9U20NlqD/pMtd380Ykx9eaDXqKOPyl8kB/XLgP1HZe+trKmWjb/qo+p5bvtsYD1RLXSVb9mZhc+HWDrjkfVe750pn5wnLrwtZey4oOZdxYmFAKBTglkF++dehPoLPVLUYLNsAEEQAAEhknA973pW2FCiXfuE0JSxLsr2KmbZIYj/hZ0k1Elch41n+7/8pMGyfLk3/83NT75mDisROH26Um19ea3V7O9O9Tux3xMLZ2qBOLsrkHZ2V2Pqnv/QYt+pfZ7xU+6SbbEXrhxnNv1kPrqF9arAw98rlp96G+p5XusVNu3PqTu/sG/qtu+/w11w/23qS1TWpyPVeJ+Tu0zM6eO2XO1eu6hJ6pffdrRavcV+6sdOx5RP779BvX/fnST+k8nnaWW7b34+e51v5vO/uyp1RL8HRX/alm8PpCO86puJmyf3q6WTC5RF/0R9rxzkKEMCEgkAPEuMSqwCQRAAASGTCAk3o1ZdZeuh9yixLtdz+2bO/vOHbgPGX3vuy+R86j5dN/l8+Ld9xpfoq9VM8s77w2WOeDkfot36kO4ZHJWXfPlD6or//0K9Zu/eqx6ySnnqbnJPalqweup+fWl72xU3/6Pqx+bXddz8JzXmNKz8kc//Th16m/On0hPvTDzThHCdRDongDEe/fM0SMIgAAIiCeQsuc9tp0k5Ghor7xdPnRwoinju4EQ22ufOkAWHyShBpbIedR8uv+rz1dzOx+qZtN/npRl45P7qrEle6n9XnZ9Ur2uCkuNo2S7PvE/LlFn/MlbkkP07XsfVr+x3/LkeqgAAiAQJwDxjgwBARAAARBYREDynnfqMLxQOKUOkEtLvxI5w6cyslRqHCXbJU28r1p1gNqy5T5vQrrXYmVDGU3VCV2n6pXxCYIXEghAvEuIAmwAARAAAWEEpC2bpw6z1PgoUS91gCws9I3NKZEzfGqcFiIakBpHyXb1SbzrJLNFtP459DI3AGJlTF37ZkHoBgHEu4iP+NCN2LRpo1q7dp3S/7ov/b77MuX1+/bPMUcg3oceZhgAAiAAAvIIUIPJ0GMJuYfHuR6n7nmPPRYxRJPySV4U+mlRiZzhUz9z0bVaahwl25VDvK/fuHkQmg3r1iQnFlckt1WOms03191/kx1Dhd4TCInv2PvaaVvUcwQ8xHvvUwUOgAAIgED7BGLL5nVvoUPiFp0+v2xKbd02/9zh2CtV9PvEO9WG1AEyxaZv10vkDJ/6loV+e6XGUbJdOcS7jk5dAc9ZNm8LaV8muDPpVHZzZ95NO6Fl/VQ/uN5vAhDvLcZP6pdiiy6iKRAAARBolUBo2Txn+foCce8R75zD6owz7lJ4U9c9JC9U3oaCvwWtpkiwsRI5w6ducid3L1LjKNmuXOK9roD3LXO3l8Drn2Oz4NRMurYrtq/dzlHTly3auTP+uXMd7XdLoI5wN8vr3eX01Ow7Zt67jS16AwEQAIFeEGhrMMl9znsXUNryqQtb+9xHiZzhU58z8gnbpcZRsl05xXsdAU+JY3fPuy3mfcKcmqW3hblb39xIoG4YlPHpgRcxAhDvLeeH1C/Flt1EcyAAAiDQGoESvzdL9Km1gLfYUImc4VOLCTLEpqTGUbJdOcV7naXzHPHOSTF3tt7U4bTvW0aPPe8c6uWWSRHv1CF1mHmv8kTql2K5KQzPQAAE+k6gxO/NEn2SmGclcoZPEjMt3SapcZRsVy7xXke4+2bO7SzwzbrbdXzC3LeM3s0s7HlP/6yNWg2f4KYOqrMZpRxah2Xzo5Zd8BcEQAAEGASkDiYZpgeLlOhTEx656pbIGT7lypZu25UaR8l25RDvdYV7qniPZRd35j0m7kPL5anZ+26zHr11QSBFvNv21KkH8d5FRNEHCIAACPSMgNTBZBOMJfrUhEeuuiVyhk+5sqXbdqXGUbJdOcR7k6hzTpsPtU8dVkfNzNt73E0fVJ0mvqJuvwi4Qpxa/q69q1MH4r1feQFrQQAEQKATAlIHk02cL9GnJjxy1S2RM3zKlS3dtis1jpLtGqZ4950sH8oY92A6u5zdTmi/ui5vz8ab+tRj30I2UvW6zXz01gUBjlin7OC0AfFOUcR1EAABEBhBAlIHk01CUaJPTXjkqlsiZ/iUK1u6bVdqHCXbNUzx3m12oDcQaE6AI75DvXDrQrw3jxNaAAEQAIHiCHAHk/q56+6z2Lkw3Lr271S71HWfDVyfuPajnJ9AiZzhUxnZLjWOku2CeC8j9+FFOQQg3suJJTwBARAAgdYIcAeTMQEeM8Yn1PV75kXdEIB4by3UrTfEzZ3WO87YIHzKCLfDpqXGUbJdEO8dJii6AgEGAYh3BiQUAQEQAIFRI+AbTNrimuIRE9++dnT5lBsBEO9UBIZ3XaoQaUIEPjWhJ6eu1DhKtgviXU7+whIQ0AQg3pEHIAACIAACiwhwB5OUiF6+bEpt3TbNIhwS9XZl05/7L6cDrk+ctlAmTKBEzvCpjIyXGkfJdkG8l5H78KIcAhDv5cQSnoAACIBAawS4g0lKvIcMcoW6b+bdV9cn2rk2cH1qDeKINlQiZ/hURjJLjaNkuyDey8h9eFEOAYj3cmIJT0AABECgNQKhwSRn6Ty1X10bGdrzbur6BHnsQDuOgJc6QG4taEIaKpEzfBKSXA3NkBpHyXZBvDdMOlQHgZYJQLy3DBTNgQAIgEAJBLiDSY5oDs2g2++bmXfznnsDgLMfnrKF61MJ8RumDyVyhk/DzKj2+pYaR8l2Qby3l39oCQTaIADx3gZFtAECIAAChRHIeWCdRkXNvNtlqFl4gx7iXUYSShUiTejApyb05NSVGkfJdkG8y8lfWAICmgDEO/IABEAABEBgEQHuYJISzCG09t51XcadeTf1Qkvw6/TL9Qnp0IxAiZzhU7OckFJbahwl2wXxLiV7YQcIzBOAeEcmgAAIgAAIZBPvodPmqYPnKHFOXfeFVOoAubT0K5EzfCojS6XGUbJdEO9l5D68KIcAxHs5sYQnIAACINAaAe5gkhLRPvEe278eO5ROO2cfmMc5GM8GwvWpNYgj2lCJnOFTGcksNY6S7YJ4LyP34UU5BCDey4klPAEBEACB1gi0NZhMec57a8YHGmrLp9x29r39EjnDp75n5bz9UuMo2S4p4n3VqgPUli33DeJo/0xlZkpZTtuh9rj9cMtRfuH66BKAeB/d2MNzEAABEAgSkDqYbBKyEn1qwiNX3RI5w6dc2dJtu1LjKNmuPol3LYy5L/tGAFXHlPWJeyPGfaK8jj2ULbgum8CmTRvV2rXrlP7Xfen33Zcpr9+3f455CfEuOwdgHQiAAAgMhYDUwWQTGCX61IRHrrolcoZPubKl23alxlGyXTnE+/qNmweB37BuDTsB6s68Ux1QM+Hu9dDvMRHvE/2h9yh7cV0ugZD4jr2vvbFFPUfAQ7zLzQFYBgIgAAJDIyB1MNkESIk+NeGRq26JnOFTrmzptl2pcZRsVw7xrqPOEfDuzLVv2bwp486OhzLLLmcENJWF3Jl3047bh3k/1w0Iyn5c74YAxHuLnKV+KbboIpoCARAAgVYJlPi9WaJPrQa9pcZK5AyfWkqOITcjNY6S7col3rkCPiR8Y0I5ZV96aLm7T4D7bibY7+k6vpl5TtqHBD+nLsoMn0Ad4W6W17vL6anZd8y8Dz/esAAEQAAExBGQOphsAqpEn5rwyFW3RM7wKVe2dNuu1DhKtiuneE8R8Cmz1nXEO7U/nZr1Dy2bp5bld/sJQG+5CEC8t0xW6pdiy26iORAAARBojUCJ35sl+tRawFtsqETO8KnFBBliU1LjKNmunOKds3Q+NPMem6mOCXHfsvnYsng3XVP3vEO8D/ED32HXKeKdOqQOM+9V4KR+KXaYU+gKBEAABJII+L437Wesu43Zz1wnn/1+9PsXVDd1Y/VC16i+7I7wtyApBWoXLpEzfKqdDqIqSo2jZLtyifcU4a6TKDbzHlv6nnqQnE/4N9nzDvEu6isgmzE+wU0dVGcbk3JoHZbNZwsjGgYBEACB/hIIiXdbpBvvXAFNCWr7euyGgG6fuilA9QXx3n0OShUiTUjApyb05NSVGkfJduUQ73WEu86i0HPeYyfCU8vtuafJmywO7XEP9QPxLufzn9OSFPFu21GnHsR7zkiibRAAARDoKQGOeDfCOfRvyHW3vC7HFeEpYt/tX+oAuacpEjS7RM7wqYwslRpHyXblEO/cbLJPkufOvKeIcaqsttPt176J4F63Bb7v8Dqu3yjXTwKuEKeWv2sv69SBeO9nfsBqEAABEMhKILZs3l3mHhPvy5dNqa3bphfYGhPvPhFfazm9p1+pA+SsgRxC4yVyhk9DSKQMXUqNo2S7hine7RTwiWj7uiuW3RlyV1jbwtu+SWDeN+WpU+BD++sh3jN8gIU3yRHrlAucNiDeKYq4DgIgAAIjSCA2825mvykRH8IWFfvVfvjY0vzUJfq2DVIHyKWlV4mc4VMZWSo1jpLtkiLey8hAeFE6AY74DjHg1oV4Lz2L4B8IgAAI1CBALZt3961rwe2bUfd13XTPO/fgPLdvqQPkGuERXaVEzvBJdMqxjZMaR8l2Qbyz0wsFQaATAhDvnWBGJyAAAiDQLwLUzLtPrNcV79ShdIYcd198iLTUAXK/MoO2tkTO8ImOex9KSI2jZLsg3vuQ2bBxlAhAvI9StOErCIAACDAJtLXnPTTzbr/v3gjQ19yl85zZet9ye7sfqQNkZkh6U6xEzvCpN+kXNVRqHCXbBfFeRu7Di3IIQLyXE0t4AgIgAAKtEaCWzdsd1T1t3rQRW4Kvy4T22PtsiAGQOkBuLWhCGiqRM3wSklwNzZAaR8l2Qbw3TDpUB4GWCUC8twwUzYEACIBACQTqiHevGI+cNm+EeWjZvE/U++p428Fp80NLQ6lCpAkQ+NSEnpy6UuMo2S6Idzn5C0tAQBOAeEcegAAIgAAILCJAiXf30Diz9N009PhJ9IR4twW/W9c2KnXZvO8RdVIHyKWlX4mc4VMZWSo1jpLtgngvI/fhRTkEIN7LiSU8AQEQAIHWCLQ1mPSJ6NaMjDQE8d4FZX8fbeXO8DxY3DN8khSN+rZIjaNkuyDe6+cbaoJADgIQ7zmook0QAAEQ6DkBqYPJJlhL9KkJj1x1S+QMn3JlS7ftSo2jZLsg3rvNUfQGAhQBiHeKEK6DAAiAwAgSkDqYbBKKEn1XcAQxAAAFYUlEQVRqwiNX3RI5w6dc2dJtu1LjKNkuiPducxS9gQBFAOKdIoTrIAACIDCCBKQOJpuEokSfmvDIVbdEzvApV7Z0267UOEq2C+K92xxFbyBAEYB4pwjhOgiAAAiMIAGpg8kmoSjRpyY8ctUtkTN8ypUt3bYrNY6S7YJ47zZH0RsIUAQg3ilCuA4CIAACI0hA6mCySShK9KkJj1x1S+QMn3JlS7ftSo2jZLuGKd5XrTpgUYJs2XLfgvd0Gd97upB+P6UNX1nTjuk01J9rQ7eZjd5GiQDE+yhFG76CAAiAAJOA1MEk03xvsRJ9asIjV90SOcOnXNnSbbtS4yjZrmGLd1sUc4QzVYa6bmekr6y+HhL5dl2I+W4/21J627Rpo1q7dp3S/7ov/b77MuX1+/bPMX8g3qVEG3aAAAiAgCACvsGk79nu2mT7GeyUCyllU9um+pY6QKbs7tv1EjnDp75lod9eqXGUbFcO8b5+4+ZBgDasWxNNLCOe7X9DFYxYdusYse1eN+3YAj30c6hPV9yHxH4Znx54QREIie/Y+7pNW9RzBDzEOxUJXAcBEACBESQQEu9bb3rngIYr5F1Eppz7vivefb9zcIfaj9WVOkDm+NunMiVyhk99ysCwrVLjKNmuHOJdR4gj4H3inVo2786Km6Xz9hJ6n5B3hbvJIt/Mv0/kQ7iX8R3RxAuI9yb0nLpSvxRbdBFNgQAIgECrBGLi3RbcsZl0SuDbBts3BShhnjp7b/rB34JWUyTYWImc4VM3uZO7F6lxlGxXLvHOEfCUeDdCPba0PiaqbaHPmZnXNof61NewVD73J1hu+3WEu1le7y6np2bfMfMuNw9gGQiAAAgMjUCqeOcKakrsu8KdmqlPASR1gJziQx/KlsgZPvUh82gbpcZRsl05xTsl4OuId1tg+zLCJ7B9S+3turHl8alL7eksRYk+EoB4bzlqUr8UW3YTzYEACIBAawQ44p07A28bRYl87mw9NTvvA4G/Ba2lR7ShEjnDp25yJ3cvUuMo2a6c4p1aOh8T7zHBHTtoLrTsPravPrR0Xudr7KT73PmM9uUQSBHv1CF1mHmv4ir1S1FOysESEAABEFhIoK097xwxzt0f3zRG+FvQlCCvfomc4RMv9tJLSY2jZLtyiXdKuOtcCol3arabewidb9m8yWHuDQDKFumfCdjXDgGf4KYOqrN7Tjm0Dsvm24kZWgEBEACBoghwxLstuqkZ9TpwTJtttS11gFyHjeQ6JXKGT5Izjm+b1DhKtiuHeOcIdzuq9j5zzgnvHNHvZo27l90n3qk99ji0jv9ZLK1kini3fa9TD+K9tOyBPyAAAiDQAoGQeLeb1uLdFtj6WmjPekiIh4R5nSX5lNtSB8iU3X27XiJn+NS3LPTbKzWOku3KId5Tsoma2a4zQ276bzrzzrmRkOIryvabgCvEqeXv2ts6dSDe+50nsB4EQAAEshCgZt51pz6BHTpgLibGY4fStSnipQ6QswRwiI2WyBk+DTGhWuxaahwl2zVM8R6a/bYf+6bTwz4p3qRL6GA6u7ybWraYd6/FniNv3wzAifMtfmB71hRHrFMucdqAeKco4joIgAAIjCABSrxzBDclvH2z8dw6dUIidYBcxxfJdUrkDJ8kZxzfNqlxlGzXMMU7P7IoCQIyCHDEd8hSbl2IdxmxhhUgAAIgIIoAJd6NsfaBdLET4EMH14X2zccOuqtz0ry2V+oAWVTgWzCmRM7wqYXEENCE1DhKtgviXUDiwgQQsAhAvCMdQAAEQAAEFhGQOphsEqoSfWrCI1fdEjnDp1zZ0m27UuMo2S6I925zFL2BAEXAJ97/P/TDKmoFvWo4AAAAAElFTkSuQmCC"/>
          <p:cNvSpPr>
            <a:spLocks noChangeAspect="1"/>
          </p:cNvSpPr>
          <p:nvPr/>
        </p:nvSpPr>
        <p:spPr>
          <a:xfrm>
            <a:off x="155575" y="-2030412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 bldLvl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5475" cy="504825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  <p:sp>
        <p:nvSpPr>
          <p:cNvPr id="133123" name="Rectangle 7"/>
          <p:cNvSpPr/>
          <p:nvPr/>
        </p:nvSpPr>
        <p:spPr>
          <a:xfrm>
            <a:off x="93663" y="952500"/>
            <a:ext cx="1692275" cy="7000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2600">
              <a:solidFill>
                <a:srgbClr val="FFFFFF"/>
              </a:solidFill>
              <a:latin typeface="Verdana" panose="020B0604030504040204" pitchFamily="2" charset="0"/>
            </a:endParaRPr>
          </a:p>
        </p:txBody>
      </p:sp>
      <p:sp>
        <p:nvSpPr>
          <p:cNvPr id="133124" name="TextBox 2"/>
          <p:cNvSpPr txBox="1"/>
          <p:nvPr/>
        </p:nvSpPr>
        <p:spPr>
          <a:xfrm>
            <a:off x="5867400" y="1222375"/>
            <a:ext cx="3097213" cy="1903413"/>
          </a:xfrm>
          <a:prstGeom prst="rect">
            <a:avLst/>
          </a:prstGeom>
          <a:solidFill>
            <a:srgbClr val="339966">
              <a:alpha val="100000"/>
            </a:srgbClr>
          </a:solidFill>
          <a:ln w="9525">
            <a:noFill/>
          </a:ln>
        </p:spPr>
        <p:txBody>
          <a:bodyPr lIns="90170" tIns="46990" rIns="90170" bIns="46990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Verdana" panose="020B0604030504040204" pitchFamily="2" charset="0"/>
              </a:rPr>
              <a:t>方法</a:t>
            </a:r>
            <a:r>
              <a:rPr lang="en-US" altLang="x-none" sz="1800" b="1" dirty="0">
                <a:solidFill>
                  <a:srgbClr val="FFFFFF"/>
                </a:solidFill>
                <a:latin typeface="Verdana" panose="020B0604030504040204" pitchFamily="2" charset="0"/>
              </a:rPr>
              <a:t>2</a:t>
            </a:r>
            <a:r>
              <a:rPr lang="zh-CN" altLang="en-US" sz="1800" b="1" dirty="0">
                <a:solidFill>
                  <a:srgbClr val="FFFFFF"/>
                </a:solidFill>
                <a:latin typeface="Verdana" panose="020B0604030504040204" pitchFamily="2" charset="0"/>
              </a:rPr>
              <a:t>：通过“导航”中选择不同专辑学科，查看本学科下重点期刊</a:t>
            </a:r>
            <a:endParaRPr lang="en-US" altLang="x-none" sz="1800" b="1" dirty="0">
              <a:solidFill>
                <a:srgbClr val="FFFFFF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Verdana" panose="020B0604030504040204" pitchFamily="2" charset="0"/>
              </a:rPr>
              <a:t>寻找关注学科核心期刊、把握核心领域研究动向，为科研发文找到渠道</a:t>
            </a:r>
          </a:p>
        </p:txBody>
      </p:sp>
      <p:sp>
        <p:nvSpPr>
          <p:cNvPr id="133125" name="Rectangle 7"/>
          <p:cNvSpPr/>
          <p:nvPr/>
        </p:nvSpPr>
        <p:spPr>
          <a:xfrm>
            <a:off x="7169150" y="4568825"/>
            <a:ext cx="1692275" cy="2174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2600">
              <a:solidFill>
                <a:srgbClr val="FFFFFF"/>
              </a:solidFill>
              <a:latin typeface="Verdana" panose="020B06040305040402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466725"/>
            <a:ext cx="8866188" cy="4643438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  <p:sp>
        <p:nvSpPr>
          <p:cNvPr id="134147" name="Rectangle 7"/>
          <p:cNvSpPr/>
          <p:nvPr/>
        </p:nvSpPr>
        <p:spPr>
          <a:xfrm>
            <a:off x="3708400" y="3057525"/>
            <a:ext cx="1692275" cy="20145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2600">
              <a:solidFill>
                <a:srgbClr val="FFFFFF"/>
              </a:solidFill>
              <a:latin typeface="Verdana" panose="020B0604030504040204" pitchFamily="2" charset="0"/>
            </a:endParaRPr>
          </a:p>
        </p:txBody>
      </p:sp>
      <p:sp>
        <p:nvSpPr>
          <p:cNvPr id="134148" name="TextBox 2"/>
          <p:cNvSpPr txBox="1"/>
          <p:nvPr/>
        </p:nvSpPr>
        <p:spPr>
          <a:xfrm>
            <a:off x="5435600" y="3057525"/>
            <a:ext cx="1296988" cy="277813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>
                <a:solidFill>
                  <a:srgbClr val="FFFFFF"/>
                </a:solidFill>
                <a:latin typeface="Verdana" panose="020B0604030504040204" pitchFamily="2" charset="0"/>
              </a:rPr>
              <a:t>影响因子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952500"/>
            <a:ext cx="7056438" cy="371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5171" name="日期占位符 3"/>
          <p:cNvSpPr txBox="1">
            <a:spLocks noGrp="1"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sz="1200" dirty="0">
              <a:solidFill>
                <a:srgbClr val="898989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35172" name="灯片编号占位符 4"/>
          <p:cNvSpPr txBox="1">
            <a:spLocks noGrp="1"/>
          </p:cNvSpPr>
          <p:nvPr/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charset="-116"/>
              </a:rPr>
              <a:t>126</a:t>
            </a:fld>
            <a:endParaRPr lang="zh-CN" altLang="en-US" sz="1200" dirty="0">
              <a:solidFill>
                <a:srgbClr val="898989"/>
              </a:solidFill>
              <a:latin typeface="Arial" panose="020B0604020202020204" charset="-116"/>
            </a:endParaRPr>
          </a:p>
        </p:txBody>
      </p:sp>
      <p:pic>
        <p:nvPicPr>
          <p:cNvPr id="13517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5" y="1220788"/>
            <a:ext cx="7488238" cy="378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17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288" y="1495425"/>
            <a:ext cx="6886575" cy="375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5175" name="标题 1"/>
          <p:cNvSpPr txBox="1"/>
          <p:nvPr/>
        </p:nvSpPr>
        <p:spPr>
          <a:xfrm>
            <a:off x="0" y="204788"/>
            <a:ext cx="8458200" cy="4238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3.2 </a:t>
            </a:r>
            <a:r>
              <a:rPr lang="zh-CN" altLang="en-US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利用</a:t>
            </a:r>
            <a:r>
              <a:rPr lang="en-US" altLang="x-none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E-Study</a:t>
            </a:r>
            <a:r>
              <a:rPr lang="zh-CN" altLang="en-US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投稿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8964613" cy="306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19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850"/>
            <a:ext cx="9220200" cy="278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6196" name="标题 1"/>
          <p:cNvSpPr txBox="1"/>
          <p:nvPr/>
        </p:nvSpPr>
        <p:spPr>
          <a:xfrm>
            <a:off x="0" y="134938"/>
            <a:ext cx="7777163" cy="36671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3.3 </a:t>
            </a:r>
            <a:r>
              <a:rPr lang="zh-CN" altLang="en-US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职称评审、毕业评定时需要打印期刊封面</a:t>
            </a:r>
          </a:p>
        </p:txBody>
      </p:sp>
      <p:sp>
        <p:nvSpPr>
          <p:cNvPr id="136197" name="标题 10"/>
          <p:cNvSpPr txBox="1"/>
          <p:nvPr/>
        </p:nvSpPr>
        <p:spPr>
          <a:xfrm>
            <a:off x="252413" y="681038"/>
            <a:ext cx="8891587" cy="4905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hangingPunct="1"/>
            <a:r>
              <a:rPr lang="zh-CN" altLang="en-US" sz="2000" b="1" dirty="0">
                <a:solidFill>
                  <a:schemeClr val="tx2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方法</a:t>
            </a:r>
            <a:r>
              <a:rPr lang="en-US" altLang="x-none" sz="2000" b="1" dirty="0">
                <a:solidFill>
                  <a:schemeClr val="tx2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solidFill>
                  <a:schemeClr val="tx2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：在“出版物检索”中找到某本刊物，选择具体的刊期，点击“目录页浏览”</a:t>
            </a:r>
          </a:p>
        </p:txBody>
      </p:sp>
      <p:sp>
        <p:nvSpPr>
          <p:cNvPr id="136198" name="矩形 5"/>
          <p:cNvSpPr/>
          <p:nvPr/>
        </p:nvSpPr>
        <p:spPr>
          <a:xfrm>
            <a:off x="8524875" y="4244975"/>
            <a:ext cx="619125" cy="22225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38"/>
            <a:ext cx="2268538" cy="1985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21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313" y="628650"/>
            <a:ext cx="5905500" cy="451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7220" name="标题 1"/>
          <p:cNvSpPr txBox="1"/>
          <p:nvPr/>
        </p:nvSpPr>
        <p:spPr>
          <a:xfrm>
            <a:off x="-36512" y="206375"/>
            <a:ext cx="7777162" cy="3683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3.3 </a:t>
            </a:r>
            <a:r>
              <a:rPr lang="zh-CN" altLang="en-US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职称评审、毕业评定时需要打印期刊封面</a:t>
            </a:r>
          </a:p>
        </p:txBody>
      </p:sp>
      <p:sp>
        <p:nvSpPr>
          <p:cNvPr id="137221" name="圆角矩形 1"/>
          <p:cNvSpPr/>
          <p:nvPr/>
        </p:nvSpPr>
        <p:spPr>
          <a:xfrm>
            <a:off x="7740650" y="574675"/>
            <a:ext cx="1008063" cy="32385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000000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384300"/>
            <a:ext cx="8856663" cy="325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8243" name="矩形 2"/>
          <p:cNvSpPr/>
          <p:nvPr/>
        </p:nvSpPr>
        <p:spPr>
          <a:xfrm>
            <a:off x="407988" y="4300538"/>
            <a:ext cx="779462" cy="32385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138244" name="标题 10"/>
          <p:cNvSpPr txBox="1"/>
          <p:nvPr/>
        </p:nvSpPr>
        <p:spPr>
          <a:xfrm>
            <a:off x="179388" y="677863"/>
            <a:ext cx="7780337" cy="4905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tx2"/>
                </a:solidFill>
              </a:rPr>
              <a:t>方法</a:t>
            </a:r>
            <a:r>
              <a:rPr lang="en-US" altLang="x-none" sz="2000" b="1" dirty="0">
                <a:solidFill>
                  <a:schemeClr val="tx2"/>
                </a:solidFill>
              </a:rPr>
              <a:t>2</a:t>
            </a:r>
            <a:r>
              <a:rPr lang="zh-CN" altLang="en-US" sz="2000" b="1" dirty="0">
                <a:solidFill>
                  <a:schemeClr val="tx2"/>
                </a:solidFill>
              </a:rPr>
              <a:t>：在文献知网节中找到“目录页浏览功能”</a:t>
            </a:r>
          </a:p>
        </p:txBody>
      </p:sp>
      <p:sp>
        <p:nvSpPr>
          <p:cNvPr id="138245" name="标题 1"/>
          <p:cNvSpPr txBox="1"/>
          <p:nvPr/>
        </p:nvSpPr>
        <p:spPr>
          <a:xfrm>
            <a:off x="-334962" y="106363"/>
            <a:ext cx="7775575" cy="36671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3.3 </a:t>
            </a:r>
            <a:r>
              <a:rPr lang="zh-CN" altLang="en-US" sz="2800" b="1" dirty="0">
                <a:latin typeface="楷体" panose="02010609060101010101" pitchFamily="1" charset="-122"/>
                <a:ea typeface="楷体" panose="02010609060101010101" pitchFamily="1" charset="-122"/>
              </a:rPr>
              <a:t>职称评审、毕业评定时需要打印期刊封面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/>
          <p:nvPr/>
        </p:nvGrpSpPr>
        <p:grpSpPr>
          <a:xfrm flipV="1">
            <a:off x="-25400" y="249238"/>
            <a:ext cx="8493125" cy="431800"/>
            <a:chOff x="0" y="0"/>
            <a:chExt cx="8504452" cy="310344"/>
          </a:xfrm>
        </p:grpSpPr>
        <p:grpSp>
          <p:nvGrpSpPr>
            <p:cNvPr id="20483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20484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endParaRPr lang="zh-CN" altLang="en-US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20485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486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20487" name="内容占位符 2"/>
          <p:cNvSpPr>
            <a:spLocks noGrp="1"/>
          </p:cNvSpPr>
          <p:nvPr>
            <p:ph idx="4294967295"/>
          </p:nvPr>
        </p:nvSpPr>
        <p:spPr>
          <a:xfrm>
            <a:off x="457200" y="1200150"/>
            <a:ext cx="8229600" cy="3394075"/>
          </a:xfrm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20488" name="标题 1"/>
          <p:cNvSpPr/>
          <p:nvPr/>
        </p:nvSpPr>
        <p:spPr>
          <a:xfrm>
            <a:off x="271463" y="65088"/>
            <a:ext cx="6337300" cy="368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sz="3200" dirty="0">
                <a:solidFill>
                  <a:srgbClr val="000000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文献调研所需各类资料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pic>
        <p:nvPicPr>
          <p:cNvPr id="2048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50"/>
            <a:ext cx="8964613" cy="4157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MH_SubTitle_1"/>
          <p:cNvSpPr/>
          <p:nvPr/>
        </p:nvSpPr>
        <p:spPr>
          <a:xfrm rot="2198707">
            <a:off x="1262063" y="1627188"/>
            <a:ext cx="1354137" cy="1728787"/>
          </a:xfrm>
          <a:prstGeom prst="roundRect">
            <a:avLst>
              <a:gd name="adj" fmla="val 16667"/>
            </a:avLst>
          </a:prstGeom>
          <a:solidFill>
            <a:srgbClr val="4BACC6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2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sp>
        <p:nvSpPr>
          <p:cNvPr id="139267" name="MH_Text_1"/>
          <p:cNvSpPr/>
          <p:nvPr/>
        </p:nvSpPr>
        <p:spPr>
          <a:xfrm rot="2198707">
            <a:off x="1414463" y="1692275"/>
            <a:ext cx="1277937" cy="1300163"/>
          </a:xfrm>
          <a:prstGeom prst="roundRect">
            <a:avLst>
              <a:gd name="adj" fmla="val 16667"/>
            </a:avLst>
          </a:prstGeom>
          <a:solidFill>
            <a:sysClr val="grayText" lastClr="6D6D6D">
              <a:gamma/>
              <a:invGamma/>
              <a:alpha val="100000"/>
            </a:sysClr>
          </a:solidFill>
          <a:ln w="9525">
            <a:noFill/>
          </a:ln>
        </p:spPr>
        <p:txBody>
          <a:bodyPr vert="horz" wrap="square" tIns="252000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选题篇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39268" name="MH_Other_1"/>
          <p:cNvSpPr/>
          <p:nvPr/>
        </p:nvSpPr>
        <p:spPr>
          <a:xfrm>
            <a:off x="1939925" y="1525588"/>
            <a:ext cx="44450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139269" name="MH_Other_2" descr="E:\PPT背景\未标题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1179513"/>
            <a:ext cx="671512" cy="566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9270" name="MH_Other_3"/>
          <p:cNvSpPr/>
          <p:nvPr/>
        </p:nvSpPr>
        <p:spPr>
          <a:xfrm rot="19881907">
            <a:off x="3859213" y="1570038"/>
            <a:ext cx="46037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139271" name="组合 139270"/>
          <p:cNvGrpSpPr/>
          <p:nvPr/>
        </p:nvGrpSpPr>
        <p:grpSpPr>
          <a:xfrm>
            <a:off x="2692400" y="2695575"/>
            <a:ext cx="1352550" cy="2017713"/>
            <a:chOff x="0" y="0"/>
            <a:chExt cx="2130" cy="3177"/>
          </a:xfrm>
        </p:grpSpPr>
        <p:sp>
          <p:nvSpPr>
            <p:cNvPr id="139272" name="MH_SubTitle_2"/>
            <p:cNvSpPr/>
            <p:nvPr/>
          </p:nvSpPr>
          <p:spPr>
            <a:xfrm rot="480613">
              <a:off x="0" y="455"/>
              <a:ext cx="2130" cy="2722"/>
            </a:xfrm>
            <a:prstGeom prst="roundRect">
              <a:avLst>
                <a:gd name="adj" fmla="val 16667"/>
              </a:avLst>
            </a:prstGeom>
            <a:solidFill>
              <a:srgbClr val="F6BB00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sz="160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39273" name="MH_Text_2"/>
            <p:cNvSpPr/>
            <p:nvPr/>
          </p:nvSpPr>
          <p:spPr>
            <a:xfrm rot="480613">
              <a:off x="105" y="500"/>
              <a:ext cx="2012" cy="2047"/>
            </a:xfrm>
            <a:prstGeom prst="roundRect">
              <a:avLst>
                <a:gd name="adj" fmla="val 16667"/>
              </a:avLst>
            </a:prstGeom>
            <a:solidFill>
              <a:sysClr val="grayText" lastClr="6D6D6D">
                <a:gamma/>
                <a:invGamma/>
                <a:alpha val="100000"/>
              </a:sysClr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写作篇</a:t>
              </a:r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139274" name="MH_Other_4" descr="E:\PPT背景\未标题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" y="0"/>
              <a:ext cx="892" cy="7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9275" name="MH_Other_5"/>
          <p:cNvSpPr/>
          <p:nvPr/>
        </p:nvSpPr>
        <p:spPr>
          <a:xfrm rot="-17728352" flipH="1">
            <a:off x="5892800" y="3006725"/>
            <a:ext cx="46038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139276" name="组合 139275"/>
          <p:cNvGrpSpPr/>
          <p:nvPr/>
        </p:nvGrpSpPr>
        <p:grpSpPr>
          <a:xfrm>
            <a:off x="4940300" y="2598738"/>
            <a:ext cx="1441450" cy="2114550"/>
            <a:chOff x="0" y="0"/>
            <a:chExt cx="2269" cy="3329"/>
          </a:xfrm>
        </p:grpSpPr>
        <p:sp>
          <p:nvSpPr>
            <p:cNvPr id="139277" name="MH_SubTitle_3"/>
            <p:cNvSpPr/>
            <p:nvPr/>
          </p:nvSpPr>
          <p:spPr>
            <a:xfrm rot="-611437" flipH="1">
              <a:off x="18" y="607"/>
              <a:ext cx="2130" cy="2723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/>
            <a:p>
              <a:pPr lvl="0" algn="ctr" eaLnBrk="1" hangingPunct="1"/>
              <a:endParaRPr lang="zh-CN" altLang="en-US" sz="16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39278" name="MH_Text_3"/>
            <p:cNvSpPr/>
            <p:nvPr/>
          </p:nvSpPr>
          <p:spPr>
            <a:xfrm rot="-611437" flipH="1">
              <a:off x="0" y="660"/>
              <a:ext cx="2013" cy="2045"/>
            </a:xfrm>
            <a:prstGeom prst="roundRect">
              <a:avLst>
                <a:gd name="adj" fmla="val 16667"/>
              </a:avLst>
            </a:prstGeom>
            <a:solidFill>
              <a:sysClr val="grayText" lastClr="6D6D6D">
                <a:gamma/>
                <a:invGamma/>
                <a:alpha val="100000"/>
              </a:sysClr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投稿篇</a:t>
              </a:r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139279" name="MH_Other_6" descr="E:\PPT背景\未标题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5" y="0"/>
              <a:ext cx="1065" cy="89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9280" name="MH_Other_7"/>
          <p:cNvSpPr/>
          <p:nvPr/>
        </p:nvSpPr>
        <p:spPr>
          <a:xfrm rot="-18875669" flipH="1">
            <a:off x="7261225" y="1655763"/>
            <a:ext cx="44450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139281" name="组合 139280"/>
          <p:cNvGrpSpPr/>
          <p:nvPr/>
        </p:nvGrpSpPr>
        <p:grpSpPr>
          <a:xfrm>
            <a:off x="6484938" y="1252538"/>
            <a:ext cx="1411287" cy="2157412"/>
            <a:chOff x="0" y="0"/>
            <a:chExt cx="2222" cy="3397"/>
          </a:xfrm>
        </p:grpSpPr>
        <p:sp>
          <p:nvSpPr>
            <p:cNvPr id="139282" name="MH_SubTitle_4"/>
            <p:cNvSpPr/>
            <p:nvPr/>
          </p:nvSpPr>
          <p:spPr>
            <a:xfrm rot="-1758754" flipH="1">
              <a:off x="90" y="675"/>
              <a:ext cx="2132" cy="2722"/>
            </a:xfrm>
            <a:prstGeom prst="roundRect">
              <a:avLst>
                <a:gd name="adj" fmla="val 16667"/>
              </a:avLst>
            </a:prstGeom>
            <a:solidFill>
              <a:srgbClr val="F79479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/>
            <a:p>
              <a:pPr lvl="0" algn="ctr" eaLnBrk="1" hangingPunct="1"/>
              <a:endParaRPr lang="zh-CN" altLang="en-US" sz="16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39283" name="MH_Text_4"/>
            <p:cNvSpPr/>
            <p:nvPr/>
          </p:nvSpPr>
          <p:spPr>
            <a:xfrm rot="-1758754" flipH="1">
              <a:off x="0" y="757"/>
              <a:ext cx="2012" cy="2045"/>
            </a:xfrm>
            <a:prstGeom prst="roundRect">
              <a:avLst>
                <a:gd name="adj" fmla="val 16667"/>
              </a:avLst>
            </a:prstGeom>
            <a:solidFill>
              <a:sysClr val="grayText" lastClr="6D6D6D">
                <a:gamma/>
                <a:invGamma/>
                <a:alpha val="100000"/>
              </a:sysClr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传播篇</a:t>
              </a:r>
            </a:p>
          </p:txBody>
        </p:sp>
        <p:pic>
          <p:nvPicPr>
            <p:cNvPr id="139284" name="MH_Other_8" descr="E:\PPT背景\未标题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" y="0"/>
              <a:ext cx="1017" cy="86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7500 -0.246914 " pathEditMode="relative" ptsTypes="">
                                      <p:cBhvr>
                                        <p:cTn id="6" dur="2000" fill="hold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xfrm>
            <a:off x="936625" y="260350"/>
            <a:ext cx="6731000" cy="792163"/>
          </a:xfrm>
        </p:spPr>
        <p:txBody>
          <a:bodyPr vert="horz" wrap="square" anchor="t"/>
          <a:lstStyle/>
          <a:p>
            <a:r>
              <a:rPr lang="zh-CN" altLang="en-US" sz="2800">
                <a:latin typeface="楷体" panose="02010609060101010101" pitchFamily="1" charset="-122"/>
                <a:ea typeface="楷体" panose="02010609060101010101" pitchFamily="1" charset="-122"/>
              </a:rPr>
              <a:t>关注主题最新动态</a:t>
            </a:r>
          </a:p>
        </p:txBody>
      </p:sp>
      <p:sp>
        <p:nvSpPr>
          <p:cNvPr id="140291" name="Rectangle 3"/>
          <p:cNvSpPr>
            <a:spLocks noGrp="1"/>
          </p:cNvSpPr>
          <p:nvPr>
            <p:ph type="body"/>
          </p:nvPr>
        </p:nvSpPr>
        <p:spPr>
          <a:xfrm>
            <a:off x="0" y="1784350"/>
            <a:ext cx="9144000" cy="5073650"/>
          </a:xfrm>
        </p:spPr>
        <p:txBody>
          <a:bodyPr vert="horz" wrap="square" anchor="t"/>
          <a:lstStyle/>
          <a:p>
            <a:pPr lvl="0" eaLnBrk="1" hangingPunct="1">
              <a:lnSpc>
                <a:spcPct val="150000"/>
              </a:lnSpc>
              <a:buClr>
                <a:srgbClr val="C00000"/>
              </a:buClr>
            </a:pPr>
            <a:r>
              <a:rPr lang="zh-CN" altLang="en-US" b="1" dirty="0"/>
              <a:t>当你了解了如何查找资源，如何进一步深度挖掘信息进行选题立项之后，接下来我们还可以做什么？</a:t>
            </a:r>
            <a:endParaRPr lang="en-US" altLang="x-none" sz="2000" b="1" dirty="0"/>
          </a:p>
          <a:p>
            <a:pPr lvl="0" eaLnBrk="1" hangingPunct="1">
              <a:lnSpc>
                <a:spcPct val="150000"/>
              </a:lnSpc>
              <a:buClr>
                <a:srgbClr val="C00000"/>
              </a:buClr>
            </a:pPr>
            <a:r>
              <a:rPr lang="zh-CN" altLang="en-US" b="1" dirty="0"/>
              <a:t>对一项主题的关注是随时的且具有持久性的！每次一次次查找相关文献和信息？</a:t>
            </a:r>
            <a:endParaRPr lang="en-US" altLang="x-none" sz="2000" b="1" dirty="0"/>
          </a:p>
          <a:p>
            <a:pPr lvl="0" eaLnBrk="1" hangingPunct="1">
              <a:lnSpc>
                <a:spcPct val="150000"/>
              </a:lnSpc>
              <a:buClr>
                <a:srgbClr val="C00000"/>
              </a:buClr>
            </a:pPr>
            <a:r>
              <a:rPr lang="zh-CN" altLang="en-US" b="1" dirty="0"/>
              <a:t>不如时刻分享、时刻跟踪！</a:t>
            </a:r>
            <a:endParaRPr lang="en-US" altLang="x-non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/>
          <p:nvPr/>
        </p:nvGrpSpPr>
        <p:grpSpPr>
          <a:xfrm flipV="1">
            <a:off x="-25400" y="249238"/>
            <a:ext cx="8491538" cy="431800"/>
            <a:chOff x="0" y="0"/>
            <a:chExt cx="8504452" cy="310344"/>
          </a:xfrm>
        </p:grpSpPr>
        <p:grpSp>
          <p:nvGrpSpPr>
            <p:cNvPr id="141315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41316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800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41317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1318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pic>
        <p:nvPicPr>
          <p:cNvPr id="141319" name="Picture 2" descr="d:\Documents and Settings\Administrator\Desktop\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919163"/>
            <a:ext cx="7639050" cy="4100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320" name="标题 1"/>
          <p:cNvSpPr/>
          <p:nvPr/>
        </p:nvSpPr>
        <p:spPr>
          <a:xfrm>
            <a:off x="685800" y="0"/>
            <a:ext cx="7939088" cy="520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hangingPunct="0"/>
            <a:endParaRPr lang="zh-CN" altLang="en-US" sz="28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华文行楷" panose="02010800040101010101" pitchFamily="2" charset="-122"/>
            </a:endParaRPr>
          </a:p>
        </p:txBody>
      </p:sp>
      <p:pic>
        <p:nvPicPr>
          <p:cNvPr id="141321" name="Picture 3" descr="d:\Documents and Settings\Administrator\Desktop\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419475"/>
            <a:ext cx="3273425" cy="431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1322" name="矩形 1"/>
          <p:cNvSpPr/>
          <p:nvPr/>
        </p:nvSpPr>
        <p:spPr>
          <a:xfrm>
            <a:off x="7777163" y="2525713"/>
            <a:ext cx="431800" cy="261778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endParaRPr lang="zh-CN" altLang="en-US" sz="1800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1323" name="线形标注 1 4"/>
          <p:cNvSpPr/>
          <p:nvPr/>
        </p:nvSpPr>
        <p:spPr>
          <a:xfrm>
            <a:off x="4032250" y="2652713"/>
            <a:ext cx="3384550" cy="595312"/>
          </a:xfrm>
          <a:prstGeom prst="borderCallout1">
            <a:avLst>
              <a:gd name="adj1" fmla="val 95653"/>
              <a:gd name="adj2" fmla="val 86454"/>
              <a:gd name="adj3" fmla="val 127556"/>
              <a:gd name="adj4" fmla="val 107106"/>
            </a:avLst>
          </a:prstGeom>
          <a:solidFill>
            <a:schemeClr val="bg1"/>
          </a:solidFill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r>
              <a:rPr lang="zh-CN" altLang="en-US" sz="1800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rPr>
              <a:t>多种分享模式，传送知识，时刻关注！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41324" name="标题 1"/>
          <p:cNvSpPr>
            <a:spLocks noGrp="1"/>
          </p:cNvSpPr>
          <p:nvPr>
            <p:ph type="title"/>
          </p:nvPr>
        </p:nvSpPr>
        <p:spPr>
          <a:xfrm>
            <a:off x="250825" y="258763"/>
            <a:ext cx="6337300" cy="369887"/>
          </a:xfrm>
        </p:spPr>
        <p:txBody>
          <a:bodyPr wrap="square" anchor="ctr"/>
          <a:lstStyle/>
          <a:p>
            <a:pPr lvl="0" algn="l"/>
            <a:r>
              <a:rPr lang="zh-CN" altLang="en-US" sz="3200"/>
              <a:t>分享传播</a:t>
            </a: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 bldLvl="0" animBg="1"/>
      <p:bldP spid="141323" grpId="0" bldLvl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2"/>
          <p:cNvGrpSpPr/>
          <p:nvPr/>
        </p:nvGrpSpPr>
        <p:grpSpPr>
          <a:xfrm flipV="1">
            <a:off x="-25400" y="249238"/>
            <a:ext cx="8491538" cy="431800"/>
            <a:chOff x="0" y="0"/>
            <a:chExt cx="8504452" cy="310344"/>
          </a:xfrm>
        </p:grpSpPr>
        <p:grpSp>
          <p:nvGrpSpPr>
            <p:cNvPr id="142339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42340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800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42341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2342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pic>
        <p:nvPicPr>
          <p:cNvPr id="14234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825500"/>
            <a:ext cx="7718425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2344" name="矩形 6"/>
          <p:cNvSpPr/>
          <p:nvPr/>
        </p:nvSpPr>
        <p:spPr>
          <a:xfrm>
            <a:off x="6877050" y="1657350"/>
            <a:ext cx="863600" cy="323850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endParaRPr lang="zh-CN" altLang="en-US" sz="1800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42345" name="Group 9"/>
          <p:cNvGrpSpPr/>
          <p:nvPr/>
        </p:nvGrpSpPr>
        <p:grpSpPr>
          <a:xfrm>
            <a:off x="354013" y="666750"/>
            <a:ext cx="8789987" cy="4822825"/>
            <a:chOff x="0" y="0"/>
            <a:chExt cx="8791575" cy="6429375"/>
          </a:xfrm>
        </p:grpSpPr>
        <p:pic>
          <p:nvPicPr>
            <p:cNvPr id="142346" name="Picture 2" descr="d:\Documents and Settings\Administrator\Desktop\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791575" cy="64293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2347" name="矩形 4"/>
            <p:cNvSpPr/>
            <p:nvPr/>
          </p:nvSpPr>
          <p:spPr>
            <a:xfrm>
              <a:off x="223837" y="682625"/>
              <a:ext cx="7416800" cy="1081087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0" hangingPunct="0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42348" name="标题 1"/>
          <p:cNvSpPr/>
          <p:nvPr/>
        </p:nvSpPr>
        <p:spPr>
          <a:xfrm>
            <a:off x="250825" y="258763"/>
            <a:ext cx="6337300" cy="3698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hangingPunct="0"/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2" charset="-128"/>
                <a:ea typeface="微软雅黑" panose="020B0503020204020204" pitchFamily="2" charset="-122"/>
                <a:sym typeface="Calibri" panose="020F0502020204030204" pitchFamily="2" charset="-128"/>
              </a:rPr>
              <a:t>免费订阅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/>
          <p:nvPr/>
        </p:nvGrpSpPr>
        <p:grpSpPr>
          <a:xfrm flipV="1">
            <a:off x="-25400" y="249238"/>
            <a:ext cx="8493125" cy="431800"/>
            <a:chOff x="0" y="0"/>
            <a:chExt cx="8504452" cy="310344"/>
          </a:xfrm>
        </p:grpSpPr>
        <p:grpSp>
          <p:nvGrpSpPr>
            <p:cNvPr id="21507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21508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endParaRPr lang="zh-CN" altLang="en-US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21509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510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/>
              <a:endParaRPr lang="zh-CN" altLang="en-US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21511" name="标题 1"/>
          <p:cNvSpPr>
            <a:spLocks noGrp="1"/>
          </p:cNvSpPr>
          <p:nvPr>
            <p:ph type="title"/>
          </p:nvPr>
        </p:nvSpPr>
        <p:spPr>
          <a:xfrm>
            <a:off x="250825" y="258763"/>
            <a:ext cx="6337300" cy="369887"/>
          </a:xfrm>
        </p:spPr>
        <p:txBody>
          <a:bodyPr wrap="square" anchor="ctr"/>
          <a:lstStyle/>
          <a:p>
            <a:pPr lvl="0"/>
            <a:r>
              <a:rPr lang="zh-CN" altLang="en-US" sz="2800" b="0" dirty="0">
                <a:solidFill>
                  <a:srgbClr val="000000"/>
                </a:solidFill>
              </a:rPr>
              <a:t>免费获取</a:t>
            </a:r>
            <a:r>
              <a:rPr lang="en-US" altLang="x-none" sz="2800" b="0" dirty="0">
                <a:solidFill>
                  <a:srgbClr val="000000"/>
                </a:solidFill>
              </a:rPr>
              <a:t>OA</a:t>
            </a:r>
            <a:r>
              <a:rPr lang="zh-CN" altLang="en-US" sz="2800" b="0" dirty="0">
                <a:solidFill>
                  <a:srgbClr val="000000"/>
                </a:solidFill>
              </a:rPr>
              <a:t>资源(全文)</a:t>
            </a:r>
          </a:p>
        </p:txBody>
      </p:sp>
      <p:pic>
        <p:nvPicPr>
          <p:cNvPr id="21512" name="Picture 7" descr="d:\Documents and Settings\Administrator\Desktop\201303\拼图.jpg"/>
          <p:cNvPicPr preferRelativeResize="0"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51063" y="788988"/>
            <a:ext cx="4797425" cy="4321175"/>
          </a:xfr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6"/>
          <p:cNvSpPr txBox="1"/>
          <p:nvPr/>
        </p:nvSpPr>
        <p:spPr>
          <a:xfrm>
            <a:off x="44450" y="958850"/>
            <a:ext cx="4205288" cy="312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/>
            <a:r>
              <a:rPr lang="en-US" altLang="x-none" sz="19900" b="1" dirty="0">
                <a:solidFill>
                  <a:srgbClr val="83B40D"/>
                </a:solidFill>
                <a:latin typeface="Arial Black" panose="020B0A04020102020204" pitchFamily="2" charset="-116"/>
                <a:ea typeface="微软雅黑" panose="020B0503020204020204" pitchFamily="2" charset="-122"/>
              </a:rPr>
              <a:t>0</a:t>
            </a:r>
            <a:r>
              <a:rPr lang="zh-CN" altLang="en-US" sz="19900" b="1" dirty="0">
                <a:solidFill>
                  <a:srgbClr val="83B40D"/>
                </a:solidFill>
                <a:latin typeface="Arial Black" panose="020B0A04020102020204" pitchFamily="2" charset="-116"/>
                <a:ea typeface="微软雅黑" panose="020B0503020204020204" pitchFamily="2" charset="-122"/>
              </a:rPr>
              <a:t>3</a:t>
            </a:r>
          </a:p>
        </p:txBody>
      </p:sp>
      <p:sp>
        <p:nvSpPr>
          <p:cNvPr id="22531" name="文本框 7"/>
          <p:cNvSpPr txBox="1"/>
          <p:nvPr/>
        </p:nvSpPr>
        <p:spPr>
          <a:xfrm>
            <a:off x="0" y="2212975"/>
            <a:ext cx="3887788" cy="6397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x-none" sz="3600" b="1" dirty="0">
                <a:solidFill>
                  <a:srgbClr val="83B40D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      PART </a:t>
            </a:r>
            <a:r>
              <a:rPr lang="zh-CN" altLang="en-US" sz="3600" b="1" dirty="0">
                <a:solidFill>
                  <a:srgbClr val="83B40D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THREE</a:t>
            </a:r>
            <a:endParaRPr lang="zh-CN" altLang="en-US" sz="3600" b="1" dirty="0">
              <a:solidFill>
                <a:srgbClr val="83B40D"/>
              </a:solidFill>
              <a:latin typeface="Times New Roman" panose="02020603050405020304" pitchFamily="2" charset="0"/>
              <a:ea typeface="Times New Roman" panose="02020603050405020304" pitchFamily="2" charset="0"/>
            </a:endParaRPr>
          </a:p>
        </p:txBody>
      </p:sp>
      <p:sp>
        <p:nvSpPr>
          <p:cNvPr id="22532" name="文本框 8"/>
          <p:cNvSpPr txBox="1"/>
          <p:nvPr/>
        </p:nvSpPr>
        <p:spPr>
          <a:xfrm>
            <a:off x="3916363" y="1817688"/>
            <a:ext cx="4662487" cy="7191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ctr">
              <a:lnSpc>
                <a:spcPct val="90000"/>
              </a:lnSpc>
            </a:pPr>
            <a:r>
              <a:rPr lang="zh-CN" altLang="en-US" sz="3900" dirty="0">
                <a:solidFill>
                  <a:srgbClr val="83B40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如何使用CNKI</a:t>
            </a:r>
          </a:p>
        </p:txBody>
      </p:sp>
      <p:sp>
        <p:nvSpPr>
          <p:cNvPr id="22533" name="文本框 9"/>
          <p:cNvSpPr txBox="1"/>
          <p:nvPr/>
        </p:nvSpPr>
        <p:spPr>
          <a:xfrm>
            <a:off x="3887788" y="2613025"/>
            <a:ext cx="4645025" cy="7048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algn="ctr"/>
            <a:r>
              <a:rPr lang="da-DK" altLang="en-US" sz="1600" dirty="0">
                <a:solidFill>
                  <a:srgbClr val="7F7F7F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  </a:t>
            </a:r>
          </a:p>
        </p:txBody>
      </p:sp>
      <p:cxnSp>
        <p:nvCxnSpPr>
          <p:cNvPr id="22534" name="直接连接符 10"/>
          <p:cNvCxnSpPr/>
          <p:nvPr/>
        </p:nvCxnSpPr>
        <p:spPr>
          <a:xfrm>
            <a:off x="3970338" y="2536825"/>
            <a:ext cx="4608512" cy="0"/>
          </a:xfrm>
          <a:prstGeom prst="line">
            <a:avLst/>
          </a:prstGeom>
          <a:ln w="12700" cap="flat" cmpd="sng">
            <a:solidFill>
              <a:srgbClr val="DFDFDF"/>
            </a:solidFill>
            <a:prstDash val="solid"/>
            <a:headEnd type="oval" w="med" len="med"/>
            <a:tailEnd type="oval" w="med" len="med"/>
          </a:ln>
        </p:spPr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eaLnBrk="0" hangingPunct="0"/>
            <a:fld id="{BB962C8B-B14F-4D97-AF65-F5344CB8AC3E}" type="datetime1">
              <a:rPr lang="zh-CN" altLang="en-US" dirty="0"/>
              <a:t>2018/5/3</a:t>
            </a:fld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H_Other_1"/>
          <p:cNvSpPr/>
          <p:nvPr/>
        </p:nvSpPr>
        <p:spPr>
          <a:xfrm>
            <a:off x="1939925" y="1525588"/>
            <a:ext cx="44450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23555" name="组合 23554"/>
          <p:cNvGrpSpPr/>
          <p:nvPr/>
        </p:nvGrpSpPr>
        <p:grpSpPr>
          <a:xfrm>
            <a:off x="1262063" y="1179513"/>
            <a:ext cx="1430337" cy="2176462"/>
            <a:chOff x="0" y="0"/>
            <a:chExt cx="2252" cy="3427"/>
          </a:xfrm>
        </p:grpSpPr>
        <p:sp>
          <p:nvSpPr>
            <p:cNvPr id="23556" name="MH_SubTitle_1"/>
            <p:cNvSpPr/>
            <p:nvPr/>
          </p:nvSpPr>
          <p:spPr>
            <a:xfrm rot="2198707">
              <a:off x="0" y="705"/>
              <a:ext cx="2132" cy="2722"/>
            </a:xfrm>
            <a:prstGeom prst="roundRect">
              <a:avLst>
                <a:gd name="adj" fmla="val 16667"/>
              </a:avLst>
            </a:prstGeom>
            <a:solidFill>
              <a:srgbClr val="4BACC6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/>
            <a:p>
              <a:pPr lvl="0" algn="ctr" eaLnBrk="1" hangingPunct="1"/>
              <a:endParaRPr lang="zh-CN" altLang="en-US" sz="1200" dirty="0">
                <a:solidFill>
                  <a:srgbClr val="FFFFFF"/>
                </a:solidFill>
                <a:latin typeface="Calibri" panose="020F0502020204030204" pitchFamily="2" charset="-128"/>
                <a:ea typeface="微软雅黑" panose="020B0503020204020204" pitchFamily="2" charset="-122"/>
              </a:endParaRPr>
            </a:p>
          </p:txBody>
        </p:sp>
        <p:sp>
          <p:nvSpPr>
            <p:cNvPr id="23557" name="MH_Text_1"/>
            <p:cNvSpPr/>
            <p:nvPr/>
          </p:nvSpPr>
          <p:spPr>
            <a:xfrm rot="2198707">
              <a:off x="240" y="807"/>
              <a:ext cx="2012" cy="204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vert="horz" wrap="square" tIns="252000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选题篇</a:t>
              </a:r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23558" name="MH_Other_2" descr="E:\PPT背景\未标题-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" y="0"/>
              <a:ext cx="1057" cy="89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59" name="MH_SubTitle_2"/>
          <p:cNvSpPr/>
          <p:nvPr/>
        </p:nvSpPr>
        <p:spPr>
          <a:xfrm rot="480613">
            <a:off x="2903538" y="2894013"/>
            <a:ext cx="1352550" cy="1728787"/>
          </a:xfrm>
          <a:prstGeom prst="roundRect">
            <a:avLst>
              <a:gd name="adj" fmla="val 16667"/>
            </a:avLst>
          </a:prstGeom>
          <a:solidFill>
            <a:srgbClr val="F6BB00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sz="160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0" name="MH_Text_2"/>
          <p:cNvSpPr/>
          <p:nvPr/>
        </p:nvSpPr>
        <p:spPr>
          <a:xfrm rot="480613">
            <a:off x="2970213" y="2922588"/>
            <a:ext cx="1277937" cy="13001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写作篇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23561" name="MH_Other_3"/>
          <p:cNvSpPr/>
          <p:nvPr/>
        </p:nvSpPr>
        <p:spPr>
          <a:xfrm rot="19881907">
            <a:off x="3575050" y="2967038"/>
            <a:ext cx="46038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23562" name="MH_Other_4" descr="E:\PPT背景\未标题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988" y="2605088"/>
            <a:ext cx="566737" cy="487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3" name="MH_SubTitle_3"/>
          <p:cNvSpPr/>
          <p:nvPr/>
        </p:nvSpPr>
        <p:spPr>
          <a:xfrm rot="-611437" flipH="1">
            <a:off x="4951413" y="2984500"/>
            <a:ext cx="1352550" cy="1728788"/>
          </a:xfrm>
          <a:prstGeom prst="roundRect">
            <a:avLst>
              <a:gd name="adj" fmla="val 16667"/>
            </a:avLst>
          </a:prstGeom>
          <a:solidFill>
            <a:srgbClr val="92D050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6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4" name="MH_Text_3"/>
          <p:cNvSpPr/>
          <p:nvPr/>
        </p:nvSpPr>
        <p:spPr>
          <a:xfrm rot="-611437" flipH="1">
            <a:off x="4940300" y="3017838"/>
            <a:ext cx="1277938" cy="1298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投稿篇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23565" name="MH_Other_5"/>
          <p:cNvSpPr/>
          <p:nvPr/>
        </p:nvSpPr>
        <p:spPr>
          <a:xfrm rot="-17728352" flipH="1">
            <a:off x="5892800" y="3006725"/>
            <a:ext cx="46038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23566" name="MH_Other_6" descr="E:\PPT背景\未标题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2598738"/>
            <a:ext cx="676275" cy="566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7" name="MH_SubTitle_4"/>
          <p:cNvSpPr/>
          <p:nvPr/>
        </p:nvSpPr>
        <p:spPr>
          <a:xfrm rot="-1758754" flipH="1">
            <a:off x="6542088" y="1681163"/>
            <a:ext cx="1354137" cy="1728787"/>
          </a:xfrm>
          <a:prstGeom prst="roundRect">
            <a:avLst>
              <a:gd name="adj" fmla="val 16667"/>
            </a:avLst>
          </a:prstGeom>
          <a:solidFill>
            <a:srgbClr val="F79479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6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8" name="MH_Text_4"/>
          <p:cNvSpPr/>
          <p:nvPr/>
        </p:nvSpPr>
        <p:spPr>
          <a:xfrm rot="-1758754" flipH="1">
            <a:off x="6484938" y="1733550"/>
            <a:ext cx="1277937" cy="1298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传播篇</a:t>
            </a:r>
          </a:p>
        </p:txBody>
      </p:sp>
      <p:sp>
        <p:nvSpPr>
          <p:cNvPr id="23569" name="MH_Other_7"/>
          <p:cNvSpPr/>
          <p:nvPr/>
        </p:nvSpPr>
        <p:spPr>
          <a:xfrm rot="-18875669" flipH="1">
            <a:off x="7261225" y="1655763"/>
            <a:ext cx="44450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23570" name="MH_Other_8" descr="E:\PPT背景\未标题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213" y="1252538"/>
            <a:ext cx="646112" cy="547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36319 -0.247037 " pathEditMode="relative" ptsTypes="">
                                      <p:cBhvr>
                                        <p:cTn id="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/>
          <p:nvPr/>
        </p:nvGrpSpPr>
        <p:grpSpPr>
          <a:xfrm flipV="1">
            <a:off x="-25400" y="249238"/>
            <a:ext cx="8491538" cy="431800"/>
            <a:chOff x="0" y="0"/>
            <a:chExt cx="8504452" cy="310344"/>
          </a:xfrm>
        </p:grpSpPr>
        <p:grpSp>
          <p:nvGrpSpPr>
            <p:cNvPr id="24579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24580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800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24581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582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24583" name="标题 1"/>
          <p:cNvSpPr>
            <a:spLocks noGrp="1"/>
          </p:cNvSpPr>
          <p:nvPr>
            <p:ph type="title"/>
          </p:nvPr>
        </p:nvSpPr>
        <p:spPr>
          <a:xfrm>
            <a:off x="66675" y="196850"/>
            <a:ext cx="8251825" cy="590550"/>
          </a:xfrm>
        </p:spPr>
        <p:txBody>
          <a:bodyPr wrap="square" anchor="ctr"/>
          <a:lstStyle/>
          <a:p>
            <a:pPr lvl="0" algn="l"/>
            <a:r>
              <a:rPr lang="en-US" altLang="x-none" sz="2800" dirty="0">
                <a:latin typeface="微软雅黑" panose="020B0503020204020204" pitchFamily="2" charset="-122"/>
                <a:sym typeface="微软雅黑" panose="020B0503020204020204" pitchFamily="2" charset="-122"/>
              </a:rPr>
              <a:t>3.1</a:t>
            </a:r>
            <a:r>
              <a:rPr lang="zh-CN" altLang="en-US" sz="2800" dirty="0">
                <a:latin typeface="微软雅黑" panose="020B0503020204020204" pitchFamily="2" charset="-122"/>
                <a:sym typeface="微软雅黑" panose="020B0503020204020204" pitchFamily="2" charset="-122"/>
              </a:rPr>
              <a:t>发现创新点 找准研究方向</a:t>
            </a:r>
            <a:endParaRPr lang="zh-CN" altLang="en-US" dirty="0"/>
          </a:p>
        </p:txBody>
      </p:sp>
      <p:sp>
        <p:nvSpPr>
          <p:cNvPr id="24584" name="矩形 16"/>
          <p:cNvSpPr/>
          <p:nvPr/>
        </p:nvSpPr>
        <p:spPr>
          <a:xfrm>
            <a:off x="5448300" y="2012950"/>
            <a:ext cx="512763" cy="1219200"/>
          </a:xfrm>
          <a:prstGeom prst="rect">
            <a:avLst/>
          </a:prstGeom>
          <a:solidFill>
            <a:srgbClr val="FFE593"/>
          </a:solidFill>
          <a:ln w="9525">
            <a:noFill/>
          </a:ln>
        </p:spPr>
        <p:txBody>
          <a:bodyPr lIns="0" tIns="0" rIns="0" bIns="0" anchor="ctr"/>
          <a:lstStyle/>
          <a:p>
            <a:pPr lvl="0" algn="ctr"/>
            <a:endParaRPr lang="zh-CN" altLang="en-US" sz="28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585" name="矩形 14"/>
          <p:cNvSpPr/>
          <p:nvPr/>
        </p:nvSpPr>
        <p:spPr>
          <a:xfrm>
            <a:off x="803275" y="1258888"/>
            <a:ext cx="7239000" cy="3192462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lvl="0" algn="ctr"/>
            <a:endParaRPr lang="zh-CN" altLang="en-US" sz="28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586" name="矩形 15"/>
          <p:cNvSpPr/>
          <p:nvPr/>
        </p:nvSpPr>
        <p:spPr>
          <a:xfrm>
            <a:off x="5665788" y="2012950"/>
            <a:ext cx="2376487" cy="12192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lIns="0" tIns="0" rIns="0" bIns="0" anchor="ctr"/>
          <a:lstStyle/>
          <a:p>
            <a:pPr lvl="0" algn="ctr"/>
            <a:r>
              <a:rPr lang="zh-CN" altLang="en-US" sz="3600" dirty="0">
                <a:solidFill>
                  <a:srgbClr val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抛砖引玉</a:t>
            </a:r>
            <a:endParaRPr lang="zh-CN" altLang="en-US" sz="2000" dirty="0">
              <a:solidFill>
                <a:srgbClr val="FFFFFF"/>
              </a:solidFill>
              <a:latin typeface="Berlin Sans FB" panose="020E0602020502020306" pitchFamily="2" charset="0"/>
              <a:ea typeface="Adobe 繁黑體 Std B" pitchFamily="2" charset="-128"/>
            </a:endParaRPr>
          </a:p>
        </p:txBody>
      </p:sp>
      <p:sp>
        <p:nvSpPr>
          <p:cNvPr id="24587" name="矩形 17"/>
          <p:cNvSpPr/>
          <p:nvPr/>
        </p:nvSpPr>
        <p:spPr>
          <a:xfrm>
            <a:off x="803275" y="2012950"/>
            <a:ext cx="265113" cy="12192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lIns="0" tIns="0" rIns="0" bIns="0" anchor="ctr"/>
          <a:lstStyle/>
          <a:p>
            <a:pPr lvl="0" algn="ctr"/>
            <a:endParaRPr lang="zh-CN" altLang="en-US" sz="28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588" name="文本框 24587"/>
          <p:cNvSpPr txBox="1"/>
          <p:nvPr/>
        </p:nvSpPr>
        <p:spPr>
          <a:xfrm>
            <a:off x="1196975" y="1768475"/>
            <a:ext cx="4251325" cy="2149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l" eaLnBrk="1" latinLnBrk="0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1.从现实应用中选题</a:t>
            </a:r>
          </a:p>
          <a:p>
            <a:pPr lvl="0" algn="l" eaLnBrk="1" latinLnBrk="0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2.从最新研究中选题</a:t>
            </a:r>
          </a:p>
          <a:p>
            <a:pPr lvl="0" algn="l" eaLnBrk="1" latinLnBrk="0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3.从交叉学科中选题</a:t>
            </a:r>
          </a:p>
          <a:p>
            <a:pPr lvl="0" algn="l" eaLnBrk="1" latinLnBrk="0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4.从热点趋势中选题</a:t>
            </a:r>
          </a:p>
          <a:p>
            <a:pPr lvl="0" algn="l" eaLnBrk="1" latinLnBrk="0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5.从学科带头人、导师推荐中选题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/>
          <p:nvPr/>
        </p:nvGrpSpPr>
        <p:grpSpPr>
          <a:xfrm flipV="1">
            <a:off x="31750" y="173038"/>
            <a:ext cx="7061200" cy="431800"/>
            <a:chOff x="0" y="0"/>
            <a:chExt cx="8504452" cy="310344"/>
          </a:xfrm>
        </p:grpSpPr>
        <p:grpSp>
          <p:nvGrpSpPr>
            <p:cNvPr id="25603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25604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>
                  <a:alpha val="100000"/>
                </a:srgbClr>
              </a:solidFill>
              <a:ln w="9525">
                <a:noFill/>
              </a:ln>
            </p:spPr>
            <p:txBody>
              <a:bodyPr vert="horz" wrap="square" anchor="ctr"/>
              <a:lstStyle/>
              <a:p>
                <a:pPr lvl="0" eaLnBrk="0" hangingPunct="0"/>
                <a:endParaRPr lang="zh-CN" altLang="en-US" sz="1800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25605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>
                  <a:alpha val="100000"/>
                </a:srgbClr>
              </a:solidFill>
              <a:ln w="9525">
                <a:noFill/>
              </a:ln>
            </p:spPr>
            <p:txBody>
              <a:bodyPr vert="horz" wrap="square" anchor="ctr"/>
              <a:lstStyle/>
              <a:p>
                <a:pPr lvl="0" eaLnBrk="0" hangingPunct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5606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>
                <a:alpha val="100000"/>
              </a:srgbClr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eaLnBrk="0" hangingPunct="0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sp>
        <p:nvSpPr>
          <p:cNvPr id="25607" name="文本框 25606"/>
          <p:cNvSpPr txBox="1"/>
          <p:nvPr/>
        </p:nvSpPr>
        <p:spPr>
          <a:xfrm>
            <a:off x="2559050" y="796925"/>
            <a:ext cx="4721225" cy="3667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l" eaLnBrk="1" latinLnBrk="0" hangingPunct="1"/>
            <a:r>
              <a:rPr lang="zh-CN" altLang="en-US" b="1" dirty="0">
                <a:latin typeface="Arial" panose="020B0604020202020204" charset="-116"/>
                <a:ea typeface="宋体" panose="02010600030101010101" pitchFamily="2" charset="-122"/>
              </a:rPr>
              <a:t>选当前热点话题：代购、微商</a:t>
            </a:r>
          </a:p>
        </p:txBody>
      </p:sp>
      <p:pic>
        <p:nvPicPr>
          <p:cNvPr id="25608" name="图片 25607" descr="005RvIKtty6S3pjmX2m9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563" y="1752600"/>
            <a:ext cx="4000500" cy="334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图片 25608" descr="87F94899EA5B44281ADB956D5A6B1A3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1949450"/>
            <a:ext cx="3873500" cy="317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图片 25609" descr="005STCvdjw1eoba87g4c4j30dc08074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50" y="1327150"/>
            <a:ext cx="3629025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1" name="Picture 2" descr="C:\Documents and Settings\huxiya\桌面\未标题-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514350" y="582613"/>
            <a:ext cx="685800" cy="165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2" name="文本框 25611"/>
          <p:cNvSpPr txBox="1"/>
          <p:nvPr/>
        </p:nvSpPr>
        <p:spPr>
          <a:xfrm rot="19140000">
            <a:off x="-220662" y="1066800"/>
            <a:ext cx="2189162" cy="882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marL="1905" lvl="1" indent="455295" algn="l" eaLnBrk="1" latinLnBrk="0" hangingPunct="1"/>
            <a:r>
              <a:rPr lang="zh-CN" altLang="en-US" sz="2800" b="1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</a:rPr>
              <a:t>案例一</a:t>
            </a:r>
          </a:p>
          <a:p>
            <a:pPr marL="1905" lvl="1" indent="455295" algn="l" eaLnBrk="1" latinLnBrk="0" hangingPunct="1"/>
            <a:r>
              <a:rPr lang="zh-CN" altLang="en-US" sz="2400" b="1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25613" name="标题 1"/>
          <p:cNvSpPr>
            <a:spLocks noGrp="1"/>
          </p:cNvSpPr>
          <p:nvPr/>
        </p:nvSpPr>
        <p:spPr>
          <a:xfrm>
            <a:off x="31750" y="174625"/>
            <a:ext cx="8250238" cy="6238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l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b="1" i="0" u="none" kern="1200" baseline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en-US" altLang="x-none" sz="2800" dirty="0">
                <a:latin typeface="微软雅黑" panose="020B0503020204020204" pitchFamily="2" charset="-122"/>
                <a:sym typeface="微软雅黑" panose="020B0503020204020204" pitchFamily="2" charset="-122"/>
              </a:rPr>
              <a:t>3.1</a:t>
            </a:r>
            <a:r>
              <a:rPr lang="zh-CN" altLang="en-US" sz="2800" dirty="0">
                <a:latin typeface="微软雅黑" panose="020B0503020204020204" pitchFamily="2" charset="-122"/>
                <a:sym typeface="微软雅黑" panose="020B0503020204020204" pitchFamily="2" charset="-122"/>
              </a:rPr>
              <a:t>发现创新点 找准研究方向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66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020763"/>
            <a:ext cx="9144000" cy="4125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文本框 26626"/>
          <p:cNvSpPr txBox="1"/>
          <p:nvPr/>
        </p:nvSpPr>
        <p:spPr>
          <a:xfrm>
            <a:off x="57150" y="225425"/>
            <a:ext cx="60166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l" eaLnBrk="1" latinLnBrk="0" hangingPunct="1"/>
            <a:r>
              <a:rPr lang="zh-CN" altLang="en-US" sz="2400" dirty="0">
                <a:solidFill>
                  <a:schemeClr val="accent2"/>
                </a:solidFill>
                <a:latin typeface="Arial" panose="020B0604020202020204" charset="-116"/>
                <a:ea typeface="宋体" panose="02010600030101010101" pitchFamily="2" charset="-122"/>
              </a:rPr>
              <a:t>是不是这样检索？</a:t>
            </a: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— — —在检索框中输入检索词</a:t>
            </a:r>
          </a:p>
        </p:txBody>
      </p:sp>
      <p:sp>
        <p:nvSpPr>
          <p:cNvPr id="26628" name="线形标注 1 2"/>
          <p:cNvSpPr/>
          <p:nvPr/>
        </p:nvSpPr>
        <p:spPr>
          <a:xfrm>
            <a:off x="1622425" y="3892550"/>
            <a:ext cx="4556125" cy="946150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chemeClr val="bg1">
              <a:alpha val="100000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/>
          <a:lstStyle/>
          <a:p>
            <a:pPr lvl="0" eaLnBrk="0" hangingPunct="0"/>
            <a:r>
              <a:rPr lang="zh-CN" altLang="en-US" sz="2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华文新魏" panose="02010800040101010101" pitchFamily="2" charset="-122"/>
              </a:rPr>
              <a:t>海量数据！</a:t>
            </a:r>
            <a:endParaRPr lang="en-US" altLang="x-none" sz="20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  <a:p>
            <a:pPr lvl="0" eaLnBrk="0" hangingPunct="0"/>
            <a:r>
              <a:rPr lang="zh-CN" altLang="en-US" sz="2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华文新魏" panose="02010800040101010101" pitchFamily="2" charset="-122"/>
              </a:rPr>
              <a:t>需要花多久才能看完？</a:t>
            </a:r>
            <a:endParaRPr lang="en-US" altLang="x-none" sz="20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  <a:p>
            <a:pPr lvl="0" eaLnBrk="0" hangingPunct="0"/>
            <a:r>
              <a:rPr lang="zh-CN" altLang="en-US" sz="2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华文新魏" panose="02010800040101010101" pitchFamily="2" charset="-122"/>
              </a:rPr>
              <a:t>真的需要全部看完么？？</a:t>
            </a:r>
          </a:p>
          <a:p>
            <a:pPr lvl="0" eaLnBrk="0" hangingPunct="0"/>
            <a:endParaRPr lang="zh-CN" altLang="en-US" sz="20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26629" name="AutoShape 8"/>
          <p:cNvSpPr/>
          <p:nvPr/>
        </p:nvSpPr>
        <p:spPr>
          <a:xfrm>
            <a:off x="5891213" y="3084513"/>
            <a:ext cx="1055687" cy="546100"/>
          </a:xfrm>
          <a:prstGeom prst="flowChartProcess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>
            <a:spAutoFit/>
          </a:bodyPr>
          <a:lstStyle/>
          <a:p>
            <a:pPr lvl="0" eaLnBrk="0" hangingPunct="0">
              <a:spcBef>
                <a:spcPct val="50000"/>
              </a:spcBef>
            </a:pPr>
            <a:endParaRPr lang="zh-CN" altLang="en-US" sz="2800" dirty="0">
              <a:solidFill>
                <a:srgbClr val="000000"/>
              </a:solidFill>
              <a:latin typeface="Arial" panose="020B0604020202020204" charset="-116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ldLvl="0" animBg="1"/>
      <p:bldP spid="266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直接连接符 74"/>
          <p:cNvCxnSpPr/>
          <p:nvPr/>
        </p:nvCxnSpPr>
        <p:spPr>
          <a:xfrm>
            <a:off x="0" y="339725"/>
            <a:ext cx="9144000" cy="0"/>
          </a:xfrm>
          <a:prstGeom prst="line">
            <a:avLst/>
          </a:prstGeom>
          <a:ln w="3175" cap="flat" cmpd="sng">
            <a:solidFill>
              <a:srgbClr val="97E5D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7171" name="直接连接符 75"/>
          <p:cNvCxnSpPr/>
          <p:nvPr/>
        </p:nvCxnSpPr>
        <p:spPr>
          <a:xfrm>
            <a:off x="1958975" y="-869950"/>
            <a:ext cx="0" cy="6870700"/>
          </a:xfrm>
          <a:prstGeom prst="line">
            <a:avLst/>
          </a:prstGeom>
          <a:ln w="3175" cap="flat" cmpd="sng">
            <a:solidFill>
              <a:srgbClr val="97E5D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7172" name="菱形 81"/>
          <p:cNvSpPr/>
          <p:nvPr/>
        </p:nvSpPr>
        <p:spPr>
          <a:xfrm>
            <a:off x="765175" y="642938"/>
            <a:ext cx="833438" cy="831850"/>
          </a:xfrm>
          <a:prstGeom prst="ellipse">
            <a:avLst/>
          </a:prstGeom>
          <a:solidFill>
            <a:srgbClr val="2DBD9B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7173" name="文本框 80"/>
          <p:cNvSpPr txBox="1"/>
          <p:nvPr/>
        </p:nvSpPr>
        <p:spPr>
          <a:xfrm>
            <a:off x="885825" y="500063"/>
            <a:ext cx="4464050" cy="10604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x-none" sz="60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</a:t>
            </a:r>
            <a:r>
              <a:rPr lang="en-US" altLang="x-none" sz="2400" dirty="0">
                <a:solidFill>
                  <a:srgbClr val="C0C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ONTENTS</a:t>
            </a:r>
            <a:endParaRPr lang="zh-CN" altLang="en-US" sz="4400" dirty="0">
              <a:solidFill>
                <a:srgbClr val="C0C0C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174" name="菱形 82"/>
          <p:cNvSpPr/>
          <p:nvPr/>
        </p:nvSpPr>
        <p:spPr>
          <a:xfrm>
            <a:off x="2946400" y="1474788"/>
            <a:ext cx="400050" cy="600075"/>
          </a:xfrm>
          <a:prstGeom prst="diamond">
            <a:avLst/>
          </a:prstGeom>
          <a:solidFill>
            <a:srgbClr val="B8EEE1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259B7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7175" name="文本框 84"/>
          <p:cNvSpPr txBox="1"/>
          <p:nvPr/>
        </p:nvSpPr>
        <p:spPr>
          <a:xfrm>
            <a:off x="3117850" y="1457325"/>
            <a:ext cx="555625" cy="7254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x-none" sz="2400" dirty="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zh-CN" altLang="en-US" sz="1600" dirty="0">
              <a:solidFill>
                <a:srgbClr val="333333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176" name="文本框 85"/>
          <p:cNvSpPr txBox="1"/>
          <p:nvPr/>
        </p:nvSpPr>
        <p:spPr>
          <a:xfrm>
            <a:off x="3632200" y="1468438"/>
            <a:ext cx="3654425" cy="7223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2400" dirty="0">
                <a:solidFill>
                  <a:srgbClr val="1C1C1C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认识CNKI</a:t>
            </a:r>
          </a:p>
        </p:txBody>
      </p:sp>
      <p:sp>
        <p:nvSpPr>
          <p:cNvPr id="7177" name="菱形 86"/>
          <p:cNvSpPr/>
          <p:nvPr/>
        </p:nvSpPr>
        <p:spPr>
          <a:xfrm>
            <a:off x="2946400" y="2227263"/>
            <a:ext cx="400050" cy="600075"/>
          </a:xfrm>
          <a:prstGeom prst="diamond">
            <a:avLst/>
          </a:prstGeom>
          <a:solidFill>
            <a:srgbClr val="B8EEE1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259B7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7178" name="文本框 87"/>
          <p:cNvSpPr txBox="1"/>
          <p:nvPr/>
        </p:nvSpPr>
        <p:spPr>
          <a:xfrm>
            <a:off x="3117850" y="2197100"/>
            <a:ext cx="555625" cy="7223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x-none" sz="2400" dirty="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zh-CN" altLang="en-US" sz="1600" dirty="0">
              <a:solidFill>
                <a:srgbClr val="333333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179" name="文本框 88"/>
          <p:cNvSpPr txBox="1"/>
          <p:nvPr/>
        </p:nvSpPr>
        <p:spPr>
          <a:xfrm>
            <a:off x="3632200" y="2206625"/>
            <a:ext cx="3654425" cy="7223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2000" dirty="0">
                <a:solidFill>
                  <a:srgbClr val="1C1C1C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CNKI资源总库</a:t>
            </a:r>
          </a:p>
        </p:txBody>
      </p:sp>
      <p:sp>
        <p:nvSpPr>
          <p:cNvPr id="7180" name="菱形 89"/>
          <p:cNvSpPr/>
          <p:nvPr/>
        </p:nvSpPr>
        <p:spPr>
          <a:xfrm>
            <a:off x="2946400" y="2965450"/>
            <a:ext cx="400050" cy="600075"/>
          </a:xfrm>
          <a:prstGeom prst="diamond">
            <a:avLst/>
          </a:prstGeom>
          <a:solidFill>
            <a:srgbClr val="B8EEE1"/>
          </a:solidFill>
          <a:ln w="9525">
            <a:noFill/>
          </a:ln>
        </p:spPr>
        <p:txBody>
          <a:bodyPr anchor="ctr"/>
          <a:lstStyle/>
          <a:p>
            <a:pPr lvl="0" algn="ctr"/>
            <a:endParaRPr lang="zh-CN" altLang="en-US" dirty="0">
              <a:solidFill>
                <a:srgbClr val="259B7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7181" name="文本框 90"/>
          <p:cNvSpPr txBox="1"/>
          <p:nvPr/>
        </p:nvSpPr>
        <p:spPr>
          <a:xfrm>
            <a:off x="3117850" y="2933700"/>
            <a:ext cx="555625" cy="720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x-none" sz="2400" dirty="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endParaRPr lang="zh-CN" altLang="en-US" sz="1600" dirty="0">
              <a:solidFill>
                <a:srgbClr val="333333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182" name="文本框 91"/>
          <p:cNvSpPr txBox="1"/>
          <p:nvPr/>
        </p:nvSpPr>
        <p:spPr>
          <a:xfrm>
            <a:off x="3632200" y="2943225"/>
            <a:ext cx="3654425" cy="7254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2000" dirty="0">
                <a:solidFill>
                  <a:srgbClr val="1C1C1C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Arial" panose="020B0604020202020204" charset="-116"/>
              </a:rPr>
              <a:t>如何使用CNKI</a:t>
            </a:r>
          </a:p>
        </p:txBody>
      </p:sp>
      <p:sp>
        <p:nvSpPr>
          <p:cNvPr id="7183" name="文本框 103"/>
          <p:cNvSpPr txBox="1"/>
          <p:nvPr/>
        </p:nvSpPr>
        <p:spPr>
          <a:xfrm>
            <a:off x="1484313" y="577850"/>
            <a:ext cx="1836737" cy="4524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sz="3200" dirty="0">
                <a:solidFill>
                  <a:srgbClr val="2DBD9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目 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76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972820"/>
            <a:ext cx="9086215" cy="412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矩形 3"/>
          <p:cNvSpPr/>
          <p:nvPr/>
        </p:nvSpPr>
        <p:spPr>
          <a:xfrm>
            <a:off x="8715375" y="1841500"/>
            <a:ext cx="357188" cy="28098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/>
          <a:lstStyle/>
          <a:p>
            <a:pPr lvl="0" eaLnBrk="0" hangingPunct="0"/>
            <a:endParaRPr lang="zh-CN" altLang="en-US" sz="1800" dirty="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  <a:sym typeface="Times New Roman" panose="02020603050405020304" pitchFamily="2" charset="0"/>
            </a:endParaRPr>
          </a:p>
        </p:txBody>
      </p:sp>
      <p:sp>
        <p:nvSpPr>
          <p:cNvPr id="27652" name="标题 1"/>
          <p:cNvSpPr/>
          <p:nvPr/>
        </p:nvSpPr>
        <p:spPr>
          <a:xfrm>
            <a:off x="11113" y="63500"/>
            <a:ext cx="8459787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" y="775335"/>
            <a:ext cx="9061450" cy="2832100"/>
          </a:xfrm>
          <a:prstGeom prst="rect">
            <a:avLst/>
          </a:prstGeom>
        </p:spPr>
      </p:pic>
      <p:sp>
        <p:nvSpPr>
          <p:cNvPr id="27654" name="矩形 3"/>
          <p:cNvSpPr/>
          <p:nvPr/>
        </p:nvSpPr>
        <p:spPr>
          <a:xfrm>
            <a:off x="1853565" y="1132840"/>
            <a:ext cx="6758305" cy="17938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/>
          <a:lstStyle/>
          <a:p>
            <a:pPr lvl="0" eaLnBrk="0" hangingPunct="0"/>
            <a:endParaRPr lang="zh-CN" altLang="en-US" sz="1800" dirty="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  <a:sym typeface="Times New Roman" panose="02020603050405020304" pitchFamily="2" charset="0"/>
            </a:endParaRPr>
          </a:p>
        </p:txBody>
      </p:sp>
      <p:sp>
        <p:nvSpPr>
          <p:cNvPr id="27655" name="圆角矩形 6"/>
          <p:cNvSpPr/>
          <p:nvPr/>
        </p:nvSpPr>
        <p:spPr>
          <a:xfrm>
            <a:off x="3239135" y="554038"/>
            <a:ext cx="4860925" cy="1287462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vert="horz" wrap="none"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第一步：选择高级检索，</a:t>
            </a:r>
            <a:endParaRPr lang="en-US" altLang="x-none" sz="2000" b="1" dirty="0">
              <a:solidFill>
                <a:srgbClr val="FFFFFF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同时输入多个检索词进行查找</a:t>
            </a:r>
            <a:endParaRPr lang="en-US" altLang="x-none" sz="2000" b="1" dirty="0">
              <a:solidFill>
                <a:srgbClr val="FFFFFF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不同检索项之间关系：或者，并且，不包含</a:t>
            </a:r>
            <a:endParaRPr lang="en-US" altLang="x-none" sz="2000" b="1" dirty="0">
              <a:solidFill>
                <a:srgbClr val="FFFFFF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--</a:t>
            </a: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提高查准率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ldLvl="0" animBg="1"/>
      <p:bldP spid="27654" grpId="0" bldLvl="0" animBg="1"/>
      <p:bldP spid="276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1367790"/>
            <a:ext cx="8734425" cy="3237865"/>
          </a:xfrm>
          <a:prstGeom prst="rect">
            <a:avLst/>
          </a:prstGeom>
        </p:spPr>
      </p:pic>
      <p:sp>
        <p:nvSpPr>
          <p:cNvPr id="28674" name="标题 1"/>
          <p:cNvSpPr/>
          <p:nvPr/>
        </p:nvSpPr>
        <p:spPr>
          <a:xfrm>
            <a:off x="19050" y="96838"/>
            <a:ext cx="8459788" cy="4905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  <p:sp>
        <p:nvSpPr>
          <p:cNvPr id="28676" name="矩形 3"/>
          <p:cNvSpPr/>
          <p:nvPr/>
        </p:nvSpPr>
        <p:spPr>
          <a:xfrm>
            <a:off x="1684020" y="1463675"/>
            <a:ext cx="501650" cy="28956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28677" name="圆角矩形 5"/>
          <p:cNvSpPr/>
          <p:nvPr/>
        </p:nvSpPr>
        <p:spPr>
          <a:xfrm>
            <a:off x="3364230" y="504825"/>
            <a:ext cx="5114925" cy="1119188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vert="horz" wrap="none"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Verdana" panose="020B0604030504040204" pitchFamily="2" charset="0"/>
              </a:rPr>
              <a:t>第二步：通过被引排序查看现实应用情况：</a:t>
            </a:r>
            <a:endParaRPr lang="en-US" altLang="x-none" sz="2000" b="1" dirty="0">
              <a:solidFill>
                <a:schemeClr val="bg1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Verdana" panose="020B0604030504040204" pitchFamily="2" charset="0"/>
              </a:rPr>
              <a:t>从高被引文献出发进行研究</a:t>
            </a:r>
            <a:endParaRPr lang="en-US" altLang="x-none" sz="2000" b="1" dirty="0">
              <a:solidFill>
                <a:schemeClr val="bg1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Verdana" panose="020B0604030504040204" pitchFamily="2" charset="0"/>
              </a:rPr>
              <a:t>引用频次高，应用扩散广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ldLvl="0" animBg="1"/>
      <p:bldP spid="2867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/>
          <p:nvPr/>
        </p:nvSpPr>
        <p:spPr>
          <a:xfrm>
            <a:off x="19050" y="96838"/>
            <a:ext cx="8459788" cy="4905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  <p:pic>
        <p:nvPicPr>
          <p:cNvPr id="29699" name="图片 296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962025"/>
            <a:ext cx="8858250" cy="4176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矩形标注 2">
            <a:hlinkClick r:id="rId3" action="ppaction://hlinksldjump"/>
          </p:cNvPr>
          <p:cNvSpPr/>
          <p:nvPr/>
        </p:nvSpPr>
        <p:spPr>
          <a:xfrm>
            <a:off x="603250" y="1971675"/>
            <a:ext cx="3128963" cy="579438"/>
          </a:xfrm>
          <a:prstGeom prst="wedgeRectCallout">
            <a:avLst>
              <a:gd name="adj1" fmla="val -19796"/>
              <a:gd name="adj2" fmla="val -141884"/>
            </a:avLst>
          </a:prstGeom>
          <a:solidFill>
            <a:schemeClr val="bg1">
              <a:alpha val="100000"/>
            </a:schemeClr>
          </a:solidFill>
          <a:ln w="254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0170" tIns="46990" rIns="90170" bIns="46990" anchor="ctr"/>
          <a:lstStyle/>
          <a:p>
            <a:pPr marL="0" lvl="0" indent="0" algn="ctr" eaLnBrk="1" hangingPunct="1"/>
            <a:r>
              <a:rPr lang="zh-CN" altLang="en-US" sz="2000" b="1" dirty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  <a:sym typeface="Arial" panose="020B0604020202020204" charset="-116"/>
              </a:rPr>
              <a:t>点击文献名查看具体内容</a:t>
            </a:r>
          </a:p>
        </p:txBody>
      </p:sp>
      <p:sp>
        <p:nvSpPr>
          <p:cNvPr id="29701" name="圆角矩形 5"/>
          <p:cNvSpPr/>
          <p:nvPr/>
        </p:nvSpPr>
        <p:spPr>
          <a:xfrm>
            <a:off x="3914775" y="2403475"/>
            <a:ext cx="5218113" cy="896938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339966"/>
            </a:solidFill>
            <a:prstDash val="solid"/>
            <a:headEnd type="none" w="med" len="med"/>
            <a:tailEnd type="none" w="med" len="med"/>
          </a:ln>
        </p:spPr>
        <p:txBody>
          <a:bodyPr vert="horz" wrap="none"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Verdana" panose="020B0604030504040204" pitchFamily="2" charset="0"/>
              </a:rPr>
              <a:t>第三步：快速掌握高被引文献的成果扩散程序</a:t>
            </a:r>
            <a:endParaRPr lang="en-US" altLang="x-none" sz="2000" b="1" dirty="0">
              <a:solidFill>
                <a:schemeClr val="bg1"/>
              </a:solidFill>
              <a:latin typeface="Verdana" panose="020B0604030504040204" pitchFamily="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Verdana" panose="020B0604030504040204" pitchFamily="2" charset="0"/>
              </a:rPr>
              <a:t>并学习一篇好文献是怎么写出来的？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307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1076325"/>
            <a:ext cx="9144000" cy="4035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标题 1"/>
          <p:cNvSpPr/>
          <p:nvPr/>
        </p:nvSpPr>
        <p:spPr>
          <a:xfrm>
            <a:off x="22225" y="152400"/>
            <a:ext cx="8459788" cy="492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  <p:sp>
        <p:nvSpPr>
          <p:cNvPr id="30724" name="矩形 3"/>
          <p:cNvSpPr/>
          <p:nvPr/>
        </p:nvSpPr>
        <p:spPr>
          <a:xfrm>
            <a:off x="282575" y="1797050"/>
            <a:ext cx="1581150" cy="33147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0725" name="矩形标注 4">
            <a:hlinkClick r:id="rId3" action="ppaction://hlinksldjump"/>
          </p:cNvPr>
          <p:cNvSpPr/>
          <p:nvPr/>
        </p:nvSpPr>
        <p:spPr>
          <a:xfrm>
            <a:off x="2032000" y="4532313"/>
            <a:ext cx="3127375" cy="579437"/>
          </a:xfrm>
          <a:prstGeom prst="wedgeRectCallout">
            <a:avLst>
              <a:gd name="adj1" fmla="val -19796"/>
              <a:gd name="adj2" fmla="val -141884"/>
            </a:avLst>
          </a:prstGeom>
          <a:solidFill>
            <a:schemeClr val="bg1">
              <a:alpha val="100000"/>
            </a:schemeClr>
          </a:solidFill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/>
            <a:r>
              <a:rPr lang="zh-CN" altLang="en-US" b="1" dirty="0">
                <a:solidFill>
                  <a:srgbClr val="FF0000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通过知网节了解文献的详细信息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ldLvl="0" animBg="1"/>
      <p:bldP spid="3072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17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1243013"/>
            <a:ext cx="9042400" cy="379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标题 1"/>
          <p:cNvSpPr/>
          <p:nvPr/>
        </p:nvSpPr>
        <p:spPr>
          <a:xfrm>
            <a:off x="22225" y="152400"/>
            <a:ext cx="8459788" cy="492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  <p:sp>
        <p:nvSpPr>
          <p:cNvPr id="31748" name="矩形标注 2">
            <a:hlinkClick r:id="rId3" action="ppaction://hlinksldjump"/>
          </p:cNvPr>
          <p:cNvSpPr/>
          <p:nvPr/>
        </p:nvSpPr>
        <p:spPr>
          <a:xfrm>
            <a:off x="6591300" y="3167063"/>
            <a:ext cx="1890713" cy="403225"/>
          </a:xfrm>
          <a:prstGeom prst="wedgeRectCallout">
            <a:avLst>
              <a:gd name="adj1" fmla="val -40356"/>
              <a:gd name="adj2" fmla="val -135611"/>
            </a:avLst>
          </a:prstGeom>
          <a:solidFill>
            <a:schemeClr val="bg1">
              <a:alpha val="100000"/>
            </a:schemeClr>
          </a:solidFill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F0000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点击引证文献</a:t>
            </a:r>
          </a:p>
        </p:txBody>
      </p:sp>
      <p:sp>
        <p:nvSpPr>
          <p:cNvPr id="31749" name="圆角矩形 5"/>
          <p:cNvSpPr/>
          <p:nvPr/>
        </p:nvSpPr>
        <p:spPr>
          <a:xfrm>
            <a:off x="1493838" y="3908425"/>
            <a:ext cx="6846887" cy="954088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vert="horz" wrap="none"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引证文献反映哪些技术及应用采取了该篇文献的研究成果</a:t>
            </a:r>
            <a:endParaRPr lang="en-US" altLang="x-none" sz="2000" b="1" dirty="0">
              <a:solidFill>
                <a:srgbClr val="FFFFFF"/>
              </a:solidFill>
              <a:latin typeface="Verdana" panose="020B0604030504040204" pitchFamily="2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调研不同应用之间的研究空白点，跟进最新进展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ldLvl="0" animBg="1"/>
      <p:bldP spid="3174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327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1181100"/>
            <a:ext cx="9142413" cy="395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矩形 3"/>
          <p:cNvSpPr/>
          <p:nvPr/>
        </p:nvSpPr>
        <p:spPr>
          <a:xfrm>
            <a:off x="1987550" y="1352550"/>
            <a:ext cx="6440488" cy="96361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2772" name="圆角矩形 5"/>
          <p:cNvSpPr/>
          <p:nvPr/>
        </p:nvSpPr>
        <p:spPr>
          <a:xfrm>
            <a:off x="1493838" y="3908425"/>
            <a:ext cx="6846887" cy="954088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vert="horz" wrap="none"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“谁引用了本文”反应了与本文关联较大的作者，点击作者的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Verdana" panose="020B0604030504040204" pitchFamily="2" charset="0"/>
              </a:rPr>
              <a:t>名字，可进入作者知网节，看到作者的全部信息。</a:t>
            </a:r>
          </a:p>
        </p:txBody>
      </p:sp>
      <p:pic>
        <p:nvPicPr>
          <p:cNvPr id="32773" name="图片 327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8" y="1130300"/>
            <a:ext cx="9144000" cy="400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4" name="矩形 3"/>
          <p:cNvSpPr/>
          <p:nvPr/>
        </p:nvSpPr>
        <p:spPr>
          <a:xfrm>
            <a:off x="282575" y="2930525"/>
            <a:ext cx="1581150" cy="218281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2775" name="矩形 3"/>
          <p:cNvSpPr/>
          <p:nvPr/>
        </p:nvSpPr>
        <p:spPr>
          <a:xfrm>
            <a:off x="1987550" y="2930525"/>
            <a:ext cx="4748213" cy="20701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2776" name="矩形 3"/>
          <p:cNvSpPr/>
          <p:nvPr/>
        </p:nvSpPr>
        <p:spPr>
          <a:xfrm>
            <a:off x="285750" y="1225550"/>
            <a:ext cx="5918200" cy="1397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2777" name="标题 1"/>
          <p:cNvSpPr/>
          <p:nvPr/>
        </p:nvSpPr>
        <p:spPr>
          <a:xfrm>
            <a:off x="22225" y="152400"/>
            <a:ext cx="8459788" cy="492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ldLvl="0" animBg="1"/>
      <p:bldP spid="32772" grpId="0" bldLvl="0" animBg="1"/>
      <p:bldP spid="32774" grpId="0" bldLvl="0" animBg="1"/>
      <p:bldP spid="32775" grpId="0" bldLvl="0" animBg="1"/>
      <p:bldP spid="3277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337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1184275"/>
            <a:ext cx="9144000" cy="347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标题 1"/>
          <p:cNvSpPr/>
          <p:nvPr/>
        </p:nvSpPr>
        <p:spPr>
          <a:xfrm>
            <a:off x="22225" y="152400"/>
            <a:ext cx="8459788" cy="492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1.1 </a:t>
            </a:r>
            <a:r>
              <a:rPr lang="zh-CN" altLang="en-US" sz="2400" b="1" dirty="0">
                <a:latin typeface="Arial" panose="020B0604020202020204" charset="-116"/>
              </a:rPr>
              <a:t>从现实应用中选题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高被引文献</a:t>
            </a:r>
            <a:r>
              <a:rPr lang="zh-CN" altLang="en-US" sz="2400" b="1" dirty="0">
                <a:latin typeface="Arial" panose="020B0604020202020204" charset="-116"/>
              </a:rPr>
              <a:t>出发进行研究</a:t>
            </a:r>
          </a:p>
        </p:txBody>
      </p:sp>
      <p:sp>
        <p:nvSpPr>
          <p:cNvPr id="33796" name="矩形 3"/>
          <p:cNvSpPr/>
          <p:nvPr/>
        </p:nvSpPr>
        <p:spPr>
          <a:xfrm>
            <a:off x="1897063" y="1184275"/>
            <a:ext cx="4748212" cy="249555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pic>
        <p:nvPicPr>
          <p:cNvPr id="33797" name="图片 337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" y="1185863"/>
            <a:ext cx="9144000" cy="347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8" name="矩形 3"/>
          <p:cNvSpPr/>
          <p:nvPr/>
        </p:nvSpPr>
        <p:spPr>
          <a:xfrm>
            <a:off x="1900238" y="1187450"/>
            <a:ext cx="6583362" cy="34766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pic>
        <p:nvPicPr>
          <p:cNvPr id="33799" name="图片 337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" y="1185863"/>
            <a:ext cx="8996362" cy="3630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0" name="矩形 3"/>
          <p:cNvSpPr/>
          <p:nvPr/>
        </p:nvSpPr>
        <p:spPr>
          <a:xfrm>
            <a:off x="1898650" y="1419225"/>
            <a:ext cx="6586538" cy="29083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ldLvl="0" animBg="1"/>
      <p:bldP spid="33798" grpId="0" bldLvl="0" animBg="1"/>
      <p:bldP spid="3380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组合 34817"/>
          <p:cNvGrpSpPr/>
          <p:nvPr/>
        </p:nvGrpSpPr>
        <p:grpSpPr>
          <a:xfrm>
            <a:off x="1093788" y="490538"/>
            <a:ext cx="6480175" cy="4391025"/>
            <a:chOff x="0" y="0"/>
            <a:chExt cx="8424936" cy="3528392"/>
          </a:xfrm>
        </p:grpSpPr>
        <p:sp>
          <p:nvSpPr>
            <p:cNvPr id="34819" name="矩形 262"/>
            <p:cNvSpPr/>
            <p:nvPr/>
          </p:nvSpPr>
          <p:spPr>
            <a:xfrm>
              <a:off x="0" y="0"/>
              <a:ext cx="8424936" cy="3528392"/>
            </a:xfrm>
            <a:prstGeom prst="rect">
              <a:avLst/>
            </a:prstGeom>
            <a:gradFill rotWithShape="1">
              <a:gsLst>
                <a:gs pos="0">
                  <a:srgbClr val="CC8238">
                    <a:alpha val="100000"/>
                  </a:srgbClr>
                </a:gs>
                <a:gs pos="67000">
                  <a:srgbClr val="B7732F">
                    <a:alpha val="100000"/>
                  </a:srgbClr>
                </a:gs>
                <a:gs pos="100000">
                  <a:srgbClr val="B7732F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horz" wrap="square" anchor="ctr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sz="1800">
                <a:solidFill>
                  <a:srgbClr val="FFFFFF"/>
                </a:solidFill>
                <a:sym typeface="Calibri" panose="020F0502020204030204" pitchFamily="2" charset="-128"/>
              </a:endParaRPr>
            </a:p>
          </p:txBody>
        </p:sp>
        <p:sp>
          <p:nvSpPr>
            <p:cNvPr id="34820" name="矩形 263"/>
            <p:cNvSpPr/>
            <p:nvPr/>
          </p:nvSpPr>
          <p:spPr>
            <a:xfrm>
              <a:off x="183689" y="249364"/>
              <a:ext cx="8057558" cy="3125573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 vert="horz" wrap="square" anchor="ctr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sz="1800">
                <a:solidFill>
                  <a:srgbClr val="FFFFFF"/>
                </a:solidFill>
                <a:sym typeface="Calibri" panose="020F0502020204030204" pitchFamily="2" charset="-128"/>
              </a:endParaRPr>
            </a:p>
          </p:txBody>
        </p:sp>
        <p:sp>
          <p:nvSpPr>
            <p:cNvPr id="34821" name="矩形 264"/>
            <p:cNvSpPr/>
            <p:nvPr/>
          </p:nvSpPr>
          <p:spPr>
            <a:xfrm>
              <a:off x="127963" y="143863"/>
              <a:ext cx="8169009" cy="312770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 vert="horz" wrap="square" anchor="ctr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sz="1800">
                <a:solidFill>
                  <a:srgbClr val="FFFFFF"/>
                </a:solidFill>
                <a:sym typeface="Calibri" panose="020F0502020204030204" pitchFamily="2" charset="-128"/>
              </a:endParaRPr>
            </a:p>
          </p:txBody>
        </p:sp>
      </p:grpSp>
      <p:sp>
        <p:nvSpPr>
          <p:cNvPr id="34822" name="矩形 266"/>
          <p:cNvSpPr/>
          <p:nvPr/>
        </p:nvSpPr>
        <p:spPr>
          <a:xfrm flipV="1">
            <a:off x="1093788" y="1511300"/>
            <a:ext cx="6389687" cy="76200"/>
          </a:xfrm>
          <a:prstGeom prst="rect">
            <a:avLst/>
          </a:prstGeom>
          <a:solidFill>
            <a:srgbClr val="7F7F7F">
              <a:alpha val="100000"/>
            </a:srgbClr>
          </a:solidFill>
          <a:ln w="2540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  <a:sym typeface="Calibri" panose="020F0502020204030204" pitchFamily="2" charset="-128"/>
            </a:endParaRPr>
          </a:p>
        </p:txBody>
      </p:sp>
      <p:sp>
        <p:nvSpPr>
          <p:cNvPr id="34823" name="矩形 1"/>
          <p:cNvSpPr/>
          <p:nvPr/>
        </p:nvSpPr>
        <p:spPr>
          <a:xfrm>
            <a:off x="1328738" y="796925"/>
            <a:ext cx="5338762" cy="561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E98517"/>
                </a:solidFill>
                <a:latin typeface="Arial" panose="020B0604020202020204" charset="-116"/>
              </a:rPr>
              <a:t>更好的检索方法：</a:t>
            </a:r>
            <a:endParaRPr lang="en-US" altLang="x-none" sz="2800" b="1" dirty="0">
              <a:solidFill>
                <a:srgbClr val="E98517"/>
              </a:solidFill>
              <a:latin typeface="Arial" panose="020B0604020202020204" charset="-116"/>
            </a:endParaRPr>
          </a:p>
        </p:txBody>
      </p:sp>
      <p:sp>
        <p:nvSpPr>
          <p:cNvPr id="34824" name="矩形 2"/>
          <p:cNvSpPr/>
          <p:nvPr/>
        </p:nvSpPr>
        <p:spPr>
          <a:xfrm>
            <a:off x="1328738" y="1587500"/>
            <a:ext cx="5938837" cy="23764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x-none" sz="2000" b="1" dirty="0">
                <a:latin typeface="Arial" panose="020B0604020202020204" charset="-116"/>
              </a:rPr>
              <a:t>1</a:t>
            </a:r>
            <a:r>
              <a:rPr lang="zh-CN" altLang="en-US" sz="2000" b="1" dirty="0">
                <a:latin typeface="Arial" panose="020B0604020202020204" charset="-116"/>
              </a:rPr>
              <a:t>、学科分类选择要检索的学科范围</a:t>
            </a:r>
            <a:endParaRPr lang="en-US" altLang="x-none" sz="1800" b="1" dirty="0">
              <a:latin typeface="Arial" panose="020B0604020202020204" charset="-116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x-none" sz="2000" b="1" dirty="0">
                <a:latin typeface="Arial" panose="020B0604020202020204" charset="-116"/>
              </a:rPr>
              <a:t>2</a:t>
            </a:r>
            <a:r>
              <a:rPr lang="zh-CN" altLang="en-US" sz="2000" b="1" dirty="0">
                <a:latin typeface="Arial" panose="020B0604020202020204" charset="-116"/>
              </a:rPr>
              <a:t>、利用高级检索将检索结果细化</a:t>
            </a:r>
            <a:endParaRPr lang="en-US" altLang="x-none" sz="1800" b="1" dirty="0">
              <a:latin typeface="Arial" panose="020B0604020202020204" charset="-116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x-none" sz="2000" b="1" dirty="0">
                <a:latin typeface="Arial" panose="020B0604020202020204" charset="-116"/>
              </a:rPr>
              <a:t>3</a:t>
            </a:r>
            <a:r>
              <a:rPr lang="zh-CN" altLang="en-US" sz="2000" b="1" dirty="0">
                <a:latin typeface="Arial" panose="020B0604020202020204" charset="-116"/>
              </a:rPr>
              <a:t>、利用被引频次排序功能找到有价值的好文章</a:t>
            </a:r>
            <a:endParaRPr lang="en-US" altLang="x-none" sz="1800" b="1" dirty="0">
              <a:latin typeface="Arial" panose="020B0604020202020204" charset="-116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x-none" sz="2000" b="1" dirty="0">
                <a:latin typeface="Arial" panose="020B0604020202020204" charset="-116"/>
              </a:rPr>
              <a:t>4</a:t>
            </a:r>
            <a:r>
              <a:rPr lang="zh-CN" altLang="en-US" sz="2000" b="1" dirty="0">
                <a:latin typeface="Arial" panose="020B0604020202020204" charset="-116"/>
              </a:rPr>
              <a:t>、找到一篇好文献还不够！</a:t>
            </a:r>
            <a:endParaRPr lang="en-US" altLang="x-none" sz="1800" b="1" dirty="0">
              <a:latin typeface="Arial" panose="020B0604020202020204" charset="-116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charset="-116"/>
              </a:rPr>
              <a:t>怎么办？</a:t>
            </a:r>
            <a:endParaRPr lang="en-US" altLang="x-none" sz="2000" b="1" dirty="0">
              <a:solidFill>
                <a:srgbClr val="FF0000"/>
              </a:solidFill>
              <a:latin typeface="Arial" panose="020B0604020202020204" charset="-116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/>
          <p:nvPr/>
        </p:nvSpPr>
        <p:spPr>
          <a:xfrm>
            <a:off x="144463" y="346075"/>
            <a:ext cx="8459787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1.2 </a:t>
            </a:r>
            <a:r>
              <a:rPr lang="zh-CN" altLang="en-US" sz="2400" b="1" dirty="0">
                <a:latin typeface="Arial" panose="020B0604020202020204" charset="-116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最新研究</a:t>
            </a:r>
            <a:r>
              <a:rPr lang="zh-CN" altLang="en-US" sz="2400" b="1" dirty="0">
                <a:latin typeface="Arial" panose="020B0604020202020204" charset="-116"/>
              </a:rPr>
              <a:t>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优先出版</a:t>
            </a:r>
            <a:r>
              <a:rPr lang="zh-CN" altLang="en-US" sz="2400" b="1" dirty="0">
                <a:latin typeface="Arial" panose="020B0604020202020204" charset="-116"/>
              </a:rPr>
              <a:t>获取唯一情报来源</a:t>
            </a:r>
          </a:p>
        </p:txBody>
      </p:sp>
      <p:pic>
        <p:nvPicPr>
          <p:cNvPr id="35843" name="图片 358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3" y="1060450"/>
            <a:ext cx="9004300" cy="397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矩形 4"/>
          <p:cNvSpPr/>
          <p:nvPr/>
        </p:nvSpPr>
        <p:spPr>
          <a:xfrm>
            <a:off x="3686175" y="3046413"/>
            <a:ext cx="935038" cy="2889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5845" name="AutoShape 3"/>
          <p:cNvSpPr/>
          <p:nvPr/>
        </p:nvSpPr>
        <p:spPr>
          <a:xfrm>
            <a:off x="5619750" y="3046413"/>
            <a:ext cx="2022475" cy="758825"/>
          </a:xfrm>
          <a:prstGeom prst="wedgeRoundRectCallout">
            <a:avLst>
              <a:gd name="adj1" fmla="val -91634"/>
              <a:gd name="adj2" fmla="val -16736"/>
              <a:gd name="adj3" fmla="val 16667"/>
            </a:avLst>
          </a:prstGeom>
          <a:solidFill>
            <a:srgbClr val="339966">
              <a:alpha val="10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36195" tIns="71755" rIns="36195" bIns="71755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charset="-116"/>
              </a:rPr>
              <a:t>独家合作刊物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/>
          <p:nvPr/>
        </p:nvSpPr>
        <p:spPr>
          <a:xfrm>
            <a:off x="22225" y="323850"/>
            <a:ext cx="9109075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1.2 </a:t>
            </a:r>
            <a:r>
              <a:rPr lang="zh-CN" altLang="en-US" sz="2400" b="1" dirty="0">
                <a:latin typeface="Arial" panose="020B0604020202020204" charset="-116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最新研究</a:t>
            </a:r>
            <a:r>
              <a:rPr lang="zh-CN" altLang="en-US" sz="2400" b="1" dirty="0">
                <a:latin typeface="Arial" panose="020B0604020202020204" charset="-116"/>
              </a:rPr>
              <a:t>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优先出版</a:t>
            </a:r>
            <a:r>
              <a:rPr lang="zh-CN" altLang="en-US" sz="2400" b="1" dirty="0">
                <a:latin typeface="Arial" panose="020B0604020202020204" charset="-116"/>
              </a:rPr>
              <a:t>掌握第一手情报资料</a:t>
            </a:r>
          </a:p>
        </p:txBody>
      </p:sp>
      <p:pic>
        <p:nvPicPr>
          <p:cNvPr id="36867" name="图片 368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" y="1895475"/>
            <a:ext cx="9142412" cy="262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矩形 3"/>
          <p:cNvSpPr/>
          <p:nvPr/>
        </p:nvSpPr>
        <p:spPr>
          <a:xfrm>
            <a:off x="2147888" y="1895475"/>
            <a:ext cx="896937" cy="409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6869" name="矩形 3"/>
          <p:cNvSpPr/>
          <p:nvPr/>
        </p:nvSpPr>
        <p:spPr>
          <a:xfrm>
            <a:off x="3044825" y="3613150"/>
            <a:ext cx="533400" cy="409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6"/>
          <p:cNvSpPr txBox="1"/>
          <p:nvPr/>
        </p:nvSpPr>
        <p:spPr>
          <a:xfrm>
            <a:off x="44450" y="958850"/>
            <a:ext cx="4205288" cy="31543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/>
            <a:r>
              <a:rPr lang="en-US" altLang="x-none" sz="19900" b="1" dirty="0">
                <a:solidFill>
                  <a:srgbClr val="83B40D"/>
                </a:solidFill>
                <a:latin typeface="Arial Black" panose="020B0A04020102020204" pitchFamily="2" charset="-116"/>
                <a:ea typeface="微软雅黑" panose="020B0503020204020204" pitchFamily="2" charset="-122"/>
              </a:rPr>
              <a:t>01</a:t>
            </a:r>
            <a:endParaRPr lang="zh-CN" altLang="en-US" sz="19900" b="1" dirty="0">
              <a:solidFill>
                <a:srgbClr val="83B40D"/>
              </a:solidFill>
              <a:latin typeface="Arial Black" panose="020B0A04020102020204" pitchFamily="2" charset="-116"/>
              <a:ea typeface="微软雅黑" panose="020B0503020204020204" pitchFamily="2" charset="-122"/>
            </a:endParaRPr>
          </a:p>
        </p:txBody>
      </p:sp>
      <p:sp>
        <p:nvSpPr>
          <p:cNvPr id="8195" name="文本框 7"/>
          <p:cNvSpPr txBox="1"/>
          <p:nvPr/>
        </p:nvSpPr>
        <p:spPr>
          <a:xfrm>
            <a:off x="0" y="2212975"/>
            <a:ext cx="3887788" cy="64611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x-none" sz="3600" b="1" dirty="0">
                <a:solidFill>
                  <a:srgbClr val="83B40D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      PART ONE</a:t>
            </a:r>
            <a:endParaRPr lang="zh-CN" altLang="en-US" sz="3600" b="1" dirty="0">
              <a:solidFill>
                <a:srgbClr val="83B40D"/>
              </a:solidFill>
              <a:latin typeface="Times New Roman" panose="02020603050405020304" pitchFamily="2" charset="0"/>
              <a:ea typeface="Times New Roman" panose="02020603050405020304" pitchFamily="2" charset="0"/>
            </a:endParaRPr>
          </a:p>
        </p:txBody>
      </p:sp>
      <p:sp>
        <p:nvSpPr>
          <p:cNvPr id="8196" name="文本框 8"/>
          <p:cNvSpPr txBox="1"/>
          <p:nvPr/>
        </p:nvSpPr>
        <p:spPr>
          <a:xfrm>
            <a:off x="3916363" y="1817688"/>
            <a:ext cx="4662487" cy="7191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ctr">
              <a:lnSpc>
                <a:spcPct val="90000"/>
              </a:lnSpc>
            </a:pPr>
            <a:r>
              <a:rPr lang="zh-CN" altLang="en-US" sz="3900" dirty="0">
                <a:solidFill>
                  <a:srgbClr val="83B40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认识CNKI</a:t>
            </a:r>
          </a:p>
        </p:txBody>
      </p:sp>
      <p:sp>
        <p:nvSpPr>
          <p:cNvPr id="8197" name="文本框 9"/>
          <p:cNvSpPr txBox="1"/>
          <p:nvPr/>
        </p:nvSpPr>
        <p:spPr>
          <a:xfrm>
            <a:off x="3887788" y="2613025"/>
            <a:ext cx="4645025" cy="7048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algn="ctr"/>
            <a:r>
              <a:rPr lang="da-DK" altLang="en-US" sz="1600" dirty="0">
                <a:solidFill>
                  <a:srgbClr val="7F7F7F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  </a:t>
            </a:r>
          </a:p>
        </p:txBody>
      </p:sp>
      <p:cxnSp>
        <p:nvCxnSpPr>
          <p:cNvPr id="8198" name="直接连接符 10"/>
          <p:cNvCxnSpPr/>
          <p:nvPr/>
        </p:nvCxnSpPr>
        <p:spPr>
          <a:xfrm>
            <a:off x="3970338" y="2536825"/>
            <a:ext cx="4608512" cy="0"/>
          </a:xfrm>
          <a:prstGeom prst="line">
            <a:avLst/>
          </a:prstGeom>
          <a:ln w="12700" cap="flat" cmpd="sng">
            <a:solidFill>
              <a:srgbClr val="DFDFDF"/>
            </a:solidFill>
            <a:prstDash val="solid"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378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969963"/>
            <a:ext cx="9144000" cy="4037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线形标注 1 2"/>
          <p:cNvSpPr/>
          <p:nvPr/>
        </p:nvSpPr>
        <p:spPr>
          <a:xfrm>
            <a:off x="4356100" y="1916113"/>
            <a:ext cx="4643438" cy="500062"/>
          </a:xfrm>
          <a:prstGeom prst="borderCallout1">
            <a:avLst>
              <a:gd name="adj1" fmla="val 28505"/>
              <a:gd name="adj2" fmla="val 861"/>
              <a:gd name="adj3" fmla="val 99602"/>
              <a:gd name="adj4" fmla="val -31019"/>
            </a:avLst>
          </a:prstGeom>
          <a:solidFill>
            <a:schemeClr val="accent1">
              <a:alpha val="100000"/>
            </a:schemeClr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0170" tIns="46990" rIns="90170" bIns="46990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>
                <a:solidFill>
                  <a:schemeClr val="bg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利用分组浏览功能，查看某一年的文献</a:t>
            </a:r>
          </a:p>
        </p:txBody>
      </p:sp>
      <p:sp>
        <p:nvSpPr>
          <p:cNvPr id="37892" name="TextBox 8"/>
          <p:cNvSpPr txBox="1"/>
          <p:nvPr/>
        </p:nvSpPr>
        <p:spPr>
          <a:xfrm>
            <a:off x="165100" y="1917700"/>
            <a:ext cx="2913063" cy="40163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37893" name="矩形 7"/>
          <p:cNvSpPr/>
          <p:nvPr/>
        </p:nvSpPr>
        <p:spPr>
          <a:xfrm>
            <a:off x="4716463" y="2987675"/>
            <a:ext cx="857250" cy="21812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37894" name="线形标注 1 2"/>
          <p:cNvSpPr/>
          <p:nvPr/>
        </p:nvSpPr>
        <p:spPr>
          <a:xfrm>
            <a:off x="4356100" y="3987800"/>
            <a:ext cx="4351338" cy="1019175"/>
          </a:xfrm>
          <a:prstGeom prst="borderCallout1">
            <a:avLst>
              <a:gd name="adj1" fmla="val 24579"/>
              <a:gd name="adj2" fmla="val -69"/>
              <a:gd name="adj3" fmla="val -138444"/>
              <a:gd name="adj4" fmla="val -38903"/>
            </a:avLst>
          </a:prstGeom>
          <a:solidFill>
            <a:srgbClr val="339966">
              <a:alpha val="100000"/>
            </a:srgb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0170" tIns="46990" rIns="90170" bIns="46990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>
                <a:solidFill>
                  <a:schemeClr val="bg1"/>
                </a:solidFill>
                <a:latin typeface="Verdana" panose="020B0604030504040204" pitchFamily="2" charset="0"/>
              </a:rPr>
              <a:t>利用</a:t>
            </a:r>
            <a:r>
              <a:rPr lang="zh-CN" altLang="en-US" sz="1800" b="1">
                <a:solidFill>
                  <a:srgbClr val="A50021"/>
                </a:solidFill>
                <a:latin typeface="Verdana" panose="020B0604030504040204" pitchFamily="2" charset="0"/>
              </a:rPr>
              <a:t>分组排序功能</a:t>
            </a:r>
            <a:r>
              <a:rPr lang="zh-CN" altLang="en-US" sz="1800" b="1">
                <a:solidFill>
                  <a:schemeClr val="bg1"/>
                </a:solidFill>
                <a:latin typeface="Verdana" panose="020B0604030504040204" pitchFamily="2" charset="0"/>
              </a:rPr>
              <a:t>，可以按发表时间排序，找出行业最新进展，找出研究空白点，辅助选题。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0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895" name="TextBox 6"/>
          <p:cNvSpPr txBox="1"/>
          <p:nvPr/>
        </p:nvSpPr>
        <p:spPr>
          <a:xfrm>
            <a:off x="165100" y="2611438"/>
            <a:ext cx="2735263" cy="37623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37896" name="标题 1"/>
          <p:cNvSpPr/>
          <p:nvPr/>
        </p:nvSpPr>
        <p:spPr>
          <a:xfrm>
            <a:off x="22225" y="323850"/>
            <a:ext cx="9109075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1.2 </a:t>
            </a:r>
            <a:r>
              <a:rPr lang="zh-CN" altLang="en-US" sz="2400" b="1" dirty="0">
                <a:latin typeface="Arial" panose="020B0604020202020204" charset="-116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最新研究</a:t>
            </a:r>
            <a:r>
              <a:rPr lang="zh-CN" altLang="en-US" sz="2400" b="1" dirty="0">
                <a:latin typeface="Arial" panose="020B0604020202020204" charset="-116"/>
              </a:rPr>
              <a:t>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优先出版</a:t>
            </a:r>
            <a:r>
              <a:rPr lang="zh-CN" altLang="en-US" sz="2400" b="1" dirty="0">
                <a:latin typeface="Arial" panose="020B0604020202020204" charset="-116"/>
              </a:rPr>
              <a:t>掌握第一手情报资料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ldLvl="0" animBg="1"/>
      <p:bldP spid="37893" grpId="0" bldLvl="0" animBg="1"/>
      <p:bldP spid="3789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/>
          <p:nvPr/>
        </p:nvSpPr>
        <p:spPr>
          <a:xfrm>
            <a:off x="250825" y="346075"/>
            <a:ext cx="8893175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1.2 </a:t>
            </a:r>
            <a:r>
              <a:rPr lang="zh-CN" altLang="en-US" sz="2400" b="1" dirty="0">
                <a:latin typeface="Arial" panose="020B0604020202020204" charset="-116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最新研究</a:t>
            </a:r>
            <a:r>
              <a:rPr lang="zh-CN" altLang="en-US" sz="2400" b="1" dirty="0">
                <a:latin typeface="Arial" panose="020B0604020202020204" charset="-116"/>
              </a:rPr>
              <a:t>中选题</a:t>
            </a:r>
            <a:r>
              <a:rPr lang="en-US" altLang="x-none" sz="2400" b="1" dirty="0">
                <a:latin typeface="Arial" panose="020B0604020202020204" charset="-116"/>
              </a:rPr>
              <a:t>—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时间排序</a:t>
            </a:r>
            <a:r>
              <a:rPr lang="zh-CN" altLang="en-US" sz="2400" b="1" dirty="0">
                <a:latin typeface="Arial" panose="020B0604020202020204" charset="-116"/>
              </a:rPr>
              <a:t>定位最新文献</a:t>
            </a:r>
          </a:p>
        </p:txBody>
      </p:sp>
      <p:pic>
        <p:nvPicPr>
          <p:cNvPr id="38915" name="图片 389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775"/>
            <a:ext cx="9144000" cy="4037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6" name="TextBox 4"/>
          <p:cNvSpPr txBox="1"/>
          <p:nvPr/>
        </p:nvSpPr>
        <p:spPr>
          <a:xfrm>
            <a:off x="6997700" y="4195763"/>
            <a:ext cx="793750" cy="37623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38917" name="线形标注 1 2"/>
          <p:cNvSpPr/>
          <p:nvPr/>
        </p:nvSpPr>
        <p:spPr>
          <a:xfrm>
            <a:off x="409575" y="3686175"/>
            <a:ext cx="4702175" cy="1084263"/>
          </a:xfrm>
          <a:prstGeom prst="borderCallout1">
            <a:avLst>
              <a:gd name="adj1" fmla="val 10537"/>
              <a:gd name="adj2" fmla="val 101620"/>
              <a:gd name="adj3" fmla="val 45782"/>
              <a:gd name="adj4" fmla="val 142236"/>
            </a:avLst>
          </a:prstGeom>
          <a:solidFill>
            <a:srgbClr val="339966">
              <a:alpha val="100000"/>
            </a:srgbClr>
          </a:solidFill>
          <a:ln w="9525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0170" tIns="46990" rIns="90170" bIns="46990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charset="-116"/>
              </a:rPr>
              <a:t>如果觉得搜索出来的结果还是太多，可以先通过“</a:t>
            </a:r>
            <a:r>
              <a:rPr lang="zh-CN" altLang="en-US" sz="2000" b="1">
                <a:solidFill>
                  <a:srgbClr val="A50021"/>
                </a:solidFill>
                <a:latin typeface="Arial" panose="020B0604020202020204" charset="-116"/>
              </a:rPr>
              <a:t>关键词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charset="-116"/>
              </a:rPr>
              <a:t>”推送来过滤文献，再通过时间排序定位最新文献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000" b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/>
          <p:nvPr/>
        </p:nvSpPr>
        <p:spPr>
          <a:xfrm>
            <a:off x="34925" y="346075"/>
            <a:ext cx="9109075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1.3 </a:t>
            </a:r>
            <a:r>
              <a:rPr lang="zh-CN" altLang="en-US" sz="2400" b="1" dirty="0">
                <a:latin typeface="Arial" panose="020B0604020202020204" charset="-116"/>
              </a:rPr>
              <a:t>从热点趋势选题</a:t>
            </a:r>
            <a:r>
              <a:rPr lang="en-US" altLang="x-none" sz="2400" b="1" dirty="0">
                <a:latin typeface="Arial" panose="020B0604020202020204" charset="-116"/>
              </a:rPr>
              <a:t>-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指数检索</a:t>
            </a:r>
            <a:r>
              <a:rPr lang="zh-CN" altLang="en-US" sz="2400" b="1" dirty="0">
                <a:latin typeface="Arial" panose="020B0604020202020204" charset="-116"/>
              </a:rPr>
              <a:t>查看主题研究近年的发展态势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980440"/>
            <a:ext cx="9066530" cy="41179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" y="836930"/>
            <a:ext cx="8310245" cy="4172585"/>
          </a:xfrm>
          <a:prstGeom prst="rect">
            <a:avLst/>
          </a:prstGeom>
        </p:spPr>
      </p:pic>
      <p:sp>
        <p:nvSpPr>
          <p:cNvPr id="40963" name="标题 1"/>
          <p:cNvSpPr/>
          <p:nvPr/>
        </p:nvSpPr>
        <p:spPr>
          <a:xfrm>
            <a:off x="34925" y="346075"/>
            <a:ext cx="9109075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1.3 </a:t>
            </a:r>
            <a:r>
              <a:rPr lang="zh-CN" altLang="en-US" sz="2400" b="1" dirty="0">
                <a:latin typeface="Arial" panose="020B0604020202020204" charset="-116"/>
              </a:rPr>
              <a:t>从热点趋势选题</a:t>
            </a:r>
            <a:r>
              <a:rPr lang="en-US" altLang="x-none" sz="2400" b="1" dirty="0">
                <a:latin typeface="Arial" panose="020B0604020202020204" charset="-116"/>
              </a:rPr>
              <a:t>-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指数检索</a:t>
            </a:r>
            <a:r>
              <a:rPr lang="zh-CN" altLang="en-US" sz="2400" b="1" dirty="0">
                <a:latin typeface="Arial" panose="020B0604020202020204" charset="-116"/>
              </a:rPr>
              <a:t>查看主题研究近年的发展态势</a:t>
            </a:r>
          </a:p>
        </p:txBody>
      </p:sp>
      <p:sp>
        <p:nvSpPr>
          <p:cNvPr id="40964" name="矩形 1"/>
          <p:cNvSpPr/>
          <p:nvPr/>
        </p:nvSpPr>
        <p:spPr>
          <a:xfrm>
            <a:off x="115570" y="1995488"/>
            <a:ext cx="1393825" cy="20367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/>
            <a:endParaRPr lang="zh-CN" altLang="en-US" sz="1800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965" name="箭头 1735"/>
          <p:cNvSpPr/>
          <p:nvPr/>
        </p:nvSpPr>
        <p:spPr>
          <a:xfrm>
            <a:off x="1509395" y="2278698"/>
            <a:ext cx="550863" cy="1587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40966" name="组合 40965"/>
          <p:cNvGrpSpPr/>
          <p:nvPr/>
        </p:nvGrpSpPr>
        <p:grpSpPr>
          <a:xfrm>
            <a:off x="2121853" y="2040573"/>
            <a:ext cx="1698625" cy="673100"/>
            <a:chOff x="0" y="0"/>
            <a:chExt cx="2674" cy="1060"/>
          </a:xfrm>
        </p:grpSpPr>
        <p:sp>
          <p:nvSpPr>
            <p:cNvPr id="40967" name="矩形 1"/>
            <p:cNvSpPr/>
            <p:nvPr/>
          </p:nvSpPr>
          <p:spPr>
            <a:xfrm>
              <a:off x="0" y="0"/>
              <a:ext cx="2675" cy="1060"/>
            </a:xfrm>
            <a:prstGeom prst="rect">
              <a:avLst/>
            </a:prstGeom>
            <a:solidFill>
              <a:srgbClr val="339966">
                <a:alpha val="100000"/>
              </a:srgbClr>
            </a:solidFill>
            <a:ln w="25400" cap="flat" cmpd="sng">
              <a:solidFill>
                <a:srgbClr val="3399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horz" wrap="square" lIns="90170" tIns="46990" rIns="90170" bIns="46990" anchor="ctr"/>
            <a:lstStyle/>
            <a:p>
              <a:pPr lvl="0" algn="ctr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0968" name="文本框 40967"/>
            <p:cNvSpPr txBox="1"/>
            <p:nvPr/>
          </p:nvSpPr>
          <p:spPr>
            <a:xfrm>
              <a:off x="0" y="52"/>
              <a:ext cx="2448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eaLnBrk="1" latinLnBrk="0" hangingPunct="1"/>
              <a:r>
                <a:rPr lang="zh-CN" altLang="en-US" dirty="0">
                  <a:solidFill>
                    <a:schemeClr val="bg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四种维度揭示</a:t>
              </a:r>
            </a:p>
            <a:p>
              <a:pPr lvl="0" eaLnBrk="1" latinLnBrk="0" hangingPunct="1"/>
              <a:r>
                <a:rPr lang="zh-CN" altLang="en-US" dirty="0">
                  <a:solidFill>
                    <a:schemeClr val="bg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其发展趋势</a:t>
              </a:r>
            </a:p>
          </p:txBody>
        </p:sp>
      </p:grpSp>
      <p:sp>
        <p:nvSpPr>
          <p:cNvPr id="40977" name="矩形 3"/>
          <p:cNvSpPr/>
          <p:nvPr/>
        </p:nvSpPr>
        <p:spPr>
          <a:xfrm>
            <a:off x="1604010" y="1443990"/>
            <a:ext cx="3293745" cy="25971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742950"/>
            <a:ext cx="9227820" cy="4498975"/>
          </a:xfrm>
          <a:prstGeom prst="rect">
            <a:avLst/>
          </a:prstGeom>
        </p:spPr>
      </p:pic>
      <p:grpSp>
        <p:nvGrpSpPr>
          <p:cNvPr id="40970" name="组合 40969"/>
          <p:cNvGrpSpPr/>
          <p:nvPr/>
        </p:nvGrpSpPr>
        <p:grpSpPr>
          <a:xfrm>
            <a:off x="34925" y="4478338"/>
            <a:ext cx="3641725" cy="676275"/>
            <a:chOff x="0" y="0"/>
            <a:chExt cx="5737" cy="1065"/>
          </a:xfrm>
        </p:grpSpPr>
        <p:sp>
          <p:nvSpPr>
            <p:cNvPr id="40971" name="矩形 1"/>
            <p:cNvSpPr/>
            <p:nvPr/>
          </p:nvSpPr>
          <p:spPr>
            <a:xfrm>
              <a:off x="0" y="0"/>
              <a:ext cx="2195" cy="1065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horz" wrap="square" anchor="ctr"/>
            <a:lstStyle/>
            <a:p>
              <a:pPr lvl="0" algn="ctr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0972" name="箭头 1735"/>
            <p:cNvSpPr/>
            <p:nvPr/>
          </p:nvSpPr>
          <p:spPr>
            <a:xfrm>
              <a:off x="2195" y="532"/>
              <a:ext cx="868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grpSp>
          <p:nvGrpSpPr>
            <p:cNvPr id="40973" name="组合 40972"/>
            <p:cNvGrpSpPr/>
            <p:nvPr/>
          </p:nvGrpSpPr>
          <p:grpSpPr>
            <a:xfrm>
              <a:off x="3063" y="5"/>
              <a:ext cx="2675" cy="1060"/>
              <a:chOff x="0" y="0"/>
              <a:chExt cx="2675" cy="1060"/>
            </a:xfrm>
          </p:grpSpPr>
          <p:sp>
            <p:nvSpPr>
              <p:cNvPr id="40974" name="矩形 1"/>
              <p:cNvSpPr/>
              <p:nvPr/>
            </p:nvSpPr>
            <p:spPr>
              <a:xfrm>
                <a:off x="0" y="0"/>
                <a:ext cx="2675" cy="1060"/>
              </a:xfrm>
              <a:prstGeom prst="rect">
                <a:avLst/>
              </a:prstGeom>
              <a:solidFill>
                <a:srgbClr val="339966">
                  <a:alpha val="100000"/>
                </a:srgbClr>
              </a:solidFill>
              <a:ln w="25400" cap="flat" cmpd="sng">
                <a:solidFill>
                  <a:srgbClr val="339966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vert="horz" wrap="square" lIns="90170" tIns="46990" rIns="90170" bIns="46990" anchor="ctr"/>
              <a:lstStyle/>
              <a:p>
                <a:pPr lvl="0" algn="ctr"/>
                <a:endParaRPr lang="zh-CN" altLang="en-US" sz="1800" dirty="0">
                  <a:solidFill>
                    <a:srgbClr val="FFFFFF"/>
                  </a:solidFill>
                  <a:latin typeface="Arial" panose="020B0604020202020204" charset="-116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40975" name="文本框 40974"/>
              <p:cNvSpPr txBox="1"/>
              <p:nvPr/>
            </p:nvSpPr>
            <p:spPr>
              <a:xfrm>
                <a:off x="1" y="52"/>
                <a:ext cx="2675" cy="10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eaLnBrk="1" latinLnBrk="0" hangingPunct="1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charset="-116"/>
                    <a:ea typeface="宋体" panose="02010600030101010101" pitchFamily="2" charset="-122"/>
                  </a:rPr>
                  <a:t>同时输入多</a:t>
                </a:r>
              </a:p>
              <a:p>
                <a:pPr lvl="0" eaLnBrk="1" latinLnBrk="0" hangingPunct="1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charset="-116"/>
                    <a:ea typeface="宋体" panose="02010600030101010101" pitchFamily="2" charset="-122"/>
                  </a:rPr>
                  <a:t>个关键词对比</a:t>
                </a: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0" y="1041400"/>
            <a:ext cx="7369810" cy="4113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4097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标题 1"/>
          <p:cNvSpPr/>
          <p:nvPr/>
        </p:nvSpPr>
        <p:spPr>
          <a:xfrm>
            <a:off x="34925" y="346075"/>
            <a:ext cx="9109075" cy="4905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x-none" sz="2400" b="1" dirty="0">
                <a:latin typeface="Arial" panose="020B0604020202020204" charset="-116"/>
              </a:rPr>
              <a:t>1.3 </a:t>
            </a:r>
            <a:r>
              <a:rPr lang="zh-CN" altLang="en-US" sz="2400" b="1" dirty="0">
                <a:latin typeface="Arial" panose="020B0604020202020204" charset="-116"/>
              </a:rPr>
              <a:t>从热点趋势选题</a:t>
            </a:r>
            <a:r>
              <a:rPr lang="en-US" altLang="x-none" sz="2400" b="1" dirty="0">
                <a:latin typeface="Arial" panose="020B0604020202020204" charset="-116"/>
              </a:rPr>
              <a:t>-</a:t>
            </a:r>
            <a:r>
              <a:rPr lang="zh-CN" altLang="en-US" sz="2400" b="1" dirty="0">
                <a:latin typeface="Arial" panose="020B0604020202020204" charset="-116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指数检索</a:t>
            </a:r>
            <a:r>
              <a:rPr lang="zh-CN" altLang="en-US" sz="2400" b="1" dirty="0">
                <a:latin typeface="Arial" panose="020B0604020202020204" charset="-116"/>
              </a:rPr>
              <a:t>查看主题研究近年的发展态势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836930"/>
            <a:ext cx="9055735" cy="4217035"/>
          </a:xfrm>
          <a:prstGeom prst="rect">
            <a:avLst/>
          </a:prstGeom>
        </p:spPr>
      </p:pic>
      <p:sp>
        <p:nvSpPr>
          <p:cNvPr id="43012" name="矩形 3"/>
          <p:cNvSpPr/>
          <p:nvPr/>
        </p:nvSpPr>
        <p:spPr>
          <a:xfrm flipH="1">
            <a:off x="234315" y="836930"/>
            <a:ext cx="755650" cy="282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90000" tIns="46800" rIns="90000" bIns="4680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5" name="矩形 3"/>
          <p:cNvSpPr/>
          <p:nvPr/>
        </p:nvSpPr>
        <p:spPr>
          <a:xfrm flipH="1">
            <a:off x="234315" y="3526790"/>
            <a:ext cx="755650" cy="282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90000" tIns="46800" rIns="90000" bIns="4680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836295"/>
            <a:ext cx="8938895" cy="4394200"/>
          </a:xfrm>
          <a:prstGeom prst="rect">
            <a:avLst/>
          </a:prstGeom>
        </p:spPr>
      </p:pic>
      <p:sp>
        <p:nvSpPr>
          <p:cNvPr id="7" name="矩形 3"/>
          <p:cNvSpPr/>
          <p:nvPr/>
        </p:nvSpPr>
        <p:spPr>
          <a:xfrm flipH="1">
            <a:off x="303530" y="1119505"/>
            <a:ext cx="1886585" cy="282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90000" tIns="46800" rIns="90000" bIns="4680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8" name="矩形 3"/>
          <p:cNvSpPr/>
          <p:nvPr/>
        </p:nvSpPr>
        <p:spPr>
          <a:xfrm flipH="1">
            <a:off x="88265" y="4144645"/>
            <a:ext cx="1886585" cy="282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90000" tIns="46800" rIns="90000" bIns="4680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/>
          <p:nvPr/>
        </p:nvSpPr>
        <p:spPr>
          <a:xfrm>
            <a:off x="34925" y="260350"/>
            <a:ext cx="8250238" cy="5492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/>
          <a:p>
            <a:pPr lvl="0"/>
            <a:r>
              <a:rPr lang="en-US" altLang="x-none" sz="2400" b="1" dirty="0">
                <a:solidFill>
                  <a:srgbClr val="0D0D0D"/>
                </a:solidFill>
                <a:latin typeface="Arial" panose="020B0604020202020204" charset="-116"/>
                <a:ea typeface="宋体" panose="02010600030101010101" pitchFamily="2" charset="-122"/>
              </a:rPr>
              <a:t>1.4 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</a:rPr>
              <a:t>交叉学科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中选题</a:t>
            </a:r>
            <a:r>
              <a:rPr lang="en-US" altLang="x-none" sz="2400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—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通过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</a:rPr>
              <a:t>学科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类别分组寻找学科交叉点</a:t>
            </a:r>
          </a:p>
        </p:txBody>
      </p:sp>
      <p:pic>
        <p:nvPicPr>
          <p:cNvPr id="41987" name="图片 419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1233488"/>
            <a:ext cx="9144000" cy="3902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矩形 3"/>
          <p:cNvSpPr/>
          <p:nvPr/>
        </p:nvSpPr>
        <p:spPr>
          <a:xfrm>
            <a:off x="36513" y="2468563"/>
            <a:ext cx="7392987" cy="61753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grpSp>
        <p:nvGrpSpPr>
          <p:cNvPr id="41989" name="组合 41988"/>
          <p:cNvGrpSpPr/>
          <p:nvPr/>
        </p:nvGrpSpPr>
        <p:grpSpPr>
          <a:xfrm>
            <a:off x="3270250" y="3087688"/>
            <a:ext cx="4789488" cy="1739900"/>
            <a:chOff x="0" y="0"/>
            <a:chExt cx="4789438" cy="2376116"/>
          </a:xfrm>
        </p:grpSpPr>
        <p:sp>
          <p:nvSpPr>
            <p:cNvPr id="41990" name="圆角矩形 5"/>
            <p:cNvSpPr/>
            <p:nvPr/>
          </p:nvSpPr>
          <p:spPr>
            <a:xfrm>
              <a:off x="792088" y="1224136"/>
              <a:ext cx="3997350" cy="1151980"/>
            </a:xfrm>
            <a:prstGeom prst="roundRect">
              <a:avLst>
                <a:gd name="adj" fmla="val 16667"/>
              </a:avLst>
            </a:prstGeom>
            <a:solidFill>
              <a:srgbClr val="339966">
                <a:alpha val="100000"/>
              </a:srgbClr>
            </a:solidFill>
            <a:ln w="25400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lIns="90170" tIns="46990" rIns="90170" bIns="46990" anchor="ctr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Verdana" panose="020B0604030504040204" pitchFamily="2" charset="0"/>
                </a:rPr>
                <a:t>在分组浏览框里寻找交叉</a:t>
              </a:r>
              <a:endParaRPr lang="en-US" altLang="x-none" sz="2400" b="1" dirty="0">
                <a:solidFill>
                  <a:srgbClr val="FFFFFF"/>
                </a:solidFill>
                <a:latin typeface="Verdana" panose="020B0604030504040204" pitchFamily="2" charset="0"/>
              </a:endParaRPr>
            </a:p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Verdana" panose="020B0604030504040204" pitchFamily="2" charset="0"/>
                </a:rPr>
                <a:t>学科，拓宽定题范围</a:t>
              </a:r>
            </a:p>
          </p:txBody>
        </p:sp>
        <p:cxnSp>
          <p:nvCxnSpPr>
            <p:cNvPr id="41991" name="直接连接符 6"/>
            <p:cNvCxnSpPr>
              <a:stCxn id="41990" idx="1"/>
            </p:cNvCxnSpPr>
            <p:nvPr/>
          </p:nvCxnSpPr>
          <p:spPr>
            <a:xfrm flipH="1" flipV="1">
              <a:off x="0" y="0"/>
              <a:ext cx="792154" cy="179994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/>
          <p:nvPr/>
        </p:nvSpPr>
        <p:spPr>
          <a:xfrm>
            <a:off x="0" y="260350"/>
            <a:ext cx="4959350" cy="45720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vert="horz" wrap="non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US" altLang="x-none" sz="2400" b="1" dirty="0">
                <a:latin typeface="Arial" panose="020B0604020202020204" charset="-116"/>
              </a:rPr>
              <a:t>1.5 </a:t>
            </a:r>
            <a:r>
              <a:rPr lang="zh-CN" altLang="en-US" sz="2400" b="1" dirty="0">
                <a:latin typeface="Arial" panose="020B0604020202020204" charset="-116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学科</a:t>
            </a:r>
            <a:r>
              <a:rPr lang="zh-CN" altLang="en-US" sz="2400" b="1" dirty="0">
                <a:latin typeface="Arial" panose="020B0604020202020204" charset="-116"/>
              </a:rPr>
              <a:t>带头人、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导师</a:t>
            </a:r>
            <a:r>
              <a:rPr lang="zh-CN" altLang="en-US" sz="2400" b="1" dirty="0">
                <a:latin typeface="Arial" panose="020B0604020202020204" charset="-116"/>
              </a:rPr>
              <a:t>推荐中选题</a:t>
            </a:r>
          </a:p>
        </p:txBody>
      </p:sp>
      <p:pic>
        <p:nvPicPr>
          <p:cNvPr id="43011" name="图片 43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338"/>
            <a:ext cx="9144000" cy="383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矩形 3"/>
          <p:cNvSpPr/>
          <p:nvPr/>
        </p:nvSpPr>
        <p:spPr>
          <a:xfrm flipH="1">
            <a:off x="1816100" y="2238375"/>
            <a:ext cx="420688" cy="2825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90000" tIns="46800" rIns="90000" bIns="4680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43013" name="矩形 3"/>
          <p:cNvSpPr/>
          <p:nvPr/>
        </p:nvSpPr>
        <p:spPr>
          <a:xfrm>
            <a:off x="1588" y="2201863"/>
            <a:ext cx="7439025" cy="70643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90000" tIns="46800" rIns="90000" bIns="4680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43014" name="圆角矩形 6"/>
          <p:cNvSpPr/>
          <p:nvPr/>
        </p:nvSpPr>
        <p:spPr>
          <a:xfrm>
            <a:off x="4959033" y="3508375"/>
            <a:ext cx="3375025" cy="847725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339966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0170" tIns="46990" rIns="90170" bIns="46990" anchor="ctr"/>
          <a:lstStyle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发现学科专家，牛人</a:t>
            </a:r>
          </a:p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可追踪已知学者，寻访名师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1407795"/>
            <a:ext cx="9253220" cy="3180715"/>
          </a:xfrm>
          <a:prstGeom prst="rect">
            <a:avLst/>
          </a:prstGeom>
        </p:spPr>
      </p:pic>
      <p:sp>
        <p:nvSpPr>
          <p:cNvPr id="43010" name="Rectangle 5"/>
          <p:cNvSpPr/>
          <p:nvPr/>
        </p:nvSpPr>
        <p:spPr>
          <a:xfrm>
            <a:off x="183833" y="109855"/>
            <a:ext cx="5479415" cy="97155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vert="horz" wrap="none" anchor="t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US" altLang="x-none" sz="2400" b="1" dirty="0">
                <a:latin typeface="Arial" panose="020B0604020202020204" charset="-116"/>
              </a:rPr>
              <a:t>1.5 </a:t>
            </a:r>
            <a:r>
              <a:rPr lang="zh-CN" altLang="en-US" sz="2400" b="1" dirty="0">
                <a:latin typeface="Arial" panose="020B0604020202020204" charset="-116"/>
              </a:rPr>
              <a:t>从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学科</a:t>
            </a:r>
            <a:r>
              <a:rPr lang="zh-CN" altLang="en-US" sz="2400" b="1" dirty="0">
                <a:latin typeface="Arial" panose="020B0604020202020204" charset="-116"/>
              </a:rPr>
              <a:t>带头人、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导师</a:t>
            </a:r>
            <a:r>
              <a:rPr lang="zh-CN" altLang="en-US" sz="2400" b="1" dirty="0">
                <a:latin typeface="Arial" panose="020B0604020202020204" charset="-116"/>
              </a:rPr>
              <a:t>推荐中选题</a:t>
            </a:r>
          </a:p>
          <a:p>
            <a:pPr marL="0" lvl="0" indent="0">
              <a:buNone/>
            </a:pPr>
            <a:r>
              <a:rPr lang="zh-CN" altLang="en-US" sz="2400" b="1" dirty="0">
                <a:latin typeface="Arial" panose="020B0604020202020204" charset="-116"/>
              </a:rPr>
              <a:t>           </a:t>
            </a:r>
            <a:r>
              <a:rPr lang="zh-CN" altLang="en-US" sz="1800" b="1" dirty="0">
                <a:latin typeface="Arial" panose="020B0604020202020204" charset="-116"/>
              </a:rPr>
              <a:t>利用作者发文检索进一步了解学者发文情况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，从何下手？</a:t>
            </a:r>
          </a:p>
        </p:txBody>
      </p:sp>
      <p:pic>
        <p:nvPicPr>
          <p:cNvPr id="44035" name="图片 44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25"/>
            <a:ext cx="9144000" cy="432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矩形 3"/>
          <p:cNvSpPr/>
          <p:nvPr/>
        </p:nvSpPr>
        <p:spPr>
          <a:xfrm>
            <a:off x="0" y="3138488"/>
            <a:ext cx="3940175" cy="11779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44037" name="线形标注 1(无边框) 44036"/>
          <p:cNvSpPr/>
          <p:nvPr/>
        </p:nvSpPr>
        <p:spPr>
          <a:xfrm>
            <a:off x="5391150" y="2679700"/>
            <a:ext cx="3059113" cy="2314575"/>
          </a:xfrm>
          <a:prstGeom prst="callout1">
            <a:avLst>
              <a:gd name="adj1" fmla="val 4940"/>
              <a:gd name="adj2" fmla="val -2491"/>
              <a:gd name="adj3" fmla="val 46269"/>
              <a:gd name="adj4" fmla="val -4298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lvl="0" algn="ctr" eaLnBrk="1" latinLnBrk="0" hangingPunct="1"/>
            <a:r>
              <a:rPr lang="zh-CN" altLang="en-US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</a:rPr>
              <a:t>新版平台新增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</a:rPr>
              <a:t>计量可视化分析功能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charset="-116"/>
                <a:ea typeface="宋体" panose="02010600030101010101" pitchFamily="2" charset="-122"/>
              </a:rPr>
              <a:t>，可对部分文献及全部文献进行可视化分析。可总多个多个维度了解某个主题，例如：发文趋势、文献互引关系、关键词、文献来源、作者、机构等层面都可视化呈现。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联机映像占位符 45057"/>
          <p:cNvPicPr>
            <a:picLocks noGrp="1" noChangeAspect="1"/>
          </p:cNvPicPr>
          <p:nvPr>
            <p:ph type="clipArt" sz="half"/>
          </p:nvPr>
        </p:nvPicPr>
        <p:blipFill>
          <a:blip r:embed="rId2"/>
          <a:stretch>
            <a:fillRect/>
          </a:stretch>
        </p:blipFill>
        <p:spPr>
          <a:xfrm>
            <a:off x="138113" y="852488"/>
            <a:ext cx="8747125" cy="3833812"/>
          </a:xfrm>
        </p:spPr>
      </p:pic>
      <p:pic>
        <p:nvPicPr>
          <p:cNvPr id="45059" name="图片 450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2625725"/>
            <a:ext cx="873125" cy="369888"/>
          </a:xfrm>
          <a:prstGeom prst="rect">
            <a:avLst/>
          </a:prstGeom>
          <a:noFill/>
          <a:ln w="38100" cap="flat" cmpd="sng">
            <a:solidFill>
              <a:srgbClr val="FF6600"/>
            </a:solidFill>
            <a:prstDash val="dash"/>
            <a:miter/>
            <a:headEnd type="none" w="med" len="med"/>
            <a:tailEnd type="none" w="med" len="med"/>
          </a:ln>
        </p:spPr>
      </p:pic>
      <p:sp>
        <p:nvSpPr>
          <p:cNvPr id="45060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，如何下手？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宣传资料\产品宣传\公司图标\知网LOGO-PNG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5" y="3108325"/>
            <a:ext cx="4038600" cy="157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8194" descr="zgcu20120807-1-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2832100"/>
            <a:ext cx="4038600" cy="2058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文本框 8195"/>
          <p:cNvSpPr txBox="1"/>
          <p:nvPr/>
        </p:nvSpPr>
        <p:spPr>
          <a:xfrm>
            <a:off x="115888" y="144463"/>
            <a:ext cx="5621337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400" b="1" i="1" dirty="0">
                <a:solidFill>
                  <a:srgbClr val="FF0000"/>
                </a:solidFill>
                <a:latin typeface="Arial" panose="020B0604020202020204" charset="-116"/>
                <a:ea typeface="黑体" panose="02010609060101010101" pitchFamily="2" charset="-122"/>
              </a:rPr>
              <a:t>中国知网是全球领先的数字出版平台</a:t>
            </a:r>
          </a:p>
        </p:txBody>
      </p:sp>
      <p:sp>
        <p:nvSpPr>
          <p:cNvPr id="9221" name="文本框 8196"/>
          <p:cNvSpPr txBox="1"/>
          <p:nvPr/>
        </p:nvSpPr>
        <p:spPr>
          <a:xfrm>
            <a:off x="292100" y="690563"/>
            <a:ext cx="7131050" cy="1795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>
              <a:lnSpc>
                <a:spcPct val="120000"/>
              </a:lnSpc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Arial" panose="020B0604020202020204" charset="-116"/>
                <a:ea typeface="黑体" panose="02010609060101010101" pitchFamily="2" charset="-122"/>
              </a:rPr>
              <a:t>  一家致力于为海内外各行各业提供知识与情报服务的专业网站</a:t>
            </a:r>
          </a:p>
          <a:p>
            <a:pPr lvl="0">
              <a:lnSpc>
                <a:spcPct val="120000"/>
              </a:lnSpc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Arial" panose="020B0604020202020204" charset="-116"/>
                <a:ea typeface="黑体" panose="02010609060101010101" pitchFamily="2" charset="-122"/>
              </a:rPr>
              <a:t>  是教育部主管、清华大学主办，由中国学术期刊电子杂志社、同方知网技术 有限公司研发的一种“数字图书馆”。</a:t>
            </a:r>
          </a:p>
          <a:p>
            <a:pPr lvl="0">
              <a:lnSpc>
                <a:spcPct val="120000"/>
              </a:lnSpc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Arial" panose="020B0604020202020204" charset="-116"/>
                <a:ea typeface="黑体" panose="02010609060101010101" pitchFamily="2" charset="-122"/>
              </a:rPr>
              <a:t>  是以实现全社会知识信息资源共享为目标的 国家信息化重点工程，被国家科技部等五部委确定为“国家级重点新产品重中之重”项目。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l"/>
            </a:pPr>
            <a:endParaRPr lang="zh-CN" altLang="en-US" sz="1600" dirty="0">
              <a:latin typeface="Arial" panose="020B0604020202020204" charset="-116"/>
              <a:ea typeface="黑体" panose="0201060906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1"/>
          <p:cNvSpPr/>
          <p:nvPr/>
        </p:nvSpPr>
        <p:spPr>
          <a:xfrm>
            <a:off x="38100" y="1241425"/>
            <a:ext cx="1760538" cy="3330575"/>
          </a:xfrm>
          <a:prstGeom prst="rect">
            <a:avLst/>
          </a:prstGeom>
          <a:solidFill>
            <a:srgbClr val="F9F9F9">
              <a:alpha val="100000"/>
            </a:srgbClr>
          </a:solidFill>
          <a:ln w="9525" cap="flat" cmpd="sng">
            <a:solidFill>
              <a:srgbClr val="E2E2E2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</a:p>
        </p:txBody>
      </p:sp>
      <p:pic>
        <p:nvPicPr>
          <p:cNvPr id="46083" name="内容占位符 4608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900" y="1090613"/>
            <a:ext cx="7092950" cy="3394075"/>
          </a:xfrm>
        </p:spPr>
      </p:pic>
      <p:sp>
        <p:nvSpPr>
          <p:cNvPr id="46084" name="TextBox 36">
            <a:hlinkClick r:id="rId3" action="ppaction://hlinksldjump"/>
          </p:cNvPr>
          <p:cNvSpPr/>
          <p:nvPr/>
        </p:nvSpPr>
        <p:spPr>
          <a:xfrm>
            <a:off x="512763" y="1317625"/>
            <a:ext cx="1255712" cy="3667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总体趋势</a:t>
            </a:r>
          </a:p>
        </p:txBody>
      </p:sp>
      <p:sp>
        <p:nvSpPr>
          <p:cNvPr id="46085" name="矩形 8"/>
          <p:cNvSpPr/>
          <p:nvPr/>
        </p:nvSpPr>
        <p:spPr>
          <a:xfrm>
            <a:off x="38100" y="1352550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</a:p>
        </p:txBody>
      </p:sp>
      <p:sp>
        <p:nvSpPr>
          <p:cNvPr id="46086" name="TextBox 35"/>
          <p:cNvSpPr/>
          <p:nvPr/>
        </p:nvSpPr>
        <p:spPr>
          <a:xfrm>
            <a:off x="-128587" y="1317625"/>
            <a:ext cx="611187" cy="393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ctr" eaLnBrk="1" hangingPunct="1"/>
            <a:endParaRPr lang="zh-CN" altLang="en-US" sz="2800" b="1" dirty="0">
              <a:solidFill>
                <a:srgbClr val="F2F2F2"/>
              </a:solidFill>
              <a:latin typeface="Bradley Hand ITC" panose="03070402050302030203" pitchFamily="2" charset="0"/>
              <a:ea typeface="楷体_GB2312"/>
              <a:sym typeface="Bradley Hand ITC" panose="03070402050302030203" pitchFamily="2" charset="0"/>
            </a:endParaRPr>
          </a:p>
        </p:txBody>
      </p:sp>
      <p:sp>
        <p:nvSpPr>
          <p:cNvPr id="46087" name="矩形 28"/>
          <p:cNvSpPr/>
          <p:nvPr/>
        </p:nvSpPr>
        <p:spPr>
          <a:xfrm>
            <a:off x="34925" y="18637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</a:p>
        </p:txBody>
      </p:sp>
      <p:sp>
        <p:nvSpPr>
          <p:cNvPr id="46088" name="TextBox 53"/>
          <p:cNvSpPr/>
          <p:nvPr/>
        </p:nvSpPr>
        <p:spPr>
          <a:xfrm>
            <a:off x="-128587" y="2333625"/>
            <a:ext cx="760412" cy="392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ctr" eaLnBrk="1" hangingPunct="1"/>
            <a:endParaRPr lang="zh-CN" altLang="en-US" sz="2800" b="1" dirty="0">
              <a:solidFill>
                <a:srgbClr val="F2F2F2"/>
              </a:solidFill>
              <a:latin typeface="Bradley Hand ITC" panose="03070402050302030203" pitchFamily="2" charset="0"/>
              <a:ea typeface="楷体_GB2312"/>
              <a:sym typeface="Bradley Hand ITC" panose="03070402050302030203" pitchFamily="2" charset="0"/>
            </a:endParaRPr>
          </a:p>
        </p:txBody>
      </p:sp>
      <p:sp>
        <p:nvSpPr>
          <p:cNvPr id="46089" name="矩形 22"/>
          <p:cNvSpPr/>
          <p:nvPr/>
        </p:nvSpPr>
        <p:spPr>
          <a:xfrm>
            <a:off x="38100" y="2847975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</a:p>
        </p:txBody>
      </p:sp>
      <p:sp>
        <p:nvSpPr>
          <p:cNvPr id="46090" name="矩形 19"/>
          <p:cNvSpPr/>
          <p:nvPr/>
        </p:nvSpPr>
        <p:spPr>
          <a:xfrm>
            <a:off x="6350" y="3432175"/>
            <a:ext cx="44926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</a:p>
        </p:txBody>
      </p:sp>
      <p:sp>
        <p:nvSpPr>
          <p:cNvPr id="46091" name="矩形 16"/>
          <p:cNvSpPr/>
          <p:nvPr/>
        </p:nvSpPr>
        <p:spPr>
          <a:xfrm>
            <a:off x="6350" y="3892550"/>
            <a:ext cx="450850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</a:p>
        </p:txBody>
      </p:sp>
      <p:sp>
        <p:nvSpPr>
          <p:cNvPr id="46092" name="TextBox 45">
            <a:hlinkClick r:id="rId3" action="ppaction://hlinksldjump"/>
          </p:cNvPr>
          <p:cNvSpPr/>
          <p:nvPr/>
        </p:nvSpPr>
        <p:spPr>
          <a:xfrm>
            <a:off x="320675" y="3890963"/>
            <a:ext cx="923925" cy="3000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endParaRPr lang="zh-CN" altLang="en-US" sz="2000" dirty="0">
              <a:solidFill>
                <a:srgbClr val="BFBFB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46093" name="Rectangle 35"/>
          <p:cNvSpPr/>
          <p:nvPr/>
        </p:nvSpPr>
        <p:spPr>
          <a:xfrm>
            <a:off x="484188" y="1862138"/>
            <a:ext cx="1093787" cy="3413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文献互引</a:t>
            </a:r>
          </a:p>
        </p:txBody>
      </p:sp>
      <p:sp>
        <p:nvSpPr>
          <p:cNvPr id="46094" name="Rectangle 39"/>
          <p:cNvSpPr/>
          <p:nvPr/>
        </p:nvSpPr>
        <p:spPr>
          <a:xfrm>
            <a:off x="484188" y="3892550"/>
            <a:ext cx="1077912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ctr"/>
          <a:lstStyle/>
          <a:p>
            <a:pPr lvl="0" algn="ctr" eaLnBrk="1" hangingPunct="1"/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2" charset="-122"/>
              </a:rPr>
              <a:t>分 布</a:t>
            </a:r>
          </a:p>
        </p:txBody>
      </p:sp>
      <p:sp>
        <p:nvSpPr>
          <p:cNvPr id="46095" name="Rectangle 36"/>
          <p:cNvSpPr/>
          <p:nvPr/>
        </p:nvSpPr>
        <p:spPr>
          <a:xfrm>
            <a:off x="474663" y="2333625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文献集合</a:t>
            </a:r>
          </a:p>
        </p:txBody>
      </p:sp>
      <p:sp>
        <p:nvSpPr>
          <p:cNvPr id="46096" name="Rectangle 37"/>
          <p:cNvSpPr/>
          <p:nvPr/>
        </p:nvSpPr>
        <p:spPr>
          <a:xfrm>
            <a:off x="484188" y="33718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作者合作</a:t>
            </a:r>
          </a:p>
        </p:txBody>
      </p:sp>
      <p:sp>
        <p:nvSpPr>
          <p:cNvPr id="46097" name="Rectangle 38"/>
          <p:cNvSpPr/>
          <p:nvPr/>
        </p:nvSpPr>
        <p:spPr>
          <a:xfrm>
            <a:off x="484188" y="27876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</a:t>
            </a:r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关键词</a:t>
            </a:r>
          </a:p>
        </p:txBody>
      </p:sp>
      <p:sp>
        <p:nvSpPr>
          <p:cNvPr id="46098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，如何下手？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6099" name="矩形 28"/>
          <p:cNvSpPr/>
          <p:nvPr/>
        </p:nvSpPr>
        <p:spPr>
          <a:xfrm>
            <a:off x="34925" y="23844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dirty="0">
                <a:solidFill>
                  <a:schemeClr val="bg2"/>
                </a:solidFill>
                <a:latin typeface="Arial" panose="020B0604020202020204" charset="-116"/>
                <a:ea typeface="宋体" panose="02010600030101010101" pitchFamily="2" charset="-122"/>
              </a:rPr>
              <a:t>3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内容占位符 4710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225" y="1028700"/>
            <a:ext cx="7346950" cy="3394075"/>
          </a:xfrm>
        </p:spPr>
      </p:pic>
      <p:sp>
        <p:nvSpPr>
          <p:cNvPr id="47107" name="Rectangle 57"/>
          <p:cNvSpPr/>
          <p:nvPr/>
        </p:nvSpPr>
        <p:spPr>
          <a:xfrm>
            <a:off x="6791325" y="1047750"/>
            <a:ext cx="2355850" cy="3889375"/>
          </a:xfrm>
          <a:prstGeom prst="rect">
            <a:avLst/>
          </a:prstGeom>
          <a:solidFill>
            <a:srgbClr val="CCECFF">
              <a:alpha val="87999"/>
            </a:srgbClr>
          </a:solidFill>
          <a:ln w="9525" cap="flat" cmpd="sng">
            <a:solidFill>
              <a:srgbClr val="CCE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>
              <a:lnSpc>
                <a:spcPct val="15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从文献互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引图可以看出，所选文献及其相关文献结合年份、关键词等指标分析得出关于网络代购的研究早起比较少，从</a:t>
            </a:r>
            <a:r>
              <a:rPr lang="zh-CN" altLang="en-US" sz="1600" dirty="0">
                <a:solidFill>
                  <a:schemeClr val="hlink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2009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年开始集中多起来，研究的方向可分为</a:t>
            </a:r>
            <a:r>
              <a:rPr lang="zh-CN" altLang="en-US" sz="1600" dirty="0">
                <a:solidFill>
                  <a:schemeClr val="hlink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电子商务、网络代购风险、消费者权益、海关政策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等几个方面</a:t>
            </a:r>
          </a:p>
        </p:txBody>
      </p:sp>
      <p:sp>
        <p:nvSpPr>
          <p:cNvPr id="47108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，如何下手？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09" name="矩形 1"/>
          <p:cNvSpPr/>
          <p:nvPr/>
        </p:nvSpPr>
        <p:spPr>
          <a:xfrm>
            <a:off x="38100" y="1241425"/>
            <a:ext cx="1760538" cy="3330575"/>
          </a:xfrm>
          <a:prstGeom prst="rect">
            <a:avLst/>
          </a:prstGeom>
          <a:solidFill>
            <a:srgbClr val="F9F9F9">
              <a:alpha val="100000"/>
            </a:srgbClr>
          </a:solidFill>
          <a:ln w="9525" cap="flat" cmpd="sng">
            <a:solidFill>
              <a:srgbClr val="E2E2E2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10" name="矩形 8"/>
          <p:cNvSpPr/>
          <p:nvPr/>
        </p:nvSpPr>
        <p:spPr>
          <a:xfrm>
            <a:off x="38100" y="1352550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11" name="TextBox 35"/>
          <p:cNvSpPr/>
          <p:nvPr/>
        </p:nvSpPr>
        <p:spPr>
          <a:xfrm>
            <a:off x="-128587" y="1317625"/>
            <a:ext cx="611187" cy="393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ctr" eaLnBrk="1" hangingPunct="1"/>
            <a:endParaRPr lang="zh-CN" altLang="en-US" sz="2800" b="1" dirty="0">
              <a:solidFill>
                <a:srgbClr val="F2F2F2"/>
              </a:solidFill>
              <a:latin typeface="Bradley Hand ITC" panose="03070402050302030203" pitchFamily="2" charset="0"/>
              <a:ea typeface="楷体_GB2312"/>
              <a:sym typeface="Bradley Hand ITC" panose="03070402050302030203" pitchFamily="2" charset="0"/>
            </a:endParaRPr>
          </a:p>
        </p:txBody>
      </p:sp>
      <p:sp>
        <p:nvSpPr>
          <p:cNvPr id="47112" name="矩形 28"/>
          <p:cNvSpPr/>
          <p:nvPr/>
        </p:nvSpPr>
        <p:spPr>
          <a:xfrm>
            <a:off x="34925" y="18637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13" name="TextBox 53"/>
          <p:cNvSpPr/>
          <p:nvPr/>
        </p:nvSpPr>
        <p:spPr>
          <a:xfrm>
            <a:off x="-128587" y="2333625"/>
            <a:ext cx="760412" cy="3921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ctr" eaLnBrk="1" hangingPunct="1"/>
            <a:endParaRPr lang="zh-CN" altLang="en-US" sz="2800" b="1" dirty="0">
              <a:solidFill>
                <a:srgbClr val="F2F2F2"/>
              </a:solidFill>
              <a:latin typeface="Bradley Hand ITC" panose="03070402050302030203" pitchFamily="2" charset="0"/>
              <a:ea typeface="楷体_GB2312"/>
              <a:sym typeface="Bradley Hand ITC" panose="03070402050302030203" pitchFamily="2" charset="0"/>
            </a:endParaRPr>
          </a:p>
        </p:txBody>
      </p:sp>
      <p:sp>
        <p:nvSpPr>
          <p:cNvPr id="47114" name="矩形 22"/>
          <p:cNvSpPr/>
          <p:nvPr/>
        </p:nvSpPr>
        <p:spPr>
          <a:xfrm>
            <a:off x="38100" y="2847975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15" name="矩形 19"/>
          <p:cNvSpPr/>
          <p:nvPr/>
        </p:nvSpPr>
        <p:spPr>
          <a:xfrm>
            <a:off x="6350" y="3432175"/>
            <a:ext cx="44926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16" name="矩形 16"/>
          <p:cNvSpPr/>
          <p:nvPr/>
        </p:nvSpPr>
        <p:spPr>
          <a:xfrm>
            <a:off x="6350" y="3892550"/>
            <a:ext cx="450850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17" name="TextBox 45">
            <a:hlinkClick r:id="rId3" action="ppaction://hlinksldjump"/>
          </p:cNvPr>
          <p:cNvSpPr/>
          <p:nvPr/>
        </p:nvSpPr>
        <p:spPr>
          <a:xfrm>
            <a:off x="320675" y="3890963"/>
            <a:ext cx="923925" cy="3000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endParaRPr lang="zh-CN" altLang="en-US" sz="2000" dirty="0">
              <a:solidFill>
                <a:srgbClr val="BFBFB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47118" name="Rectangle 35"/>
          <p:cNvSpPr/>
          <p:nvPr/>
        </p:nvSpPr>
        <p:spPr>
          <a:xfrm>
            <a:off x="484188" y="1862138"/>
            <a:ext cx="1093787" cy="3413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solidFill>
                  <a:srgbClr val="0000FF"/>
                </a:solidFill>
                <a:latin typeface="Arial" panose="020B0604020202020204" charset="-116"/>
                <a:ea typeface="宋体" panose="02010600030101010101" pitchFamily="2" charset="-122"/>
              </a:rPr>
              <a:t>文献互引</a:t>
            </a:r>
          </a:p>
        </p:txBody>
      </p:sp>
      <p:sp>
        <p:nvSpPr>
          <p:cNvPr id="47119" name="Rectangle 39"/>
          <p:cNvSpPr/>
          <p:nvPr/>
        </p:nvSpPr>
        <p:spPr>
          <a:xfrm>
            <a:off x="484188" y="3892550"/>
            <a:ext cx="1077912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ctr"/>
          <a:lstStyle/>
          <a:p>
            <a:pPr lvl="0" algn="ctr" eaLnBrk="1" hangingPunct="1"/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2" charset="-122"/>
              </a:rPr>
              <a:t>分 布</a:t>
            </a:r>
          </a:p>
        </p:txBody>
      </p:sp>
      <p:sp>
        <p:nvSpPr>
          <p:cNvPr id="47120" name="Rectangle 36"/>
          <p:cNvSpPr/>
          <p:nvPr/>
        </p:nvSpPr>
        <p:spPr>
          <a:xfrm>
            <a:off x="474663" y="2333625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文献集合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21" name="Rectangle 37"/>
          <p:cNvSpPr/>
          <p:nvPr/>
        </p:nvSpPr>
        <p:spPr>
          <a:xfrm>
            <a:off x="484188" y="33718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作者合作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22" name="Rectangle 38"/>
          <p:cNvSpPr/>
          <p:nvPr/>
        </p:nvSpPr>
        <p:spPr>
          <a:xfrm>
            <a:off x="484188" y="27876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</a:t>
            </a:r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关键词</a:t>
            </a:r>
          </a:p>
        </p:txBody>
      </p:sp>
      <p:sp>
        <p:nvSpPr>
          <p:cNvPr id="47123" name="矩形 28"/>
          <p:cNvSpPr/>
          <p:nvPr/>
        </p:nvSpPr>
        <p:spPr>
          <a:xfrm>
            <a:off x="34925" y="23844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dirty="0">
                <a:solidFill>
                  <a:schemeClr val="bg2"/>
                </a:solidFill>
                <a:latin typeface="Arial" panose="020B0604020202020204" charset="-116"/>
                <a:ea typeface="宋体" panose="02010600030101010101" pitchFamily="2" charset="-122"/>
              </a:rPr>
              <a:t>3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7124" name="Rectangle 35"/>
          <p:cNvSpPr/>
          <p:nvPr/>
        </p:nvSpPr>
        <p:spPr>
          <a:xfrm>
            <a:off x="484188" y="1368425"/>
            <a:ext cx="1093787" cy="342900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总体趋势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内容占位符 4812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263" y="1241425"/>
            <a:ext cx="6951662" cy="3200400"/>
          </a:xfrm>
        </p:spPr>
      </p:pic>
      <p:sp>
        <p:nvSpPr>
          <p:cNvPr id="48131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，如何下手？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2" name="矩形 1"/>
          <p:cNvSpPr/>
          <p:nvPr/>
        </p:nvSpPr>
        <p:spPr>
          <a:xfrm>
            <a:off x="38100" y="1241425"/>
            <a:ext cx="1760538" cy="3330575"/>
          </a:xfrm>
          <a:prstGeom prst="rect">
            <a:avLst/>
          </a:prstGeom>
          <a:solidFill>
            <a:srgbClr val="F9F9F9">
              <a:alpha val="100000"/>
            </a:srgbClr>
          </a:solidFill>
          <a:ln w="9525" cap="flat" cmpd="sng">
            <a:solidFill>
              <a:srgbClr val="E2E2E2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3" name="矩形 8"/>
          <p:cNvSpPr/>
          <p:nvPr/>
        </p:nvSpPr>
        <p:spPr>
          <a:xfrm>
            <a:off x="38100" y="1352550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4" name="矩形 28"/>
          <p:cNvSpPr/>
          <p:nvPr/>
        </p:nvSpPr>
        <p:spPr>
          <a:xfrm>
            <a:off x="34925" y="18637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5" name="矩形 22"/>
          <p:cNvSpPr/>
          <p:nvPr/>
        </p:nvSpPr>
        <p:spPr>
          <a:xfrm>
            <a:off x="38100" y="2847975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6" name="矩形 19"/>
          <p:cNvSpPr/>
          <p:nvPr/>
        </p:nvSpPr>
        <p:spPr>
          <a:xfrm>
            <a:off x="6350" y="3432175"/>
            <a:ext cx="44926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7" name="矩形 16"/>
          <p:cNvSpPr/>
          <p:nvPr/>
        </p:nvSpPr>
        <p:spPr>
          <a:xfrm>
            <a:off x="6350" y="3892550"/>
            <a:ext cx="450850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38" name="TextBox 45">
            <a:hlinkClick r:id="rId3" action="ppaction://hlinksldjump"/>
          </p:cNvPr>
          <p:cNvSpPr/>
          <p:nvPr/>
        </p:nvSpPr>
        <p:spPr>
          <a:xfrm>
            <a:off x="320675" y="3890963"/>
            <a:ext cx="923925" cy="3000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endParaRPr lang="zh-CN" altLang="en-US" sz="2000" dirty="0">
              <a:solidFill>
                <a:srgbClr val="BFBFB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48139" name="Rectangle 35"/>
          <p:cNvSpPr/>
          <p:nvPr/>
        </p:nvSpPr>
        <p:spPr>
          <a:xfrm>
            <a:off x="484188" y="1862138"/>
            <a:ext cx="1093787" cy="3413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solidFill>
                  <a:srgbClr val="0000FF"/>
                </a:solidFill>
                <a:latin typeface="Arial" panose="020B0604020202020204" charset="-116"/>
                <a:ea typeface="宋体" panose="02010600030101010101" pitchFamily="2" charset="-122"/>
              </a:rPr>
              <a:t>文献互引</a:t>
            </a:r>
          </a:p>
        </p:txBody>
      </p:sp>
      <p:sp>
        <p:nvSpPr>
          <p:cNvPr id="48140" name="Rectangle 39"/>
          <p:cNvSpPr/>
          <p:nvPr/>
        </p:nvSpPr>
        <p:spPr>
          <a:xfrm>
            <a:off x="484188" y="3892550"/>
            <a:ext cx="1077912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ctr"/>
          <a:lstStyle/>
          <a:p>
            <a:pPr lvl="0" algn="ctr" eaLnBrk="1" hangingPunct="1"/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2" charset="-122"/>
              </a:rPr>
              <a:t>分 布</a:t>
            </a:r>
          </a:p>
        </p:txBody>
      </p:sp>
      <p:sp>
        <p:nvSpPr>
          <p:cNvPr id="48141" name="Rectangle 36"/>
          <p:cNvSpPr/>
          <p:nvPr/>
        </p:nvSpPr>
        <p:spPr>
          <a:xfrm>
            <a:off x="474663" y="2333625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文献集合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42" name="Rectangle 37"/>
          <p:cNvSpPr/>
          <p:nvPr/>
        </p:nvSpPr>
        <p:spPr>
          <a:xfrm>
            <a:off x="484188" y="33718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作者合作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43" name="Rectangle 38"/>
          <p:cNvSpPr/>
          <p:nvPr/>
        </p:nvSpPr>
        <p:spPr>
          <a:xfrm>
            <a:off x="484188" y="27876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</a:t>
            </a:r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关键词</a:t>
            </a:r>
          </a:p>
        </p:txBody>
      </p:sp>
      <p:sp>
        <p:nvSpPr>
          <p:cNvPr id="48144" name="矩形 28"/>
          <p:cNvSpPr/>
          <p:nvPr/>
        </p:nvSpPr>
        <p:spPr>
          <a:xfrm>
            <a:off x="34925" y="23844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dirty="0">
                <a:solidFill>
                  <a:schemeClr val="bg2"/>
                </a:solidFill>
                <a:latin typeface="Arial" panose="020B0604020202020204" charset="-116"/>
                <a:ea typeface="宋体" panose="02010600030101010101" pitchFamily="2" charset="-122"/>
              </a:rPr>
              <a:t>3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8145" name="Rectangle 35"/>
          <p:cNvSpPr/>
          <p:nvPr/>
        </p:nvSpPr>
        <p:spPr>
          <a:xfrm>
            <a:off x="484188" y="1368425"/>
            <a:ext cx="1093787" cy="342900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总体趋势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49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1252538"/>
            <a:ext cx="6530975" cy="326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5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，如何下手？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56" name="矩形 1"/>
          <p:cNvSpPr/>
          <p:nvPr/>
        </p:nvSpPr>
        <p:spPr>
          <a:xfrm>
            <a:off x="38100" y="1241425"/>
            <a:ext cx="1760538" cy="3330575"/>
          </a:xfrm>
          <a:prstGeom prst="rect">
            <a:avLst/>
          </a:prstGeom>
          <a:solidFill>
            <a:srgbClr val="F9F9F9">
              <a:alpha val="100000"/>
            </a:srgbClr>
          </a:solidFill>
          <a:ln w="9525" cap="flat" cmpd="sng">
            <a:solidFill>
              <a:srgbClr val="E2E2E2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57" name="矩形 8"/>
          <p:cNvSpPr/>
          <p:nvPr/>
        </p:nvSpPr>
        <p:spPr>
          <a:xfrm>
            <a:off x="38100" y="1352550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58" name="矩形 28"/>
          <p:cNvSpPr/>
          <p:nvPr/>
        </p:nvSpPr>
        <p:spPr>
          <a:xfrm>
            <a:off x="34925" y="18637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59" name="矩形 22"/>
          <p:cNvSpPr/>
          <p:nvPr/>
        </p:nvSpPr>
        <p:spPr>
          <a:xfrm>
            <a:off x="38100" y="2847975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60" name="矩形 19"/>
          <p:cNvSpPr/>
          <p:nvPr/>
        </p:nvSpPr>
        <p:spPr>
          <a:xfrm>
            <a:off x="6350" y="3432175"/>
            <a:ext cx="44926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61" name="矩形 16"/>
          <p:cNvSpPr/>
          <p:nvPr/>
        </p:nvSpPr>
        <p:spPr>
          <a:xfrm>
            <a:off x="6350" y="3892550"/>
            <a:ext cx="450850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62" name="TextBox 45">
            <a:hlinkClick r:id="rId3" action="ppaction://hlinksldjump"/>
          </p:cNvPr>
          <p:cNvSpPr/>
          <p:nvPr/>
        </p:nvSpPr>
        <p:spPr>
          <a:xfrm>
            <a:off x="320675" y="3890963"/>
            <a:ext cx="923925" cy="3000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endParaRPr lang="zh-CN" altLang="en-US" sz="2000" dirty="0">
              <a:solidFill>
                <a:srgbClr val="BFBFB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49163" name="Rectangle 35"/>
          <p:cNvSpPr/>
          <p:nvPr/>
        </p:nvSpPr>
        <p:spPr>
          <a:xfrm>
            <a:off x="484188" y="1862138"/>
            <a:ext cx="1093787" cy="3413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文献互引</a:t>
            </a:r>
          </a:p>
        </p:txBody>
      </p:sp>
      <p:sp>
        <p:nvSpPr>
          <p:cNvPr id="49164" name="Rectangle 39"/>
          <p:cNvSpPr/>
          <p:nvPr/>
        </p:nvSpPr>
        <p:spPr>
          <a:xfrm>
            <a:off x="484188" y="3892550"/>
            <a:ext cx="1077912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ctr"/>
          <a:lstStyle/>
          <a:p>
            <a:pPr lvl="0" algn="ctr" eaLnBrk="1" hangingPunct="1"/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2" charset="-122"/>
              </a:rPr>
              <a:t>分 布</a:t>
            </a:r>
          </a:p>
        </p:txBody>
      </p:sp>
      <p:sp>
        <p:nvSpPr>
          <p:cNvPr id="49165" name="Rectangle 36"/>
          <p:cNvSpPr/>
          <p:nvPr/>
        </p:nvSpPr>
        <p:spPr>
          <a:xfrm>
            <a:off x="474663" y="2333625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文献集合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66" name="Rectangle 37"/>
          <p:cNvSpPr/>
          <p:nvPr/>
        </p:nvSpPr>
        <p:spPr>
          <a:xfrm>
            <a:off x="484188" y="33718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作者合作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67" name="Rectangle 38"/>
          <p:cNvSpPr/>
          <p:nvPr/>
        </p:nvSpPr>
        <p:spPr>
          <a:xfrm>
            <a:off x="484188" y="27876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</a:t>
            </a:r>
            <a:r>
              <a:rPr lang="zh-CN" altLang="en-US" sz="1600" b="1" dirty="0">
                <a:solidFill>
                  <a:srgbClr val="0000FF"/>
                </a:solidFill>
                <a:latin typeface="Arial" panose="020B0604020202020204" charset="-116"/>
                <a:ea typeface="宋体" panose="02010600030101010101" pitchFamily="2" charset="-122"/>
              </a:rPr>
              <a:t>关键词</a:t>
            </a:r>
          </a:p>
        </p:txBody>
      </p:sp>
      <p:sp>
        <p:nvSpPr>
          <p:cNvPr id="49168" name="矩形 28"/>
          <p:cNvSpPr/>
          <p:nvPr/>
        </p:nvSpPr>
        <p:spPr>
          <a:xfrm>
            <a:off x="34925" y="23844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dirty="0">
                <a:solidFill>
                  <a:schemeClr val="bg2"/>
                </a:solidFill>
                <a:latin typeface="Arial" panose="020B0604020202020204" charset="-116"/>
                <a:ea typeface="宋体" panose="02010600030101010101" pitchFamily="2" charset="-122"/>
              </a:rPr>
              <a:t>3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49169" name="Rectangle 35"/>
          <p:cNvSpPr/>
          <p:nvPr/>
        </p:nvSpPr>
        <p:spPr>
          <a:xfrm>
            <a:off x="484188" y="1368425"/>
            <a:ext cx="1093787" cy="342900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总体趋势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内容占位符 5017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638" y="1090613"/>
            <a:ext cx="7077075" cy="3394075"/>
          </a:xfrm>
        </p:spPr>
      </p:pic>
      <p:sp>
        <p:nvSpPr>
          <p:cNvPr id="50179" name="TextBox 35"/>
          <p:cNvSpPr/>
          <p:nvPr/>
        </p:nvSpPr>
        <p:spPr>
          <a:xfrm>
            <a:off x="-128587" y="1317625"/>
            <a:ext cx="611187" cy="393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ctr" eaLnBrk="1" hangingPunct="1"/>
            <a:endParaRPr lang="zh-CN" altLang="en-US" sz="2800" b="1" dirty="0">
              <a:solidFill>
                <a:srgbClr val="F2F2F2"/>
              </a:solidFill>
              <a:latin typeface="Bradley Hand ITC" panose="03070402050302030203" pitchFamily="2" charset="0"/>
              <a:ea typeface="楷体_GB2312"/>
              <a:sym typeface="Bradley Hand ITC" panose="03070402050302030203" pitchFamily="2" charset="0"/>
            </a:endParaRPr>
          </a:p>
        </p:txBody>
      </p:sp>
      <p:sp>
        <p:nvSpPr>
          <p:cNvPr id="50180" name="TextBox 44"/>
          <p:cNvSpPr/>
          <p:nvPr/>
        </p:nvSpPr>
        <p:spPr>
          <a:xfrm>
            <a:off x="-128587" y="3856038"/>
            <a:ext cx="611187" cy="393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Bradley Hand ITC" panose="03070402050302030203" pitchFamily="2" charset="0"/>
                <a:ea typeface="楷体_GB2312"/>
                <a:sym typeface="Bradley Hand ITC" panose="03070402050302030203" pitchFamily="2" charset="0"/>
              </a:rPr>
              <a:t>⑥</a:t>
            </a:r>
          </a:p>
        </p:txBody>
      </p:sp>
      <p:sp>
        <p:nvSpPr>
          <p:cNvPr id="50181" name="矩形 1"/>
          <p:cNvSpPr/>
          <p:nvPr/>
        </p:nvSpPr>
        <p:spPr>
          <a:xfrm>
            <a:off x="-12700" y="69850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在选题过程中想要从</a:t>
            </a:r>
            <a:r>
              <a:rPr lang="zh-CN" altLang="en-US" sz="2400" b="1" dirty="0">
                <a:solidFill>
                  <a:srgbClr val="F0626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总体上了解某一主题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，如何下手？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2" name="矩形 1"/>
          <p:cNvSpPr/>
          <p:nvPr/>
        </p:nvSpPr>
        <p:spPr>
          <a:xfrm>
            <a:off x="6350" y="1182688"/>
            <a:ext cx="1762125" cy="3330575"/>
          </a:xfrm>
          <a:prstGeom prst="rect">
            <a:avLst/>
          </a:prstGeom>
          <a:solidFill>
            <a:srgbClr val="F9F9F9">
              <a:alpha val="100000"/>
            </a:srgbClr>
          </a:solidFill>
          <a:ln w="9525" cap="flat" cmpd="sng">
            <a:solidFill>
              <a:srgbClr val="E2E2E2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3" name="矩形 8"/>
          <p:cNvSpPr/>
          <p:nvPr/>
        </p:nvSpPr>
        <p:spPr>
          <a:xfrm>
            <a:off x="38100" y="1352550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4" name="矩形 28"/>
          <p:cNvSpPr/>
          <p:nvPr/>
        </p:nvSpPr>
        <p:spPr>
          <a:xfrm>
            <a:off x="34925" y="18637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5" name="矩形 22"/>
          <p:cNvSpPr/>
          <p:nvPr/>
        </p:nvSpPr>
        <p:spPr>
          <a:xfrm>
            <a:off x="38100" y="2847975"/>
            <a:ext cx="41751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6" name="矩形 19"/>
          <p:cNvSpPr/>
          <p:nvPr/>
        </p:nvSpPr>
        <p:spPr>
          <a:xfrm>
            <a:off x="6350" y="3432175"/>
            <a:ext cx="449263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7" name="矩形 16"/>
          <p:cNvSpPr/>
          <p:nvPr/>
        </p:nvSpPr>
        <p:spPr>
          <a:xfrm>
            <a:off x="6350" y="3892550"/>
            <a:ext cx="450850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b="1" dirty="0">
                <a:solidFill>
                  <a:srgbClr val="F2F2F2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88" name="TextBox 45">
            <a:hlinkClick r:id="rId3" action="ppaction://hlinksldjump"/>
          </p:cNvPr>
          <p:cNvSpPr/>
          <p:nvPr/>
        </p:nvSpPr>
        <p:spPr>
          <a:xfrm>
            <a:off x="320675" y="3890963"/>
            <a:ext cx="923925" cy="3000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endParaRPr lang="zh-CN" altLang="en-US" sz="2000" dirty="0">
              <a:solidFill>
                <a:srgbClr val="BFBFB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50189" name="Rectangle 35"/>
          <p:cNvSpPr/>
          <p:nvPr/>
        </p:nvSpPr>
        <p:spPr>
          <a:xfrm>
            <a:off x="484188" y="1862138"/>
            <a:ext cx="1093787" cy="3413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文献互引</a:t>
            </a:r>
          </a:p>
        </p:txBody>
      </p:sp>
      <p:sp>
        <p:nvSpPr>
          <p:cNvPr id="50190" name="Rectangle 39"/>
          <p:cNvSpPr/>
          <p:nvPr/>
        </p:nvSpPr>
        <p:spPr>
          <a:xfrm>
            <a:off x="484188" y="3892550"/>
            <a:ext cx="1077912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ctr"/>
          <a:lstStyle/>
          <a:p>
            <a:pPr lvl="0" algn="ctr" eaLnBrk="1" hangingPunct="1"/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2" charset="-122"/>
              </a:rPr>
              <a:t>分 布</a:t>
            </a:r>
          </a:p>
        </p:txBody>
      </p:sp>
      <p:sp>
        <p:nvSpPr>
          <p:cNvPr id="50191" name="Rectangle 36"/>
          <p:cNvSpPr/>
          <p:nvPr/>
        </p:nvSpPr>
        <p:spPr>
          <a:xfrm>
            <a:off x="474663" y="2333625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文献集合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92" name="Rectangle 37"/>
          <p:cNvSpPr/>
          <p:nvPr/>
        </p:nvSpPr>
        <p:spPr>
          <a:xfrm>
            <a:off x="484188" y="33718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作者合作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93" name="Rectangle 38"/>
          <p:cNvSpPr/>
          <p:nvPr/>
        </p:nvSpPr>
        <p:spPr>
          <a:xfrm>
            <a:off x="484188" y="2787650"/>
            <a:ext cx="1093787" cy="3413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</a:t>
            </a:r>
            <a:r>
              <a:rPr lang="zh-CN" altLang="en-US" sz="1600" b="1" dirty="0">
                <a:solidFill>
                  <a:srgbClr val="0000FF"/>
                </a:solidFill>
                <a:latin typeface="Arial" panose="020B0604020202020204" charset="-116"/>
                <a:ea typeface="宋体" panose="02010600030101010101" pitchFamily="2" charset="-122"/>
              </a:rPr>
              <a:t>关键词</a:t>
            </a:r>
          </a:p>
        </p:txBody>
      </p:sp>
      <p:sp>
        <p:nvSpPr>
          <p:cNvPr id="50194" name="矩形 28"/>
          <p:cNvSpPr/>
          <p:nvPr/>
        </p:nvSpPr>
        <p:spPr>
          <a:xfrm>
            <a:off x="34925" y="2384425"/>
            <a:ext cx="420688" cy="282575"/>
          </a:xfrm>
          <a:prstGeom prst="rect">
            <a:avLst/>
          </a:prstGeom>
          <a:solidFill>
            <a:srgbClr val="9BBB59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r>
              <a:rPr lang="zh-CN" altLang="en-US" sz="1600" dirty="0">
                <a:solidFill>
                  <a:schemeClr val="bg2"/>
                </a:solidFill>
                <a:latin typeface="Arial" panose="020B0604020202020204" charset="-116"/>
                <a:ea typeface="宋体" panose="02010600030101010101" pitchFamily="2" charset="-122"/>
              </a:rPr>
              <a:t>3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0195" name="Rectangle 35"/>
          <p:cNvSpPr/>
          <p:nvPr/>
        </p:nvSpPr>
        <p:spPr>
          <a:xfrm>
            <a:off x="484188" y="1368425"/>
            <a:ext cx="1093787" cy="342900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eaLnBrk="1" hangingPunct="1"/>
            <a:r>
              <a:rPr lang="zh-CN" altLang="en-US" sz="1600" b="1" dirty="0">
                <a:latin typeface="Arial" panose="020B0604020202020204" charset="-116"/>
                <a:ea typeface="宋体" panose="02010600030101010101" pitchFamily="2" charset="-122"/>
              </a:rPr>
              <a:t>总体趋势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51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255713"/>
            <a:ext cx="9144000" cy="4087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矩形 1"/>
          <p:cNvSpPr/>
          <p:nvPr/>
        </p:nvSpPr>
        <p:spPr>
          <a:xfrm>
            <a:off x="9525" y="155575"/>
            <a:ext cx="8640763" cy="8239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在选题过程中要查阅大量文献，如何快速判断该文献</a:t>
            </a:r>
          </a:p>
          <a:p>
            <a:pPr lvl="0" eaLnBrk="1" hangingPunct="1"/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对选题有帮助，如何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快速浏览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sp>
        <p:nvSpPr>
          <p:cNvPr id="51204" name="矩形 9"/>
          <p:cNvSpPr/>
          <p:nvPr/>
        </p:nvSpPr>
        <p:spPr>
          <a:xfrm>
            <a:off x="6953250" y="4483100"/>
            <a:ext cx="2200275" cy="8604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grpSp>
        <p:nvGrpSpPr>
          <p:cNvPr id="51205" name="组合 51204"/>
          <p:cNvGrpSpPr/>
          <p:nvPr/>
        </p:nvGrpSpPr>
        <p:grpSpPr>
          <a:xfrm>
            <a:off x="2857500" y="3267075"/>
            <a:ext cx="3887788" cy="539750"/>
            <a:chOff x="0" y="0"/>
            <a:chExt cx="3887576" cy="538732"/>
          </a:xfrm>
        </p:grpSpPr>
        <p:sp>
          <p:nvSpPr>
            <p:cNvPr id="51206" name="线形标注 1 2"/>
            <p:cNvSpPr/>
            <p:nvPr/>
          </p:nvSpPr>
          <p:spPr>
            <a:xfrm>
              <a:off x="0" y="38669"/>
              <a:ext cx="3216833" cy="500063"/>
            </a:xfrm>
            <a:prstGeom prst="borderCallout1">
              <a:avLst>
                <a:gd name="adj1" fmla="val 46199"/>
                <a:gd name="adj2" fmla="val 100731"/>
                <a:gd name="adj3" fmla="val 46167"/>
                <a:gd name="adj4" fmla="val 106593"/>
              </a:avLst>
            </a:prstGeom>
            <a:solidFill>
              <a:schemeClr val="bg1">
                <a:alpha val="100000"/>
              </a:schemeClr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horz" wrap="square" anchor="t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在线浏览一篇文献的内容</a:t>
              </a:r>
            </a:p>
          </p:txBody>
        </p:sp>
        <p:sp>
          <p:nvSpPr>
            <p:cNvPr id="51207" name="矩形 6"/>
            <p:cNvSpPr/>
            <p:nvPr/>
          </p:nvSpPr>
          <p:spPr>
            <a:xfrm>
              <a:off x="3492310" y="0"/>
              <a:ext cx="395266" cy="465845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horz" wrap="square"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endParaRPr>
            </a:p>
          </p:txBody>
        </p:sp>
      </p:grpSp>
      <p:sp>
        <p:nvSpPr>
          <p:cNvPr id="51208" name="线形标注 1 2"/>
          <p:cNvSpPr/>
          <p:nvPr/>
        </p:nvSpPr>
        <p:spPr>
          <a:xfrm>
            <a:off x="1155700" y="3984625"/>
            <a:ext cx="2244725" cy="498475"/>
          </a:xfrm>
          <a:prstGeom prst="borderCallout1">
            <a:avLst>
              <a:gd name="adj1" fmla="val -3389"/>
              <a:gd name="adj2" fmla="val 616"/>
              <a:gd name="adj3" fmla="val 55463"/>
              <a:gd name="adj4" fmla="val -29421"/>
            </a:avLst>
          </a:prstGeom>
          <a:solidFill>
            <a:schemeClr val="bg1">
              <a:alpha val="100000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t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勾选浏览多篇文献</a:t>
            </a:r>
          </a:p>
        </p:txBody>
      </p:sp>
      <p:sp>
        <p:nvSpPr>
          <p:cNvPr id="51209" name="圆角矩形 8"/>
          <p:cNvSpPr/>
          <p:nvPr/>
        </p:nvSpPr>
        <p:spPr>
          <a:xfrm>
            <a:off x="2278063" y="4497388"/>
            <a:ext cx="4467225" cy="846137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385D8A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0170" tIns="46990" rIns="90170" bIns="46990" anchor="ctr"/>
          <a:lstStyle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在线浏览阅读，无需下载任何插件，且支持多终端</a:t>
            </a:r>
            <a:r>
              <a:rPr lang="en-US" altLang="x-none" b="1" dirty="0">
                <a:solidFill>
                  <a:srgbClr val="FFFFFF"/>
                </a:solidFill>
                <a:latin typeface="Calibri" panose="020F0502020204030204" pitchFamily="2" charset="-128"/>
                <a:ea typeface="宋体" panose="02010600030101010101" pitchFamily="2" charset="-122"/>
              </a:rPr>
              <a:t>ios,windows,andriod……</a:t>
            </a:r>
            <a:endParaRPr lang="zh-CN" altLang="en-US" b="1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bldLvl="0" animBg="1"/>
      <p:bldP spid="51208" grpId="0" bldLvl="0" animBg="1"/>
      <p:bldP spid="51208" grpId="1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图片 52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723900"/>
            <a:ext cx="9140825" cy="4491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圆角矩形 5"/>
          <p:cNvSpPr/>
          <p:nvPr/>
        </p:nvSpPr>
        <p:spPr>
          <a:xfrm>
            <a:off x="2952750" y="1460500"/>
            <a:ext cx="5580063" cy="863600"/>
          </a:xfrm>
          <a:prstGeom prst="roundRect">
            <a:avLst>
              <a:gd name="adj" fmla="val 16667"/>
            </a:avLst>
          </a:prstGeom>
          <a:solidFill>
            <a:srgbClr val="339966">
              <a:alpha val="100000"/>
            </a:srgbClr>
          </a:solidFill>
          <a:ln w="25400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vert="horz" wrap="none"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实现对原版全文的在线浏览，支持多平台、多浏览器</a:t>
            </a:r>
            <a:endParaRPr lang="en-US" altLang="x-none" sz="1800" b="1" dirty="0">
              <a:solidFill>
                <a:schemeClr val="bg1"/>
              </a:solidFill>
              <a:latin typeface="楷体" panose="02010609060101010101" pitchFamily="1" charset="-122"/>
              <a:ea typeface="楷体" panose="02010609060101010101" pitchFamily="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，无需安装</a:t>
            </a:r>
            <a:r>
              <a:rPr lang="en-US" altLang="x-none" sz="1800" b="1" dirty="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CAJ</a:t>
            </a:r>
            <a:r>
              <a:rPr lang="zh-CN" altLang="en-US" sz="1800" b="1" dirty="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浏览器，减少学习成本</a:t>
            </a:r>
            <a:r>
              <a:rPr lang="zh-CN" altLang="en-US" sz="1800" b="1" dirty="0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。</a:t>
            </a:r>
          </a:p>
        </p:txBody>
      </p:sp>
      <p:sp>
        <p:nvSpPr>
          <p:cNvPr id="52228" name="矩形 9"/>
          <p:cNvSpPr/>
          <p:nvPr/>
        </p:nvSpPr>
        <p:spPr>
          <a:xfrm>
            <a:off x="171450" y="1465263"/>
            <a:ext cx="1914525" cy="37496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2" charset="-128"/>
              <a:ea typeface="宋体" panose="02010600030101010101" pitchFamily="2" charset="-122"/>
            </a:endParaRPr>
          </a:p>
        </p:txBody>
      </p:sp>
      <p:sp>
        <p:nvSpPr>
          <p:cNvPr id="52229" name="矩形 1"/>
          <p:cNvSpPr/>
          <p:nvPr/>
        </p:nvSpPr>
        <p:spPr>
          <a:xfrm>
            <a:off x="-34925" y="107950"/>
            <a:ext cx="8639175" cy="822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eaLnBrk="1" hangingPunct="1"/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x-none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在选题过程中要查阅大量文献，如何快速判断该文献</a:t>
            </a:r>
          </a:p>
          <a:p>
            <a:pPr lvl="0" eaLnBrk="1" hangingPunct="1"/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对选题有帮助，如何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快速浏览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nimBg="1"/>
      <p:bldP spid="52228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H_PageTitle"/>
          <p:cNvSpPr>
            <a:spLocks noGrp="1"/>
          </p:cNvSpPr>
          <p:nvPr>
            <p:ph type="title"/>
          </p:nvPr>
        </p:nvSpPr>
        <p:spPr>
          <a:xfrm>
            <a:off x="412750" y="107950"/>
            <a:ext cx="7886700" cy="1325563"/>
          </a:xfrm>
        </p:spPr>
        <p:txBody>
          <a:bodyPr vert="horz" wrap="square" anchor="ctr"/>
          <a:lstStyle/>
          <a:p>
            <a:pPr lvl="0" eaLnBrk="1" hangingPunct="1"/>
            <a:r>
              <a:rPr lang="zh-CN" altLang="en-US" sz="4000" dirty="0"/>
              <a:t>小结：</a:t>
            </a:r>
            <a:r>
              <a:rPr lang="en-US" altLang="x-none" dirty="0"/>
              <a:t> </a:t>
            </a:r>
            <a:endParaRPr lang="zh-CN" altLang="en-US" dirty="0"/>
          </a:p>
        </p:txBody>
      </p:sp>
      <p:sp>
        <p:nvSpPr>
          <p:cNvPr id="53251" name="MH_Other_1"/>
          <p:cNvSpPr/>
          <p:nvPr/>
        </p:nvSpPr>
        <p:spPr>
          <a:xfrm>
            <a:off x="1751013" y="1041400"/>
            <a:ext cx="709612" cy="611188"/>
          </a:xfrm>
          <a:prstGeom prst="triangle">
            <a:avLst>
              <a:gd name="adj" fmla="val 50000"/>
            </a:avLst>
          </a:prstGeom>
          <a:solidFill>
            <a:srgbClr val="4CD4D1">
              <a:alpha val="59999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5F5F5F"/>
              </a:solidFill>
              <a:latin typeface="Arial" panose="020B0604020202020204" charset="-116"/>
              <a:ea typeface="幼圆" panose="02010509060101010101" pitchFamily="1" charset="-122"/>
            </a:endParaRPr>
          </a:p>
        </p:txBody>
      </p:sp>
      <p:sp>
        <p:nvSpPr>
          <p:cNvPr id="53252" name="MH_Other_2"/>
          <p:cNvSpPr/>
          <p:nvPr/>
        </p:nvSpPr>
        <p:spPr>
          <a:xfrm>
            <a:off x="2105025" y="1041400"/>
            <a:ext cx="709613" cy="611188"/>
          </a:xfrm>
          <a:prstGeom prst="triangle">
            <a:avLst>
              <a:gd name="adj" fmla="val 50000"/>
            </a:avLst>
          </a:prstGeom>
          <a:solidFill>
            <a:srgbClr val="4CD4D1">
              <a:alpha val="59999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5F5F5F"/>
              </a:solidFill>
              <a:latin typeface="Arial" panose="020B0604020202020204" charset="-116"/>
              <a:ea typeface="幼圆" panose="02010509060101010101" pitchFamily="1" charset="-122"/>
            </a:endParaRPr>
          </a:p>
        </p:txBody>
      </p:sp>
      <p:sp>
        <p:nvSpPr>
          <p:cNvPr id="53253" name="MH_Other_3"/>
          <p:cNvSpPr/>
          <p:nvPr/>
        </p:nvSpPr>
        <p:spPr>
          <a:xfrm flipV="1">
            <a:off x="6256338" y="4557713"/>
            <a:ext cx="709612" cy="611187"/>
          </a:xfrm>
          <a:prstGeom prst="triangle">
            <a:avLst>
              <a:gd name="adj" fmla="val 50000"/>
            </a:avLst>
          </a:prstGeom>
          <a:solidFill>
            <a:srgbClr val="4CD4D1">
              <a:alpha val="59999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5F5F5F"/>
              </a:solidFill>
              <a:latin typeface="Arial" panose="020B0604020202020204" charset="-116"/>
              <a:ea typeface="幼圆" panose="02010509060101010101" pitchFamily="1" charset="-122"/>
            </a:endParaRPr>
          </a:p>
        </p:txBody>
      </p:sp>
      <p:sp>
        <p:nvSpPr>
          <p:cNvPr id="53254" name="MH_Other_4"/>
          <p:cNvSpPr/>
          <p:nvPr/>
        </p:nvSpPr>
        <p:spPr>
          <a:xfrm flipV="1">
            <a:off x="6610350" y="4557713"/>
            <a:ext cx="709613" cy="611187"/>
          </a:xfrm>
          <a:prstGeom prst="triangle">
            <a:avLst>
              <a:gd name="adj" fmla="val 50000"/>
            </a:avLst>
          </a:prstGeom>
          <a:solidFill>
            <a:srgbClr val="4CD4D1">
              <a:alpha val="59999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5F5F5F"/>
              </a:solidFill>
              <a:latin typeface="Arial" panose="020B0604020202020204" charset="-116"/>
              <a:ea typeface="幼圆" panose="02010509060101010101" pitchFamily="1" charset="-122"/>
            </a:endParaRPr>
          </a:p>
        </p:txBody>
      </p:sp>
      <p:sp>
        <p:nvSpPr>
          <p:cNvPr id="53255" name="MH_Other_5"/>
          <p:cNvSpPr/>
          <p:nvPr/>
        </p:nvSpPr>
        <p:spPr>
          <a:xfrm>
            <a:off x="1751013" y="1652588"/>
            <a:ext cx="5549900" cy="46037"/>
          </a:xfrm>
          <a:prstGeom prst="rect">
            <a:avLst/>
          </a:prstGeom>
          <a:solidFill>
            <a:srgbClr val="4CD4D1"/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3256" name="MH_Other_6"/>
          <p:cNvSpPr/>
          <p:nvPr/>
        </p:nvSpPr>
        <p:spPr>
          <a:xfrm>
            <a:off x="1751013" y="4557713"/>
            <a:ext cx="5549900" cy="46037"/>
          </a:xfrm>
          <a:prstGeom prst="rect">
            <a:avLst/>
          </a:prstGeom>
          <a:solidFill>
            <a:srgbClr val="4CD4D1"/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3257" name="MH_Desc_1"/>
          <p:cNvSpPr/>
          <p:nvPr/>
        </p:nvSpPr>
        <p:spPr>
          <a:xfrm>
            <a:off x="1751013" y="1698625"/>
            <a:ext cx="5641975" cy="2859088"/>
          </a:xfrm>
          <a:prstGeom prst="roundRect">
            <a:avLst>
              <a:gd name="adj" fmla="val 6380"/>
            </a:avLst>
          </a:prstGeom>
          <a:noFill/>
          <a:ln w="9525">
            <a:noFill/>
          </a:ln>
        </p:spPr>
        <p:txBody>
          <a:bodyPr anchor="ctr"/>
          <a:lstStyle/>
          <a:p>
            <a:pPr lvl="0" algn="just" eaLnBrk="1" hangingPunct="1">
              <a:lnSpc>
                <a:spcPct val="150000"/>
              </a:lnSpc>
            </a:pPr>
            <a:r>
              <a:rPr lang="zh-CN" altLang="en-US" sz="1400" dirty="0">
                <a:latin typeface="Arial" panose="020B0604020202020204" charset="-116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   选题调研，皆可通过总库平台一站式检索资源，选择合适的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</a:rPr>
              <a:t>检索方式</a:t>
            </a: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，通过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charset="-116"/>
                <a:ea typeface="宋体" panose="02010600030101010101" pitchFamily="2" charset="-122"/>
              </a:rPr>
              <a:t>分组、排序</a:t>
            </a: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功能进一步细分需求，分析挖掘热点趋势、学科交叉点，准确定位高质量文献、最新文献。</a:t>
            </a:r>
            <a:endParaRPr lang="en-US" altLang="x-none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    通过不同的分组、排序组合找到选题立项的突破口！</a:t>
            </a:r>
          </a:p>
          <a:p>
            <a:pPr lvl="0" algn="just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MH_SubTitle_1"/>
          <p:cNvSpPr/>
          <p:nvPr/>
        </p:nvSpPr>
        <p:spPr>
          <a:xfrm rot="2198707">
            <a:off x="1262063" y="1627188"/>
            <a:ext cx="1354137" cy="1728787"/>
          </a:xfrm>
          <a:prstGeom prst="roundRect">
            <a:avLst>
              <a:gd name="adj" fmla="val 16667"/>
            </a:avLst>
          </a:prstGeom>
          <a:solidFill>
            <a:srgbClr val="4BACC6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2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sp>
        <p:nvSpPr>
          <p:cNvPr id="54275" name="MH_Text_1"/>
          <p:cNvSpPr/>
          <p:nvPr/>
        </p:nvSpPr>
        <p:spPr>
          <a:xfrm rot="2198707">
            <a:off x="1414463" y="1692275"/>
            <a:ext cx="1277937" cy="1300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vert="horz" wrap="square" tIns="252000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选题篇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4276" name="MH_Other_1"/>
          <p:cNvSpPr/>
          <p:nvPr/>
        </p:nvSpPr>
        <p:spPr>
          <a:xfrm>
            <a:off x="1939925" y="1525588"/>
            <a:ext cx="44450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54277" name="MH_Other_2" descr="E:\PPT背景\未标题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1179513"/>
            <a:ext cx="671512" cy="566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8" name="MH_Other_3"/>
          <p:cNvSpPr/>
          <p:nvPr/>
        </p:nvSpPr>
        <p:spPr>
          <a:xfrm rot="19881907">
            <a:off x="3859213" y="1570038"/>
            <a:ext cx="46037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grpSp>
        <p:nvGrpSpPr>
          <p:cNvPr id="54279" name="组合 54278"/>
          <p:cNvGrpSpPr/>
          <p:nvPr/>
        </p:nvGrpSpPr>
        <p:grpSpPr>
          <a:xfrm>
            <a:off x="2692400" y="2695575"/>
            <a:ext cx="1352550" cy="2017713"/>
            <a:chOff x="0" y="0"/>
            <a:chExt cx="2130" cy="3177"/>
          </a:xfrm>
        </p:grpSpPr>
        <p:sp>
          <p:nvSpPr>
            <p:cNvPr id="54280" name="MH_SubTitle_2"/>
            <p:cNvSpPr/>
            <p:nvPr/>
          </p:nvSpPr>
          <p:spPr>
            <a:xfrm rot="480613">
              <a:off x="0" y="455"/>
              <a:ext cx="2130" cy="2722"/>
            </a:xfrm>
            <a:prstGeom prst="roundRect">
              <a:avLst>
                <a:gd name="adj" fmla="val 16667"/>
              </a:avLst>
            </a:prstGeom>
            <a:solidFill>
              <a:srgbClr val="F6BB00">
                <a:alpha val="100000"/>
              </a:srgbClr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square" anchor="b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sz="160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54281" name="MH_Text_2"/>
            <p:cNvSpPr/>
            <p:nvPr/>
          </p:nvSpPr>
          <p:spPr>
            <a:xfrm rot="480613">
              <a:off x="105" y="500"/>
              <a:ext cx="2012" cy="204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</a:ln>
          </p:spPr>
          <p:txBody>
            <a:bodyPr vert="horz" wrap="square" anchor="ctr"/>
            <a:lstStyle/>
            <a:p>
              <a:pPr lvl="0" algn="ctr" eaLnBrk="1" hangingPunct="1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41414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写作篇</a:t>
              </a:r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pic>
          <p:nvPicPr>
            <p:cNvPr id="54282" name="MH_Other_4" descr="E:\PPT背景\未标题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" y="0"/>
              <a:ext cx="892" cy="7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4283" name="MH_SubTitle_3"/>
          <p:cNvSpPr/>
          <p:nvPr/>
        </p:nvSpPr>
        <p:spPr>
          <a:xfrm rot="-611437" flipH="1">
            <a:off x="4951413" y="2984500"/>
            <a:ext cx="1352550" cy="1728788"/>
          </a:xfrm>
          <a:prstGeom prst="roundRect">
            <a:avLst>
              <a:gd name="adj" fmla="val 16667"/>
            </a:avLst>
          </a:prstGeom>
          <a:solidFill>
            <a:srgbClr val="92D050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6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4284" name="MH_Text_3"/>
          <p:cNvSpPr/>
          <p:nvPr/>
        </p:nvSpPr>
        <p:spPr>
          <a:xfrm rot="-611437" flipH="1">
            <a:off x="4940300" y="3017838"/>
            <a:ext cx="1277938" cy="1298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投稿篇</a:t>
            </a:r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54285" name="MH_Other_5"/>
          <p:cNvSpPr/>
          <p:nvPr/>
        </p:nvSpPr>
        <p:spPr>
          <a:xfrm rot="-17728352" flipH="1">
            <a:off x="5892800" y="3006725"/>
            <a:ext cx="46038" cy="44450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54286" name="MH_Other_6" descr="E:\PPT背景\未标题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2598738"/>
            <a:ext cx="676275" cy="566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87" name="MH_SubTitle_4"/>
          <p:cNvSpPr/>
          <p:nvPr/>
        </p:nvSpPr>
        <p:spPr>
          <a:xfrm rot="-1758754" flipH="1">
            <a:off x="6542088" y="1681163"/>
            <a:ext cx="1354137" cy="1728787"/>
          </a:xfrm>
          <a:prstGeom prst="roundRect">
            <a:avLst>
              <a:gd name="adj" fmla="val 16667"/>
            </a:avLst>
          </a:prstGeom>
          <a:solidFill>
            <a:srgbClr val="F79479">
              <a:alpha val="100000"/>
            </a:srgbClr>
          </a:solidFill>
          <a:ln w="3175" cap="flat" cmpd="sng">
            <a:solidFill>
              <a:srgbClr val="BFBFBF"/>
            </a:solidFill>
            <a:prstDash val="solid"/>
            <a:headEnd type="none" w="med" len="med"/>
            <a:tailEnd type="none" w="med" len="med"/>
          </a:ln>
        </p:spPr>
        <p:txBody>
          <a:bodyPr vert="horz" wrap="square" anchor="b"/>
          <a:lstStyle/>
          <a:p>
            <a:pPr lvl="0" algn="ctr" eaLnBrk="1" hangingPunct="1"/>
            <a:endParaRPr lang="zh-CN" altLang="en-US" sz="16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4288" name="MH_Text_4"/>
          <p:cNvSpPr/>
          <p:nvPr/>
        </p:nvSpPr>
        <p:spPr>
          <a:xfrm rot="-1758754" flipH="1">
            <a:off x="6441758" y="1717675"/>
            <a:ext cx="1277937" cy="1298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rgbClr val="41414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传播篇</a:t>
            </a:r>
          </a:p>
        </p:txBody>
      </p:sp>
      <p:sp>
        <p:nvSpPr>
          <p:cNvPr id="54289" name="MH_Other_7"/>
          <p:cNvSpPr/>
          <p:nvPr/>
        </p:nvSpPr>
        <p:spPr>
          <a:xfrm rot="-18875669" flipH="1">
            <a:off x="7261225" y="1655763"/>
            <a:ext cx="44450" cy="46037"/>
          </a:xfrm>
          <a:prstGeom prst="ellipse">
            <a:avLst/>
          </a:pr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 vert="horz" wrap="square" anchor="ctr"/>
          <a:lstStyle/>
          <a:p>
            <a:pPr lvl="0" algn="ctr" eaLnBrk="1" hangingPunct="1"/>
            <a:endParaRPr lang="zh-CN" altLang="en-US" sz="1300" dirty="0">
              <a:solidFill>
                <a:srgbClr val="FFFFFF"/>
              </a:solidFill>
              <a:latin typeface="Calibri" panose="020F0502020204030204" pitchFamily="2" charset="-128"/>
              <a:ea typeface="微软雅黑" panose="020B0503020204020204" pitchFamily="2" charset="-122"/>
            </a:endParaRPr>
          </a:p>
        </p:txBody>
      </p:sp>
      <p:pic>
        <p:nvPicPr>
          <p:cNvPr id="54290" name="MH_Other_8" descr="E:\PPT背景\未标题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213" y="1252538"/>
            <a:ext cx="646112" cy="547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43194 -0.274938 " pathEditMode="relative" ptsTypes="">
                                      <p:cBhvr>
                                        <p:cTn id="6" dur="2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1"/>
          <p:cNvSpPr/>
          <p:nvPr/>
        </p:nvSpPr>
        <p:spPr>
          <a:xfrm>
            <a:off x="-3175" y="346075"/>
            <a:ext cx="7823200" cy="577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4400" b="1" dirty="0">
                <a:latin typeface="楷体" panose="02010609060101010101" pitchFamily="1" charset="-122"/>
                <a:ea typeface="楷体" panose="02010609060101010101" pitchFamily="1" charset="-122"/>
              </a:rPr>
              <a:t>2</a:t>
            </a:r>
            <a:r>
              <a:rPr lang="zh-CN" altLang="en-US" sz="4400" b="1" dirty="0">
                <a:latin typeface="楷体" panose="02010609060101010101" pitchFamily="1" charset="-122"/>
                <a:ea typeface="楷体" panose="02010609060101010101" pitchFamily="1" charset="-122"/>
              </a:rPr>
              <a:t>、如何撰写文献并管理文献？</a:t>
            </a:r>
          </a:p>
        </p:txBody>
      </p:sp>
      <p:sp>
        <p:nvSpPr>
          <p:cNvPr id="55299" name="内容占位符 6"/>
          <p:cNvSpPr txBox="1"/>
          <p:nvPr/>
        </p:nvSpPr>
        <p:spPr>
          <a:xfrm>
            <a:off x="263525" y="1492250"/>
            <a:ext cx="8208963" cy="2159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342900" lvl="0" indent="-342900" eaLnBrk="1" hangingPunct="1">
              <a:lnSpc>
                <a:spcPct val="90000"/>
              </a:lnSpc>
            </a:pPr>
            <a:r>
              <a:rPr lang="zh-CN" altLang="en-US" sz="3000" b="1" dirty="0">
                <a:solidFill>
                  <a:srgbClr val="F97C27"/>
                </a:solidFill>
              </a:rPr>
              <a:t>写论文的过程中需要用到哪些资源呢？</a:t>
            </a:r>
            <a:endParaRPr lang="en-US" altLang="x-none" sz="3000" b="1" dirty="0">
              <a:solidFill>
                <a:srgbClr val="F97C27"/>
              </a:solidFill>
            </a:endParaRPr>
          </a:p>
          <a:p>
            <a:pPr marL="342900" lvl="0" indent="-342900" eaLnBrk="1" hangingPunct="1">
              <a:lnSpc>
                <a:spcPct val="90000"/>
              </a:lnSpc>
              <a:buFont typeface="Georgia" panose="02040502050405020303" pitchFamily="2" charset="0"/>
              <a:buNone/>
            </a:pPr>
            <a:r>
              <a:rPr lang="en-US" altLang="x-none" sz="3000" dirty="0"/>
              <a:t> </a:t>
            </a:r>
            <a:r>
              <a:rPr lang="en-US" altLang="x-none" sz="2200" dirty="0"/>
              <a:t>- </a:t>
            </a:r>
            <a:r>
              <a:rPr lang="zh-CN" altLang="en-US" sz="2200" dirty="0"/>
              <a:t>期刊、博硕、会议、报纸、工具书、年鉴、统计数据、标准、专利、成果、图片、外文文献、翻译等</a:t>
            </a:r>
            <a:endParaRPr lang="en-US" altLang="x-none" sz="2200" dirty="0">
              <a:solidFill>
                <a:srgbClr val="FF0000"/>
              </a:solidFill>
            </a:endParaRPr>
          </a:p>
          <a:p>
            <a:pPr marL="342900" lvl="0" indent="-342900" eaLnBrk="1" hangingPunct="1">
              <a:lnSpc>
                <a:spcPct val="90000"/>
              </a:lnSpc>
              <a:buFont typeface="Georgia" panose="02040502050405020303" pitchFamily="2" charset="0"/>
              <a:buNone/>
            </a:pPr>
            <a:endParaRPr lang="en-US" altLang="x-none" sz="3000" b="1" dirty="0">
              <a:solidFill>
                <a:srgbClr val="E98517"/>
              </a:solidFill>
            </a:endParaRPr>
          </a:p>
          <a:p>
            <a:pPr marL="342900" lvl="0" indent="-342900" eaLnBrk="1" hangingPunct="1">
              <a:lnSpc>
                <a:spcPct val="90000"/>
              </a:lnSpc>
            </a:pPr>
            <a:r>
              <a:rPr lang="zh-CN" altLang="en-US" sz="3000" b="1" dirty="0">
                <a:solidFill>
                  <a:srgbClr val="F97C27"/>
                </a:solidFill>
              </a:rPr>
              <a:t>如何管理文献？</a:t>
            </a:r>
            <a:endParaRPr lang="en-US" altLang="x-none" sz="3000" b="1" dirty="0">
              <a:solidFill>
                <a:srgbClr val="F97C27"/>
              </a:solidFill>
            </a:endParaRPr>
          </a:p>
          <a:p>
            <a:pPr marL="342900" lvl="0" indent="-342900" eaLnBrk="1" hangingPunct="1">
              <a:lnSpc>
                <a:spcPct val="90000"/>
              </a:lnSpc>
              <a:buFont typeface="Georgia" panose="02040502050405020303" pitchFamily="2" charset="0"/>
              <a:buNone/>
            </a:pPr>
            <a:r>
              <a:rPr lang="en-US" altLang="x-none" sz="3000" dirty="0"/>
              <a:t> -CNKI E-Study</a:t>
            </a:r>
            <a:r>
              <a:rPr lang="zh-CN" altLang="en-US" sz="3000" dirty="0"/>
              <a:t>软件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6"/>
          <p:cNvSpPr txBox="1"/>
          <p:nvPr/>
        </p:nvSpPr>
        <p:spPr>
          <a:xfrm>
            <a:off x="44450" y="958850"/>
            <a:ext cx="4205288" cy="312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algn="ctr"/>
            <a:r>
              <a:rPr lang="en-US" altLang="x-none" sz="19900" b="1" dirty="0">
                <a:solidFill>
                  <a:srgbClr val="83B40D"/>
                </a:solidFill>
                <a:latin typeface="Arial Black" panose="020B0A04020102020204" pitchFamily="2" charset="-116"/>
                <a:ea typeface="微软雅黑" panose="020B0503020204020204" pitchFamily="2" charset="-122"/>
              </a:rPr>
              <a:t>0</a:t>
            </a:r>
            <a:r>
              <a:rPr lang="zh-CN" altLang="en-US" sz="19900" b="1" dirty="0">
                <a:solidFill>
                  <a:srgbClr val="83B40D"/>
                </a:solidFill>
                <a:latin typeface="Arial Black" panose="020B0A04020102020204" pitchFamily="2" charset="-116"/>
                <a:ea typeface="微软雅黑" panose="020B0503020204020204" pitchFamily="2" charset="-122"/>
              </a:rPr>
              <a:t>2</a:t>
            </a:r>
          </a:p>
        </p:txBody>
      </p:sp>
      <p:sp>
        <p:nvSpPr>
          <p:cNvPr id="10243" name="文本框 7"/>
          <p:cNvSpPr txBox="1"/>
          <p:nvPr/>
        </p:nvSpPr>
        <p:spPr>
          <a:xfrm>
            <a:off x="0" y="2212975"/>
            <a:ext cx="3887788" cy="6397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x-none" sz="3600" b="1" dirty="0">
                <a:solidFill>
                  <a:srgbClr val="83B40D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      PART </a:t>
            </a:r>
            <a:r>
              <a:rPr lang="zh-CN" altLang="en-US" sz="3600" b="1" dirty="0">
                <a:solidFill>
                  <a:srgbClr val="83B40D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TWO</a:t>
            </a:r>
            <a:endParaRPr lang="zh-CN" altLang="en-US" sz="3600" b="1" dirty="0">
              <a:solidFill>
                <a:srgbClr val="83B40D"/>
              </a:solidFill>
              <a:latin typeface="Times New Roman" panose="02020603050405020304" pitchFamily="2" charset="0"/>
              <a:ea typeface="Times New Roman" panose="02020603050405020304" pitchFamily="2" charset="0"/>
            </a:endParaRPr>
          </a:p>
        </p:txBody>
      </p:sp>
      <p:sp>
        <p:nvSpPr>
          <p:cNvPr id="10244" name="文本框 8"/>
          <p:cNvSpPr txBox="1"/>
          <p:nvPr/>
        </p:nvSpPr>
        <p:spPr>
          <a:xfrm>
            <a:off x="3916363" y="1817688"/>
            <a:ext cx="4662487" cy="7191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ctr">
              <a:lnSpc>
                <a:spcPct val="90000"/>
              </a:lnSpc>
            </a:pPr>
            <a:r>
              <a:rPr lang="zh-CN" altLang="en-US" sz="3900" dirty="0">
                <a:solidFill>
                  <a:srgbClr val="83B40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CNKI资源总库</a:t>
            </a:r>
          </a:p>
        </p:txBody>
      </p:sp>
      <p:sp>
        <p:nvSpPr>
          <p:cNvPr id="10245" name="文本框 9"/>
          <p:cNvSpPr txBox="1"/>
          <p:nvPr/>
        </p:nvSpPr>
        <p:spPr>
          <a:xfrm>
            <a:off x="3887788" y="2613025"/>
            <a:ext cx="4645025" cy="7048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algn="ctr"/>
            <a:r>
              <a:rPr lang="da-DK" altLang="en-US" sz="1600" dirty="0">
                <a:solidFill>
                  <a:srgbClr val="7F7F7F"/>
                </a:solidFill>
                <a:latin typeface="幼圆" panose="02010509060101010101" pitchFamily="1" charset="-122"/>
                <a:ea typeface="幼圆" panose="02010509060101010101" pitchFamily="1" charset="-122"/>
              </a:rPr>
              <a:t>  </a:t>
            </a:r>
          </a:p>
        </p:txBody>
      </p:sp>
      <p:cxnSp>
        <p:nvCxnSpPr>
          <p:cNvPr id="10246" name="直接连接符 10"/>
          <p:cNvCxnSpPr/>
          <p:nvPr/>
        </p:nvCxnSpPr>
        <p:spPr>
          <a:xfrm>
            <a:off x="3970338" y="2536825"/>
            <a:ext cx="4608512" cy="0"/>
          </a:xfrm>
          <a:prstGeom prst="line">
            <a:avLst/>
          </a:prstGeom>
          <a:ln w="12700" cap="flat" cmpd="sng">
            <a:solidFill>
              <a:srgbClr val="DFDFDF"/>
            </a:solidFill>
            <a:prstDash val="solid"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表格 56321"/>
          <p:cNvGraphicFramePr/>
          <p:nvPr/>
        </p:nvGraphicFramePr>
        <p:xfrm>
          <a:off x="623888" y="285750"/>
          <a:ext cx="7524750" cy="4806950"/>
        </p:xfrm>
        <a:graphic>
          <a:graphicData uri="http://schemas.openxmlformats.org/drawingml/2006/table">
            <a:tbl>
              <a:tblPr/>
              <a:tblGrid>
                <a:gridCol w="44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5825">
                <a:tc>
                  <a:txBody>
                    <a:bodyPr/>
                    <a:lstStyle>
                      <a:lvl1pPr marL="357505" lvl="0" indent="-357505" algn="just" defTabSz="914400" eaLnBrk="1" fontAlgn="base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3" panose="05040102010807070707" pitchFamily="2" charset="2"/>
                        <a:buChar char=""/>
                        <a:defRPr sz="2800" b="0" i="0" u="none" kern="1200" baseline="0">
                          <a:solidFill>
                            <a:srgbClr val="09886D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1pPr>
                      <a:lvl2pPr lvl="1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幼圆" panose="02010509060101010101" pitchFamily="1" charset="-122"/>
                        <a:defRPr sz="2400" kern="1200">
                          <a:solidFill>
                            <a:schemeClr val="tx1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2pPr>
                      <a:lvl3pPr marL="1143000" lvl="2" indent="-22860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charset="-116"/>
                        <a:defRPr sz="20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3pPr>
                      <a:lvl4pPr marL="1600200" lvl="3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4pPr>
                      <a:lvl5pPr marL="2057400" lvl="4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charset="-116"/>
                        <a:buNone/>
                      </a:pPr>
                      <a:endParaRPr lang="zh-CN" altLang="en-US" sz="1800" b="1">
                        <a:solidFill>
                          <a:srgbClr val="FFFFFF"/>
                        </a:solidFill>
                        <a:latin typeface="Calibri" panose="020F0502020204030204" pitchFamily="2" charset="-128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57505" lvl="0" indent="-357505" algn="just" defTabSz="914400" eaLnBrk="1" fontAlgn="base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3" panose="05040102010807070707" pitchFamily="2" charset="2"/>
                        <a:buChar char=""/>
                        <a:defRPr sz="2800" b="0" i="0" u="none" kern="1200" baseline="0">
                          <a:solidFill>
                            <a:srgbClr val="09886D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1pPr>
                      <a:lvl2pPr lvl="1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幼圆" panose="02010509060101010101" pitchFamily="1" charset="-122"/>
                        <a:defRPr sz="2400" kern="1200">
                          <a:solidFill>
                            <a:schemeClr val="tx1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2pPr>
                      <a:lvl3pPr marL="1143000" lvl="2" indent="-22860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charset="-116"/>
                        <a:defRPr sz="20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3pPr>
                      <a:lvl4pPr marL="1600200" lvl="3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4pPr>
                      <a:lvl5pPr marL="2057400" lvl="4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charset="-116"/>
                        <a:buNone/>
                      </a:pPr>
                      <a:endParaRPr lang="zh-CN" altLang="en-US" sz="1800" b="1">
                        <a:solidFill>
                          <a:srgbClr val="FFFFFF"/>
                        </a:solidFill>
                        <a:latin typeface="Calibri" panose="020F0502020204030204" pitchFamily="2" charset="-128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125">
                <a:tc>
                  <a:txBody>
                    <a:bodyPr/>
                    <a:lstStyle>
                      <a:lvl1pPr marL="357505" lvl="0" indent="-357505" algn="just" defTabSz="914400" eaLnBrk="1" fontAlgn="base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3" panose="05040102010807070707" pitchFamily="2" charset="2"/>
                        <a:buChar char=""/>
                        <a:defRPr sz="2800" b="0" i="0" u="none" kern="1200" baseline="0">
                          <a:solidFill>
                            <a:srgbClr val="09886D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1pPr>
                      <a:lvl2pPr lvl="1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幼圆" panose="02010509060101010101" pitchFamily="1" charset="-122"/>
                        <a:defRPr sz="2400" kern="1200">
                          <a:solidFill>
                            <a:schemeClr val="tx1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2pPr>
                      <a:lvl3pPr marL="1143000" lvl="2" indent="-22860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charset="-116"/>
                        <a:defRPr sz="20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3pPr>
                      <a:lvl4pPr marL="1600200" lvl="3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4pPr>
                      <a:lvl5pPr marL="2057400" lvl="4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charset="-116"/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alibri" panose="020F0502020204030204" pitchFamily="2" charset="-128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57505" lvl="0" indent="-357505" algn="just" defTabSz="914400" eaLnBrk="1" fontAlgn="base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3" panose="05040102010807070707" pitchFamily="2" charset="2"/>
                        <a:buChar char=""/>
                        <a:defRPr sz="2800" b="0" i="0" u="none" kern="1200" baseline="0">
                          <a:solidFill>
                            <a:srgbClr val="09886D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1pPr>
                      <a:lvl2pPr lvl="1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幼圆" panose="02010509060101010101" pitchFamily="1" charset="-122"/>
                        <a:defRPr sz="2400" kern="1200">
                          <a:solidFill>
                            <a:schemeClr val="tx1"/>
                          </a:solidFill>
                          <a:latin typeface="Arial" panose="020B0604020202020204" charset="-116"/>
                          <a:ea typeface="宋体" panose="02010600030101010101" pitchFamily="2" charset="-122"/>
                        </a:defRPr>
                      </a:lvl2pPr>
                      <a:lvl3pPr marL="1143000" lvl="2" indent="-228600" algn="l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charset="-116"/>
                        <a:defRPr sz="20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3pPr>
                      <a:lvl4pPr marL="1600200" lvl="3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4pPr>
                      <a:lvl5pPr marL="2057400" lvl="4" indent="-228600" algn="l">
                        <a:defRPr sz="1800" kern="1200">
                          <a:latin typeface="Arial" panose="020B0604020202020204" charset="-116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charset="-116"/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alibri" panose="020F0502020204030204" pitchFamily="2" charset="-128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333" name="TextBox 5"/>
          <p:cNvSpPr txBox="1"/>
          <p:nvPr/>
        </p:nvSpPr>
        <p:spPr>
          <a:xfrm>
            <a:off x="623888" y="285750"/>
            <a:ext cx="4633912" cy="392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x-none" sz="2800" dirty="0">
                <a:latin typeface="Arial" panose="020B0604020202020204" charset="-116"/>
              </a:rPr>
              <a:t>2.1</a:t>
            </a:r>
            <a:r>
              <a:rPr lang="zh-CN" altLang="en-US" sz="2800" dirty="0">
                <a:latin typeface="Arial" panose="020B0604020202020204" charset="-116"/>
              </a:rPr>
              <a:t>科研过程中需要查什么？</a:t>
            </a:r>
          </a:p>
        </p:txBody>
      </p:sp>
      <p:sp>
        <p:nvSpPr>
          <p:cNvPr id="56334" name="TextBox 6"/>
          <p:cNvSpPr txBox="1"/>
          <p:nvPr/>
        </p:nvSpPr>
        <p:spPr>
          <a:xfrm>
            <a:off x="5219700" y="285750"/>
            <a:ext cx="3195638" cy="392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x-none" sz="2800" dirty="0">
                <a:latin typeface="Arial" panose="020B0604020202020204" charset="-116"/>
              </a:rPr>
              <a:t>CNKI</a:t>
            </a:r>
            <a:r>
              <a:rPr lang="zh-CN" altLang="en-US" sz="2800" dirty="0">
                <a:latin typeface="Arial" panose="020B0604020202020204" charset="-116"/>
              </a:rPr>
              <a:t>可以告诉你！</a:t>
            </a:r>
          </a:p>
        </p:txBody>
      </p:sp>
      <p:sp>
        <p:nvSpPr>
          <p:cNvPr id="56335" name="内容占位符 2"/>
          <p:cNvSpPr txBox="1"/>
          <p:nvPr/>
        </p:nvSpPr>
        <p:spPr>
          <a:xfrm>
            <a:off x="804863" y="1108075"/>
            <a:ext cx="3995737" cy="2863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342900" lvl="0" indent="-342900" eaLnBrk="1" hangingPunct="1"/>
            <a:r>
              <a:rPr lang="zh-CN" altLang="en-US" sz="2400" dirty="0"/>
              <a:t>研究成果最新进展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学科领域内经典文献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某项先进技术的成果转化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申请专利时防止重复申请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实证研究需要大量数据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偶然遇到的生僻概念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绘制学术图片时寻找参照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大量的外文资料扩充视野</a:t>
            </a:r>
          </a:p>
        </p:txBody>
      </p:sp>
      <p:sp>
        <p:nvSpPr>
          <p:cNvPr id="56336" name="内容占位符 2"/>
          <p:cNvSpPr txBox="1"/>
          <p:nvPr/>
        </p:nvSpPr>
        <p:spPr>
          <a:xfrm>
            <a:off x="5219700" y="1108075"/>
            <a:ext cx="3097213" cy="2863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342900" lvl="0" indent="-342900" eaLnBrk="1" hangingPunct="1"/>
            <a:r>
              <a:rPr lang="zh-CN" altLang="en-US" sz="2400" dirty="0"/>
              <a:t>期刊、博硕、会议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高被引文献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科技成果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专利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统计数据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工具书概念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学术图片</a:t>
            </a:r>
            <a:endParaRPr lang="en-US" altLang="x-none" sz="2400" dirty="0"/>
          </a:p>
          <a:p>
            <a:pPr marL="342900" lvl="0" indent="-342900" eaLnBrk="1" hangingPunct="1"/>
            <a:r>
              <a:rPr lang="zh-CN" altLang="en-US" sz="2400" dirty="0"/>
              <a:t>外文资源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4" grpId="0"/>
      <p:bldP spid="563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250"/>
            <a:ext cx="9144000" cy="4046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1" name="Rectangle 3"/>
          <p:cNvSpPr/>
          <p:nvPr/>
        </p:nvSpPr>
        <p:spPr>
          <a:xfrm>
            <a:off x="1979613" y="3382963"/>
            <a:ext cx="5184775" cy="70008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pic>
        <p:nvPicPr>
          <p:cNvPr id="5837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1870075"/>
            <a:ext cx="7275512" cy="2078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3" name="圆角矩形 6"/>
          <p:cNvSpPr/>
          <p:nvPr/>
        </p:nvSpPr>
        <p:spPr>
          <a:xfrm>
            <a:off x="2708275" y="4137025"/>
            <a:ext cx="6435725" cy="5413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FFFFFF"/>
                </a:solidFill>
                <a:latin typeface="Verdana" panose="020B0604030504040204" pitchFamily="2" charset="0"/>
              </a:rPr>
              <a:t>百科、词典搜索：查找专业学术概念</a:t>
            </a:r>
          </a:p>
        </p:txBody>
      </p:sp>
      <p:sp>
        <p:nvSpPr>
          <p:cNvPr id="58374" name="Text Box 6"/>
          <p:cNvSpPr txBox="1"/>
          <p:nvPr/>
        </p:nvSpPr>
        <p:spPr>
          <a:xfrm>
            <a:off x="-239712" y="100013"/>
            <a:ext cx="8640762" cy="6175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>
                <a:latin typeface="Arial" panose="020B0604020202020204" charset="-116"/>
              </a:rPr>
              <a:t>（</a:t>
            </a:r>
            <a:r>
              <a:rPr lang="en-US" altLang="zh-CN" sz="2400" b="1">
                <a:latin typeface="Arial" panose="020B0604020202020204" charset="-116"/>
              </a:rPr>
              <a:t>1</a:t>
            </a:r>
            <a:r>
              <a:rPr lang="zh-CN" altLang="en-US" sz="2400" b="1">
                <a:latin typeface="Arial" panose="020B0604020202020204" charset="-116"/>
              </a:rPr>
              <a:t>）写引文时，需要介绍各种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charset="-116"/>
              </a:rPr>
              <a:t>概念</a:t>
            </a:r>
            <a:r>
              <a:rPr lang="zh-CN" altLang="en-US" sz="2400" b="1">
                <a:latin typeface="Arial" panose="020B0604020202020204" charset="-116"/>
              </a:rPr>
              <a:t>，例如什么是现代农业？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F97C27"/>
                </a:solidFill>
                <a:latin typeface="Arial" panose="020B0604020202020204" charset="-116"/>
              </a:rPr>
              <a:t>怎么办？</a:t>
            </a:r>
            <a:r>
              <a:rPr lang="en-US" altLang="zh-CN" sz="2400" b="1">
                <a:solidFill>
                  <a:srgbClr val="F97C27"/>
                </a:solidFill>
                <a:latin typeface="Arial" panose="020B0604020202020204" charset="-116"/>
              </a:rPr>
              <a:t>——</a:t>
            </a:r>
            <a:r>
              <a:rPr lang="zh-CN" altLang="en-US" sz="2400" b="1">
                <a:solidFill>
                  <a:srgbClr val="F97C27"/>
                </a:solidFill>
                <a:latin typeface="Arial" panose="020B0604020202020204" charset="-116"/>
              </a:rPr>
              <a:t>利用百科、词典等工具书资源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日期占位符 2"/>
          <p:cNvSpPr txBox="1">
            <a:spLocks noGrp="1"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fld id="{BB962C8B-B14F-4D97-AF65-F5344CB8AC3E}" type="datetime1">
              <a:rPr lang="zh-CN" altLang="en-US" sz="1200">
                <a:solidFill>
                  <a:srgbClr val="898989"/>
                </a:solidFill>
                <a:latin typeface="Arial" panose="020B0604020202020204" charset="-116"/>
              </a:rPr>
              <a:t>2018/5/3</a:t>
            </a:fld>
            <a:endParaRPr lang="zh-CN" altLang="en-US" sz="1200">
              <a:solidFill>
                <a:srgbClr val="898989"/>
              </a:solidFill>
              <a:latin typeface="Arial" panose="020B0604020202020204" charset="-116"/>
            </a:endParaRPr>
          </a:p>
        </p:txBody>
      </p:sp>
      <p:sp>
        <p:nvSpPr>
          <p:cNvPr id="59395" name="标题 1"/>
          <p:cNvSpPr>
            <a:spLocks noGrp="1"/>
          </p:cNvSpPr>
          <p:nvPr>
            <p:ph type="title"/>
          </p:nvPr>
        </p:nvSpPr>
        <p:spPr>
          <a:xfrm>
            <a:off x="-26987" y="207963"/>
            <a:ext cx="5837237" cy="433387"/>
          </a:xfrm>
          <a:solidFill>
            <a:srgbClr val="339966">
              <a:alpha val="100000"/>
            </a:srgbClr>
          </a:solidFill>
        </p:spPr>
        <p:txBody>
          <a:bodyPr vert="horz" wrap="square" lIns="90170" tIns="46990" rIns="90170" bIns="46990" anchor="t"/>
          <a:lstStyle/>
          <a:p>
            <a:pPr lvl="0" eaLnBrk="1" hangingPunct="1"/>
            <a:r>
              <a:rPr lang="zh-CN" altLang="en-US" sz="280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深入挖掘</a:t>
            </a:r>
            <a:r>
              <a:rPr lang="zh-CN" altLang="en-US" sz="2800">
                <a:solidFill>
                  <a:srgbClr val="A5002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工具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书资源</a:t>
            </a:r>
          </a:p>
        </p:txBody>
      </p:sp>
      <p:pic>
        <p:nvPicPr>
          <p:cNvPr id="59396" name="Picture 2" descr="d:\Documents and Settings\Administrator\Desktop\3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26987" y="1114425"/>
            <a:ext cx="8632825" cy="3995738"/>
          </a:xfrm>
        </p:spPr>
      </p:pic>
      <p:sp>
        <p:nvSpPr>
          <p:cNvPr id="59397" name="矩形 5"/>
          <p:cNvSpPr/>
          <p:nvPr/>
        </p:nvSpPr>
        <p:spPr>
          <a:xfrm>
            <a:off x="1979613" y="2032000"/>
            <a:ext cx="431800" cy="217488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844550"/>
            <a:ext cx="7581900" cy="4071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9" name="日期占位符 2"/>
          <p:cNvSpPr txBox="1">
            <a:spLocks noGrp="1"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fld id="{BB962C8B-B14F-4D97-AF65-F5344CB8AC3E}" type="datetime1">
              <a:rPr lang="zh-CN" altLang="en-US" sz="1200">
                <a:solidFill>
                  <a:srgbClr val="898989"/>
                </a:solidFill>
                <a:latin typeface="Arial" panose="020B0604020202020204" charset="-116"/>
              </a:rPr>
              <a:t>2018/5/3</a:t>
            </a:fld>
            <a:endParaRPr lang="zh-CN" altLang="en-US" sz="1200">
              <a:solidFill>
                <a:srgbClr val="898989"/>
              </a:solidFill>
              <a:latin typeface="Arial" panose="020B0604020202020204" charset="-116"/>
            </a:endParaRPr>
          </a:p>
        </p:txBody>
      </p:sp>
      <p:sp>
        <p:nvSpPr>
          <p:cNvPr id="60420" name="标题 1"/>
          <p:cNvSpPr txBox="1"/>
          <p:nvPr/>
        </p:nvSpPr>
        <p:spPr>
          <a:xfrm>
            <a:off x="179388" y="195263"/>
            <a:ext cx="3097212" cy="4873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500" b="1" dirty="0">
                <a:latin typeface="Arial" panose="020B0604020202020204" charset="-116"/>
              </a:rPr>
              <a:t>功能</a:t>
            </a:r>
            <a:r>
              <a:rPr lang="en-US" altLang="x-none" sz="2500" b="1" dirty="0">
                <a:latin typeface="Arial" panose="020B0604020202020204" charset="-116"/>
              </a:rPr>
              <a:t>1</a:t>
            </a:r>
            <a:r>
              <a:rPr lang="zh-CN" altLang="en-US" sz="2500" b="1" dirty="0">
                <a:latin typeface="Arial" panose="020B0604020202020204" charset="-116"/>
              </a:rPr>
              <a:t>：书目浏览</a:t>
            </a:r>
          </a:p>
        </p:txBody>
      </p:sp>
      <p:sp>
        <p:nvSpPr>
          <p:cNvPr id="60421" name="矩形 5"/>
          <p:cNvSpPr/>
          <p:nvPr/>
        </p:nvSpPr>
        <p:spPr>
          <a:xfrm>
            <a:off x="6948488" y="1762125"/>
            <a:ext cx="720725" cy="1619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736600"/>
            <a:ext cx="8891588" cy="4211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3" name="TextBox 2"/>
          <p:cNvSpPr txBox="1"/>
          <p:nvPr/>
        </p:nvSpPr>
        <p:spPr>
          <a:xfrm>
            <a:off x="6804025" y="1816100"/>
            <a:ext cx="2268538" cy="2762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grpSp>
        <p:nvGrpSpPr>
          <p:cNvPr id="61444" name="组合 61443"/>
          <p:cNvGrpSpPr/>
          <p:nvPr/>
        </p:nvGrpSpPr>
        <p:grpSpPr>
          <a:xfrm>
            <a:off x="3132138" y="53975"/>
            <a:ext cx="4968875" cy="1708150"/>
            <a:chOff x="0" y="0"/>
            <a:chExt cx="4968552" cy="2276872"/>
          </a:xfrm>
        </p:grpSpPr>
        <p:sp>
          <p:nvSpPr>
            <p:cNvPr id="61445" name="矩形 4"/>
            <p:cNvSpPr/>
            <p:nvPr/>
          </p:nvSpPr>
          <p:spPr>
            <a:xfrm>
              <a:off x="0" y="0"/>
              <a:ext cx="2736672" cy="693375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000" b="1"/>
                <a:t>找到想要的书目</a:t>
              </a:r>
            </a:p>
          </p:txBody>
        </p:sp>
        <p:cxnSp>
          <p:nvCxnSpPr>
            <p:cNvPr id="61446" name="直接连接符 6"/>
            <p:cNvCxnSpPr>
              <a:stCxn id="61445" idx="3"/>
            </p:cNvCxnSpPr>
            <p:nvPr/>
          </p:nvCxnSpPr>
          <p:spPr>
            <a:xfrm>
              <a:off x="2736672" y="345894"/>
              <a:ext cx="2231880" cy="193097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>
          <a:xfrm>
            <a:off x="2112963" y="142875"/>
            <a:ext cx="4906962" cy="485775"/>
          </a:xfrm>
        </p:spPr>
        <p:txBody>
          <a:bodyPr vert="horz" wrap="square" anchor="t"/>
          <a:lstStyle/>
          <a:p>
            <a:pPr lvl="0" eaLnBrk="1" hangingPunct="1"/>
            <a:r>
              <a:rPr lang="zh-CN" altLang="en-US" sz="2800" dirty="0"/>
              <a:t>丰富资源</a:t>
            </a:r>
            <a:r>
              <a:rPr lang="en-US" altLang="x-none" sz="2800" dirty="0"/>
              <a:t>—</a:t>
            </a:r>
            <a:r>
              <a:rPr lang="zh-CN" altLang="en-US" sz="2800" dirty="0"/>
              <a:t>不仅是概念</a:t>
            </a:r>
          </a:p>
        </p:txBody>
      </p:sp>
      <p:pic>
        <p:nvPicPr>
          <p:cNvPr id="6246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790575"/>
            <a:ext cx="8820150" cy="410210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标题 1"/>
          <p:cNvSpPr>
            <a:spLocks noGrp="1"/>
          </p:cNvSpPr>
          <p:nvPr>
            <p:ph type="title"/>
          </p:nvPr>
        </p:nvSpPr>
        <p:spPr>
          <a:xfrm>
            <a:off x="287338" y="195263"/>
            <a:ext cx="6157912" cy="433387"/>
          </a:xfrm>
        </p:spPr>
        <p:txBody>
          <a:bodyPr vert="horz" wrap="square" anchor="t"/>
          <a:lstStyle/>
          <a:p>
            <a:pPr lvl="0" algn="l" eaLnBrk="1" hangingPunct="1"/>
            <a:r>
              <a:rPr lang="zh-CN" altLang="en-US" sz="2400" dirty="0">
                <a:latin typeface="宋体" panose="02010600030101010101" pitchFamily="2" charset="-122"/>
              </a:rPr>
              <a:t>功能</a:t>
            </a:r>
            <a:r>
              <a:rPr lang="en-US" altLang="x-none" sz="2400" dirty="0">
                <a:latin typeface="宋体" panose="02010600030101010101" pitchFamily="2" charset="-122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</a:rPr>
              <a:t>：输入助手---快速查找生僻字词</a:t>
            </a:r>
          </a:p>
        </p:txBody>
      </p:sp>
      <p:pic>
        <p:nvPicPr>
          <p:cNvPr id="63491" name="Picture 3" descr="C:\Users\Administrator\AppData\Local\Temp\mx3C3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264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2" name="AutoShape 2" descr="data:image/png;base64,iVBORw0KGgoAAAANSUhEUgAABLIAAAFYCAYAAABH+9W6AAAgAElEQVR4Xux9B5xdVbn9ur3MnTs9vRMSghTpRURABRHEQu8iIIj0KopSFFCKjS4Wnv3JX98DEZ4ISu8tIZQQSIX06bfX//rO5Iub4505k9y5k0lyDr8wM/ees8u399n722uvb21PmRfca7O3wMsvv7zZ19GtoGsB1wKuBVwLuBZwLeBawLWAawHXAq4FXAu4Fthll11cI2zGFvAMBsgqlUoDmsDr9Y5oEzmVv1gsVlV+n8+3SdtnMJV3wjsLufxgktnge0oow+PxWP+kv+nPDU5wPR906kOFQmHAFKW8A11bQh9aT5Ov1+3Vto9TZn6/f7N+x2ttP6f+HwgEnJpgxHwvtpLxUH/K7xyRRkz5NkZBPL4+H0DHaP25McpSKU+nOd6pfzp9n88PPP85zZ9O6W/u449TPzHnV7WlaVNvaeD92LLD/OuU/5b+fdnBR3Z6v6q1n8fBx3byn6rNv9rnudCykrD67Nq+6jW6bKnC/GeOCSVUXqPoPZXmb/N5c/ywjzVOY0+1dR8Jz+ezuQGL4TQ+lyr49x96xv/vNaDa07Sr0xrZ6ftK/dvMf0tow4Ea0JwT5Hf1z/Sdq6V/5tR3nMZOJ9/b6f1xGvucxk6n9J2+D4SCA95Sbf2c3g3L7xwMkOXUUCP9JXIqv1NDVfv9SLfPYOrnZENPjXl9xXIfmGoukIbTrk71H4wNq7lnOOtaTTk31rNu+1Rnedd+g7ef3WmSJ32ekb2ZM/jabdidMj7bHfiRNGaN9P5dbflGkq03rAcN7inTTh8CspzePzfwYHAG7u+ukQ4EjvT27c9+6jc77YM4fe/QuvqubCnjxH+YwwHo5uRV5ftR3eNO4/8W226DNGt/84J+XlP/zKnvOI1NTs8P0gb93uaUf7Xpewd+d5z6tlP2g+n7gwKynDJyv9/8LeDUGcmVqq0Rapx8bQvvpu5awLXAZm2BGgP5I9123AO1ijgYp2Ok16VS+Rznv1o7o5ui0YazzFv4+zecpq6YV60XS5v4+1U2/Nd1v5qMLIf+6+FO8UBjUH/jrj4zGFbDRu9DtSzAUI0P9n6+9u+S2b4V+urmOi/WssnWJ21HdtpQtf/6FGqw91Y7dm7ssXEErM1dIGuwnc29z7WAawHXAq4FXAu4Fhi0BbZ4JsBaSznR67f4haZDj3ICEjVcq79kNPR10B3XvfHDFqg1o8Wp/dcC5f2278ZezDmUP29EFHyIu7vWrh4HeZZKa0XHxfvaMsl9LpAycAM5js+VGJ8mAFElK8Vtn+oG3I3Zxzeo71RX3Q8/7QSEOfTNoSzKxkrLBbI2luU3s3wdHc0q6zvSB3qn+o/08lfZPCP+caf2carAlt5+rv0G7iHV2sep/430750YAZv7++PU/k71r/b5kd4/qi1ftYsFZQxWW44t9fmaM+6dDOuw6+/0/jglX+vviyy/2vBDQNZaPZ9KQPZggarBlF3eny1RG0tt49Q/nMZnBxxVGreqy2l8k8TNMjqWt6rSbF4PO7V9tbV1bIuNzAar9dznWP9qDTyI5wcFZDl1hJFQkYHqWuvy1zr9QbTjRr+l1u9q2TYRD3efq3Ub1zr9jd5BalyAWtuv1unX2DyOyW/u9XM0wHreYNdkcNpRX8/kN7nb+/PjNxVG1kjv/yO9fLXusNXuuNfaP6l1/Td2+k7r9MEsxKupw6Y+vspiUoGsdbYkG0sPDCnkMuvMo+/6h955f+BDBx2ZAI19bKgEeJiC0JV85+H2p6vpCxvybNXvvynWbxRAbW/v//Y2cRLkHuz4PpJ1KDekXWrxjP39kb+9DodF1KIcmmatx04nNnfVfd/BOE71q6Vt19mYjVzreg5HPdw8NrIFat6JXHr0Rm5hN3vXAq4FKlnAmkJHeGhLrVtuIGemWhCi1mUfjvSd3KzNfSFZaxs72XdLfz+rtr/DMqHW/VdOrR7o2uiMMScDF22MKGFiyem3/NxiSxX7Tr02F+Fmn84H/NZp3Xpit9rbvmiXz/WfpKf32Re7tW4vJ3MM9/dO6xMn1kqlU+/M9lFAUutl3+hyGp+cwIhKAJbL0Krci4YbyHLqO04HoVX7Ljr1rVrPfS6QNdyjmZtfzSzg5GhUm3Etj0+ttmymA9JfWtUOVkNRxi05DcfB3sE4W3r7ufYbuIPUevwb6e/uSB+fa20/p/fDafyo9vla129jp6+MB/uCbrDl2tLfz8Haqb/7nN5vp/5bbf5OizGnxWTV+VeZgNdUe1dUpVAEUSwL0PKU+Hs/QJbYNuNnCxCkEmaPgln2+03Qqj9Aq8pqbLKPO73/jkCoDci193c7cGUHtJzGfydGoznu9ff7Jts4Q1zwSmOR+foNcXbrmJb9rv0cMqx27HTsW45xsdVZxGluqC71wT1thRbad0zlb/1MjORkaEdDcqDWa0MdkcFVZ8u8y2wfta8MjMVi0drtaW9vtwwjv+s/+ds+2enEqIOqma5SY+15mfltmdbvq7W5Q6bvjzgcfr/fcj6c3pFqbZdOpz+0E+f0zlabn/u8awHXAq4FXAtsOhaQOUHmJPELdDEsc319fb31L5FIIJlMolAoWN+rP1DruUvnTymf+h5aPnN3feLEiVixYgXy+TzGjRuHYDBolXH16tVIpVJVNURjYyMikQi6urqstCR/c3E5HDaoqgJVPqz1i0ajaG1txcqVKyE+RSAQsPx/6TPu1b8FxH5iI/H1VI9K+670rcaGRktHKZVJ44PlyxEJhTCmdRQWv/MuZCFY9vx7jVTJdyuuFdYqU7jZArPW+pRW21BI3gvfh/xQOysrXPaiu5RDmO9MKCdlLSMbCSBPUC1a8iNYSoNvPophP0oE2MIU9Yp4/ciW+JnPg0ApgK5yzuoP9SUfCuUCksEScnzGx/exvhS2ygWWT/uKvENSPnlfxQ8e6HLyV6t9/5zS9/pCyBVzVhF9rK+Yu1TIw0f7+PhHyetDguGfZf4R8QYRKbFufCXSXq6zQn5EU0nkvWUUZL1M0NFbDsBHG/ryQDFfRIb3tHhzWJ1JINg0BplUmmn0IE4br8yU0RgOoqeQhYdt4ilwTPaHUcqWkeP3KWbUWOJ3ss5gN7HanOUpkKWXC3iQ5zcNYDn4XSafQ320Hl7mG6BAfT7NbxnCWg4W4Qnyft6nJyyW2c5W32N6QXawNPPOsH716RL8Qa5Z2K9ybP86miXpd+K0bdzRwal9p0yZsnEL6OZeUwtU1MiyA1m1KIHmIWk70Sprkf/mmqZMojJxiDOqL3cu1zdAq0Mi3+k/mXTkc51ozAnQbKNqJ5LN1d5aL9PxV7vLZzK56y5aLW2gjrwJqNUyPzdt1wKuBVwLuBbYNCygG5KVgKxYLPYhIEt8guGe78NhLtzou4hfYmdfqYUrAVky165Zs8YC4aq5FMjq7u62wDwFJKpJc1N6VnxG6RsCaLa1tVmAoWkHJ42fTamutSirvC/SbxW80b8lL+lbzU3NHwKyBFAa2zZ6HZBVJDBkv8zFuQlkWSGGa5lZ/16r9QFZctlBLPksT3CkEPIhQoAilMpaZU0FQKCijDoQ3CK6IUBWiYALCLwECNKEPT5kCKIUA140lILo9hLUIrsjlCWDjKBNKcw8Cf7ECaJ1s/ha3ko+qNN44vS9E1Dh1KZO6XtYVysPCc1k3STkU5AqP8Eg7ftZ/l0gyOUjiBUSXJf/srw3T/uEy36CWEVkGSLK1RfSBJR8vgDC4SjyOa63yLgLBrkmIxrly8WRI/AVaSwTKOPzWQJI2W6MbWlDsrMbft4ka7Z6gp8dvQlE4w0EEQkGskghljNE+EnKJ2lahwj4CWyyMF4CWxaYStAwk8nBT7BL6h0OBFnuBLIZNhLbOegLwssH2WOte0qFHKLeEHqYQY5NGuFteSFBsK7I5tFEEDMd/tARBU7m3ujf2/vLtGnTNnqZ3ALUzgL9Alk6IA4ma6dBxmkQGUwe7j2Ds4AMgJlMxnIIxe52NpDuesqAp4CXOpCSg70t7ZOSvS3tk9fgSrn53WW3k9hFQSz9Wctai9NZqf30MxcsrqX13bRdC7gWcC0wsi0wGEaWAEIKZJls/Fr7cAKgiM8iPolurpnWlPztQFaIrBbxXYYSyNpSGVnKJpJ2EEbWcrKGTCDL9R+c3207kGUyslqaWwgBldcxsvoDsiqtpfoYOEb+ZM1Yfj0BrX+/l/++QT8z39lSkRuqUT/82STKHyxHlGkUCU7kCLzEPCEkvAGkBKYKENDh2iBEMENAjrSgNeEA4qUQsrEw8nwPvbkiIgRNPAS28stXYBR16pc1163bPNdNcWH8SBmExSXv9kCXU2hdtf3PKX0ufNYBVqp3ZQGCa3XJQIYUoiGyoGhn0tj8BAYF0Mr7PRaYVZcMIcLfy4U0QgQMU8U0CtIkBJWSyTSBIoJBviRC3ij8xQZk0wSawmR4ERyLk0/V3epFqr0LdQSZsokUGlqbsbJ9DerqY9aaLB2sA4RBxfEuTNYbCEAW2XZe5ukPBZmvHCbQF4Ujn2WFKRei3XNZK3TV78kiHKojcBZmHyQQSegrIP2oRIBMQLA8y8ke4CflK8S+1dObRrmVLMJ0Aa2+CLoJz43kq7/3Rss8ffr0kVx8t2xVWmBIgCynMpg7fOZugdNz7veDs4AdnBJnUJ1Wc2dRba8OqoYZyr0CfplsLqVHm/H4lZxZJxBzcDXYfO4y2YxmaGGtdzSFkaV5y087sFatI7D5tJBbE9cCrgVcC2x5FugPyFJGlgAXJpBlB5JqabG6ur6FsPwzgSz1VeTnpEmTLIBF7hk7dizZDn0sLgkt1I2cDS1jQ0ODFVrYHyOr1kDehpZ7qJ6T+omPIH2hubkZy5Yts0IsBYSQyxEIGKqCbMLpOAFZJYZq2UMLl8x/zwrvEkbWQIvxdeFgwsCRg0VsYFbZEAGqBGSF8iHuUufQMfc1LHn0n2gqMmyOAFWWIW4hBmw0+GPIStwa2T0lgiESiijlktA5bzyKhqO+AG9bE3ISIkiGUYj5Z9tXYvHDj6FuySoyuPpkTARgERaT5YtaAEqfvIYAZgNdTqGHTkCYU7dx8r+9DLW0ymABRAzBph2E7VQQpW55N048CrHRLVYYoXzvJ3AU8Pgt4E+YWkUJz+zpRftbc9FAgI+PW8wskEGVzxcQ8QSRLPTwsyBa9j2AbKoy2p98kmBhGTF/E8JMO9DWTOYTbSXgH9OPSL8gW6q3txvRd5dZ46KEdJb5DJNlmKMQrGhz/swkGfLID6PCsOJ/GQ9BrpAAXgSmpD3IECsFI2ieOgOeUWOxhu2f578I+2SdMHDZ/u3L3kVw0WJEwyGGKJKd+cm90ZvIEDwj+07AsxF82d8d/Vt/br311iO49G7RqrVARSBLEjUXxU6DwIYUwux4m7uTsCH2WZ9nxJYCXgkby9xN1TScXnK9T4EsZWqpQynP2ycaM011kNenzJvbvaajp7aR90Y1smrxDpk2zGb76OKqT2ACWcoO29xs7tbHtYBrAdcCrgUGZwEnIEs1siqFFtbaR5N50txYM2ukGzN2RpYJZFWrkbWlA1kKwgiQ1dLSso6RJe3i+neDe78GArIktLASkGVqZPXnp1tAooEjCGZlbTATLVHZilI/atb63voLIeogZfDBvx7B67+4hyyqLJrj9fARMAlniYUUGMUhDCICMxJaGCE6Inpcoo0UammA/4pLEBk/lgykkKUNJeyj9NLFePHOX8D38jxsFZGQNZ6sKJpLImIvDCcJy7OUnQTU+bcGWCVrOgGl1W7EOqYvoBtBoDKZVpa/HApTTwropW6V6FEFr70GrdMmolAXFGzICvMTRpaE86XIaoqTddU7+w08c8ddCKz4ADHaUvSqCEnRVhFG6OVQR1AsE43jo7/5ETwM93vh5AvgSfWgh4jZqO13xp5nHo/cR7fGwkQPYnkfxpMJVUj2Ysn7S7DsjPP71mAEsYoEoPreSWuhbv2dirYimGI5GOKYz5OPRfzZQ0ZWmeuCMFulIxhAJ+/9yCGHYLsTDkdh2nj0sk28whajFleGul8v/c/v0f7L36KQzaCxaTL2uesGeFqakSPDjBJbI/6yg1fm3y6QNeKbr6oCDghkmXoFA+Xi5OSY+kuSjtP9VdVoC3xYXlgBsQTMUKdDdzKVMi5msb/oJjtOnUX5qYCWpKmglkyYJrhpN3OtgZqR3qx2IEvDOhXIqnYidqq/hmQo+GjX7Kp1/k7lc793LeBawLWAa4GNYwH1B2QeUDF3/WwgjSyT3VvLkqu2kF1gXX2OSqGFQwlk2TWyVOzdZITVsv4bO20TyDI1srS/ODFmNnb5N3b+0k8GEnsfDJBl1sEOakn6JpglouqW/74WzCKsMaAJ0gQq4hQb7/jnP/HSj25Fa1cPmsmCjAZjDG2LoMfX2aeJJGlSf4nS7RawleR5CpExLYiceynqxoyjhhJD7FiQaJS6TKuW4wWm5Xv6NfhjKYbUhcjU6hOLF4ZTkMCLAFvytwWSDXA5rR+qPWzAKX3CQQiS0VTMC+BGO1DDrIdi7/LPE6Ge2WXXY/SMqcjVMVxP4Cne5smRGUX7pwkkhaMkErw0B898/4doXtOOJj6TIdOJQZoM3ePvrH9DLo92Aocz/nUPAgwHnLP30WhmQp0ED/2pEAJ7bo/ppx6H7NTxaIi3ouvdpRgXa8B7b72BRd/5ugVkSUhgScI0qVMWIHgZJdMrwHK/X8cydaXR5q3rIzXUkVUl4vMUe48xrDGUZkuwfTItcYT23AEzj/8iAltNRXtnAqNjBKtyXsz98z0o3vIL4pgZ+ANjse/f/gvJWBxrfFkCayObkaVdy1zj6twh37lA1sYeIWubf79AlkxsAmQo1XugYjgBUxqeZokUrv2n2k1Oz9a2+ptH6gJgyUBfiZIv7VhpEDfDDOV3GfxMYEt1s+Rz7QsKcn0ohlwmvrX/Ng9rblgtNBRTnlbn32Rk1bqf63uqIv/mqU/qpG5YzdynXAu4FnAt4FpgU7eAEyNrY4YWqt6VffNUFyYaWqinFpqhhaKR5YYWVtc7LaCEvqKEV4pG1qpVq6yNUfFhNob4f3W12ThPD4aRlSbb5X2GbcqphabYO7n0/xFaaIJZ6/w5AljrPufvup4qE0CqdOm9SYaIxvIp9D75OF679U40rOm02jYaaURDgFBWkdpZkraEkDF0UITeyfFHgkBW3YRR8F52KUPryMgiMFPIEUTh58HuVXj5h7fA9+SrCAUy1imidWQyCbNJTvsT0XKBP4inOAJZjoyptaeobmjLOqVf8BCM4smFojUlOu856pmtTKaQJEEt2tKICZdfjdEzpyER9rAu1JcimFeieLqE3krYZMDDMNw58zD7x3eitaebLK4iuqmnVaprQiJZQA/F2kfRLhFPHC2/vBr1BK/WfOlsBL0JpAXIoqUWJzOI77Irdv3qqegZPxoJphsnWJZYsBSFK7+JNIGwjIQ6UkAe1NLKZdlnKJ4mzLdALInSih60+aJIUsOsN84waeYv37fwFMPebCfiZH5le5NI1ocw9ZjPYexBn0ZXqB6R+jZ4OjJ47//+gMZ7focU5bi6eiLY7cHfMWwyhFSIYY4SZ7kJXCbZwgS1ZsyYsQmU3i3ihlrAArIq7brJ5CVAlvxzYnPYdw/shdFBRAEPHZT1b5k83WvDLdDT0/MfmkjapnYAxY5Ya679tbE+L3lo6JoJZGlbVrtjsuG1H5lPquaETHROu0FDUQMrfn6tWK6kp++Wgo9O7/BQlMFNw7WAawHXAq4FRqYFBgKy4vG4pY+1scTeJX+dvyqBWTKHumLvtetXYl8FrpqamiwBfWkH8c2d/PvalWrTStlJI2tDxN7V9ubGvzCzrDWVAWSRQjNgO/nDFPruXo3upx7HGz/7JSLtnUiRbeQNxVEfjGN8mO3s79O2sjSwCGSlSwX0UlqrbuJo+C46Bw1jJlKbiafwUezc4yXwk1iNl3/0UwSeeo1hdAmLMRQjyFIfiRLYYVpMR3CXEH1gAcUGupz6WK03gnOsTyRAthnJTjQLehme90F3j6VZ1TJxPKafdyFat5mK3gBlXMjCCpGxViTbSQD4AnWm0r4MQnPmY85td6Mpk0SGoZb122+DKXvuw7oHrZMfg0yzvt2DJV/YB4VVK5E55yok8svYjH4y4JKIF2LU0aJW1TbTMfPi09HTFkc8VUDq1XfQefNN6CbzyzOmDZN23RlN28xALlrHNiLwRlsH3/4n5j3xIgorKdje0oQpB3wC8VnTkS8RVGR9fEvfxpw/3YepWSJz1Deb6yti0rFHYsZhR6DLG8Z4HmE554GfI3zPf1F43o81HQHs/fC9KPHzPMNL/RZTbeRfdiBL+9XMmTNHfuHdEm6wBfplZJkpym6X6heYi2T53WkAGkzJNM5bF/3moGVPvxJAY95T6wFvMPWp1T12wFFZWCLUXuvLEmwkqJlOpy2HR8UXTWaXWQZtB+03mxKQYoJ99jrZ2Wc6cKoTYzIOtV/rbmct20gBK7tYrgKNeoqlvr/mz6F4h2tZNzdt1wKuBVwLuBaozgKVgCz5TEILKwFZmpuG11WX+8BPK5ClUQCV/LxaAlkC3kioooi9i96WhhbWss4jLW2ts9heN982Rf9tY9jVDC3Uvqt+lYStSmih6BmlchlLSF/YS6Nb2rDgnfmWjpRXEJ+1l30NY71/BB/sfprpixblFMMBoiN8BR8SAZ5L+PhzePeHP6c2UxeyFHoS0fIyGVajYnVW/w8TEPMSoAkyhK1AHawuYjvBMc2InncZ4pPaLEF4Bg0yL97XsRpzbr0VeOJpFBiWKOLu/JThijzlkIBWmICPh0CLaGZJiKHUU3g96jNTtrwvnJF1k/sGunwOOIolyj7AFeL6pS+6ZG3fppi9Eiz8DL0LEOzJBjxIMKPuZKJvjcM0c2GyqEY1Y+J5l2PidjPRTSF3AQ39IvhOjayiiNqzDrlgFJm3n0fqZtojSImXYgQNnz4YDfsdQDAsSsAwTZvTPhRVp+w6QplezL/wuzzxcDUaQiXk0wS7GsMI9PA0w6If2Y9/FKNPOoJaV3F0zVuJwE038rlOCm/5UPeNixGYuA1PIeQplNQ287AuS5bMRfa6u9DozbJdw2i9/CLkxk5FiGUthLKIZ8nGeuw5vEYdrIZSCk0MJVzOqkw99WQ07rcP6lN+fvcAMv/8B3W2euAj4NZ4313UTosikksjR4aZnI4ojMIoQc9CNmex0dI8FTFIcfgC0b8owS6L7FDHtaLoq5HaFiRzrC7DticjTU53lJMXywy7lP6fWNOBUH0dDwogMEuKnwCDMVFnI5OvkwzFFE/VDDC9uGh4EY0LkoHWUN+IzlyKyZQJwEapL8YwSjLMCiWy4NhHQgyBbC4JqMu+y5MaZUxj1CcmzthqYwwLbp7DZIFBAVmqv6M7ZTqgmqyPasqrDpZMnua//thETmCVHYhwur+asg/Hs+pIqp0kT/ld9auqPdFjMHVQm2qYoYBnkr9cqm+hdjb7hU5am0sbqO3tNlMNCTOM1nQsag0WKVim4Kay5iq1rbZFrcs0mH7l3uNawLWAawHXArW3wEgGskwNTtMSOo/VmpG1pQNZJvii/sGWCOZt6Fu4IUDWmNZRFpAl63sFsiqBWJbPSbCnku+5zpdbe7qkfaNV6yPgiABZhcee/RCQJSCCAFkRgjHhaKQPgGIYWYhAgGg/JXjyXd3kMQicczHqJ7ZaQFapTLiKmlsCZL1+220WkFUUNhdBB9HGkhMNowwxjLFMARGAl7BVntwnWJOCWVIuBbKEYSbi6QNdDjgV+tG6X5dkqcST+Sygr0/epsxMNYrE6/WTgRYg4ymLLv5LpnkCOFERD+uRJyMrOroZY869bEAgK5JnqN/i2ehm2GYqkiHTKoCGzxyC1k8fSJ0xnj+Y7CSAxNBFsp86kUELgaFl516LUCRBuyTgnbUrUgsWM1wzadkpHQ2hNG0adj7uaLxG9lbo2p+Qs9VBXS4/Ghhm6J+6LfW5WD2Giwo5r7x8Cbq+/SNE8j1IkVk29upvApNmWOvpjDeJtmIYK/3dyDz2JLJ/+Bv8JCTUj52Ad/MZTDrqEIrN74IVL7+GZfffzzDCbkR6wwj95mb2gwYLdCsFG1FkaGOZ7RgloCXtKSGkOdqrwALkY0E0ExzzMDyyQPZZsZ66awS5/ASh2ihanygkkY+yP9RF0MnQSzkVsz4UsUC9nnQS9SJgH6EyG8FU6Y+SvnX0Iy85ubHI0zPDBLu6ensQIJAWCRK86k5bWm5+1hHBHFIihC+nPeYk5NZvHVTAIzgRyOQwffvtNvTVdp/bBCwwKCBL6qEC4AqeyGcaPlXtgtjOqFJtIRXKrsaOdhZTNWmNpGdlEJZdA9W2qnXZlHGkgImKy8tPe+jopgiUVGL12ZmBdoDUDJEVirH9Gk7wzhTL1RBQ6SPmQsAsn1nfzfUdqfU74abvWsC1gGuBTcUCIxnIsrO+7Ixu8QVdRlbtepq54ShMCzuD20ljqHYl2zRSrgbIssAdG1LzH76jDciy+2wi5K1rMvOn+nkBslR6/QQT/vUM3vvRL6ji3okcw+SCgiIxVLBY7mPYSFhgA7Wi4hQRTzMULsHT7+KTx8J73sWITWhZB2QJI8vXuQZzb799LZDF0y0ZiigAkOg9BQkaiV5WHUEPYd8ICCKAnTCrBNgS/pTocQnrqSQMwIEJVRaja8BLtL0GuPI8NbBvPdl3OioPJzTsRWCLObRnEhR371tTSWiltEE+6EVdWzPaLvzGgEBWgqdABtYsQPnnv0cpWkIqQaBm/wPRtu9+6CC40hPOYzRZWlkywlaFcmghhLPg8+cg4u2h1lU7Wj5zIkrTm/DOHb/FxIVrsIKAVGNdM6btuRe6j/s4Vp75PaR8XQhQzH3CLTcitv1uVOEniENtLyJu6H70cSy75HoCVB3I1scx8yc/4D278nREP1S1bD0AACAASURBVMMeqX9GMC1L2lk8m8LiW38N3z+eR4mh5IEJzawj0HbScYiR8bTw4Qctva+GbAsKd13HcMg6+JNd8IfrGWaY5QmMfXbJlLjuCxFc5b+eFNMnKyso4vPU5BLWlZyYmKOR5eAAH8vgJ6hltSHZWLIuyRNgSpHdFaRthLEYZRhqJ+vSxX+i+dXIYxflu7yc/hgk4439RBiDmfZu9k1+xz7VXeg7YMBLTbCm9jTSrTFkeYBBprfvBHcB1Hx8zk8ga8q2szaNgcQt5QZZYNBAlqRudUC+5CoALp/pAnqDcl/7kABXSmHWAVrS1dAs6az9gQImO6yaMmxqzyqQJG0xHCfKKIClk6T8Lc6OhBoKO0vFziu1k91JHYm2rgRkmeWspPNmhg7qMdX6zHCzAu2gmzKzFMwy39NKFPWR2CZumVwLuBZwLeBaYGgsMJKBLAlvNDWyTD9Da+8CWUPTD/pLRXwcATOi0aillSaXPUyutiXYdFNfXyBL1jQSWrhw/rsWwKNAVr+MrLVAjQKOaql1URDGGqnSRrIJZGlooQBZITJjBMgq+AoMzSIIJSACgaxRkXgfYEEgq25cG0rnXWQBWRmGfCkjS4CsN+64A54nnyHgsPZYQgI1HoqUCzAVJOgRIfgg7Jmg6HkJ84yMrb769p3CKEwqBptZnw10OTGyJOBxoEtKZ60z+VPE2YmiwbuW8SNhaj0kBXQT5JHwN7FBhHSnMte7XNkg2taEUZddMSCQlRJQaeFbSN1wF+2YRqoHaDzoEIw+9CC0E6gTJlJTguL5DC1NNPupo5XAy7scjXqysfz+HBpOuQTxCz6DD/7yVySvvpvsrQIKBIg80RhKX9wbhXufQcLTwfV2FJPv/DGiO+1BIFJqzYO+RCPr6Zex6LyrUU6uRiZWj1l3/BANu+xl6Z5l/Cl8QB2viQSH0gR/Gokmvn7Vj5F+6F+IlcgGo/7xspkzMKF1NE9KfAt+noA4JjwVDX/5GdutkWBWAm/fejvWLCRjLE39tKCfDLwyuhniFyIwJcysGMMHV1FnrLm+CSWyyoRkEREReoZmrmbopDCsxngi6KJ+mFw5MriKdTxJs5vAFQGvVClsnQCZ8xfYL8i+YhOF0+wZTDtPdpo376OIPUMiyRgUFmEv691DzftimYL4ZbYVQzZb998TY/bbm79HWKaAlQ5XqQwbzWPyrI9suoOLW3JHC6wXkCWpKZilp6NVy8aSNBUEUPaIudsgA54ITir7qz+WjC7UlS6q4oh6JK6jJUbwDQqi6CRmoc0EkVQPaTjExMW+eiriupNSOEALoCZgmoBZdvBGnVF1iEawiR213pSybZ68qYyskVBPfWdMJ8YMMzRDDU3wdzhZYyO5/d2yuRZwLeBaYHO2wEgGsmRXXvwIZZmbG5q6EeYCWbXrnRpGKL62tIWIvav/4PoIznZfHyBr+fLlFqNEQgsVyCrbkJx+AS0RY7dd1r1Mr1I79cfIEo0sE8gqEhQRQEnaPECto1Fk4NRTTLwYIUtrTCvyZ5//H0CWv6t9HZCVJt+GmInFupEQQ8Z4WRyqEMEJAUdbCFSLDtY6VpZEfa0FsuSnkwZWtetMkeIqC3jGMok4u4ehZxI6mLXWLjmCWBlqOlFDi7pTQYInEvpWIossSwStflQLWi/71oBAVoCIXM8Lz2DB2d9GNtfL9ohj1JePxeQzjkWKou3FHp5ImCD7jFYuNocQ6ezAcx8/Ed5UJzXFaJdTLsJHTzkEHdEUVtz93/DedT/yPBUyN6oeuUQSzUUexkEgi/AOpvziFtTttCfSBH1EdF8s7XnqRSw47yogtQYJAtEzbr2RJyDuxZA8hikypDTG/5LUtRobbaDOFQ8H42mJb33vx8j9158wmmu7NZSvj8YbUE5186TKHOp94zD12fvgYT0ChPOeOvNk5FYwtLGTetlZ2omNLcBTkKBSoSeJaEMES9O9aCDQls3w+6kt1O/KwbN8FTW6yhhfbkGiowuFaW0UtSeLa+UaRKk9VlzWgURjkOGWIYzP8oRFgo09HgJh5SJBNoJRBYaAktWXDdahnM4gIP2fYZkF0eUne8uTTKORQNbS+jGYcvIXsM0px7ENY2SHBVBk2GS+nGbYagGTZ7ihhc6j2KZ7x6CALDuNVUEU++ky1Zqhv4FYBkJlaClAZQdHdCIRR8gEr3QyrrZsG/P5Sowr+85MrctnB0rsJxfqaUcmW0/Bn00ByKroHBgfiuMhlwleab3+g+YtjsUwX3ZwygQ95XcTeDbDCFwndZgbys3OtYBrAdcCG8ECIxnIEoaKufEi5jHnJvndBbJq12nErxb719fXo62tDR988IEFLOrGsOsnDGz7DQGyxraNXif2LuwRe5+3/12JSb9u49LQyNKSmmsEZWSpRpY33b0OyLI0iXiKHSlUZLhwkzxB/SRqYMUIiAQaYmieOBbFM8+1NLKEkSVi76KRpYws0cgSIEt8Y78wsxg2Zm2+E4zoC5v0oJWi3gIQiRi8gD4CaEn5BMSS0xdJ86qqczsdJlWSExpZtpKUT4TzRd+JZADRw+olGFIU9hlhpnI4QI0qMqhoDlEPl/C0htGtaHEILRQp+97nn8S7p32DdcyhLtiA6AH7oPFz+yIpYuQEB8krkqxpG9KNqBO1+Du3oSffxXC8IqJnXoTdjzwEC2MMO+S7+PZ3b0fXXx+FL9WBKEXoowSyJLSwWPBj2t0EsnbcHWmCWAECkDnaLv/Cy1h47lUMx+tBghpSM265AY27fcwK3SyEc2ju9lLInvUXkfoA687wxiaCaG9ceRPwv49bdU2yCerJoOqkGpc/34zt5v6dbK4I2yeJ7pPPxeK33kOiJ4HwxHHoagjxNMtxmDJpKrYaMwn/uusO3hvAqDTPcxzTgukXHInk8mVYcMtvqbeVwAp/A7KxAPa7mcy+pd346/cois/wwwbqZG1/4fEE1kpY+Jv7UHrrXQrnM0Q1Rr1sam71EmQMTBqHrb5zHiYvTeLN392P9995myLy7Ftc69fFQujMJxkiOxZjTj0C0049HlTRQkOZDC+JIPOmqS9XwPTpO1TVv9yHR7YFBgVk2asgA5CGGJqx9BtaVTMsTcEPk90jv8tEK4CWXTfLBBGkLHLijAJZkpZ8Nhyhdxta98E8pzY2gSFzkqt2t2IwZVCb2plvCjBqqKOeaLipgVgmUGey/9RRkL5nXgOxz8z7KtG8B2Pvau+x9wkFHlU/azj6TLV1cJ93LeBawLWAa4GhscBIBrKUddXfhoz4GS6QNTT9oFIq4l+LT9/Q0GABWe+///46CREXxHK2+/oCWQLcmoyskk0k6j9sbgA9+p25qSqnFlZap+n7ZIq9L/jxL61TC1UjS4Asn4fgE9lIJMugkOZJdASbAgR7fPVRjJo6EaGz+8Tec0SgTCBLNbIy1GnSS3SJLH9agKG1DLIYwapoIIRYkCLiIgBPQMXyRSUkkN85MrIcNLCcQhOLBLKEgeVh3hJulyNw00sQK5lJI8/QNglFy1I8PU/gSkIKA0TYrDYN+qzQwjHnD6yRlSFI1fvaC3jrDNqJTKFYF08/ZBsXWuLIpBKoIygj4uOyFpWQuQBBnfoPVqGrnqdX+oMInH4qxp36BbKseEog9cky2V68fu2P4Ln/ETKqkojlomQmkQ2V92P6XT9F/Q67I+8pIMz99Rz1pRIvvYSF51xpAVm9tPPMn96AZgJZWTLjCpEcT/Mje4pIlaelkTpgcgIgAaImttmSJXjmwuvQNv89tJP51cg+kOJpf8FkDDu+8TBSLG+W0FbnV7+J2a+9gbEMQTzqqm+gY9IorKYQfoZ1aWSZS7f8Gv4dtkK+M4d5K5dj5umHIfXKHLxy4fWoy6bR+uXT4KVW1oSvfR6Rhe1Y+I9nMWmHWUgtWo7IZ3ahhlYGD196LTD7TYJ9IiqfIZhGxhzDWicf81mM/xb1xO57EfN+8Wd0ZcnsSnSi9MZ7aCJba2WYpzIWG9B6+hGYcsbJrB8BNVDTi2n2lHk6J09y3H4mNcXca7O1wAYDWQKuaFiZExruZL3+9JV0EFQQRVgxAijYWVk6sMt9yWSyjx7L+3Ry2dQX7QoKmSCfWafhqJ+Zhx2kUqBR9LIESFTgzRQgH+nOkAJZZuig9jOz7OYul9kuTm3g9L3TO+L0vdpay2cuCORZ1aEztbNqXSanMrvfuxZwLeBawLXA8FhgJANZpk6qWkP9Sp2bXSCrdv1EbC3+vIQVjho1iuvbJZYfJ5d7eqGz3asBsoS1JKeymZcTkGXfbM3x4f78VMs/L1BjKEjm0ePPwQSy9NTCEMGnDMG0gr+PHSVi5xaLn8BGy5QJaL3wCsQnta0DsnzU0RJGlp5amBVNIjKx1gFnBMT6ytMHZnkyDG+jvlFzXT3qCLRIHmWKglthfnKaoAMjS8LYBrqsU+4GuCwcTP5HcE5YSkmKs4tIuQA9Pp6G52cMXo7MJxF3l3oHWX8ZkwTcElbapIsG1shqSgexYu6zeOZr51M3qoTGbgJlrF8d2VFh5hVmKONSL8XNCeTV9TKckQBWXdmH2XVJtJJltcOxJ6PptC8hFW5GOEFQmaFz43jS31vX/RAfPPAgyL1CKZImauXH1nf8BA0f2Y0ssgKZXx6GY+eRmv0a3vvaFdSWIiOLecy69Sa07rYPcqJpTaAnRfPFQImeLorD18XQFSpS+D2HON/5FcVetB93Dla2dyHEEMt8KcUwyAbsOOdvKETDBII6sfQrF2Hh2wuQYpmnf/oA5KdMxKcOPwrdBKUeuudPyL7xNHb70aWYusfueG32G5iy/QyUHnwKz152PXqo0fWJZ/+B8dQNW9jqRVuKGlc8SCAzsRG5f85B80dnoHtlD1b86SFsy9ega8l7mPfkswiky4h+em/scv256OwN4rWb/wstjQTYzj8cq1cuwTtktHmenIugMN74X9Pph2MyQyC7MgQHy3XwMI9efwJ5tse2k3d0fondOzZZC6wXkGVfHMvEJ+DFcIIUkpfsZmiol56mJ2VTsVDVctpYbJih7g1SRz2eWpwKdTDEBqJNNRyMM5OxZAdzVD9LQCzpD+owix1GClhi7viadVEwSk7EGK7LDgra81X7qlC7aqQpyNYfwGZPpxIrTu2ghyuYJxtWel4/Gwg4VXvKvf2NBU51Hi7b1yofpzFwQ96DSjbXfMy21Ta1t5WTze3fa78znWQzhLhWtnPTdS3gWqD2FhjJQFYdT5tS/VW7/6Zj3uTJk7FixQoLcBkzZozlB8r4JHpOsoFpXuYcL58L28g8nMX0TST9eDxunYrV2dlp+TB6cp/cJ/6Vng4t6erGq/pkppSFjp3qp5nRAaZOpXnisY7DOs+r5qn5t5Zf01BdWQukWMumsm+sqQ0kL3neLoug87XJsm9qakJzc7MVWqi+vR0gMeegSv6B2taco+yb1eZaQu8z7WP67uZBO2p/U6dVbCz3mxvc+rymqWCc5rsh9heba3ra9uqbi09ufqY2EB9dDjJoaWmxfGGx6fIPlll9bezo0XjvvfesdiEFZUBfOSORf4YOlgn8Sl/NExCymFASbrX2BMMuMmGKkRBZRn6Eer0Ik2mz5pF/YcEvGO7V0YEUQ7jkuQZqDOUJtFg2JaiWJ8BRkhA4Aj+ihRRvasS4q67E6LETCOwEeJIhmUV0lxv5Lr56/U8RfOkNnizX1wbyHkp9xS7S56TOViSNhzpUTDRZ34K9vnQ0YpO3Qg+BrxBP2JP2K7Bsakt9X6U88qx8nyMYJO+orHc0D/lON85DkYH9d18pSFAujHSRDKxXXsb7d96DUQSTOshoipaiBHoI8BBMC6wNsRU9raKcqEgbNLQ2o+WSi6mRNQvdojrvD1H/iTYQKTCyr0TfLETdqdWLF+GZU69EnkrvEyN1SBJIkQiVAMPnEp4utBFcafZF0dGdQDkatMIqhYkn9Rt72tGYccoZiBVjeN+30mqLlkQchboCnr3pOnju/T86136sYr855MZrUNhpFvKhOnhLFLCXfvnE3/H6edeTeUWtYn6+3ZUXofCl/dDYnmWoHkE1XxhxEVNn2+WoBSZAZZCMpyBBpRxD/DK5RXj+8p+g+PfnESFrawX781eeu4+29uGDUXGkTzwDy+bMRaiJ4+SxnyFsFMdeJxyF9NIlmP2PhxFZksbi517GZ/5yA+Y8+xpm7b4nigS+/nX51Yg3UOe6bSpyDW3Y67uXoZNMuAmjm7GqfTWWvTwfE3bfjdpaZSxj2Zr5HvQufBVPnPpdTDzxOEw550SM6khhEcXplzz7Crx7bYsdL/saWuNjUFyyAn/+yfeRe/4FanoFMfErJ2LyKSchyd/DEtpaIihHna4g6z515szaT7BuDhvNAusFZJkTlPwuDoUMLLW+7AtlGcD0JEPzO2WbmAuyWpdtONJXB9R0RNXBUuBouMph5mM6Tnp6ofQJdZD0XvtCezjK2l8epoNrOjP20MHhLqPJXjMBLDsAYjrKpmOuzp693KZDZwe21CmUn6qhZTr4AwEhduDGCaip5PyaZe2v/MPdDhuan1P9nQ5kGOj5gb4bLIBW6T7zM/siwlxIbKhN3OdcC7gWGDkWGMlAlixSZeEr/oNu1Jn+hYxPkyZNwsqVK617xo4da4EBUqf29nb09lJgee1lznkm8KNh9XagXj4XoEFO69PNOPlM8lHpBCmTsvxVG1bBFPVvdA7VuVyKo/coOGcHcHS+FZDE1KOS+/RvLYMdHNO09FmTwSbzjfzTyAkFBBRQUt9HbSLfS3oCQgiQJeCgtIfW1T5/D8Y30M0yuVf8ddXW1X5oZ5GrP6P+u96n9ZB66qapWQ/1N7XfyN+V6qnp6v3mHDdY++saw/TXdCNZ0tN8FfSSz6SfCsttICCrXOrzm/u7Slyca18WQEvsKelJG8mVZ2igiKxb2lMSRkeURMLligzhkzIkqP0UyCYtIGsJBb5Dq1aBUWrw8PNo0YcUk5FnA2vBupKkLdLoBD+aR1Og+wpqFI2fhqJPgCzRmSIYsnoVXrvjV1j58BPYKtoHBAvIpD8lXzk8QNaIsYgXSxJETQhGf+7CC9G48w5YRPCH5COG73kwiqF3AvqI3VQvT8Fj630VEXkFxSTcjfeKLq+0gzV2yEmEA1xhkpl4hB6ZQAkknnoKb93wU8S9BXQwpjFSjJARR6SwCiArEyYAuLId3jcXojy+Hg3v8f0hUyhNEfRYew7ZuAe5zoSlZ1Uiq0gEzNOrO9HMNoqxbf0MQUyOnw5/iiGdE8LoINA4xtOGBDWeJqTa8c7bbzIskqcOdmcxeuftsaKO7eKLoZEMrVXUiMr7KWpOfaneQjfq8zwRc5uPYjnZVGMZ9rfSk0BbJmyBOuV4AEnWNRhluyQZXkimnp+ssRaKvPuWtyPR24muni7qSjH9vXdBlOymD/xFvPaNc9H74lzsseseGHv11/FBmHVoasbEbuqBFdJYsnoF6igGv+Tdd7Hm8Tew8+1XoPjyO3j1rG+h5bS9MOOss5FanSMG2Iw0AURvOoFxhA5WdHcjOH4i3rjvAUw5/GDEZ8/D41dfg92v/zpi42dhFU+8nEj7LI0U0LaaSmxBnnxIYJC9j4cRBBF9+y3Mufx6rHl3rgtkjRxXY9hLUhWQpafM1HoRaoJVYiGZ2GQwl0HPvltkWtBpkTfs1t7ADLX+Ymdz8pffNZRyA5Me9GM6SWtZTKdJyiWOpJ6iqI6C6TA4LfQHXZAqbjQdY3UwK+1SVpHFBj+qDpq1O0Wn2XynKoEKcr/qxenunGl3e0HMHVF7euo0mw6kCXJtcKXW40Gn/jHS3+Vqy78+9bPnNdCiQpvA3NXWz8w89X3W7+xOv1P91qOp3VtdC7gW2AgWGMlAlix+7WLv5nwm3ykjS/zOcePGWQtmuYRFZTKqdZ7XuVTm024umBRokntF1FyAK2U2yXfyufyUTTnxZwTU0g0IGR8F5BHmmM7V6gtJfgJ6yTMKLMh4qycAiq9qAlgKQEj64r/JolzSkLJImaRsGnFg+r6StuQhz5ggj5RbyqblUnaQpCd10bqrDyDlkjzkp1kXZcQIqKUgnsl2UttImlJmvV/yEfDLnFekPqb91TbyjNRN8hdbKoCm9ZGfAnzI/Sa7X9KTZ8x6mnOSpCv1VPtL3gKISKikyWRS0FHuW1/7S/17enqs5zRv6R9ifwFT5DOV1bBYUhLWtZYJp9/3x8gqFrOW+Spt+Fm+NwEPBWDlPu0X6ruV+CpIeF2QbKE8T40jTQgt9U3Id5H9k6VOcChOBlAGXQvno/3FFxGkNlSOIJKHgAqy1KoiECZgkQBZEvJnsYX4T8CsKPtW5KB9ESMoUmYYXJgMrXQ5R2CGJ+QxjCy4fA1PrOuwyqSsNCmjtFdXF8PV2A5xngCYI5sLrS2YsutuKDeSbRQk0EbdKMknQGaRuZmqbCxpV7FZhICG+iRqU+0L0iaivzTQFc4Li6wOGTKyeh9/AnOvuQlxsql6GU5YXyYoI0BiFUBWY6cfyybwJMplFEav7wMPQwTOkqt7UWwl0FbKY3SRAvlsiyTNQK4cGN2HGO/pIqjjjRTRwzjGcTHq03UtsbTqyr0e6mNxXPKkkGH7FcmUa/YQcCZLrotAYjCZQYQst446D5ryDRSpT6KLmlAR5hPy1CNJm4bIKMsxtA4ErWKxOiQI+jc01GPFmnaMGzsRvQmeBMj/8tECGhjK1xUD4qkCugjyecjUihDkzJOF1nv8mZj/3jxEVmexiiLvu1x6Hgqf3RvNC1Zj8R/+ivY3X8cet52P3Jg4Vl9zL0afdywyby7AnC+djfieExHdag/4eCrjhB13wRoCZcWFCxFku0V2noH6XBAv/epejD3zcIx7dDbe/M71aPgm9a4m7IyuDoKbMS/eX/QmIqxDMVNCR66MbEsTxeynY0y2Gy9947sIECRzGVkbwakYIVlWBWTJZKHi3rWsj+kw6AQiE4VMUDpwrs9CsJZlrWXaCmSZecggPhyX6fAoCKT0YZlY1OmwL3jVqdzYC2EFrMxdVPvObC3taAdj7Xnp7qXpzJvAmzovOpnrLq3uYioQ0d97UAnI0jTVgbIDWSaYoTRxLXeldu7vO9NBs9d7sP1ipL/fTuUbbD0r9UF1vgfqn5WATzvIbzrJdofZDMswma1m36jl++Gm7VrAtUBtLTCSgSz7XGRutujcJYwsDS0UIEuAGLkEyJKQOHNuVEsqmCBMLmVFycJaQBQFsnSMUxaNgj/yU9lACn7J4tncONI8BVySRbsCGZKvhpRpaKJuPknd9GAiYZVoVIPcJ8/IPwW/lIWj4YMC1sgz6k/IM2IHYfyoDRV8kvwkbblfgCH1HxX4kp9yj+ahPpKkKX695KmhkfKd+nmSnthGnpN7xReXthnI/qvIAFKgQsPtTPubm7QaPiY/9XPJQ+wi4Ij6/Jqf3CPlFRaZllfKKu0sTDv5qeCHbn5XY39pa5N5JXYczTBBuUzba9+T8iqDqn8gq49ZpT6f/XceNdcXgshLNzolTflM6p72M4SKoEaoRJSEoYK9ef5dR6BS2kgOECQjJ+VjqJuPNJhikqfFEbSlSLg/EEGWcYs+b4rhfwzloxh6YS0T0c/1VYrhcXmGAIquVKM/hnCZTJ48tYgZXBag2HeQeTcwLLGLp+cpg1D6o75r0u8ETEyQNRQmC6hIEfkCgbIsAZTGaIyC3mRS8e80dbOUcaenZYrdlO0mfUHrrz6v9kEdBwYaPXPlrMXmKZSoF/WvJzDn6hvQxDC2ZMjHcL4o68dyVAFkhShq1cVQzRYCZmsaqVs1ezHCDEnMNTfAxzoHyWJrTBIcoh3XELRKEzgblWNkUYJoVjhE7agcRncRSKTwfKFI5hqvaKQRq3r5vo+PYsxKDzrnzsfMGdOxeMUSAkxsj6YWZEfXYxUBOYpuUSSeIN28t9EqpwoSWO0lSFlmfq20dfeiRYhPGYcATwGU0ME8T6hsX9OFusY2NPSUkIomkZmzGA3bTkcbTzhcOD6CHE8wTK/swDhPCI9e/FUUXl+ElvY8Vn9sJ3zmB99D+6hmtHVmUQzk8M4f72cny2HyJ/dA6tG3Ef3i/uig6Hvh7j/zgMb30fits7HNuFnIrEyhZywB7FICnU+/iKl77WKJxjc8+x7W7DYVXT/7M16+7SfYOt6G9IxZaKPmVjdPXWylblc6zdMJyc5qDLeha3UPOVlFvPPg/6JhwXz0jJ7kAlm1dR9GdOpVAVkKZMhAWsvLDmSpQyYTiExw5iLdXg4nAKGW5R7qtO1Alvxt7UasneCGOj8zPXMxrb/LhCoTjOzemW1gAiC1LNP6pK1Ue3PBbjoLw80qVKdTAQ6xoQkkadnMn3qv/jSBLt3BNXft1D5OIIrupGmZKj2nTqimpfbSMttZXva07KF19jI5lXF92nok3uv0jprhNFp+OxBl7xNO35t2MNmrdmfZvE/aQUNATBbX5t4+I7HPuGVyLTCUFhjJQJYyoxRUMecTLbeKvWtooS5gJQxH/CBTW0tBGQXlTU0pc97UfIRRpKCALKTFr9FwQmX5mGnqnKm+kMy/wtSRfBQIkvs1pM6cU83NPd3AUhBN7tO5wgwt1A04Zb2bYI7JgtHntVxqT3s/ss9HUkcBluSf2FXsKXmJby/3KstLgS+znTT/wdpf5zG1p8U4Ek0bXlpuc75R4E99N9Mu+qyWWewo6wJpP0lDASTTd9oQ+6tfpbIPpkaV5Cn2MUMMtVzyU4FGKUN/QFapJCCHKJL/J5hlfUggywTJ5KMPbX7WexHNEpTsyqJ11FisyFDAu5hAkGCEh2ygCMOxkr1d/D2HFgq4N5fJFmqnrly8CV1k+JR8BJjImhKRcw9P9LP6EcMKRQxdhNbDEYa+9mQQBUPi0nn44wSh6pmmsAOpueQlS0ZARmXTLSTjRsBm+Tdv3jxMmDDOElsvXlzwvwAAIABJREFUEHyIxesYVuNF+6rVeOLxx7FgwQKe9BdbF1KsIbwmoCXteNBBB2H69OnWekP7nPyuTMqBxsoSmU3CaisUM0g/9iTeuPpGNLE0SYrbh7NBZAUTrwLIKvAUwhRPJ5yyhiLmIQ8e/P5tiBNQ+uSXj2MfpJ3aV+H5792BxJOvUOyM/YBaViGyq7oYHrfdCZ9H2/57YclPfotkqhNxCulb+tM8ACAYiGGP71+CFXNexSPX34EjzjgJr857E8seehHjd9wB408+jMBUK5a/QxZX1ItnvnMT9vv8Z1G35y5YRlu3bD8NkynI/ptvX4MjjzsKL918D7oJYHU0h7HzV49D9OhPoZF5zLnuOrz1whzMOu5LiHcH0HLMgQyLZIgkWXhjMgE89u2vY9ljL5IdFsC+v/0xMGkGQg2t6HztTUSnNKEOYbzLExY920/CpG4C5PvtgiXBLJoWL8FbLz+JHWfthlUvUCyeJ2BO3/UjWPPgPxF+Zi4W9ZIZdvPZaE2SodbQgucuuRbtLzyGRp5+WD7u89jrmotQJnusm2BXgACqnCiZowZYmP3Xy+f/56xz8JGoDyvKBRfIGkpnYRNLa72BrEqLHhmca3lVArJk0JfBTScqe/7mROi0iKxl2Ycy7UqgnOzQObFBhqoMmo9MoKq9oIw8k+lkOjl2oGOoyrK+6WgYni7ozTKaIN36pjvY++1tZ+4myu8KBg8EMmheplOmvyt93s446w+AMD+v1K/MPmUHTEzArRKwJeW0g272/Mx7LKdpGMDYwbbVhtxXLdBTyd79vdfmQkzKWgm81M+1LqaTbP/M7Ff6bqvDviG2cJ9xLeBaYORZYCQDWcLaUKmKShpUMi6ZjCwRe1eNLAWydGGv46HMKeZcpXOjtIzJQpLPJZRHfgrbSDfmlHEk5VGGlKmRpJszygKS5/RkbU1DQSATqNOx2QTr5D4FgnQu1HlZ2ViahjyvwJfmrRshWke1hfwtwIACUv3ZxArfIoAlIXDCfFq9evW6aAsTyFIwSec7tbW2mW5oajlMP8e0vz5vL6/5vIJB8plqmOq8JN+ZYaEKHqp+roIgalcFPkzAbH3sL+1pAlWm/RUAVQDG9InkMwF4BCgdEMhaO4/3N1+T1LOuL0u5pc+/9NJLePrpp7F48WKCHmTaMFawLdyEk089FVsRLAjV+1APas6RqVZPoe6Od95F5zvvodSdhD9L3SyQzbfv7khsNxXX/fE+dHd0wi/sIZ7sJ+LqmRxDXkWDiqGESYa/FVIZtFEXKR6rx0d33x177rsPJk6dYvWTiD9ilU+Are9+97t49dVXcc4551gMynvuuQfXX3oFDvzMgQjVBfD0C0/h4UcfwStzXser/JdNkwjBkLs69ju5BBCWS95vqau0eY6A2tSpU7HTTjtZgNbHP/5xa+0n76uwK51OLQwQKKQcP7W0Msg++bQVWtjGsEbR+wrwSL9ctO+0xg0Ve2+ivlRHshPPnvAtNEeoI8YQPh8ZUX6yylaT7fXF5/+Ahy64Bp75C8iMamU0JxlYhAXnr1yFiYfuj22OOQ5/3/9ojJ4xGqU1KavPvJ9ag1JnCZ965Pd48cwL4Jv/PpZTM6uHUZTbeUdRHD2E/e/+ATIUTp/78dMQ3nksAo+8hIm77YBnme4uhxyC0V85ELcf/zXssagLKyeQhdqZwqhdPoJF4RLLMYWC7cfipR/8Br2P3oeDjz0Gy5ojeO6XD2CHQw/FNl89Hmm2dzfbtefkMzH79Vexz5ePxOjTj8TyBd0IzJgKz8L38dTNd+LkG7+H1aEClrYxPPLZ1UhOm4h8bwrdP/41RlFsvvuEj2Fy3SR0TB2Hns4ObEOR/2hXN35xxY3Y65yvIL3DaDS804W/n3ghtv7gfcxv9WDni85D45cOxFMXXI/YE/Mt5l+e7dW51zY44JoLUZz3Hh6/4HK0Zjqp+xV2gayR53IMW4mqArKklDLI2E+MqVXpzYlHd1tU9N1cjNnzHy6gp1b1Nutmr4tQd6tdRA+m3CbYYTKxdHdM0lAHTJ0Fc6duYwMVkr/S4NVBMp2xwdhgKO9RR9PcVevPibHnaweJ1DGWOpqhhnZwpBKYZIKT/YFX9j5Xqb+ZjDZ1XqVceq/ZTyp979Q/hqOPV9O+1Y4xuijqb1fWrH8lUMpuP7u9BmM/aUNdKJhtVI1d3GddC7gWGBkWGMlAlgBJKvauYex2xk4lsXcZs1Ts3T7G6Zioi2FNzxzbdFNAQtAEdJDwQD2tT8ME5R75XZ9XX0dZOfqdgkk6lks+Oh/bgSbTV1JQTdtHN9tM0EbneGVkmc8rqKLlM58z5wqz/JUAHblXFtDSFhrCKZ+Z7C9N2/68AmRmTzftb7ef+gYKhJk2MDdqtK2kTyiIZgKV8px+ZzK11F81baLtZgc0B2N/uUdBMQUPtWzaD+zMNAXgxKZOYu8eAh4DXVmGCgp4K6dJ3nfffbj//vsxe/Zsq+5tbW0IkNmT68pgPIWzL7ricuy5185oTDDUlSfJpV98DUvvu59aUBRNl5MI68hmCdQhFYohRO2rjp23wo1/eQAdZL5IGKKwsoj0MgyP/gBPNZT3IuKVsEBGYGRTeJvC49lMCgceeCCu+NZ3rPBNf8lvgUovvPACzjzzTAt0/trXvoZf/epXlnbZL/74R2w1bTIeefgB/OyOO/DKS6/Q17BahKL0FO4eHbN8RQkTLpF50zKqFVtvvTVaW1stv/0VAmNLFiyyTDRj221wxBFH4Itf/KJ16IOArhGHU8frvUFqPVGHS0ILn3gKr175fTRR9DzF0MJAmrpglAqrBsjqbvNg2f/8E0t++jscSobVvP95EJEZ41E3oRUv/OovOPTh+/DixT9A66IVCI4ie2nhO9hx9FZYSUZY8WPbYatTT8PzexwK7wQyOrtg2XL8jjyl9ZVl2OvFB7H4C1/Gyo6V2P/A/fDyyy+jvSOB+ilbYdvzz0DP/jtg9WieJHj0jkj931MIzWS6ZM7tvO+n0HrJl5B94Dm8f/VPUdpjOrqfnouG6ZOQHtWIMVttjcK4MXjvuj8yPLALMYJMoeYYxnR68BqZVlv94CJM23c/rIzyVMPTL0LXky/CM7kNW196Kh75rwfx5Z9ehwUvPov5V9+GME9RTL4yD90hYOttdkLbHZeg9M4yvHD4+djl+E9g3FnHMsSwhExTK+r8Qbx5xx/Q9c8XMGO/fTDmrKOQCbMfF6KY97t7sfSeX1PrK4OZnz0cW59xHNb84j6sfu55FMN965sCWWZbf/0YrHpjLl755jVoXc0QRt9oF8gaGW7GRinFoIAsE8Swl3I4gCyZuMwdHJ1AZIBV1H4g6w1mEbdRrL8emSr4Yu6oyWeql7AeSW3QrTqRiy1ld0p2TfRUEdWRsIMiuoOlTswGZTyED0l/kX9iQ5NyXy0IsT5F1L6soIHpdNoBKnXozPTtTrg6uJKOAlkaRmnfcbS/B6aT2993mreGV1QCWtRBVOfUrIf+boYWah3MPJ3Ck0f6O+x06qXT9/0tLCr1zUq2MD+r9Ls9tFPbVe+V9tU+qZ8N53uxPu+Qe69rAdcC62+BkQxkqUSEOS/bxygRexetKxmrZAGrbHzRRjJPLTQtY45h9nnHnB+FESaMJFl0q8i76ioJy0p9GElDmVMmO8n0y0zwRMEsBdPsTHAtq4Ik9rlU/jaBEn1ePzMZWcoIEv9M8lP7KJvI9B3stlWwTuwg4IEAWTIn9+dvVLJrpR5p2riSj6GfKRPLvkmjPpDWU/IwmWvqT5kMMA3BM9vbPLVR1zNmHZzsr6GDOk/bGXFafpPpJ2WV+4QxJGCP5NtfaKGX99kv015+CqMLiPXzn//cAock3b333hvTpk2z2rlEnakOMlzaJk7C4Scdi9EMBcRzL6L3Z39gCNZLyOz5EUyeOgnBqWOQbGMYX5FhdjwysGHnXdG+9TgseGc+Mr1kaongO8Gl+mgd4o0NDHVLWUAxGGKWyKXRRAAkyRPu7rjlJ3juiRdxy0034HNk72TIlJHyXnDBBfj73/+Oyy67zHruzjvuxmXfuBhnfO08vPry87j+uu/i5Zdms3+SSc4KR2PN2H23vfDlE76I3//+93j00X9i221nWSDYJz/5SeudlP67aOkS3HXXXfjb3/7GNU+GgGsEZ511Fk4++eS+NSDZVANdeX5fZGhhyUd9KgJZL115vQVkZetCCFJs3EfGVjVAVjhTQOq9hfjnURdgl0/tilfefhnBlggaqJlV/qADuz72Lzx6wXcxLpdBfPuxePDvD2ByiocRtE1E28Efx5jTT8arH/00orMo8r6677CndB0Znss9mPnMfVhy/Fl4JbcMU/N8r5d3YOoeO+ONZ99AfLsdMOOub+Ldj58InLonEn96BKP22R3Le8vYftKOaDv1YPz1C+egPrka7RNimPleiqL7PnSPasCsQz+DSScchte//ztkl68kyES9tXQPQckCRo+ZgJbvnkEdrwb+HcHfLzoTmTfmU3CeJwf6omho92HvOfdg3uK5yB/2bSxvop5ZNoNlLUF8ZOws7P2z72HJc7Px1qU3oKc1j8ZsKzxnfBF7HHo4mVVh/OPXv8M+n/oEVoyNY6ynmaGSjyL+6T15GAABwdeewuKTvo8ZJ5yE+vOORn0izfDWCJbUkflHibexhRjZhEBu7lt47KyLMLm7A2viPN3wKydi8iknIUkdrbCEKpcy1kmNQV8YU2fOXP8J031ik7HAoIAsp9rI5K+Tg0m3VsfJ6Xmn79VJ0AlKY9IlL6FBD8VlX7zpJOjEFJG8zUWo/G1fAJoT0mAXh/1N+vbnhyu0UNtStBP0lB0T3HKq1/oCEfb7TUfR3lZOeWsb6QEBmpZJY1/f8lVyOnSnUNKyO6xmGaUfK3Cg7021+Ut5zHdQQylNENjsm6aDOlTv6VC8h/2lYTK+apHPYN7zWuQ7XGkqeKv52QFVBSqHqzxuPq4FXAsMrwUGArKENaIi5zoXyTwl84hukmhpK/lK5vxs3qcAg8nIMQEGnTNNIEPTNwEH+X0KQ2EEYBEdHvPUQgG3BHwy51wT2KgEMpg+gKQt4I0AVuLfmAfXKGA0vC01/LmJPQQwUCBr2bJllp0393lxqCytQKWysky/S2yqoYXST0X4Xt4rEYgXOw/Gt5H7f/CDH+D222+3GHPHHnus1V8fp8bU/PnzkeLJdg3JRtQHGnDln3+A/cZNRumUCxF8/UUsP/YwbL3T1lg8ew66Xp5NfSzqD3HN5ktF0HryKbhvr+m447q7rHJJ+SXd3Rk6eOmll+K3v/0twaVHLYBX+oOU+RCGrH3+85+3yjBhwgTccsstVkjqO++8gy9/+ctWXb/61a9an8vY8d///d+oj0StUMNnnnmG4X19J5BOm76VldZ+++1ngX0CTD333HO4++67scsuu1h6bbJRrxvQUr6bb74ZfyS7Sy5huX3ve9/DwQcfbPXdSmsm9Xk9PMWxzJBJcsoIZD2D1678Hk8AJKhFvbBQlqCenOC4lkFpAaVE2uS0PtEOa2xpJrPpYkzcbha6+RmPgIS/wDBEMtyKFFovewmSiUoUdaqeeP1xbD9xLN667heYtNOO8B6wK5a+uwT7n3w4Hjr/KtS/uxjNTSF0fbCcIYQJrCCQtvVpR2Crr34BT+18KsotZKbFeXhDiRSxBauQYFjihLm3w/+n2UgsWozgVi147bq7sftxX8CSx97A+PNPhmfUaMw57VKM+ehUpB96Gg27bI126nC1jJuGGd+/CAvnLcWSr1yAg/50I5Y++Cz+9qf/wSFHHIXYdlsDe2+DVy++BS0s08T990CR9Xr+/z2MiQQTdzzjWKyiIH4rRennfP1CtL+zCGHifR0Mz8yNbcCRZ56CTE8Cv7/j5xiXoB5dLIoP8gmMpT7WEed/leGHi3Hftbei4X3qtbWNwY4f2wMf+cSeWE4g9OnnnsVBnzgAbcE6/OW3f0Du5XdRf/z+2Gu/ffH2j/+I95YuxuizDsOnDzkYi275M5YsepdmD2INwamGHabjE0cdhg/enI+Hrr0dLSsZFl1K4iOnsD+efDSWMfQ1S822uIfaZ6leHnoQwPStBwdk2ec2XTvqOCjfS18zdaF1XlUCgbyrTuzXoRp33HT6LDAkQJZM/toBzFj0oVog24EsyUN3aGoFZK1PB+lvAO0vDfN+u43UeTOfNcGOkQpk2etqL6fTZO3EGDGdW6e8Ktld8tfQQpP6rzt+1QJJptOtg9+6SZSTojo20m81PMB8xsk+Tv1R07cPqhraUG36TvnX+vtq28epfIMBQ53SGMnfVxpXpE+Y2iYjufxu2VwLuBaozgIDAVmyOJZFo4T2yFioAI74Xsq8NkOylEmsLGDdZLQzamSMkX9meJo5LyqoJYtWGYs0rFDnZX1e8lFGlmykCSNL2BryvYQWSdn1GUnfXJDI5wpm2b/Tv2XxvSUDWWoH1XMSlpss1vSQl819fqzuzerbvDZDDocayJKQvYsvvth6P0888URrM/kvf/mLBS6JbtRHtpvE0wXbUN/QjGM++zFMfOQZdNx8K+K7TIbniEPR+4cH4XljFeJbTwN2mEAtKIIvkThS++2NNdtMx4P3/tUCg0Wk/aGHHrLCGG+66SaLJSVhjAI2Saif6F3JuyoglTDEvvnNb1osMdGtuuGGG/Czn/0M5557rvX+3XjjjRZ4deGFF+LXv/yVpZ0lPviJZFGdSh2v1lFtlt3k3RTNr7PPPhtyoMN1FB4XlpmAdH/9618tsOyUU06xALL//d//tQA9yVvGFElH8pCxYCAgi0FpKPFURgGyMk8+O+RAVrIUwkyGXy5NLUUzwxWf+OaP0Dh5IqYcdyg1s8jGy+bxj6tuQu+rs0mxJBBESZhmPpNsiGPc5w9Ay8F7Yu6Ft+CYH16BhXkSQ1Z24+17H8bK197G/s/+DG8ceS3S7WvQ/LGt0fuvVzD+sE/gbYqdT7joK5i8+64IJ1YzbDKHp75+FcHGUZgwZhxmv/AWfMceiC+SBfXAbgcidtx+WEYNrfEEOXv4bs/jqYLn/+42PH75T5ClLlVwu8nI0KbL5y3CdgcdgJlnHc0TBRluXPBj8RnnYvmceWhgCGk5HMB7iTWI8NRCyl/B05VCnMyzEEM3S2z3rjAPomypQ2+KDL9VvZgVH43eroSlb1VkCCzqw1j6/vsYzVMXw2yXLMGwScE43ip2oZ56bPE1aZR5GMB8fwpNrS2oX8VNCv4nwKH0lwS1zTyjG5BJpVFcuBLbxkZhdlMA2x9/BKafeCQSjZTxJ3MtytDV3p418JOdOGPmdoN6xSsBWfqgfKdzlHk4UyVihK41zY0AnevM+W9QhXJvcrTAkABZ4kTYKbV2lpJjSQa4wWQPmDt4StutJm2zk9ZqsnZibJll0E5u1mlTALLsk4j50srveqpef21lhq6pQ2o6pqp/sKFtpM60ouaKmGt6QwWUVGJAaT3MQdAEsXQyr6Yfm0CWCWbJbpbS4M06mguOoci/mrIPxbMb2i/s795QlGUkpqHsSXMsVUDVXOSNxLK7ZXIt4FqgegsMBGQJI0IZWeqDKCNL/RcFqzRMWkEn3RgyNxzldxXjFkDEnG9N30Dyku8EQDE1suzOvtyjGlkybslCW3wKKZss7nUz1b4Q0bzkp3kamvoDutBoampygay1jBQBBUT3VsEZl5Xl/O7VGsi68847LWBom222wec+9zkLYBIw5/zzz8cJJ5yAUdS76mgN8WDAECJvvAH/Jd+mGPY8lC86gWyqHIp33ovw3nshctFXsXKHqQgwrs+fLSJaCGJMKoxlwbT1frz44ov4xje+YYFEAkoJcHXvvfdaTKh9993XylfKIaCTaFRJ3vL5eeedh2OOOcYCnb7+9a9bTCkBxf7xj39YwNelF16Exx5/DC3NLTiIDKpdd90VHoIVAo5JnZYsWYLvf//72HPPPS1wSp695pprLDaYjA0Cbkm93ycAIkwxEbmXd3rbbbe1npM05LL7uOoX+jx+C8gqerLrGFktPBVwqBhZXcUQxhGUWVnuJE7jxYr7nqDuVxuiu++AKNukl2Gbq55+CZFkApG2KEK0bx3D5FZQED07qQ1jGPZZfGUByvttiwRPH2RUId76678ws8ATHj+7ExJvLEQr7egdE8M7v74f5VaKpS/LYdxhn0IgTkH20dTLz6fQ+d//gE+YZDlu3JNJFT14H7TWj8IHf/4Denm64A51Y5Emy2z2W29RqyqMWYcfhKUPPYM4Q/DyDDdME3DLL+/GmOnTEN5tFrrINYszDHXRnbdi9byFLH/Bas9eMrXS1ExDMosJ9c1YXk8Nuc4kmhjGV6Cu2spiCp5ICLFgGEH2Mz/vT/HwgF6GJsbbmi1WnjDgBIxqpPC7V0JDC6LLRpYcT8EUhl+Jp2hmGUaeKxORikYQ4KmZzUw/Tb24HoaIeqIhBMggi1P/bEVdPcbuvTvGfHxP5CIxgl4+SukzlDfDUMk6AlnTd3R+idf2n/7WEjI/yT8T3DfxCA15ls9k7tOoGHmvKq29BlUg96ZBWWBIgCxxgMyTZiTnoQSydICyswrEkdEjmAdV2wFuMsEidX60k1ab9vo8XwkR3lSALDsAZQJR4swOdJk7tqbzqfYwHWFzoBksAGWmo4OMSRddnzZan3vVBsp+0ZBCu6M+2Ho45W0uEsSmMoiqlsdAE/1Q5e9Uvlp97wJZA1tWF7E6Nst4rWO29sVatY2brmsB1wIb3wIDAVnWwoGgkAAY8lOddvGvdP6Q78RZl8+EMaEnF8v9qlWqYJTMrXKfjMsaiiHPiM8maQiTRH6qzqmeCihpCttEN7b0ZGrZLBW2hoQRSn4S4qTzt4BY5gE0Ul55Tn5K3pKe/C5llGckb9U80kWGlm1LDS1UH1PspZqnYhNTm2rj9+CRW4JaA1nf+ta38Kc//QkHHHAApk+fDgG2BMSRUMPx48cjVmrAKv9KRP1xdLz6HOKXX0I9oTx6Lj0byXufQIAnBYZvvBzhLx6DAikzlp/opXYRw7VyyTRPPSxY78crr7xigVLiI0sed1CYXRhawroS8ElCDAVQEnBJGFhycqKwsw477DBLG+uSSy6xQCl5VsILRTNLgOavnHQy5r87n3gEwRimLe9gKBK2QC8BrpYuXWqlI8yvz372sxQbf816Vj6XS4AzYXZJuYWBJWUSm8u4cf3111vhhZUu9b+FkSWhhQpkzb7qWgwlkJXn+ZARnqzYGWC9CGRFlxFAkdDIBjJNe4lYNRKsaRcJHrKxIgQ6yE6K85TJbJ7gTTxGklYBjXkvFoSyCJRYL4I/YZ7S18BHF9dRiqS3m+GZEcZTRhFYQJ3AcBCxLgJx41uRJmjV1JmBhwBZHUXgOwMEfwgMNXijSJE1lVnRDb+nC5mID1MCcaxiuGKKp1KOKoewwl9AfdGLLj/XZzGCTmQyxbrzLIMPaZaRRiMLK4iV9XIqZtkC2OSESGFlBdh3iknqlRFI+iCSQzRLUInP+QQwZMhmKcjxV8Zyalx5eSqkhqnL+JIiZhCui1qHCRQ5nmepy9VYDvQxrny0STaHJoYG+tlm6aAHnZwXGsp+tlm473RbIrEFMt+y6Yxlp2B7LwoNdcgzvDHJEzCDBLiCbI9ktgegAP2smbv2O3jY1z6V1hIyDsrYqOs3c21bac1uZqZrMA05NL/TDeaRO7JtGiUbEiBLG9hkzQw1kGWnhotDos7HUCxilakgdTCRVWlGpx0pk91iLgrtnw+2S1TaVdTy2es6UjSyTI2MSqCIkw2dBhOz/e1Alh3grGRnM30TLVe7DrZt1uc+LafkrewXs29p3oMpv1O+ah+zPgrEKqBlB7LMNKt9h5zKV+33TuXb1IG4au3j9Lz5flYCsVz7OVnQ/d61wKZtARfIcoGs/nqw+CUCCshCTRnc8rcADuaibdN+A2pX+loDWcJI+uUvf2kJvO+8886W8Lm0z49+9CML3CIKgVJxDep89Zj39rOov+JSxN/vQvLCs4CX3kXo/v+H/NdPQuCYE5BunQQPQSsfTzWsI3CwJlgkYMJ4MF4CTIlQu4YP3nrrrXjqqaescL7999/f6h8iNi8Mrauuugof+9jHcPTRR1uhgbvtthtOO+00i0klelbC3hKmlIDDJx13PBYtXkSBd4Zgkikjl5+brBIuKUCWnBZ65ZVXWrpbUscnnnjCKocA1wKwHXnkkdb30jcF/BLRd9Xz+s53voMvfOEL/9G45vpLgSwJLcw+9RxMICtMsfc8da6q0cgqZ/wI+/xIE7DJl/KIEpgqsa7pAEF1gjteglNhCW1kWFyCAKJVf97jK1G7i3bIFvLWaZH5WBD1mTKBqxT8jTEkO7utz8YTjenu7SLgxNP9wgTICDL5CRx1hXgSZTCEOoJPaR45GeKJj3lG78VCdfB2ZxlCSMAqFEdnlGQTgkPlToZgj2m0wKZ42oNegloWSYBMqJKfwFWxRGAqLIdWIsHPPBSG9+W48eApIUqWUz31wYoSAk7WF+Es6/5wIIhlITK3WC4JocyxLghSW5GAF7sWGsM8IZP3CutKRPn9BLJkY8LLAwz4B/XIWF4eLmAd2MGM49S4yiSSfZsNBLIirF8305LQRZYUWTK2iixrSfInaNUQiqDgpbahaA+L1cnsipCBR5gNmTwPrCDotc3M/hlZTkCUysFI31eMQzubrt1MEoeSCcwoNV2D6WFjtRuJtsyUhwTI0p05M27UZDUNhWlN5FJp4eZuYTV5mIwn3Yk0F3ZOizxzwDQn/UqfK7iwIcBOJcBjpABZpjaavsDrdkM4UDrZ0F43J+BCQRmnQcjsF5VYWYPJZ0P6lglSiT2UkVYJpBxqIMteXt25ks/tA67a0ak/bogNhvMZp/7lVJZa9QOnfIfre2lf6YemRpvZH3TjYbjK4+bjWsC1wPBaYCAgyw0t3LI8yyxCAAAgAElEQVRDC5Udpz/FD5ZFl4aFDm9P3fRyqzWQ9X//938WI0mYUKeffjpef/11PPDAA5gxYwa+9KUvYdZuO8GfyqO5vhXxljLG3n43CtRYShxzIBrI3Fp2yw9R6Aig5dQTkDzyE2iJNyK2vBcphvfFtpkJ0XgSH+D555+3ACTRHv7pT39qsaREq+raa6+1hNnlktMIhQFl6mj95je/sRhaAjzddtttVpkkHQnZFVDruKOOtpha1hi09gAJCS2UOkl9Fi1aZOV3KE9AlNMKJaTw8ssvt/TvZG0hYNkVV1xhgVrC1LrvvvussgiZQfIRAKyS37vOxyGzSEMLFchqpU5YhswiEXuvFsgKUUdK+kDeTwYqAaAow/YE5BFgRU5DFIZVkYCNiMfnRO9pLSAk4BUxNPgIvoChcisILsZ4umI8Uof316zEVuMmore9E+1RglQEjOT9JGaEQjqLhkAYmUKWelAEscaSeUWtqdGBOpTIkipmcghHeD+ZUSmeJpgPkvhBGwQJtnUXSPNi2caxD3T0dFvAUFOJ4W8sX5af+wJ+5ASoIlsqQAadta4PkY2U6mM/WWsbAnTCovKybcpeD+IpglQEpQoSMkgQy8c2FlBL8gwx4dXS7gKYsZ7BtVEicq8AeMLMI60MxRhBMgG/0n0AVpl/W+NQgmwwHpiQSFMri/az8iGIJSdsiui+5NNb16fFKEBXkPkR00OBIJ4wvrysz4yZs9ZrUFH8Qh4SRq/6zvb1pNxnai7r95WIGbr2N4kU61Uo9+Z+LTAkQJY0muzcmDpH2hGUCVBNG5iThKSjk60AWUOxADeBBKmHgg4mGDGY8puLYfN31ZZQYVT9qaCCiera62MCHyMZyDLto/oYsmMk/3SHbyAbqt6GMuLsDCbV2NJ+ZQ40OlkNpo3UmVcRdLtW1mDScLrHzsTSUA0T5DQHOpNF5ZT2QN9XAvXUTkprNfueOehu7kBONXbdHJ6VPqiTsQLN5ntTLRC4OdjIrYNrgc3ZAgMBWa7Y+5Yt9q59Q34KOCDC3yr4Pxj/bXN+bwZTt1oDWbJhLdpQjzzyiHWi4F577YW5c+dapwBa2qvBPDzJCCaPnYKrb74Un6J20aqrb2AIFg9GOP5YAgBJZH71JII84a2rmKA2FpkzDDNLHnswGs85CZ4YWToEJZ599llLI0uAbQGWJHTx4YcfthhZerqgAJzC1JLvvv3tb1shvxKCeMYZZ+Dqq6+22Da//vWvsdVWW1kgwNtvv40zTzsdnV2dlik9AlKwnwmQJSCUAFmiiSWaXDvuuKMlZi+hhRJOOWfOHMtvEaH4o446ylqbCZAl4JquN0Vw/qSTTrLStvvA63xxgj8SWljy5iyx9zlXX4ehBLLycsKnADRkAsk/wjlkyBXhI5BCTAXBqB8JgjJBXxBl0a8i0CPaTxYBgJpP3kQWnjqy5Ai6ZAgQ/X/2vgRMtqsqd9U89dx953tzx8yEIAGDQkYIARkVVIYHCQgYUImIIKKAODyfRiMog2YEAQ3Ki4oEAnmQQBKGEBLJBGSe7s2deq55fP+/q1Zn5+RUneququ7qvufk63TfqjPss/a09r//9S/auIyQvIE4wgnnc3IQ4XHAmSCuHjJATtBoSRXwCcCmJMLtsgjtQ2hePIzrADjFELY3W80BoAQTCyF46+fjEofO1Ex6XhKNzJTzxQxYZLgG4OAkmFkRwEBmrQIQyzAzUXCyrcr4d6iahf5aQGK8P8ISaeci2h2fTSCrghBJsrx4RPFuhhDC0HGEHxb4fgBGzTs3wvOiuI8JQSQTFOAabVUGCMhzAmBZ8XcaIB3XKxECd2CysWwEuPBwo+fIuo2h7GRmRQDEBRBKaJJKwlJlssgAcCGeCveKyLHM0LiIQ31kvqedxda5TrLHzWbglbZLNyKFrkMXUTT/VBcLdAXI4n0VALLBlm4wTXSxpSws/psDNzs66a/dWIB7AVmLeYbbgtAGNuzBVs9V7QYVInfWk5avn4EsvqMulll+pVISgFIKcDs90AaqbFtRn4Pf6TPcBo127q/tieVVe9sAU7v3aHWe1rfqYikop6CZDcLpZ50yYpRxY4cYOgdQvq+tD7ZYoLYbtunVPRbTR93KsNaBHI3t71Voa6/q1b+vbwHfAt2xQCsgi0wPFXvXsVDF3vnb3mBzLhabOfP6Oa/lHOic/9Sf0bnL3tjTucv+bMeOHbJ//37ja27evNkswHiQBULgxWaC8566iapzoh3qYX/HckxMTBzRYu/qX9OmZOMwHMzegFvr82OnPazXQBbLdzdE3CmizgyGp5xyigGzGI7Fn0NTd0ose5wBoN72ofPl53bvkOpf/61kPvMFeWxsq2w+9zSp7ByT8uykJB/fh7C2nEzloeX0wpdL6RUvlRTCxugbUkSdwBDbAYGsyy+/3ABZBJIYvqd6c0888YTRxSIjjCGGbB9f/epXjTYWAS3qbLGPcY1GMfZP4l48IgAVCHBUAfCQtUPW1XnIYsjQwgsuuEBOPfVUee9732uew/BJhicef/zxpkzHHnus3HvvvSa08P77719YAxJkO+OMM55WheoTmrUJmTsNjSwysmwgi6GFRYTOdRRaCLQFgYISAJsoHk4aIXTDDgL6VGKIXqQsaWiWDSLMLpwGSwjMJuqSBQEyBRgOmMDZAGGqc1lJjCIUELpiEwPDcjg9a8LuQgWcR00waFhRDD0FgGumlgGoA8AIZY9D54oAWgEMM47jETCmwL+H+Do+AyBUq2J8x7+pWxVHOYIAjWaBVEWZURa2SUDQPYgxmmGf+RjKArAshnBIsskylSL0vgakhNDEYAVMKABcI/i3CTsGGFlCXaYRJZgAKEbxd15nxny8WzkVlalSTjZl61pYYQBb5hrcC4Q4icEO1TLALABiDKNMYuwpAavio8vQbksNDUoWQvRpiMcPQjieWmJhgFQEwiAxhjDNimQD0G0kZkU2GVlkYLuRfVcAYIj0h/giKMc9E9k6F3HY60zOLfZhtyt+bksquc1hTv1nPUfnQ/YR/+jMAl0DslSk007DrAyAZqwpu0HoROmGqOsiXxuALsg1C01nJnjyaj6bA6jNyFKHqlvPcLuP2syOo3XSFRV0cC7Ylyu0kOXms/k82kgdQXVCvexD50gFWHUxre+ojmareyj4o21KQ0B1gW63MTdgSp1mm/3Eawi0md0P0mcbx1JAEUNrtZxnW4eoH5xAtY+9eFAgz/7OBtlsO9pgrJ5jf98P7+jVBo+k7+36YD05J+MjyRb+u/oW8C1QZytwrFdgSudCzs0EsrhZRDaF+iPLaTOzE98Qhtf5SIE0zqWcq8j8IJDFOZ9AFv0JzruHDx825e7kYAgUF+/0bzhWtuvXdPLMfrpWbU87jI+Py759+xbAR9q7G5EP/fS+3S5Lr4Es1gEjUAhmURfr+uuvN/VD4XcCvJUhhHLNlWTDyEZ5w5v/lzzrpOMl9NgjMvmVb8iBa78lqb33Sm1DSlK7N0hyfAQgRFXmIgMyfOrz5Kgzz4Do95jpfwTJ3vWud5nx4NJLLzVMKz6LQNaLX/xi4ytrYobPfvazRiuL4BO1sJjhkGX5/Oc/bwAsnvfAAw8YUIvl5sF+rAt/nkNxeGY+JJD17ne/24QSkpl10kknGZYWf9avX2/uy/J9/OMfN2wwzRxHXa6LL77YANGt/Pcg4vqKMZS9mJNDP/iePP6hvwI4Ay4PEJMQwyrBKqJ+kykfGFE1hgkCJOHnIxNjMvaeP5BtzzjWZMuDuBcYQPgFfasKRfMZ7laX/erZYfvlzrWy20NXyh93rr3scrcyjtf44rXRz3qivhafTwCxBlCriv7BemGdHn3i4kIL2UY1Q6HXszutdMM6Q79S/Sy39RWf4SSyKLFD19GdlmOp1zvXGku9TyfXdQ3I0t0bZZ/YgJS9CG6nsE4gwe4MvRRNWykgSx1KdTSVwUTnzm7AzobM71YLkMV3ouNJZ1GzVyj4o/9u1TbszqIdmIONIuc66KiTro6xAkoKMtltkX9z8NA04Xz+UkAsu460Lp2C2u20+16eYwN4fI7ag/ViBn8Mpu0czkFrsX27nWf453TPAjp2cvfMP3wL+BY4ci3Qz0CWZk20mVUsL+dnXUj4QFbv2i7ncfpQBLH4o8w3PlHZdL17+uq/c6+BLPpnZNrQhybYw5C7L3/5yybLIOf2ONk2uYqs27BN3vjOt8tZrzpXdkwMAcDaL4W7fybZa74tB352n4Tw762gstQg9P0oMupVX3WGbHnjK2R6dMz45mQ8UeuKzC6CTASlqFfFEECKyvNzsoUIUrGvXnTRRUZ4ne9PwIlhiSoKzw1vMsi++MUvLgDD7M8qH8K/GS7J7IYEoxkySGF5hhoyjJBZGTXjKd+f7/uxj33MZDLkmDAC3SSW8XWve90C+aCZD99tICsMZlIEbJ+VALJ0vWH/dutBywlmaRiyLVthl0nXss16ulNE3XmeF1hD/TEy6szaxgKy+Dev3XXcMS0HGXvdR7spUcKrXN0Yufg8O4LJLgufr4wufZazrEtds3aj7P1yj64AWQqwaAPQ1MocfJyVoC9uo8paEa0qRFk7HPw4mNu7dl6NvF1jrxSQpewm7TSK0GpKa9u+ThutFiBLQSu+E3diWGd0kBRM8how1AZOFpAu1Dlp2unA9Tw73FGpnPYEoKwkBXTsiXCpE4FO1Mo8a7f99fI8t3exwT0b0HIOlM3sYPfbpdqql+98pN3bbfNANxZsxuGRZhf/fX0L+Bbob0YWNbo4V5MVZuuTcMGs//aBrN61YvoCCmSNjY0thGv683p7Nl8OIItzOH1nAkh8Hv/N/kI2UzU3izAxCCkh49zYnp2SHwhJsZSREWhhDUFIO5EalifmDspMZkoiENQOZcvQ1wabaMMGSWw/SkYyddYj2wHD9tjvGNJHRhTBJDIg7RBjrvEIXFHInc8nI3LdunWyZcsWA7gRCL3qqqsMg8qAC41kM2pNAhtcy73mNa8x4u58D4Jm3//+9807nnbaaUaTa9euXea51Ab7+te/Lnv37jW3IGOMAvBvectbzHPt9YPbOrKbQFYN4XpkZC03kGWvnZ0b+86NanuN014L7uws3XCww7ttgobX3b3AGK9xSBlZpq01gKwahefbYGTZBBH+bTTnAOrzt65bvcrfyff6brruJ76h9rCfb/v3nTxvLV7bVSCLBqLhCSqoeLeCNGo8J4PDbkTNFtAKQNgUPL1fNxvaSgFZdsNSe3CgV6H0tQBk8R11Z48TlYJZCkS1M5A5AU8bDNX7aIirZppQMNXW6LAHeQW8aGv9260depVPB20FsWwArR8GDttWLI9tS/5tA1na35x26If38MvQ3AL2RKfjrlsWVt+GvgV8Cxx5FuD4sJpCC1W3yQ8t7H1bpb9Jn4ksF4ZpUQOJ4AJ9AF/s3dv+vQayHnnkEcPEUhkMDUXiopdzfDZakIRASDzPrG4xmYGuUAFhdMMAXQYRPpcrgrIyFpdCgvIpGWgKVfFdCuNBVHLIJBcL1kFk1jU3m+kPa+ZKgkYErghQ0U/UMGT2T+pz0ZdXyQ9qq7HtEHRSppZuWttW1BBDJSE4N7KVAMH347MZVkkAj+UicHXuuefK2972NgOcsQw2maEXQNbo775fjjrpOJmFrpWGFi4nkGWvWZy+vLN1OkEfLxDIu3V7n2GH3+kGOa/SqBkvRpZX+J5XxAgZWQwt5LFYIMt+OyeIZa+VvK2wtDN0TtZ1vobvetlsaU9bm1d1HcjSxqsNwmaltMO8cuuwzbSjvMCFxVbZSgFZNpinHUd3LDTsTYGS1crI0h0ZZdZxYlIwyykm61ZvrQZjfqdADO/PHSTVOtPn2YwubWP2wp8TpA2YahnaBdp4vk7mOngvtv0t1/m2LbU96UShYJ4CgDaLzbaJ3U+Xq9z+c1pbwN7ZYT1qX6BD2u2x0q8L3wK+BVaXBfoZyNKy0W9UWQANqzAZtLDA9hlZvWtvCjYwxJOhhSqgz3rRcLDePX3137nXQNZb3/pWozPFPqFaswos0UfLxEoSK2M1n4MvjPxzAYbwYV1PsXGBuHchAQ0tyH8HINwdobg2fWZkyKsOAISC0HYCSADrmfVNv4H9jW2CwCbZVqolq9E26k9oCCrLxXNMBrzJyQXNOpbV9u91o1dD0XgNfXVd3/B6PoPPVwBbQS72fzK0KDJ/zjnnGHCL3/F8PkeP5QKyqJFF6GQ5NLLsHuIEstzWRisBZtnrKZuwomN7q17uBbZ5+a9eoYV7TjjOc5BRf1mjGPhMJ5PQ8yZLOMFpK97CJrK4vbtt6yU8cs1d0hUgy17UqtHtRmHHzdqgjS6a7evdOoMN6ui5TmCiGzWzUkCWsifshaiisjaA5QS8+M6rJbRQOyffQRfWnIj4005oqBv4YndwtZMNthDQ4i4OJzo7dNA+R//WxAFKr7YHl3baFsvHSVXpqM5J1WugbucZy3WODuBqCzcwy7ahW7tcrrL6z3nSAs6x0xas9HIEfDv6FvAtsLYt0M9AFhew6n9pLdBvVBCF45cPZPW+fZJtw9BCghH0m1T+YTX5L7230tOf0GsgiwLvjz/+uAF8bPF99g8T/QIwKBmNSTgYAROrKBWAUHkAVgSrgsjWhxxvwLOKSEJXk5jJJB4w/ioz6gky3AVLwQUxaa636Duz/pUBpgAXn0/QyN7gZbIIfk5/URNlUZx9A8IWlbFFP5zP0/O0X+vaRyMY9H24LiBQxzKQ5bVx40bDxKKoPMEsPov35v3YZu1kNr0Csmyxd6dGFllAvTzc1jd2n/QCs3rdf+16tNuGsrO8pGO81oBe13uFFh7zjBNaVo+u3RTE4sm6DvJ6dqf1rsxjpw1pE/ZFO9TQbe260r69s22tRHl6BmTpwMdK0sW9DlY2CGV3UPtz1S6ymSF2g+nF4nmlgCwbrNLGywasLBl919UMZLHsCibprgzfkROW7jAtdkDQDmODp7yHPXjqZOilEWSDNwrguA0azcqoA6AyEG2Qltf0eiJZrO1avZuW3X4HrTu1kw70/fpeS7XHWrnOBlbVgVwr7+a/h28B3wKLt0A/A1lcjNI/5IJUF0L87Yu9L76el3KF+pYEFFkX1D3SOcSf470t2msgi/4XBdEZxaDrAvYV9g+jpZstwvEFCzsAaZcSGErJhBRByaqQh1VDFrdIBdpYAtZWUGI1rC2Qea8cgYA8zs/XijIUii2EDmpYId+J/rMNOqlPqGwpjRhRdhTZVdS7I4tLs4oqo1LbkYaR2e1KF/H8rb66rv3Up2ZZNm3aJFNTU2acILBFMMsZ+tprIMtNI2s5gCx7HeEGYjn7qRfQ5d2q2z9D24MTkHKupZrd0WuM8QJHaiHUQAux903btzV9GcUndF1qg1j82yvssX0ruZ9p4x5u6zL2b8VDeo2BLOVdFOiz1+Ne9bWU57S6pitAlg2wqBPCh+qAay/y+bc2Wh0U9d96Hw0ltMGcVh2gW0ZbKSBLqbdusbEaGmeDXbYtVgsjSyd6ll0HO3VUNZthq4Zqs9bs9qLX2Pd0dnb+m5Of3TadbUadfKVU2wOy1yDL+3Oy1oFQ72U/o517dLtz2/fTdqSDtD0p6t9O8M0exDXcw2ZpNbtXL9/Dv3drC+g44dxA8O3mW8C3wJFtgX4GsrhAZ/k0uyr/1hAnnbt8Rlbv2q/6RvSz6I8RINB08E5foXelWL137jWQxfvTx2Q/UaaUzvUm0RHYWMFQ1TCt8rm0DDJJQh7gFvSxyMjK4bsa468AYiEWDnpYOTl84KCkpyAUXyzJ4ewheeYzn2kE3O+77z7jLz/3uc99SkZvLqiVuaK+orL1KfrOjIff+c53ZM+ePSbDIe/xpS99SU488UQhQ4sgFMEntZWCYM4QQmWE2T69riX5rhrmqCwvtld7o7qXQFYzjazlArLsvui2DmoGZvV6/cH6YfsgoKl6w/Y6v9fP9wKygN82PWzZG55kR6D0utx8Htu79it9vrZ3ZSVrVFq3sI5ujrQaYeVGgOjmc1rdqytA1mIKq2GG+tte9K+UIWwgTrWVlqMBq93YiDkI2BRCbbDOwcDZkFcLkOXVRkZHRxd2VvjO2rnVme20PmhjOmcaZmjv/Ng7OrSvsuJsMEsF+dSp1u9sSqrXO67m721AVVlZ9oAfDiATJVOE1JDpAxR2c04kCn5uWEpIVSwhOFWNw27D+rcNtLmd51b/9mc68K9mG7cqe7NdIbWfsq5sFqdbqOtatY//Xr4FfAu0tkArIIvaSGRR8MfJ4NQFcy/tq3OwLUNh+0Ac13wgq3c1oP6NPoFtRVnYmiind09f/XfuNZDlZSFnH7U3bXmt/psgA5lN1113nfzbv/2b3HbbbUYwPRGLG7H3iy++WL71rW+ZzIUXXXTRAmhURPZDm3HhLM/ll14mX/nKV+Suu++SY44+Rt7whjfIvn375IorrjAhhtuQGZGfveQlLzGX8l623+3l39vfOwEcL9/QgAMA8YqxiEQhgH/oB9+Txz/0VxJOAtwD0BdCtkcTmgYGm9HuqlWM9lUpCD4bmD7D46My/t73ybZnHC+A/YA8IISzDLYomG5ViL/XgvBvq6GF93LbJF9OAELr2s1m2hbs38Y+GF9bHV71w/cjyJpKpUyb4aE+63LMH6w/vsECIN8I9eSSxLyrR+SnltEOf7Xfwav/dfK9jT/Y46/db4kNaOSSvqMb8aCTcrRzrZJu+GzWryb207Lq+pmbIO0Qkdp5ZjvnLDuQZQ9Czs5hD5TL3fH1eSsBZNEObKSKZOtAbw822tHWKpBFOrsKNqrDzd8aP+w1kHo1dl6vell6rg60Kjypn2tnVDqn7VDroKMdWdmGvaafer1fr7+3AVVtn3Z/nQZQlQiGJYndvzh+G6AQM0uuVpVctSzjtfhCEZ2OiHNSdQ7m/HerGHqn09ZrW6zE/ZuNh04gSyc3ZWQpbXo5x9OVsI//TN8CvgVaW6CfgSxbH8Tp/yio4gNZvWvhNpClf+tGlS3W3bsSrO479zuQRf9JWUvsT7fccot88YtflJtuuskATW8573z52te+Zhafe/fuNWysD3zgAwuAE8MWWwFZd995l7nX5ZdfLieddJKccsop8rnPfU7OOOMMef3rXy833nyT/MIv/IJhfRHsoJaW+t2aHbFVC2gFZLn5j871Qq+ArEoA8ZrEsPoQyHLaxWnDxWwEe62/OEaonpOuZW1dYq/rO+79BCJxmOdU6+iVzZJrBWSpFI2uN821WL/w3ys59tmb/LSt/tgEgo7t1uYNnOs/jiV2pJ3aXtcftjQUQa1eH8sOZLm9UDNAq9cvr/e3EdGVALJY6UqXXUCULYRcy+eG3K4VRhYHPyL6ukujHcJ+907aA++nApacOJ2hdmp3u8PqwKETro2A83oNJey1GGAn793ta5tNSIPYmUJiYkiKBgBg1bN9xAJBSWBHK8qsOkgN3c7hBLn03147Ru3cey2f4xwbbCCL7dNLTHMt28Z/N98CvgXqTr4TpOBnFGteaUaWHbZk7+Srg+wzsnrbgpWhrrIemklON+z8jZDW9u93IIt9SkOo+Ca33367fP7znzehgFu3bpUXnf1CA2hxLGA4IEHjD37wg8ZvYN8sVcotgay/vehv5LLLLpPt27fL7t27jS//yCOPyBvf+EY5/fTT5T3v/T35wz/8QznmmGMWMhTSv+bmMs9tdyO4mX/o9Et7AWRtPfE4mQXFpxaKCiTHDCOrX4GsBVBHwR2r+brZ0Mu/9gKidJzgYxTQsqNWvO7f6eimQJXxgxkY0vit49bE+nVNH6F9gyfYc48mS+p12W3GmvrxutbUccVmOtnAkBsm0KktndcrwKcAGv/Nfqshwbp2ttucvVbm2l7Bwl7Zsi+ArG4bfrH3W2kgixWtegTaKOyGcCQAWXxfTqKavUidbrtzLLZe7fN1oNVMhkqX10HEBrZs8ETBLN7LZrsoiGWHQnRSvtVyrT2h2X8HKznQrJHOGc4JqdfmKBckxJ0apn2O1jPbtPqxbeCcOL1C69a6o21PFm5txWYN0lYKtOrfvZpAVku79cvpW+BIt0A/A1kjIyNGA0hDFdTnsZ1nn5HVuxas/hE3VMmYoQzDkebbdGLdfgey6O+ybnXxeccdd8g///M/GxYV9auORTgg1yDnn3++fOMb35CHHnpI/uRP/sSAEoY9heyHrRhZv/vuC+Xmm2+WZz3rWUKZkOc///kmtJB6W/z3PT/9iXzyk580YYwsA+/J8jCcke3NKxmT1s1yAlll6IoxZG1kYkxG3/NeE1poA1lhRBlqaGGA2mPWGsHpyy6nf9rMR7fXUk47epXPC8iydZ4UdFHg1AaKOuljra5FkKgBsPQdawgT5RFqrDmOPv64ppc71366JtT5qFdlbve+GpWkOln8bfcHr7pr9znNzrNlZXiOEkKa1atb22KZlaxjP6dbbcMHsmDVlQayCN5wErGphEcakMUGzZ0Z/igDSp3YdndrWnVYdeI5OHHy1B1HO6TBzeaKJKvYuaLTGrKlk5fXQN/pYNLv11cRUhiugn1VhvYB5hDao4SZpRiugaFVBZhVn2VsIMumyCrQYjtL9gDt3KXXe6ldutFG+tnGTiDK6ayo03CkAqz9XHd+2XwL9IMF+hnI4iYW51TOz7qotedj2s8Hsnrbitg+6H8ReJicnFwIHentU9fG3fsdyFJ/ifpYXFDaQNbExIS85pd/RX7yk58YsW6CWGROffjDHzb+GtcmhYbuqdPv0tr7zBVX1s+DGPsll1wi73vf+4weFoExisD/wyc/YZhZ7N+UEaEWn8m2iPvzmnYY406fpx3ARsvXTmhhACFpTo2sZkCWUyOrX4EsZ+9qBgR69UKv9Y3T/7bHbgWGvJ7Ryff2Gp4glgFfyMqiVi8iQo454fhF314Bm0VfuMgL7LLrpbpxrQH00TgAACAASURBVHZnn9XshTxHP+81iMVn2WATbcIfrW+77HZZ7I13jQjh+MCfdjNZLsaMKwJkuS3CFlPobp+70kAWJw+bLuhEQLV8bg1+rYQW8p11N5C/7Y7qNYi20x4U1eZvAlkUfbftbP/tNvDa9ePMTmhTttspy2o8x9n2nANotRSVAHawyqEKUj6XzOQRDkQlBKGschEhLZEnxd7t99e6tUEtnXxsUMsN6LKdqm60kX6uF+ckYU9mOtkoC0vTVfNztdtat08/151fNt8C/WCBfgaydM7VecbJMKXz6wNZvW9FBBSZue6JJ54woAN/nBqivS/F6ntCvwNZ7FesRx0DbrjhBhNa+OMf/1jIhnzXBe80zCwKwF977bVywgknyHve8x45+eST63pBkCBqxcjKpjNyzz33GKH4//qv/5L3v//98trXvlY+9KEPGS2uL3/lv032wunpaQOWqe/WLsjRDIBp5tc4P/cCsijq3krsXRlZTrF3DS3sJyCrWe9pBWJ5+Yde3yvTT/1NBTqUCNDrjWazvoOUifrCNUSCmLYOqROW4egTmwNZTwHBGuAX78M1In96Hc3QDMhSH1+lh1RDmp87kzv1csTU8tHGBMJ1TtAxr9W4oO9gr+c1fN0m73Ra/hUBspwL2eVAFVsZaqWBLCcjy4m2HglAlk5opBnzh+9sZ0jwGki9OoICWTpAMcZX04Y6gSjdTVBUWZ0AfYZ+bgMpXs9f7d+7Dbb2O6VBHY0BwAqV5jADzBtKeig1IsVgStLQwxzCIKiDmv3b/tvJxrLHhVaMLQW+VruNW5Xf3gFxTg46sdnt0m1BuJbt47+bbwHfAq0t0M9AljKj3XwfLbcPZPWuhXMO5RxDtgyBLAp+KzuOC44jSQd0KVbudyBL/V8uIrkYveqqq8wPAUsy8AaSKRMWyPf43ve+Zz7/0z/9U5NpkGGmwXCoJZD10AMPmqyFhw4dkquvvlouvPBCec5znmPCEx988EF58/nnyQUXXCDr1q0zzyeYRZCAbYwsQK/QQhsIcQIybvXVCyCrlUbWSgNZXv65c81t28f2G5u1fa/1l47R9oaEfU2v1/hkYS2EoQPEMpu5jc8MI+sZJzTt1k5b6FqD7ZNttR224FLGDL3Gtpl+ZmtKmbUU+q0NqDnnyU6e3861Gg6skUj2Brmzbt3+rRIn2k401LBb7KwVB7Kci9peN/hmg54+dyXE3m2NLLWHvSOpgInbYLVWGFnsGOwknNQoPMt3VR0rdXLb6XDNzmFH0thiUiPt8EIVmHcDqPiZHUOtIJc+Z7kHlE5s0I1r3SY0A/RBQyFxz30S/Pp3pPrDO4yto7/wbMmdearM7D5KIqEn47rtPq5/u1GT7fKyLTiBLu0X3Xivfr+HPR7YjpyzPuz22e5uZ7+/u18+3wK+BTq3QD8DWXZooYIm9ljGsvtAVudtoNkdFIhhPWzcuFEeffTRhdBC+qdeQEPvSrY67tzvQBb7D/uVgpL/+Z//adhT/IxAFtksxx57rJx22mnC7yjUTiBLo0UqyD7dinnxP7fdLtdcc41ZcBPMOvvss4WsL4YV7tmzR374o1uN2Ps555yzIPzMZ7NttQOSum3k2WtH57pxOYGsWpDMn3pmNuf6wLme61VrXsw6xA0I9GJMeQFZ+p72BqoN0PSa1cRMhTaQZcYrfMYysE3uPv7Ypqa32469xuY6kUBWrzEJXd/a857qYWn2v2ZtfTEAZidtj3ZwJgBRf8Jenzvbodu6RfuI1hfX/J0efQFkdfoSnV5vN4aVALJsRpazIdj/XstAll2Hw8PDZoKzsyJ0Wse6I6WDBdF2xul3a4DVHU2dzPS+GoZoo/r2ZMdyOevV6cDz+ySAoQJjv8NRyReQGzAQkkQsana0qHIYqpQM/bsaAvBGpyWATHUoDCQ665TbWmQhXJN0W9OurGeXcY55B96jIZxoNAN4PX9CEQkWcU/88BnlWEgKgbLZ9YhiGg8mIOT+N5fKhmuulUB+UqZQpkp4WOK7dsrAs0+Qyf/1JimivLFATNLlipRHk5KYzUuyUpPJYegwFOuMLf/wLeBbwLeAb4HuW6CfgSxuXjl3fXUeVGfYB7K63yb0jvRTuHgiG56MLAWy6F8QzPCBrNa2X2kgyy6dG+iQqoVkulaGOHlIQvmKWaAfLsxLPj0vE6GYpIbi+Bk0fuHMzIxkELGwadMmSELURd7Lxl2k1in+C4QNIAalHJmvFqUSRfjW5Jw88MAD5vqdO3eaa6i1xd8Esm5GCOP2TVvkmKN2Shy+K48Cri+HA0ZLFd7+gn/qCrRoWrrGizrfkX5uqyMYgFcLiQs4oHLwuzfJHR/5Kzk6GJU5XFarxSQQhPQFyh6BfQybByLv+D983YAMj4/Jht/9fRk8cbfkoxGJVQFaFbGxGgNTsQbRevrbwZUFsjodGZw257/tz9w2RVttomp59D7dWmc1e89yFXImjTZQ47oGawwCWWGsa/jsPSc9o6mJ7PWX/U4EsogH9Ppg+cw6Dgf7Fde+XC+6gaK9KIuus52gk9bZ3ByibHp4qHaWU8TeBkXt9sS/neCiD2TBKD6Q1V4rZeMhA4ydW1FYZ1hee3dqfVavgCzNrMGnK5DVLbTd7nT2YKgUUXZWfk5nwBa0VcRdB3z7WntgyZfSAKRCMhBD2CVAH54XwqRaQFpk+BZwTurU2loYoJXRNKhikqXoIb5nG6/UgSozCGA+NzsVjX+bclGhnd/hx44156TOMh8EUDWAtMMJlKFUKkgWwFkETs4gP8Mj0v9xrQS/cp2M3Hk79qawkwHgq1RBlpxoQgLjg5J95imSOOPZMnTmz0se2ln5QlWmIAKfAho/MAWKebLu3PiHbwHfAr4FfAt03wL9DGRRF1M1/uw5UP/m3OYDWd1vE/Yd6YsQyKL4NzPOqUYWF1a60OptCVbv3fsdyKrCX8vBNwxjMzFaqBhfMR1AYoViXkYA6BQrSNIDIJP9rQSfj4v4weEh85vvFgYIFgJYww3UMjYz+RluAVmpEkSoo/AHAfw0dIl0Aa7jDZ81V5iTZDwhUVwfhcNazpXgh1JHFUAD/iuGsRHLzdXGYQMp/Aj7nS0PBTGanVQAbFYDgBcCkDX53Zvlzo9eJEcjSiAPwKpcBHgVMxmKjlggy6wRGvZ3glh2nTjtq9fYbD03Fo5Xz3YDX+1rPNdphhVXX99U2Q4dQNauE1uHFtpl1ucuJ5ClGwWcB/mjQJaX3br1vbMejR0b2c8pw9PLQ8MLOf5oUjW7zTkZc/zOB7JcasQHstprpmsByNIwQe5IkZHVrUMzOyiwp5kayLZThN1MyBhkCQQSSNNz1IFwm0i0w85HChIFXSrF/H+lMhwIgk9wAGr13aNEAYypxmRvdk/wWRUfcCMLPoYIBvaFuOZG7HgUAwfLbTJRJAG04ZxQuYpNK2QgZIpXOCDcdeMzynByY5gq4uBnlSvYhcN7pABihabmZfbhfTLy6UultPchSc4fkkAVMeohAFg4u5SFI4TzcyPIRrlho5R+/WypvvR0GR7dKofScC8waE/kQnBk6oCbf/gW8C3gW8C3QPct0M9AFt/WdqaVAaCbP5yPfCCr+21C71gHJjC/w19hqNnhw4fNHE/fwN4A7F0JVved+x3Iog9WjmCDE2z+8v7DEoc/V04E4f/BjwPDqlQmu6gePsiFdAmhWaz3dC5r/NfAIECoRFICYWYwBHsPbKUksJ/igQMSzsO/Sw08CYSBXcL7qJgz29FQpIoNTJGDYICNbN4MnxLwVQ08qlIVG5/kU9XFue1xwAY3qvBL7QWsvZA1Y4VH88mk4M7mUG4AWYdu/Lbc8dH/I7tRnhI2XCv5mhTiZgA6ooEsNaETRHT7t21uJ3PGCQp5gVR2nTerRi8gixv3NpBVxRrJZmTtfsaJTVuIEyjRuWc5gSzVg1aZITfwplcjpD5L17D6HG5e0AbthP52Uja1N+cfZaTZbdFZ9zZeszB/4UOvMaCTMq6Ka30gq71qWitAFjuMDWTZGljtWeLpZ9mDucabs1My/pfOoQ5UvJLou4awcrDQBUazwcs4BSFASLiuBip3sYYBBpRsgVMRBmU8ArSqQCYWASpM+EgeiKOewYMglgkVBHVbAbNyse5oEMjiQEXEfezB+6WSyUktnRemFqYzE8ZOWwnODyngETg7lWxB+BiT4QUEKoJqxccOyb47fyJbvv1tKdTmMRDBWSjyJGSmiQDMAnsrAVZYMJ6V/HRZDh67Q3K//lI56hWvkLn4sKRR/iRAr1K5t6j/UuvVv863gG8B3wJrwQL9DGRpRjWnVosuovyshcvTAukjUCdLw0lUm9JrIbk8pevfp/Q7kDVIplUpL1P33i+P3fBdCSDLYBmMeNZvHE5iDr4jjwB8O/p+OWy28p34/djEuGz7jTdIPDEAxn9McmRnYQM0PjMnD153vcz+7F6JgtWlvqxm+Na2w38PZSDlkYjIoVREfu41L5PYtq1STaTgf8K3BJhUpaZR43ADtILYuDXl06gC/Lb/Npu1LY4qQgBjiBILhWvyxE03yI//z9/IJoZzRQHS5aDPG8PFRzCQpWCCsw70325gxmKgg16PH4g/cQWy6rIooZahhXaz0XWcYSaifXCdtpj3XMoIpbbn2GuTHpZyr06usXEQ/k2yhTIyO7mv17W2fVUbjL+bhaM664P280MLzfhVF4Xj4WtkNW92PpDV2jbqdOtuFAclHZg0XapOxnTY2dZURE87rf527moM5gaAHcHxCOCaWEkyUdKtAzJYjspAMSCPJjNGy6oObIFRhe9I3Q7gNyEtDMkLYvcV7Fbw/gwtZBkofL/rL/9ainMZKc2moXFVT7lNDQCwro2GwWAhIEWcG0U4YzmKzDeklCOTTQq7WaWDM1KOIzVrdgq7e1WEGsIxqcYlj9DDSgAORLAssQx27sY3Sm4+LJNjmyX5e2+R9DmnomRJSaZreCefkeU14Pvf+xbwLeBbYKkW6Gcgyyn27gx14HzlM7KWWvOLu47AAxcx9AF0k6/XC9HFlbD/zu53ICtCzaPsvBy4+Xtyz2f/XSKHpqCHCvAKUkJ0vSoxsPFR32Tw0wfNl4oL9b8Ommnb/v4iiScHoXsalQLY/hFcG31ir/zwss/JgZu+J5uqT0pXaN+1F6LxXEAyybDMbxyRF17wFhk4fo+UwPDKgZEVi8ZlPljXCOLhBLKMz2xFG9gAlvrTXkDWcKkm8Tw2kaEd+9gtN8uPP/EpScEeJbT1MKIZQgxnOMKBLNv2zh6mWr7Oz93qyjl2ax216rVeYJHn+NMILTRrMIbEORhZiwktXG5Glr4bwRuSHjzftcfDH9eqKn9jr1t79Vgnw8qsTTEWGTIFI4OaHHY784GsxsDpA1nezXStAFl8j26HFvKeNhNLQwptLTHVm9JsDQpmEUzi7pUNhNnn8PNMEFpS8DrClbzU4HmkwXzKgzk1XIvLUAk7aCGwqQBZEQ7i5hrGcuyaYXcNrClqXuVrYFphUDCDNE5QIEt3Hcbvv1uqoIiXs5jtSR2HM1OlfgDuWgKANkJwCkwuOrl4nMyCGcZYxlGwrlLQ3yp+/Wsye+ed0LuaATQFZwc6WEUyvgC8VcJFCRbSoKaPSWQyJJltOyX4/vOk9Lxng0EGHS0IbFZDPpDl3QP9M3wL+BbwLbA0C/QzkDUyMrKwA64pvs1Oq8W88IGspdV7O1cp6KDAFetAFxFei8x27r/Wz+l3ICsDZn28kJXZG26Sez79GRmdmQdgxf4FH7EaglbUnAGwDPOm8ZuZqMnIoGba+D9+AnqmI2DZJ6UYIZBVloFD++VHkJSYu/mHkoRUhx5uC/EAhCky8F/zqZicdMZpEhsfF8i6YnMUmQsjcCiBVLkxsfSeNijmBLIMAOPRwGarBUlVocMXg17Xvodl//+7DiGNZcnHsJEaQFhkGXStIxjI8uqf9hjgNh44s0o624JXVkSv53t9r4wssw5zaGSZrIUtQgudTCTTnixGltezO/1e27OG1dkkhuUAteyQQr4316PKrlRQr9N39Lpe31N1udjfCWTRJja5o5k9fCDLB7K82thTJihf7N3dXDoYKD2UTCz+rR3T/pt3sAcrnkNgjc6jAloq9seBhd9PQZAgtX9K4g8+DD0sgFaYkAvRsCQTIxKDqHoshd0yULcLcBRyMYhY1pMSShhgFjUICsG6QKf5acz6KvZuyo5sggbgaqSstcUzWYZcErkJkamFYYs1ZKnJgJZegmMC6QOj3TVxyacld831MvjoYxJIhGWG8c4AtLhzlw1mJZoalewsmF67jpHgq18o8V86E+GQSYSxY/c3jh0xMLz8w7eAbwHfAr4FemOBfgaymBmPi2gFsZyLC1/svTdtwr6rMrCUfaFAVq8Xob1/s94/od+BrNlkTEbgN6YBZN3595fI6OycyWwN3hV8NGiUYqOT78D+FwTT3gBajc3ZrVu3yuin/lYGY8PI7heXLFj6AZyfmnxCbvuHT0rpltskWIWAeyM80A4tpOWNxhq3WSkaD8H40YERiL7Xz6ePyr492NjHbAZmVQGeuR0LC9tG6GGzmp6JB5AhOy4F+MjlQE6qjz4MjVmRQ9SFqw7hVQHE+UBWUxs7wSs3MEs34u2b6JrDawzxAsu9AB3NWmiAl0bWQq5zmEyA49r2445tOgi4AVk8WTWyvJ7djdGFz2C/IXij5Aedr71s0+nz9f35m32SIJaGkvYimZuzvPZa+Cksq4Zuo9Hoa6xdm4Ub+kCWD2S13Q9WOyOLA5p2UM1a2KxjtG2Uxons/ByIyMTijwpdaiYmt9SivFSZVywPkXD+KCimuiEs82A5LbXv3ynl/75e4o/uRVpkgEspaFANjkJfSmR6zy6Jb56Q+DFHSeiojVJDxpkqsxfCHwmX4aBgR04dVAWyGHLI5/M56SCYXvQVOBE0Uu/yn/UQRZFsuQSmVcjoKTBW0YQcAhwjsEUBeLnsXyXwH9fJhr2PS2EiIgfB4iJTbADgWA7/JQoTMr1zgwTf9gqRM05FeQbkIHS+YsOjMrQ3AwfDa09tsTXin+9bwLeAbwHfAmqBfgaydOfXGWagc5GvkdXbdkwfQ30UDSfRBZUmpeltCVb33fsdyJrDhuE42Pzpb39H7vjYP8kIRNe5uZmH6GkkhE3MhryK8T3hD9IPJfjEhfVxxx0ntT97nwwByAoG4lKEtISAaZ+a3Cu3fOzjUvzBrQjlqou9KxjG2tRM3VwcR0JFGUdo4sbEEFJcI2wVaQiNfwtWWAG+JfQnFhqAE8ziF6XmEUb1DN51ia+mxyDkN8L5kMxG8ZwU2B6ZecngonuzOWzQxiWYhBN9BANZznG3GdhgzyX2Ofb47fy8HSDIC6zxvEcjtNCcx/ULEldx3RJBtAfb2QQ02VodNiNI30WBrG6tEb2ebwNZCvwtByPKsNjQ7znO64+tG+1VN52O3Pp89U9sdjDLQ9kBnsPPfSCrDWsrrY4NmIeNFLZx+ZJP0YqyO6sTJdYG7ezQZEh5dvIll+ypF/YSyNKOo5lzKJLOg5+zg3sh+s1eUZFcTqaa5pP1y4yFBI/4vbKlWpmJ13NSV4dFwSYbsSZyzHLr/bQOdafTqxrYaVkmiq/z/lpe/l0uZWXgYEYmv/hVGbjhRhl45Keybl1cZqFlUCjXwaj80Jikth0rieOOltKLniX7n7tbDlUSMlEeQ8aWOQlEQgCfwIqKgzKO3bkk0ykXYF9oas0ksBMH9hZFNYMVOCpgWVFdK4AUxQECYrUnqeNu7zFw6ZUS/tevwaE5jDDBisTL2P0CCJYCbT0bLUoUGQ5nz3yBVN77DqkMbQASBgl6pDxOFWqSBqAV8sCxwnCUilEEOpbnQVIHJXwwKocj8H/SYdmZTcqDIzmJQgeBGRAHcM/JeE32jUKvC/fdkq6C1v6ko+RVD3bfa3dHyeue/ve+BXwL+BZYKQvofGLPszqHkQ01NDRkBL45L5qFIeYTHhoOryyLXpWfc6fuBrs5tJxTjzrqKNm7d69ZZG/ZssXoT/IdDh06ZObMTg6+PzegqBc5Pz+/8P7coNLNpk7u3+/Xqn9J/2UcYV/79+83vogmiOn38q90+fodyBL4RvkEkgR96ya5728uBaiTBjiEsD74eRCfkGn8naI0BZLzMANcohSUdZFBaJ/GZeDoHRL/4AckMho3chPgcAEsgDD13LTc9omPS+DGm2QO8hIJhAgy8RCoLHV/HSwquKZ4dFWOHho1wIKuVZRfxQgAs9by8P/MJmuLI0B6VYuDAhmmjTfuYwA3lEslRqYBzpExFmJSI/jhQQjQIxsS2FvQ1sJCeuP73yebjz9G5kPwiyMAvoqwHZhsCHkA4EehcZx/BB+azIpzSSqFNFBk4cGONiDTS/OwXdoe/oKmWqNdMeFVs8MGR3TjxAZvlgPIcpbNXtMvde3bS3t3895e+AXrgmtvWz/Mrh+zRsMHPhWiUSs+kOUxWaDB9Cq00KYUssFyMFSkVplJLSeqxo6SjWDbTZt/KyBGp5cT2GIGCHX67fvr3/yOHY0/GlKoAyLLrDubXuXn93ScNVuEOvTGDkB6hrFpFPjRTyR50/dl8qv/KfEMBDux41ACIDUI0cx5hhBWExIZgdNw6nES+pWzJfCs58h8Li4xOCp0UJjxMAjB9gIy2DCVcqWxMxYvNkA93KN+gMGFST+AyZoDRMmobzU/kpddKdF/+RqApkkDZMVKMdDWg6BzByUbL4FKHukIyKIeGIXkkwcOSvCeByR0eEYCQ0mprRuVCrIr1pIpKW8dk9IAJlF4TyW8VwYZamIow2AWtonXF2aLOZx1uJhr/XN9C/gW8C3QTxawQxZ0buVnBC+og0Mgi/P7SoA3w8PDJpTDTvet86uOwwxxOnjwoAG8Nm7caBxbHpOTkwZ86uTg8zl3K5Bls0va3Yjq5Pn9ci39LgJZBw4cMOBgJ5uI/fJOy1GOfgeyIGkluTg2Pb95o9z/t5dJpIDEPhaQlY4BCMgXpJjPQdQdYYjhuEwEBySD0KzYrq2S+tAfSXgEwLELkCXfuRE+aNxIU2DbE2BQHQCvQC4izCiFVFLWBet+Zc+ALCQ2an3UdWEJaKhfTf+W4w397f2UtgCoFoNPTAyOgQfA/iCjEZLRdRMyeuGFC0BWMJowQBaCwABqIRwLWRyPdCCLtlddI4JZdgSKzjU97YdolzzMJrQmBrCQDWbjbPdwQiIrAZHYz9RNpXbLv9rO87Iv24+y1ZzkooXxxAeynqx2H8hq3QV6ycjSJ7MO6KCSpaahgO0AQTbQxHtpGJ3eV2mJysais646VOq4ew0A9m62DWKxzNzR5f3UAfa6V6vvFcziBMuD981h1ycWS8gonI3hu++RBz/1KQn8D8TVo0loUAVklKli4UZUsmVJYBZOD8cl/IqzZfTNb5L9yBYYQOZADuU1MKHCAL8q2I2qgW1VQOxhAKKe8Qr0Cri3RGYufgyIhYm9Wq1TrkNB5idufqQu/4xEvvBVODCTmNEsIAtsLzKyqNM1d9ZpT2NkJaH4SSFSL0ZWDlDaMGIog/c9KOmv3yCBb90qI8iyWN0yJJOb4rI+tlVyezZI+ujNMnrMsRLbsAnhkmHEy+NnDjHfQ6137GwqrT1Y6iC7ErsynbQh/1rfAr4FfAuoBTim6TyqGzjK0iJ4MTg4aEAc/nD+4aHXLMdCxAayVGvHrj3OqwSvpqamzGJldHTUbBxxbpyenjY/nRwEb/gMBbKUhaVhdYvZ9OqkHCt5LeuZbYGgpgJZ6oN57ZqvZLn74dn9DmQF4dhlopCvAJD1wMWXS7SYhTwEogwoPQGOVR6hfQEk+qmU8zI8OmKArMFKTGbpj+/aLIk//uOnAVnR2akFRhaEUesMHI4bzABIvVXKSyQwtqQopv5klIuSq+qJArvEyFoEkKVjG8Ma+XyONwcKeQNqMfM3gisF+6+IdMDmL1hZ6zdtlKEL3/00RpYPZD3Z83R8sLPNqWxJO0SEjvuwBWQRkDR1bDEAWzH6nOweLYtuoPR67DPgG0MiG3Muf2uZFHTt2D59fAMvIEuzFzrleWx7+Ywsq4J9IKt1a+8lkKUdWdlNdKyJwqqmlVc/bAZk2c44JywysZSN5dSEaPUMdVT429auUrSYQBb/dhv07IGq2TNsphfP4aRKp5pl5nd5TKp5iHAmsVs2fnC/TIMBFbjm2zIEnGkSDkS0glTC2FFmTPgI2Fm8dmrPdomd/yYJv+Rck3Y4EUQOQ4TdUTMrTFo0ts4KYGhV8RtqVwbAKoP1xGkgiFkghB9ouhuQqeTB/SaQpaGFtUZoYRFoWNIFyCoPrpcAtrsYWtgukFWFlsMw7Zufk/wD90rg6zdJ8tqbJfTEPuiBAaQqJCQLIc+58UGJnvJMCf78z0n15GdIZNt2mcuUoOPVWkTBSYFuNrF4tUP/e98CvgV8C/SjBXTesoEszoHcNCIrS/Ux2pmvuv1+dFZtsXedS21W1tjYmGGN8WB5dSOK4ZBu4NdiyqiyAbwXf5xg32LutRrP1QUT28K6detMaCEZWZrJrteLudVoM7vMqwHISkdyJrTwwb+7wgBZOWx9RsB0DwEEKoG9ztDCCBhIqcGUxOAjMryQPMfkMTsk8oEPLABZQYQVgiMhCmSRkRWAHmoAoA/DCIvIABgGwDzCkGWwlxiCV6nVgSyG75nfypbxEGlXG3uGFrYBZDUKsFBtBLL0mK9WJIN+Xywg4RL+BpWsHhYJ2YvRiXUy/vvvfQqQFcB5GlroM7LqwIvOGxyX7Z9l2QRmXaItLZSj0b64ec++mRgcaDrEuAFZ/IxzgL3B3csxStepdhi7DWb18tkrfW+v9qGZC51sLJbbZ2S51J4PZLVu0ssBZNGZZcMlkEXncrE7obbja4NYrFuCO3TOnANEO4wvtYx2HI3/Vl0s0ml1KXiINAAAIABJREFUEHVasZ2FAcugzriGMhBwIyuLzwIEBaciKMUEdk2zM1K7+hopXPl/JTk5L7MYw6MhpFYGWFWCmOUAnIkUwKxDSC2cfdGL5Jjf/S0pIpNhLAxqeCkkZWQfjMYQ0w/mVDUABwOYVrCUWtAPMOWng4H7mJ01Q7FuHYGcJJD1L19F6tsnGVkFOBcUiM9RIwvODzWyqr//m0IgixpZAh0rAlnUyKJr1OrIoJgp0NxriCYpDVQl/vCDEv/CVyTxX9fL8KEpKUD3KwxQjyGIcwgvnNsNXYdzz5LYy8+WvRtGZLS1xFddP6GxO7iwS6hZHhtiiCs94PvP9y3gW8C3wFIsoOwre2zjZwSyCApxHlPWsnNDRjeJlvLcdq9xzp12GfgdN3bI2uIczn+zzOoAE3iyd2vbfaZ9nqYb55yrGpXOeWAp910t1ziBLDKyaGsfyGqvBvsdyGJoIRlZBLIe/jh8NWhkZao5CcNPJCMrAB9sAuypGPwoSk8E80juU4bPSRBgzzYJf/CDRiPL5PqBL0eNLBvICpbhW2JDlNugVUpARGIyDJ94ALIX0HlAhkCAQ42Fp4JYxq9sU9nGG8hqXU8LPjgAD/X1KGavZapgA7gIX5v+9nwOPjdxkRjAdUQLDIwMy7o/+MACkCXwozW0kBpZPpBVj4B5CrDQYADb66X2etLSztI6NeVoAFqalZ3f7dizu+mNbd/fvo9mkW+XTLG0ktevUuCP85gTzFrrmwiLfT97Xlab+4wsq/X5QFbrrthLIEsdKaXyc2eQIYbtTnRORpM9qPJvOqp0zCgUqzu5Chy1I/auE6E90Km+iDrVzYCsdgY4dYRskXcNMeTvAJyBYCBmQJ9KdVbk+u/IAWgdJPdNSTEVg0ZWBvTwKL4HqwrC8OvAvspCaD3988+Rkz/we1IaGYLvAd0qhNsxnDAOwKuYncaOXAZOB0C+EuLaARRFIMpOXSxmPCzjp4KBtQY2VBSsplZHAgyx8FVPFXsvwhtQIAtcsZYaWV5AVgGgXApgVBEgXG4A+4FwyhLfv1Win/0viV3/QykPE3SrQMAekF8ZWXfma5LddpTk3vRLUn7jC/FZqmX5la2gdehsd4sdbNupc/8c3wK+BXwLLIcFFIzSeUyTlGhyFc6F6kDr2KdAUbtzcKfv4caCtXf6N2zYYPSw+C4jIyNmw4tlZFihhuEvtQz6bM61tIVzl365bLDU8nd6nQ9kdWbB1QBkkZFVuv5mA2SFcsjaByCLoYUx+HypeERGYhAxBxgFEr2EsMGYoq4pZSW2bZL4n3zEFcj60T98zIi9A+4y/Yb9cRDZtJNRZO4mUG4038H4QhijWbA3NiyV4G/aHfAkSlm0OjoFsnhv04cpCm6SF1HbCrBbI6xLx7oKNkJn0kh6UcQ4AF+7ig3gobFxGf+DP5BNSKKkYu9kZDG00Aeynqw13XywQS3ad7FkhKX0RDN+GymUBouqAZAiYNYAl7uPP3ZRt9XNE7bp5QKyOJ9ptvtFFfYIO9kHsjwq3AeyWhuol0CWAjhK5aRWg4q5tgsiOHdQ+W8NlyCARSdVs2uo48E3boeRtbCjg/O1rCwff5pl9rGv8RprmgEnmslpOj0FsCopeUzChURB5M7b5Wd/8XGJPfyEFJAdJpTNIGvMgBSQbaUEoCrBd0UGlsSLz5A97/4NkeEJycMb4C4ToClJMfTw1h9K/NFHZBO8ir2hEkCsCJyahATiCZHBYamNj0ht/biEhqGfEmwNBEUvA129kbWwBu/FiL2TkYVMiJlYEdkDEfbXQiPLC8jKYUcvXkTmCty3BGekgizOibn9UvmPr8rMlVcjY+EcADxkWYoGoPcVkEHQ1GYKAZk+6zmy48PvkNl1O1tWgYZw2rshvEC11ta64KJX+/S/9y3gW2B1W4Bzns6vqn3EeYfMZ9WJtBcetk5Uu3PwUi3UCsTSOZqZClXsnaCWLfauIYdLfb7TB1jrwJXTTjaQpRpZ3PjzNbLaa1H9DmRRI0tDCxXIytbykoSPOJgYQAggfD+jF4VNU2xyMuQwUW0AWTuQIfQjH34akBWZmTQaWQwtrASxEQrQIIXN0uFkQuLUJ8W9FticpIThMGCHLcLdCC3sHMhqHTEQpC4sNjoJiClopUCWYaIiORDLxvaehg7tPLJ6z0MftoJN3JF14zLy/qczskyGRp+RtdBB7Ey3Wte6BuuUMevVC0MAS9nWDOiE32Y8a4BYrNftR7fPyOKzeB9NPtLruY9lVW0xNyBrrc9FXu/nFXpo2hpu4mctbPQSH8haOSCLA4fNjCLLiY6qhju000ztnWR1LHQwIpDlNiDZO76t3l7vrbsLKkivIJYuEPQZbqBaq/sTSNFBTHcAtAPz3vvzkzI0HZASWFb5cUzGj90nd/3l30n17gfkMGjimKYlnkcoZgHg1RAyPiILYTgZl6Pe9FoZfcur4WgMmQmajKsxkKsG739MHv/sFyRy0y2yM1+W+WQWgwEp48iCiPTCeex4V4/aJME9R0lk8zqZf82rWjYOAlkRhhYiayE1shaALJSMYu82kOWmkeUFZBVD0EapxmUoMCbwv2QmmJVkCtpX3/uh7L/kX6V2189kBBoNecnIgfyMbBiFDlcxJk9MjMru814jlZe8smX5mfWKdckf3em3gaxeT2ZeE7X/vW8B3wK+BZZqgQXGAeZZXbDpbrOmSlemss5lC8wFzE29BvKdoSnO+dMsRrZvl3379hlWNTMYMhyS5x0+fLjjrIVu87X6BrrQWKrtV8t1tDE3EG2NLB/Iaq/2+h3ICmFDcT4MgXeEFj70sSsNIysPWYlhaFiNDAyDfQWfEiykEsTeg8gCzZDDWDFoZCsGjt0hgT+qi71raGENfqgdWphBUp3R1KCMxVPw9cC8AhMLGBByXdfgs0KBFbIXTiDLFnvvNZAVhuYVwXqGPi4A9I3QQv6bwJ1hlAHIgiqtZJGJcAYZHDP4TSBr7AMfdGVk0df1QwvrbDdbO1g3HxQUageMaK+nuZ/lBmSp2Hs7jCw3lo+SH3rNKNO1LzeU7LUH33QxZIhO7Nfv17rVj20fH8iyQCz+SX0EDmjslEqV7WYl2w1TqZgMo/MCUTSkzbmgZrrs5Vhk0x6k71NDguCQ/R7tgExeNtQdQW2c7NDUnaKz2s772UAS/2bd2em8Oy3jGECRPNg+89CVCsVCMh4fgC4VxC3x7wroxwGE9gUwG1McHVHO+KlnySthx4kZApkZsNWRB+ATw6ZVHGF9BczwfA4dCmYgDM7D7smqHN4/BQchIDFm+SvMyfSt35e7Pvd5OfT970loYNSIT8bBqprOYDcpOSDHvOLlcvJrfxWC50cZwXZIwEMQHZooGYRkpA9K/K//QaLf/wEmeABP4QSELgEmwuEpR8HOSiBL4EwR8gYRefyYrZK++OJ6Zkbs3FFbgGmY6RSYd0PbSF16mRT+/euSnJuWdBKaXRU4Q3CEilFkQwzkJRoelOkzf1E2/fa7ZHpknZQrcCqASA0ho00pBwcKAle6cHKrqwQ1zvDuGez0jWCncADOxxMyJeOzM/Lghz8l8R/cLEEw08r4SeeyMhSKwx2JydRESta/+Bdl+MLflsH5oAzJoExB2PTxWEFGhiOSfOgR2feVb8rGq2+Q9PNPlqHzfk3SW4+S/ExFNuIe1Qp0JeDwVQFw+YdvAd8CvgV8Cyy/BegDbNu2zYiQc0G6efNm4xtwrieQRZ0s/+jMAs3mX/U9O7v72r56pYEsZx0pCKtW3wdG0nb4Rk9881q58RN/L9uKOdkIcGcAIYAMp0sExo3PzGRBJnsfmPu1CNhJYLlv2LRJMh/9qKwbmYCQu0guiO8DORk/dEB+8ol/lOKNt8rA4OiCzo+9mcu/2a5C1VJTmRDD2kFIY7OjHd/da43g9T1F3UNl+LJF6NFS1wtlninBj0Z0QzCFDdT3f0h2nnCs5PFVFh5wAImXakjAlMLGcC0P/xBrAPtwllm15pyAvV7jZKTq580W8O1+3y+9TvUYWR7dqNfNEQ3l5oaKzepykgOc72K38RBA0wVGFnR91W4EuGjbXccd17J9ubUPAln86fXBZ7PsJEdwTnO2I6+22+vyLfX+dh9YzDs4wbt27uMDWY1aUmP5QJZ7s+Ugo+J39o7tUhu58zoN+WM9KB2ZYJatXdTqWc7Gr7HS+rtTamtlHjQmaFFxwgtihylloKoawvUgsA5NgTC3n7TsjbSv3GUiwZVlMxlOWhwFAFcR7IJBWUCYTYU7QRXQnRMMz2PmvzjAHsTlz83nzC4XMC4pHtovj914s9wLavejd9wleWR0Irg2tnGTbH3myXL8uefKulOeLXMEBZGBphWQRQemhudEAWQV4ahUowVJzpalkByRqeedJEVQq5PYrQ0BkFMgy2Q5hC0IZMUvuVQK/3atDMzPyDy25AhkhfDMEkQYasiOQ1Bp9uwXyMQ73yG59VuhcQWtruK8cZyCcI5qMFarwS4KO5cB0uXwEy8EYZeqTEfTMpael5/8ySdl+gfXwXJwmFAPNdhtBJYspME0Wz8ix7z2JVL5zTfBBih7riY5an4NY9KYPChTX7lOHv+P6yT34P9I+JijJf68n5c9r36VjB5/oswwaxMcmzBYDGWAh/7hW8C3gG8B3wLLbwEfyOq9zZU1YYMivWYj9P6tlucJ/Q5khSoJGS/kZf/118ltn7lStgJ8mYBvOQT2fQV+5yyS+VQAZNF/VCCL4u2ZUkHGN6yX6b/8c5kYGsfGJRbd2NCVQEFi+5+Q2z51icx/94dycmzwaVm7daPegFnwZ92ACP2M2Q71cPMDvcAsr++9GEFF+vAML8SmbhThlki7KPMIjSRoFUSm8NhH/kK2Hb3LJFMqcg0AP7haQEQANlarYLIR9HMCEM5/O8FFfu8E/Wyb2Xbg+qiVXRYDFCxPj3jqU1SORccWe72mIBdBHJIXNNkV26Fh0QHkUfKEbUON1jFAEDfGG6GFBBgVQI2gPfO8bbubhxY2Yz2tFiBL274b4LNS7cJZv3Y7d/bzbpTRB7J8IKutcc0eQOyGpxpCXhNFOw+xQ+ns83UQbHWPZp1BP+9UsK8ExlQ4wVAGADOYwKgnQOCkCP5qESBUDLLmNUzGZCkF8FkArCozwCKDixlgSh4RvJEqADKmQma8Lx0FCK5TLBPgEkXYC4UM0PqEHDx8CPH7BTgTyBqDXaAgwK0n7n9Y8g/cJ/Oz0+YaOh7rd+2Uoe1HSTmRlCmEFI4C2GkFZFVrTJmcMIAX9iGQBRDvlEfA4s6jRV73MoBQLzZaKoKtD74jd6xYTMPIwnuGL7lE8gCyUg0gK15NAAQCrTwKm5CRFUImwReeJuNv/w3JTGyWOGyZy0ybOPYYREWR13BBv8VNr4SlqgE6LIIRFiggKw6cjlyyLHEwwP7nTz8t6Vv+n9lRC9PRwj3DAK3SALJCJxwtz3vHGyV/7ukSgf3SYBVGAZ6tx3nT198oD135RSn96B6ZWp9FHcakEI7Lrle8THb8+qtkbt0o7hRHBkjYoZF1p5127J/jW8C3gG8B3wLds4APZHXPlm53stlYdjSCF0DQ21Ktnrv3O5BVBbM+lpmXmTvukAe++U0ZA/gSA2gTgU9VQAbpBLJhEwAwG9b4jhuWZQBZOQBZQ2OjEnzPb8ogwKpqBZuTAHJK8NjCczNy/zXXSuWBh2UbfC1dCyhAo6BMvRafDmS51a7txy9mgevVTr3uVcY+ZQBMniB9SDCyggCyMtRJgh8fgq86cP5vyNimDdCorRnQivYpFYpmg5rXKaPMWQ79tw1EubGs3NZPWmZtW7SXE2z2Ymz1Sw/ScmpYpxIWzNqhkTlXpT3MuklBqYbyEUkU+pnqHtvtzY2RZZiAWDvx9/ajsY5pcqx2IEtfa6XaQjMGlbPPOUHIdtpmu/f2gSwfyGqnPZlzFOXm39oom1Fl275p40R7J8J5rdtOhvMcG+l3dmj9brFlss8vYWIz2VUw2ZORxQGSGVDKiP0nQ2qgUg8PJXBFNcsgAB6eh20u/FSlhF2dVkeUoXr4KeL+HLSjoH1zMs1BcDILWvY4dtRiGK1zmbTksLOW5w4EnJBIFCwxgFnBYqYubI/YxjDBHu4YUZ8AgA8Bp0QVQFGL0MJKIAN2FFhKEEgv1rATksIOU21AAqc+T5LvOV8Oj0IvqwFece/M2JSMM0w0BndDaKEBstIzEHcHA62KkNASHJ5GaCF4VDL/otNl4h1vl8zYRglzB6sKsVFkygmXEQ4IO6rgsM3C07qLIPSwnIdjAQAvgJ3EFOjwFejPl2cAZH3is5L57y9LGCGK3CnLAR4r0xkZnZAt554pP//2N8gkrhGIkLKscThqBWhq3f0vX5LD375ZNuL8A/GcJOaxGwdHrbJ1g2z+tZfLjle/Umoj66XC7TrsQPqHbwHfAr4FfAssvwV8IKu3NlctLPoQZMKTjaD6n93YpOxt6Vf+7v0OZJWxiReBPxrOZ2T+8AEZiMeM31oNRyWHOqemFbO+cZNPoyOoh5WtFCUJ6ZMK5BiSTAQExKdCmRGIt6fAbM/t2y/DAH/m4Vu5AVnqi1epudHwG91qi3Ic+r0N4OhnnQJVXtcTiCIgFWgAWfTtSxS/p5sfgwQFIgxieMc0gD0j/sWM3mALRcHICuNvm1Gm6yP7Pe2ssM7Nf5ZNQ+qcrBp7I95eI9nrnVZ2XfmeUS+BglO6htRIGY41ZGJRm0/XeUaUv5FNUsMNbdYRv+dagT9kahmSAgkGXIvwOrRjvV51svzQwt61hHbAJp6jYKQy6WxQ0w1odgPmmoF1PpDVqF81kB9a6N7gm00EXjsd7XYfHdydgJb+24vi7va9XeZOxWqB7RtAyjCtMJFXMEIWMMkzDNA4ekXQkQlGmZGzzgwyrC3zE5A5omAtjjCE2vPIgFLET5TJjDGhApaSXBzORCIkiWJC8jnocAEgqwDMolgBSFwYHKrYHYqBAg6JSu6i0TkBKBRiBhacG8bOBgGwCsQ4WwFZoRiy1WB/LpoD6FYtSDkJZzaALIinnSmxD7wDgBR243CvBcfCkjSgnStXQCPri9dKkkBWnKGFcYQWgogGRlYFjKw4QLKZM58v237nt2UOQuxVAHxRMNnoOB16/IBEpw8a/TXWNyc3bQ9KMw7HAZyli1KOA8jC+8TAyqqSDg+He983vysPf+2/JZyFY4Frc3BK8qCHT+zYJVvOfIGMn/ZsCc8D1IM9YwDCatPQ1QKA9dMbbpDS9JSMDaegD4YwTpQ3CSryNCbHwJ4dcsr558nWs8+SNLI4hqAV4R++BXwL+BbwLbD8FvCBrN7a3GZBc1HJ5Ceq6+MDWd6273cgqwh/Ca4WJCmgcYqNUTLr08xsDSALXqysq8CvAgDAKANKZPB96EsWsJEaYVbT4LxEkQwoiAgBhhdm4Pty07AGhnsKPheEYp8EEhq6WMq6MQBDQ0KqGeOK0Qg2IPNUNld79m91ltf6gSLvVQAiQUhr1MuIzNgm8sCkOURUBDak8Xe2CJkM2M70Dfjc3NA2IHAjNNK5TloA8uA72/pPfIadXMNt890G9DSrthvLZTUAWXaWXAXh+JsgFhN7qS30/RZAKVMXdf0rBT74b7PmoORHg6mVBdvQDi1Um4QpXbLGGVnNAB+1YadrX6/e5wVkcVPErisnkGX/265jt+f6QJZHbfhAVmsD6SBBFFzF+ewB1GvHw6szKGK/gKST8dOYUNtxpJS66wTC7InEqwwtv0doYADgi6Hdk3IN1hKPFGmxmNxz2HEqAcQqodz8TcynDmYhIwpj7gEjtToiRTiPYP1E4yEZRuhi4OG9Upg6JDIaleCWEWhkTUiOANkAdoXSWZF8SQYAulDXIA7BrCp2jAIoCyMYi8y+gucBDgKgxL+xgxHAjlkLRlYAoXNVlDeOcMAAAKZyFKLzgSGZO/10qfz+WyUBMXnWOw8Fl8xOEiZy/i5ecXmDkTUl8wCdYtTIKoLdhRBFKInJIICwydOfJzt+90JJj24wAFQwAGZUJis/uf0uefwLVxnnWYEsfZZmsqwCCIwCqKokEIaI+Ev+TRARyvcSPDAth2ozEs8iOyIckQJ2Z6gvNj68XoLIODMZgyMCoKoM52sQE2cIz57c97jUSghoTMGRq6Iu8/gc71yBo0IwbA7sr22/+Dx5ye/9jtR2IkMW7O0fvgV8C/gW8C2w/Bbwgaze25zzOheWo6OjMjmJ7MOY15ngx/bzel+K1fmEfgeylDEUhY9Yg5NYA6PdhMYByKKO0CSzVsP09Fl1j7JKsAAATQ3ATRThh8Ry+J3xgblfS71U+Fk8KtBV1XbiBCMMCEEWU+NwY1wpeNbsHK9W0en6g0CWYaLBf8fWtPk7wLDBxjokXqGGbJ3pw/dXYIYsNlP3lsYXy+oGaClYbGtC8TP6uqrhq8/Q9ZabdIt972YLey97Lff3NpDFMvO9+c7UxKLIubIAbQBTbeH2viy/gh4GdAVTjmtTjlclSKksrFUaoYU7jz226Ss7gRg9cbVoZC13Xbb7PK0/koMUeLTX91p/bOMK7LKdsF04QUvnuOAsg8/IaljEB7JaN0+lm2vWQtWc6nQC0adqCnDbadJdFN0ZbFVC7Qz2QGjvXnRaThOuRzFIDJoYMs1uVQqD5AC0AWoHZ6EfBZAFgFIxCWYVaNsFdMgSw9kwAXKnK+widmm/TySYQEhcQeIV/NzzgOSuvVGCDzwkMWTWq4zHJHrScySwZZPI7h1SHB5BCQBTcUcC7KkqgJ0IHI0qM3SA/k2NKKMrBgCLrCf+rtRSLYEslqWACWaA1zETI+5Zi4xJ5qwXSQGhhcGBQTNRmIEGuxxmoqCmF/5N22Yuh9g7sxbOE8hiKCNCC+HbUOy9ij/i2JKbO+sFsv3Cd0t2HGGK1P+CyjsFMx+79yE5dOONMjMzY0zCtsZn8aAuF9saNNplmKGFYKcxDHEAzDGGCRbA0BqsRWVqMCLD4MKHIdBZBkAWplMOXngeYu2HYNOhSBKOGHYXKVAPQJDi7cmBlBHrLMwhLTVEPKmBlkPGwxFkfMzMpaWaSsizfunFEt6yHtRyP2thuxOYf55vAd8CvgW6aQEfyOqmNZ9+L/oLnHfJjli3bp3JDsl51wey2rN7vwNZedDjgxQmx35qFShUGD8h+LNRZsEGUDWNLM7UZ2UEICEnBhbQvzIRh/B1Q9Fhs8nHEK4gvjSZ3U12P/jDiA6IYiPUCUI8dfFZh8dsEMv2z23tJzeLO5lIznM69e9J/DFgChbRZlOd9oEfzY3aKsTwc3D/TB8hA6sBjrAMBuhrAFz8txuApZ/bOnQEjJmtXvXojP5s43onacCZCMt+npdd2mu9y3eWlp3rPQJY/NHNaidwZZMSbBDQjgxRwCMCoHQh5BBAFkMODVsLUi08f/fxxzd9ybUAZNltgi/aDvmj27XutKOysFgXNrhtP9eAkA2ChNYl+4SytOzxQj9zHR/wcA8V6m6/bn/ezweyWtcLGxedGgWybGS12UCwmJpWR0CRWUVw2+2UunOiz+xGmezyZzHDM0SQQu5l6l9hR2EY7KXiTx+TfT+8S4ayhyQ8PiKxbQBptgJwGhuXajwJ3StkIcSEGGBqvhYHhl2mTZEkBDRrX79Jiv/8Zdn40D4ZSMLJkHkp7DpOijt2SPrE42TguadKfMt2MLQofhVBZpU8iFsVSWcwcEM4PRyl8Dx3jwA84bk1MI7ClaGWQFYsmpJMuSApouM17GqAvRRJQB/qJS+X/HvOAyMsbiYH7uipIGgNoZa6kzR/6T81GFkoLYAsMrKC0L4qIfyPjCwoNEjmxWfK5t96l8wNjMNpgjOFsg0ia04BmRirQyGZnq6L1TuBLH5WQprjMbCqsoinTOO68SqcKNj1EKjv8QCo78WgjIdjcLYyOAc7XLBLLUtKK54/BMBqKidx6I4xHDQDvYfKAIA2AF3JDMTxSzHZl5g3Dh1oWwawNNkP4aTV4hGJANAK4P7+4VvAt4BvAd8Cy28BH8jqrc2VJUKGxMTEhOzdu7fOtMacr1pZvS3B6r57vwNZkWIeYBTDCLEJya1OZH8OMBM09Fap5ZqPICM1uUgm4RD8VdS90UKlLIVJYkT/Bwx/CL0H4FdWkPWQSYgikF0gkFUFSMZD/XDdWNbFJx618L0bmGUSCDkOe2nqBdh4Ldy9QguZxMkwx2CX+sZ5HchiqCWBrOIQdTIAdLGMkPMwYB/DERvldgIJPM0uv9pDP2P47vDwcN2XboTH8R1t3SCblcW1l5OlpfZ2rn36sSdpaKDaRUFzAnr24bZua7WWWwC/sA5QphxVXGhTw6jKYS2DTfG1LPbONTnta7P3VDhfQzZ73Sa0Hux+qDpmrAcbhNJy2sC3tgu3Pk+wk9crwOXWXnxGVmPA0YlIG4UaVsOoOm0IBuVvaAzZ92RHdnZmtwFdByvngD47O+ualrXT8rpdz2fzedow2ejYwLwmiW6URZ+lHUU7rtcE141n8x6czFNMTYwJrwDAJJwD2ylVkImPfU4yX/5vyWXLMpaAKGYqKdkd6yX0jGMkeNR2Ke84SmTnJpkF44rOAbW2jA4BfvhO2BDDjBiULMLaIuWMJG/5kVQ/fZWM/ux+6BcU8SxMmojFL2GHqDyekgEwm1LrN8v8K8+QLPSbauO7kFkGjK3a4ZavCncFIZBwZuBwlANxicwckthffFyyd98qmyarkg3nANAh9h/i8cUsykHgcny9FH/1lSJveDXC+YBOtTgqEHs/+KVrJJWfM2GW4XLMgHgFsLGSANKCeP8CxN63v+s3pTAGgKwMlwpYFNljdBfAd295/2gZ5Q4i5BIgFPhUJmV0CLpboXACIBZTQmMwZ9Yd5jZE2Q3giMmNzDmK5keRxbDEHbcFwXqcByeiQjZZJgPx00TL5zNclDsM1NjidUU4hlWsftfJAAAgAElEQVSwv5QGWys/Nf1yt9qdfx/fAr4FfAsc6RbwgazetgBdaA8ODsr69evlscceM4tBZWEvl5/V27fs3d37CcjSxaAbR8H+zv672/Xrdj/nZ26MrN7VUPt39rKF0762nZvZ1wm0bdiw4SkF8nqmrkdttpYCBfRLFbCwn2PWF1hz8jcZXwugj8Uga98qnZ2pm9OaTIJAnq57tfydPaH11UNDQwsn2JE+alc3+/dbaKET0NP6TKehmdziUCDIjdHkdk/eyraH2zhiP06xCZvcQhtzE4Q/nR4KgnKtxXbk1FMz5cXDj3hGllYAJ25FvrWB+0DWk81wpYEs7Vz27od2zl6DaSbbHSAXAllFsIhCAK5C8ayMXfxZyV/zVYlgh4qhhswAcwibDKWRYYmMTEhk61aJbN8qwyfvhog6rmXoG6mUDXoygS2WfeNcSg5mD0rpZ/dI8Jvfk4n5rMwDyCJ7aBCAzXwqIkMZ7IQhW2GRGQ03bZfCy86S4jlnSnR0CzStGlteTUYNcLNQfuhd4EUIZIWnDkjkzz8mhZ/eLpumAeZE8gB+8JJRxKsXskb3Kz02IZVfB5D1xl+GBkJrIKtEIOv/XiPJ7DyALFDNq7gPtMHyALIGAFIpkLXjnU8HsoI1stZaA1lBhGhSpCGAsEIK6pudMDCxamCglaH5MIByU4wfcBPY79hLxE+VWSOxo8gBsAQQTCnaNJHuQNs7Yq0GXNLudagk+EXh1BD1JijIj92yKAA1//At4FvAt4Bvge5bwAeyum9T52KE/2a4E0MLH330UTNfGokCMk8am7C9LcXqvftKA1m25byALDcgph0gpd3aaQfEci6WvRhV7T67G+e1skUrEEvXjG7n2Ewrnrdx40ZTVD3Xy/424KAAlclS3sjwp+tWt7WRtk37ec6+32sYwCY8EMAi85PgmpbN6/07rVcNYdQQRb1fM4IIv18rQJZuUiijSTffbY2xTu3rvJ5rXIJYBFs7rVu7zngv/luzWaqQvQ9kNQYTGojGJyPLHoicDX+pFe7GyOJn7GBEGVsdOog50VNecyQxspxAFv+tP70eiEmxDoPxQyCrHEsaRlY1NCvDF10hlW9cJ6HcrAxCHJKalmkVey+Cxg32VglZ8fIAwcIMUYN+Fj42+gNBAD2kclfBuBoMDsmhELIS5mZkFCGF66MJmQezaR4T1TAyAM4g+986UJoDceg+QaRcpisyv3OnlF/3Uln3ihfJE0PjLdsQ2VGRKkT3mOmwhrC6g3sl/KcXS+Ghu2TDrEADAMpfYGQFIgCHcH8kHpT54TGAWK+VAIAs5rNpdeQAZB3+0lcNIysDsClahQA9QKY8BOwHACgFQtANAyNrJ4Cs4vgGvDOo6Ux2Qzp7G0CWEc8neEVwCtzhGgzNPIs1AG6IAUSZIWoP8dEAGVfE5gk24ZfROcBPCWGbFIgwgzc+Z8YZHgyVZBsq8r4tjjBwNg2xYGgpnxMAzZ7PKntcu9Qxw7/Ot4BvAd8CvgXqO8Tbtm0z2k10jjdv3mx29OmkHz58GAlQWu9K+zb0tgDnRjKyxsbGZN++fcbOCmSpJqr3XY7MM/oFyPICWlg7rYCubtReK+YV7++2sO0nIMvLBm72s9cfbt871yk2kNXOQt9mu7ht6BM0UE0iDVV0WxM5gbPlWj9pMi7VxuLYreteZY152b2T79m++DwFcex+oDZw3n+tAFk2uKn9T0P1+O60iwJE7bRFr3rg85SNZbT0sBHSyaEYjB2SqKLw+tsHshoDOytQsx70Asiqx13XF8taMXwmkWnVGWpW2T6QVZ98tbOpnbSDugF8nXQct2sZnhYslgCeILANQFYkXwVLaUaS//ufJHTDt5EFJiNRAF0hZDQsh6oQbQ/IQB7ZDQHAZAficuAZz5WxTRskuWkC1wPgQdgb2VgxsKACAKhqYC5lE+BN7X9Cat+6RUYnMwjLw7OQhS8FfSZwwGQ2lkcoHHSsEIYYRhbC7AzArGedIOELXyPpk09r+cqBYBRAEMIHCZxBiF0ee1hqH7lIivt+KhPpgFAMtA5kUdQeQBQYTemRMQm9+XVSe/0rJVRtLXaeufRSMLLqQFYW8FQEjCyypXIGyKJIfAPIetcFUh57EshipkRMMbBqa0ZWEeVOEI3nLhT5WxBnr0LDimBVDABisZQzeg7MsMPviWUxA49hUuFdygAN2U7CjLVmpkWytoweWB3sKgGUanWwnGaQb4TTsu40e2cc4F8R9eIfvgV8C/gW8C3QfQv4QFb3bWrfUcN7GILDrIUHDhww/jDnuG4sbnpb+pW/+0oDWV5Air1wd/7dLeu1ArDc2pD92Uq3MT7fazPcCyR0qwO1bbeALAUinGsg3WTV0EObEeNkU7qBWV7v3mkb0QgIldIheKLrYCfQ0umz3K7nM2zww6kd5db+1gqQRVurFI8TNOR7qy0WNMawRlK2VjtjhdN2GvJqb4R0UqfO9uq8F9uUD2RZViGKSIqmVoxS8jqpBL1WqZWsFP2bDYdZYrx2I3wg6+k1oBOPDoJeNuy0DgmSBJCuuMJEhPGURCE8TiAr9mefkthNN0sIWQMrELWrhiCciRA4hiEmEQ6XRSbD6pYJyXzwo9C2GpPo2BAYW1XDqiIYkoBQFEXkyS8S8LbCP/qxZP7pKhm450GAL2ANxYKSgP5SAjpQZGyVoXMVBXoTCSWllA3JzEnHSvDCX5HAM89q+YpBhOGFAgCycFawlpDK/fdJ8Y//UoqH7pfhHDLPIFMhJSxroEmFwDCKQOwyMz4hybe+SQq/+lKJ4fmtjlkTWvgkkEVG1kJoIe4XwnuWXnSG7CKQNbHRsL7CQJkMQATdrxrftcVRABMuBTAqAuAPEu6SR3kDSEE4AMAwASCwSKAYTCky5pgROgAtMIKPC1pkJl1PPYoaNVkXDsTfBtDCAd33lkcJSWXMJMBoRfxHkIx/1/AwI/wJUXv/8C3gW8C3gG+B7lvAB7K6b1P7jurr0h+lfg0zCOtGzUqDDL198+7cvV+ALC+whW/bC9BiMSwsL1CrOzWyuLvYLCe9shWjqRWrze06L40sr9K2qjObraUAhA1oafZRe+Pf63nd/l71jRhOqAwgbYvLQUSwwRAtC3/rOnItA1lOkNb5rrpZoUQRBbRsgKtVe7DxiYXMkdgE8QKg2m1jdvu21/0Kypl6xEn+CqxhUSKwBLJsQXF+1Y2J3A3IYgXQafA6fCCrXgeKKtNeqo2lddVz6jvZP2BkVcG4okZWAsgHQwsjH/2ExG/+rsRmKDgHLahEWLIAZaDRDu2misyNpiT13BOk9P4/kiBArXIEoYHMwgfYiMygMELjamBypZFpMFyek+Ef/FgCl35Rxn72ENhMyEcYA6iELjoHsfcxnBcbScgcxNijeehKnfxMmX71GTL4ohdILjTashmFEb4XRPhgkawkAQh2zz2S+8M/l9LcI4bxRaAoiMyAZQqlI7NfAuys4obNknr7m2XulWcZdlmrY/KyS+VQI7Qwy9DCcl0jKxcsypBhZEWg53WG7H7nBVKZQFbHBpBVAzAVBJBV8cjqiL1hk/kwCpZXtlZG+GIJgvQBGUrnJLx/WtLrhxE2yfhpAFQQrK9QrB51ViJDC2GIY4W6IGapAgF4apQxNJBtyiVbjut7ljKwXwRi73gvAGH5HMI78awIMyUyXtNDrN6rj/vf+xbwLeBbwLeAuwV8IKu3LYNzo4aBcKGpEhuqq+JrZLW2/0oDWXb9uIEsvV7mebGr3Daau7Gu6lavcAJZzYCqdoBCtzJ5aWR5vYeTVKHl1d+6/nF+rvclScMGspztodftQ8ERO7TPbrPL0RZskXeOcQTVWK5mQNpaYWRpWKeyAm1b22w4G3iy9bNop3YOXq/hrWrrbtRrM+beUwhHPpD1ZBX1CshiBatgpg1K+UBWO92jfo6NnCtF1J4cstls+zdbwpkEPCIUEwcokgVAQ7aVROYl+OGPGyArDCF2huQFCFRBkJ2gSwHg08zmUdn8stPk0NveZnSx8CZ16AQZEHkQxCqDURROjIDxNSvxH9wqpX+8SkbufRBATE5yEYBiYP1UkFVvIFuCFntEZtGeBo57hgyc96uy/9Sfk2KM17Z+/3AFqHUE6WgBokVrScnfcadk//DPpJzfi3eBKDvKHIqmDEhTKxcQxgdAa9sOGbzgPDl8zvNlKNca7z506SV1RlYuDfuU6qGF0OXKgT9FsfcQ/iYja89vvROZFutAFiStGpJX3kBWDSw2RD9iNycGcCwAICsvw7TDYwdl/ra7JXvoEYmgXgaTg5IaAqiVQPbIOCap8WGJrxsXBIHKwPCQ0bbKIOMgiFyIPQwi1JJhndDKqidWbnqMPbJXpufnJIp7DGxcD5AxgBBKsLGwg03QLIA0v/7hW8C3gG8B3wLdt4APZHXfpvYd65l46xmmFNTSv3v75LVx934BspYKtHRaC62ALF1A6zO6sbjttLzO692ALBvccft7MeBPKyDLyZhp9W5O0MUGrvidslScLBYFEm3gots2bKfcNqNmJdqDvr+uITnuKTPLWf61AmQ57exk5qmGVTPw1ivayf7eboN8bjf6ulMjS++rfcoAdT6Q9WTzJRuLjdfJ8vGqSK8BQYEsrWTtzESFSeX2OnxGVp0OzQ5HdFgF8mlH7iKyIVP0vpcHWTdRhqZFkM0PbCUCWYEoBGb/+O8MkFWEkDpEJYCNAOAC4DUSGZBcoSoH1g/Jll8+W2be+nYT2hYAa8iEpZkf5rxDaB3AlWI1LzEoiodvvV3Sn/yCDP/kQTCLMDFBED0CACteCspsEtcCHMtQQP71L5Wht7xZMqlNMpMJyHCstdgtgSwJ5yUHexkg639+LGkAWbXqQUnhuxzLjpBJKGKYsL8k2GKRnXsAZL1FnjjrVBmBuH2r4+BlCC38ErIW5uZM1kICWRVwvwpgZKUQWhjG/crIsLgbQJY4gCzqb5VDrUMLAwx9hOBYNJaSXBQgUq0oEwyBvOsBeeK6G2X7l/9dkBIS74ZMKAAJ5wAyzSbDkti5RUb3bJe7znmVbN66ReLDg1IEKwvmlBrqskxhfgBZMWQ+bHXsuv1+ufX2H0kxEZVjfvFUiW/dLFN4zzTuU8D1wx4aYr1sm/69fQv4FvAtsJYt4ANZva1d2peaJvR1VbNVF8X0sbwSEvW2dP1/934Hsmy2RS+s2YwJ5Pa5c3G7GCCnF2W3F9z2Yt5tYe8FFDZbuHcKZNlAmxOIYPm1f7oBVU772mCYE8DrlX0VLNGoGhto02ilXj2b9+XzbECEnylLjDrVbvW2VoAsLzDJrgu7DtzamVsdtbre7ltLrV83wNh+J9O3fCCrbl52MDZcpWDqZM5JvFMgy2YT6bP4myJlBGW8jrUAZCkjzUk5VHCPAJUTzaVd1PbMpmPTHbV+yMSan5/vCvLbqh4YJjcA9tRcDELuAEsyALYS5bSU//oSiV73bchbHRZJDUsoy8x6SDuaQCgb/ptGuYdf+1KJvh5AVovjILN4QDA+ccuPpPzpf5Xhnz0I9heAJzKyimBtSQz/FSUNDa5AELZ42S9J4N3nSyU6iPKEEapY301tdkQJ1ERSMgfQJQk2U/rqq2X+yn+VyOGDkk4EoZMVkTkwwOIQkk+ArjSNkMfQGWfI5je/UQK7jga7qrUY++SVV8pjX7ha4hB7L0I4PVRCym4IzBcAzqUAHAUBvkVPP0OOv/B3ZHZsFBBXFbpbRanieXkATxTK7+QIf+e7MnXF52XXXXfLEEIjM4m4ZBAGOBAfkPLMtASHxqT2gudI8TXnyvQpz5Q0xM4GAIwNQmcrA+2wajlm2hfDPc3gy4hrAI86iEZlTDJ7fySBz1whWx8+LJXXvET2vvyFUk6tk8hkXgaKEPAfCgLEAzMPjLYAxOgZ0hjLV2QMQON0srPMHZ3Yxr/Wt4BvAd8Cq9kCPpDV29rT0CX+ptwFs0Aqa0EBrt6WYHXfvddAlnMx1+rfbgs/t88WY3H7ejcgyvhMTIbj8tv+bDHP7Oa5NnjT6r724t0NFFpqmZSVpnZk1kJ7Xdhp/Sy2XE5grB2wY7HPsM+335VrbBI4OK7o4fX8Tp7tda0mXHOWQTPv9Tqsms/lM4gFEBOwD7vdOtuwts9eZ+xl2Wy5JZbXJvu44SM24NspfuJVf2bu8oGsuplsIIv/1thZsn26VRHaUbRjHElAlg5kNpClg7van7+1s9L+3GXgjyLn2oHUadBQUA6IvR4IFchKR6vQrIJOExg/BLJKALIi37gBoWVTkoc2Uwii6BRjrySwA4CQwPTAiIz88rky9/bzW/bHZCUJ2At6T2Rkffrzkrz7PimEilIOQ9MKQFYlDF0uwFXz+CwUGJTQy19mgKwymF8MY/QCsigoj8BEyQGgSZXSsu9z/yyVq78iybk5mYvUAECFEL5IvSqE/BWhyRVJSOrlvyS733qepNdtAHOrdVa+g1dcIY/9y9XIWjgvBYBDwVIEjCwwngDEJcvY6QWQFTnzTDnx3U8Fsshwy4Le2ymQNT49K4Ubvy3hb1wnldvulDhCEDMUe4dO2QDefZY23LhJKr9wioRferbIz50gWWbnKJQBZkUkjfBOuw0xmyH/HcIPf88gcnDrKJhzt94kM5/5Dwk/OCMDp79AAr92jkwdNYExIgndMoaJlqGhFoBGf1jimQJsjn8PIe0vdMj8w7eAbwHfAr4FFm8BH8havM0Wc4X6XfR1mblwDn6BLmC6sZm7mLKsxnOXG8hSX1lttRigayn21fu7+dm2H897OwEt+7OlPLvX1+jaxF58t8tGabds/QBk2WAE+7RmleO7alhxs/fpFGjT63VdPTIyshBl064Ne3Wevc602zdtwjVmp+/uVe7VAGSpVqK9PneOQTY4qt/x/F7rV5sy+UBWvZnR2Gy0ihI7EUivxtjO9/aAyb81FanXtdp43HYVGFLXaxBHy8fn8HkafsnytEsLdU6E9r95X3WWlNqu2S0UyDIC3Ti0XhgGSiYWP9fUs152/P/svQecZUW9LbxOzh2m0+RhyDlLFMkiOZgVFRN41Sv69L0bvN/93Xe/7yYxgQExIiqZKyKSRFCQdJEomRkYZoYJPdPx9MnpW6tO17g5dp/T07t7poG9sZ0OZ+9d9a/atatWrbX+bv5elv+SMWWXxJBAFnGJaCmN3EWXIXj73Qjlh5EmeBLi30LMxpdHxsgBa5096D3rHej/5PlNbx+pkhVEc/fqY49j9HvXIPbMShqzk2VFoCfJ6+QoWYzy53SgQMPzOpAVuPCjBLimBmQp62KxVJczJoYG8NS3LkHongfQSTneWKDKSSsBm2g9M2OoTJZS5zx0vPMM7HjuB8kmShKUaw5kbfxJHciKZwlk0RvQT4ZSlWBOMchsg2RIBQhkBcnI2uvzn8MoGVkhMtrEyFL9cgSyQi4ZWbEQXa6G1iF3x60Y+/mN6NqUMcywQjGHPoJyY2RXVTJkXbIu4XccjeiHTsfgTktQyBGg8nPiTvabc2CuD45/yfAjsC9FWWctRIYZPbk6v3otsk+vxOhZh6B0xhEIHHAAEgSzipJpMpbyHWsjOJYOFrE5VSHjre6J5h1eBLwIeBHwIrB1EfCArK2L13Q/rTlpd3c3BgcHjeG7nbNO93pvlvNmG8hyzk1sTJ0L7G0BZE0GYqk8r9kEbGBmNf59LvaJRhDLxnumQIztDWQ5ZXUWoNFa17m2bNYubuNggUG7fuvq6jJ9xpZre/YJlU3rTWv+bsuiOGmdOdvH6wHIUmysCsq2m227iXAJ296K3Wz7V5vxxQOy6t1UgIgAmkbApDFbhJtO7QSyrN/TVDICvBGALLu75wQIrQeD4qKHxBkTJwLsfKlYhFeTLDvI6NzZpn8KyEqWmC2PQFa0SmkhgaxQJY3MV76HwB13k52VxTCBm0CVkjwysvK1DNoIHBUINEWPPQI47eSmXaeDRkvZYA6Vl1cid9PvEFm7gQbleZN5L0VwrEogK0YwSUBW1NeG4OmnIPw5AVlxZhiktJCZApsdFYJrFTLJEmSJBV58Afd/5SKyvp7BPGbiyzPpXpHG6BUyp6KUFfooKywvX4au95+NrhNPoGk6wR9mHmx2rPvxT7BWQFZuBHnDyArSRJ3SQgI/cRrJ+5m1MHI0GVkEstLz5lEmWTNAljHPl/cZfcXcHCUywHKJLKIvPIfqd65C4N5HCTpx14n4UZKhqcXprTbKn0eKyNEzK/rxc1A85Wiy6AjYFcl1C2XM7e0grdLYFMbm30QV8UHGuaMN/uowUj+/BsEf3oBKvgjf3rugdOaJCB6yDypLlyOnSxEg88fZbkECsKUsncdoduYdXgS8CHgR8CKw1RHwgKytDtlWnWDnppIV9vX1ob+/37CyGr19tuqib6IPbwsgy4ZzMtCqGZjlFohobMpGUKuRhTURK2t7dodGtkhjWez6wQlo2XXHTJR7LgBZFpjROtdmstPzra9WrBm3/UeEBHtPxVNAlj1mUvU0nbYSoGdJJU4vQA/I+ks0FR/Fxr4npqpSU78R4WQ2D4+R5YiuOrPzAZ/pwNuB1A6YNv2nRTmb3e+NAGQ562fRWsXEAlbSB+vhsAws+8BYc0DrsaXBRSCWU07o1PDOdLvZ6xUJUqXIXsqRYUQlMzPzEaioppG+6FLg9rsQofRukJnvfHWSEdPgldFOQ/j+MTKe9toFnS0e5rJ/MQopgmSFUUSeXYl5jM1QyoexSAjJAM3ds0WCTAUCaHlEySCKnn4qwheeh1pAQJafQFZzs/ICU/6FfBF0ErVK330vHv7OxQitexXt4RitoMgiohSyxMx77QTGxuinFT50fyz75LkI7L4HPbkke2wOZK350Y+w2kgL6ZElIKsYZjY/MrLo6RWv5JkxMYzI247Bvp+/EGMEssIsb5TsL6J+yBHIChIscnOEilEyn8pIDG6E7/vXIXvdzexPeWQjZFGx3cQMSwaiCNMXK0d2WOS0tyP5sfeisngn+OTYXhs1g7SYa+ZLunUWSNkq6xOaDFKlToJbUfTH0qiueRQLeJ/uGx+gkX0E6/fYAYF3HInaiUchv3AxGXTsIwTHEwTo+uSV5ndXPzex8c71IuBFwIvA6zkCHpA1u61nmfXJZBK9vb3YsGGDAbJsRi+3C9nZLf32v/q2BLImAlhasbNmuv1ej0BWsxg5N8IbwayZ6F3bG8hSnbRuymQyhqxh/e+c66xWa1A3cXCCZbpnT0/PFhbf9gayFA8LZDnX49a6ZiImoptYNJ471xlZ6iuKj43NRAysyeKxLYAszyPLEX1r9N7IwLIPupuOq8Z0mqPpmhNRGZt1BluOxofq9SItdA6YNh6KgUV6bVYLZwwa66oBRzRFfekaAr30r8CtqTDb3LRhgaBMG/2UBGTFxMgKEKwhkDV00XdRuf13qBXGkI8ljBeSn+ylCplT7WThpP0x+I86BD2HHdL09uU8fZr8pPKsfQWVux5E28AwhiklHKuWyfaicXo0RiCLdadRe9wAWacgfuFHCGSR8UUpW7mFBVPZRyDLzyyZG0fwys+uxrpbbkJtbADhEJMNVMScKlI+6EM0ECMgxx2TM0/Cbuefi+K8bkSoFaTwtmn5X/6R9cgaHffIIkuO4F+B8YqXKS0MBcnIOnYLkBWVxxiBrBpBozzZZgFKDd0cnbUENoRZh8HNyFxxA0av/iUZbBmM0Gy+RBCtVGRWxygZadUIKjkfYm89FL2fIlC3x94IFUJknBVM9kLaaaFMUE0Alr7ng1s3gSfjji1BICwIHz2vajFO8q/7FaLfvR7RjZvJQguhvHABikcfgvJZJ8C/1x6opGlyny4hliA4WGsePzd19871IuBFwIvAGzkCHpA1u61rF5pKqiMga926dWYn3c6rZhoImd3abPurb2sgqxHMasbG0mdnSrEw0aLegjQ26nONjdXYG5yyJxvHVvFz26O2N5Al9YozC59VwGhNNZWspDPx/FtGlmIh+bKNiZOp5TbO0zlf5bDEEifTyAOy6tG0a3QbGyeQZftF47jgBIO3hRm9Jy0c7/mNqTZtY80GkKUOYYGsqVD03giMLCcQZ43cre7Wglj2BeN8OOxgZzNIaFfB6aelz1qfrOkMYlM9R0BWKl9ihj0CMzUZiZO9QyBr80XfQfn2O/mSyKCWTBEUIdBRzhH2yRumVK1rAea/7wz43vfhprfykX2VrxAM+9MjGLjsGkSfXsF60WiQg2ycMrWxuIAsyimZYS8eSCFBRpaALJCRFaenVZGAUPMbkFFFrKhKX6fH/utiRF/h9Ws0qw9Q+1wRrJRDmN+XyCILLluKpee9G22nHct6RNE+xsyC9Hpqdrw0bvYez9JDLSxGluSQIQJZZCUxi6OPqH70mDqQlSGtOMZ2E5Dl47MgaaFbIIu2XBgl6BfOFtB/w01YfflP0ZUbI/BIaiszGCYom5SvWYSgnY/G9u3HHYnev3kvgjssR1uajDYGRy93P8siEKtYo3G7smEwrn6axvuLBMQS/FfSyyyZc5QNRl5dg/wVV8F/0+0c7Il6MWNlgcb45ROPROzkY+GXzJDAoBhnrRhtU+2H3ue8CHgR8CLwZouAB2TNbotbIEZG7wKyXn31VbNhqDlaK9nR7Jbs9XH12QayJlqHtGJhOSM3E0DWZCCW7uP821wFspyL60bW1UwANc166vYGskR4sFYZKqfT4mVbMKKs/YvtG1ZaaNlI2/Mpt2wjJ5lC/cFiAm92RpYyTDrZWM7n3RJ/tieQZcrDBmuuSdqePWwb3luItTNzgwWPpmpm3qyojYwsXVMPjyYJU3lI3ghAlupgASxbdxtbpzTQxqPxRaNJldpIkkKbxdACXzPRRq26Wp4gR1uuDmSJ1TNG+RxqdSCrdNudYH4LFCgn848R6CJbqxopo0r/pLFUJxaeezZ6Pnxu01sExwgoxfkWvbUAACAASURBVAknPfYYXrn4h8AzL6Aaozk7vZ2CWcpeKYuLkBWUI5CV8KeQOuO0LUBWjBhVSRn6mhxBH/2hCiWM3f847vny/8WOZAiVIgR3fASuKjFEannGNYI077Xs+GOx82c+hM27LEaR3l29mTDy0eYeXCspLTRm75QWEstDoBQmS0zSwnEgi4wsAVn7XVgHsuIsazRfmDEgqxBifTIVLIy3Y/VvbsWDF/0XFlIagWgEG3nvXrLpCvTjirBcdBtDzzvfga5PvxtVgo9ta8ewiUCV0vDGkwkEIpy8E/SqkCUmIFFgVoAA1lhpCNU2GtMXKE0sEcwkkFm68QYs/dbVGPQNUJZJU/wxH3LxThRPOgqV95+C4s47o0wGWEJeWd7hRcCLgBcBLwJbHQEPyNrqkG31CZqHtbe3G9mPgCzNtzRHtcl9tvqCb6ITtgWQpXBOxhyaaBnn/N1sAFkTgVfORa4T0Nrey8yJgKvG381md93eQNbAwMCW6llvYv3CWru06h9u289pEaNYWLN3axnj9vpu2k5y6kZCicpryRNurj2Vcy2YJ3sdrY2dRyP7yfnM2fXvbDOenPFpZGA5y9dYV/vZ2fbIMj6OHpBVD7+0w+q4erDsS0m/nykjcQtm2QFDncM+xK1YWXMByLJgk3wTBCZZKrpiZRlSdrC2L1xnpxeqa3XZhvnCzqe/2wHOaSpqY6XfaRIlEKtVetipDBhuPkMcg15SRUIgAdSYkY4RoAl7AY9/8xICWb9FhZ5PsVKVssIKcjQ3D5KN5CcwNJCMYL93nUJz8fPM7ScFLv3tCJbGkHnoQaz8/k/hf+4FBAmaKQOgABV/IUFmEBlMzK6Zi6bQw6yFu5//UYwkwsyUWEEPGWNrc8wYSAlign8Ppgs0o+fOSyxIphK9ogi19axcj0e+cgnyjz+JAKWG1USMLDBWjKhNVzCN1SN5dB9+NPb92Mfg33dvZMME76i3S8lXK57nzizLwTYR4JMlM05tou/Vhv2XX4qHrrkZMWYLTLGtB8lKq5ClRDwPsSI9t2gqHz/pOOzzqfNR7eqm1JBMrFLOSBlDBIVKgRbZQcio8hOQAlluZdaXxaAsUgMYmVLlPKrxXhQyo4hx8l15bgUevvwqrL//IXTHwmRYlTFKL7BIdhC99MjaePgB2O2zX8Tuux+ItuxmlK+4BpvHCuj8yOnYvGwBfBmyx2hUP0C5ZYAA1Dz6kxUZiwqlon62fZCm+QXG1F8YQdcrr+LR7/4Ui555jHUtgoJK5EnXriW60HvCyQSzTsfTeyxCJ4HKWJReZJRrJGKUIeqzlFQSIkNFEktjrDb9wzlpVLtY6rgYjFMFzKd/d+9MLwJeBLwIzF4E9I5ZunQpNm+mjJtjvFhDMibXsX79+m2SXWr2arf9r6z3heZa8+hfqbmpshYqzpqz6fcTWT9s/1LPnRI458EqlXOTtqOjw8RVv9OiU/5jeidbCadkTTbJ1HRrNBnbyAkQTAaCNZuX2nNaefm2WsNMZcN+unXXeXZdNdl9JjJzd8Zstsun58cyn7R+2mGHHV6zjmoVv6nExkkCsGsx3VN9S+u2ZofiY9ejlmVjn/mZkP7ZNZ0FX9T3W7XZVOo81c9YRqOzPws4Uh0nA2MaVVpTvdfWfm6uA1mKk9Po3TlezAWgzQOyxnucHihrIG4BFUunng0gSx1Xk7DXE5BlB8nhYebS4wTHDrw2PhPtbuhv1rzdmobqPCdopSawD4MdQO21NQBbFpbbF/3WDi6NnxfeA0rkImQwWSArSVbT498gkHXrHQSvKkjRVIlkLJQIrshwqVL1YygZNUBWx8e+9Ff0a+fEIkfZYJSsqOJjj2PVD3+G0PMvMtMdmVjMgFgoFSnTI5AVqANZhVgbuk89xQBZowTKBGQVijw/niKDiP5NBNQilAhS+8jzK2RFVbGMhud3fusyrLj+V+ijbC7A7IsSC/rKBJhqYTK90qgtWYJlZ5yOnU87DeV5PRgmCMLcg4hFCOww/V+ITKXNaVKUWcd4ewq5Yj3Lp9p407cvwhO3/A5RAllRelINE+iphGkSSPArSaDMR8ZY7Pijsf+nP0O5JSd1lGYWKJ0MEjAKU+5X8jeXLqr/mJcysy7q/j7WwUeAL8iARwhwZTNkZBH0i8Rp6J4Zw7O33Y0/U/JXXLeR/mX0pyrw3G4/dmQdl77jZESPOxEL2roRuuUOFH90FUrHvRWps4/DQN88BMeCZNVFMBgkY4weX+15srkYB2WuDDCDZIgSzCrjSlgKff1DeOby61C78Xr0EERUhkLFpeKPUma4FJHTT0LPB87ECJliFYJcFYKc0WgYxRJ3u9mXqO9kn2lt1t+q/zpfyFZqaxchMzFRbnV/7+9eBLwIeBGYrQho/iEgS95Neg8sWLBgy+61gIFtkeJ7tuo2F65rNw0FYmlzSoCLBbC2hXXDXIiBmzLYzW+7QWsXzrqmWG6dnZ1m3qt+qj4s5sX8+fOxZs2aLesAN/dvBKwmYxtNBma1AnJaAS2t/t7q+m7qPtG5E9VzMrBvpu892fV0f83J9DxpLLOm6zPBRrJAke5tATMLnmljsxWQ1Qg06TpOskGr9m0Vw+0NZNkYWzWP3eh1Pq+NdfCArHpEPCCrVe+eI3/XgKJOa5lGFiFV8SzYNBNFtS83PTxiKDV7iJz3mwuMrMmALLuAdmpl9VmnjFCDxmQvVmc9LevLDsCWJWdR/Jlog+leoxHIKhJ8ECPrkW9cTEbWHeT80DCQ0r0agYoywRUZq/sJ0oy1x7Dv2acgfN5Hm946E42TQZUhI+thrPzOjxF46kXEyDryEUSqEewoCERh5kHQSL5IIKvn5FOxx6c+inSC2SQI6KSJibT5SE2VJo6YUJXSxwoz5VWY6VD596o33oo/XHUNgv2bCHzlkSEbqkYWlzIwJmlev7otjL3OPg07nnkK/IsXoVYl84gAr65R8JNWlQ4Zw/YqAaian19lmt4H+DuCaJtf3YBV3/1PrHn0acRGi6y7D8yNgjLLECSolqixcASyQse8FYd87m8R6OphLMrm2mKDRSjVbAVkgZkVzQ4RmUvSQuuZrfBLfS3MetSCZEKxrmJrdYbp+TU0hlVPPI3VK1YY09pFBPiGl0TRQ/+vA/Y4BP3tcXpocaf5Py9D8Q93ovTFCxE5cj8MU2oYoZlWkjLRQYFroTKSZUoMWVRJJWtVSjHJoiqTHOb3F9CXzmLVTb9F9ns/QLvUpvTlqhHkCjOT4QBlpr5dd8eu7zwDuXNOJuxFUFGSVMaiyrhEdT32mQjZanmCjm4O55iliYxlllqWqbej7ia63rleBLwIbM8IWCBr1apVZt60ePHiLRtiGzduNBuR3jH9CCi+mv9q00Nf+t4y7XXVbQ1ETL8m2+dM+/61c1cnQ1qMLAFZOhRXgVeKsfrwypUrt5hez1TJG+fazZhY9p5O9YT93WRt7vy9s54zVf7pXMdZponWGpPFZCZApKmU1wJBtn8IiLfzNJ3fStrX6h6WUaX6OLMS6h42W2Gza9i1qWVyzfSaay4AWWqDRlN3C/pN1Nc9IKveY+Y6kGXeT+xgb3qPLAtiObMq2IHFgk2tBpKp/l0PjIAddQ7n4NHs/LkAZNkyCNm3ngk2RnZA1iDtNHC3+ms7iNvB0dnlGl9ANia6hzV2nwsTKWWwq5KRFaYYjCgRwZ0AmUZ5PPrNi5G/5TbkCOxEq8x0R6ZQjUwkWlIR7PEj15HC3qefgM4LP2maeLLHrTNNo3gCIyNPPI4nfnQ5is++SAZQlabyBLHo39QuIEc+S5TYlaJt6DuV0sILPkYPLnqtEXAqMWNiIFOkIbxkj1UaqFeRIsgVGBrGpqdfwPPf+Dr6n1+Jbg7meUoQQ11tGKMcskLmVpJMrrazzsDeJxyN1G67YEgMplIFSfZVf4nZ/CoEdOb1GXZclYbq/hJBqtEMOghQFTcP4tF7H8DaP/wGuQ0DSLHOArLkk1UNkD1FoEam91VS6aPHHoXD//azCHYSyCKbzRf2o1KsEEqLsa4E6Zoc0TLpVixvmUCeyiCGlz8cMQytAieHsVAENYJ+Yywr4TfEBJzlKQakTxkxLtaVu1IJstUiMSzOh+mJRVng8y8g+rUfIZ0cQfGL/wT/jouZOZLMsTxBSjKq0jynyJhHOUJGGH/ahVHmKcN3loPxLfsK6Gb5N9z3CPyX/BCFTRtNdkMfvc3olgYiV8yYSP39gvno+Pd/QHzJAoxEgkgTFQsRWIuQWuYnSObnz2XJJl0cjTRtC2RZgNntRMlF0bxTvQh4EfAi4CoCGs+WLVuGl19+2cybxGiw84pNmzaZzQrvmH4ErBTOskYsw0hXtIvv6V/9jX+mnbdaxo0FBPSvGFkCsyw4uHbtWsPIUn9+6aWXZiQ4TgbYRPNM5/t/ojmonSfYuXYjQNXq7zNSCRcXseV1AjDNAK1mc3EXxWh6qt2oV1n7+vrMZ2dqfak1mM3ibgForTPV50QI0Hqq2aFy2POcz7stn1uYYHsDWYq5Bemdm7pOAkZjfDwgqx6RuQ5kmTb0gCwmGyPdVwOBHWicg1zjC2K6g5wTtLJm5/Y+rXa75hKQpewXYnk466PYqbNr4LRAVqs6TRRHDZq6lk0Va00JnS/R6cbf7XlmYkcGloCsKoGsIgGPBAVnD3/tG8jRXDxDQCPJ+vsItkgOWKaReaASQrCvB/ueeRKSn/y0AbEadzq2TBgIWFXJyNr88P/g6R/8DJVnV5JpxVKHQ/w/sqMICBlGFuV4JTKyFpxyBva84Dxk2uKU5hEIIcbFuxmAZ4xgT4WSuC6WeeSBx/DY9Tdj85/uRrxQQzuZVnphlcgUe3F0CD377I63veMkJE45E+2JpClfocK/ExAaWL0aRXpAddMTKk3PK70ABgjWpGkcWaF8L71+I4bWvIrhjZuQiJCBxhjEyRzzsf4VGd6PA1mKmYCaee94Ow49/1MItXcQESLARMCnIBkkgSxCcU2bKMN7B2vMSsi6BVQ/Mt9KjE+NckcfGVijGQJ3ZMG1kZ3FDoqSPkOPLioiUWKbJHy0l6eEsUwgCxn6VJUGkfzpjQhcdTNG3rM3Ch/+PGodbFH6ikWKPrLhCFyRNVYkuyrAfhnl7zJikLHd5T3GMCJPz7R2MvNGnuGuKk3/R7jIEtutSBZXntLBTj8d1cjgyrCc/nM/gH1OOxFji3qxiT8HgzSdp/dYzHiQ5Mi8e63J49b210bqt312pjrGbO39vM97EfAi4EVgW0ZAvjKr+U7SO2rhwoVmYaJxr7+/30jhvGP6EbDzECcr3vqXekDW1OKqGFpAwH6vM1OpFLq7u02/1dxZ0kLFVH1Y/VmfdbvR1Gqd4sw8OR0gq5GxZYE61a/VvacWPfefmoh1NRkA4xaY2drSas1n7VHU9jI7t4CKk/m4tde1n1f/sfYttq3VF9XftL5tBWSpLPqstX6x44AT4Jpu2ewc1AmKbWuPLL0r1AZ2nuwEsOz6urF+HpBVj8hcB7LMpr0HZFE1xd28xoHa+fNMDHr2ZaWgy4PADmKTPUTOh2ouAFl2AJAJqPVOUJ0EXKl8qpMdBJ0vNvvCc7LdGkEuZ3ztwGuzE+qzGuinA4y5GXgbz/0rIIugVYyeVg9/9esGyMqRshUhIytH4/EKTchDZO6QK4VKKoklRxyMBZ/4yGuArMb+FiKjqEyfrJE/P4GXrvwlfCteRVWAk2GAkQokmZ6f0kUysqqxdjKyTsM+F3wcmfYoWVg1+HMEySi7ky+Vn8ykYD6LzY88jud/+Ru8cs+D9HRKY14kieoYZbT6fC/9oXZehv3PeDt2P/JQrIt2IlH2IS4ZHcGbjcOb8Nh99+HF3z8ArN2ELjK7SmRnFXjdRIxyRqr8MgSEgswEGKdpfJr3pxMW/Z4I+BEIo905s/1xksNA6vcVAkM7v++92PcDHyRjibJaygCZiBFFMtnqQFbzrIgC4EZWv4Lq6pfRns0hRlZWifep0I/Lz0yDvp12ITZGZlYb65iMYzREVhrZT3l9jrtSCyoEsjIh5FIJjMaz6Fu9ErEvfxvVZ15G5Z/fjfQ73q/tMRNzuvojTMBKR8lHgJuViFF+mSFrTH08wqL6+BynCVolCJ4V1m1G7j+/iuGnaNCfHUOODvfKbhlnvX1khQUIWvX3LMKhHz8XqeOOwCDLWxYSlisiGQ0hW8iaxABuDvuc2Re06qw+ppeQDi+Fupvoeud6EfAisD0joIWI5Dgye9dYJqmW5h4aj7W5NjQ0tD2L97q/dyNL3s7hpjI/fd1XfgYr4Fz4W5abbETkh6V3subO6quKqwzgBcJuC6CwGSOrse1tOCaaczt/t73n5I1rJPvzREysVk08E2u8Zvcw6weOW1beJnDTAvH2963K2OzvKr+ThW8/azat2e9aAf0ql7XWsYQCa/Cvc9WH3Rzbm5ElEMtmBFRZbMw9j6zWrTrXgSz1TQ/IYjtqIuTcYWhs2pkY5CyQpcHBBJ4D21QnCXMByLIvLZm9C2zSIKy6aHDQ3+xugGKn8jqlmc4dp2YvP11XckKbodApSWz9uM3uJwwYQ0YW+UasH826x4Gsh75GIOvXt2CUAFCUkI0y8dXilI5SOhYucreYMrzIjgvRNcDMdONx0b9OIEsxGaYvU7w7QWCETKIVBGsIlORTUYwQFCsREQrwOspi6COYJGnholNPx16f+jjybQnK3mosFyWDktyRDRWh99PQ40/hqV//BmvI8PJxR6YWIUhDcGaMnlTdO+6EXY58Kw469STEli/GupFhmq4njbE7ayn+FFlIROIJzvlz9MrI5PDY1Vdh9QsvYv2LK+HPMxMevah8BLz8LF+a4E0i3EWjeQImlEMqy2KJZaFJ2HjWTxrCE0Q77IILsJxG8lV6a/kI+MlIvcSyh8hw02ebHUvWZ5iF8EEM3nknEixDX75EQ3bGiOdnWJaM+uHSXsSPOQSFQ/dEbuclCLf3IsqN+ji/cqkcZY4x5AggFdsyqP7iKsz/9q9QWNSH2j9/FMW9jiKDju1C6JDwmKmLmGQVflMmzJYIxsB8nYZxlyBtK8T2HyErLBykpHE4g+GLL0L/PY8gSm+uapLliqhNuNOapmE+PztW8KP35GOw8wUfQW7pYgKeBP14vzAByiLZaYQ+XXVgp3Go9aTTQk+p1PWseocXAS8CXgRerxHQIkvjmQXo9X3jwvX1Wre5Um47z2ycr011njpX6rE9y2E3Xi2o4PRBUrksy03f20RJMyUva6y3c67duIaZbE0zXXCq1XkzsYbamnad6v1suaf6+a0pg/OzzrWM5moWYLJrgUZG/dbep5E8YPuafq++2AqIskCbJVhYRpb6r6TbbpNpbG8gS+8Lu/HhjE2zdbjHyKr3wrkOZIlE4wFZbCiBM+rQEw0mMzXAOVFumzbaKWVsNnDNBSDLIthC51VuKyG0jCw7UNkXg5U22Z+dA+1kMZWW2w6Yzpf7bL3ot+Zl0Qhk5SmVi5OR8+BXv4bszbcgS5ZOkp5NWfpm5QR4FGuUuiVQ485L5967YslJx28BspyyLwughmM0hi+MYvTlF7HhznsR6h+heTmzEZLJFCRYItN0P423/JQWVqLtWHDqGdjnUx/bAmQpO6HAoAgBtaFHnsaTv7ge6x56CP4qjZoIqpCuhfjC+Vh2xBE4kGwuf2+fYYuNkhEVJrDaTSBtiJ8t8rPkdRlvqQi9rSqs5wi9wYJhgi1DGTx842/w1B13w98/CD8lcWIwhcl8CtJXysgJydCqSVpJcIk3NZM1MafaUl049n9diIXHnkhgiNGkl1SVHlSEuyi/IwzHHaFmx/pUHjsQUOt+4hlkbr4Do/c9REN3AnCRKC3LQughu6lapGwyksJQ3wL46ceVOvXtGFm6EGmBXOWXmU2xF7ERUv0jObz6xS9jz/sZ67Pehuxn3g9fckeEuFgSiyxHk/cK/4v6KVskHatA37Mwvx9lHARrpWgZFieDbpRAVpCyxiAbf/P3v4Y1v7kH84b4mbgfmykTNbtA8kqj9DNKmemGHXtxwN9TwrjXnpQb0lCe58qMv0imV7jmjpGl2Dl3gzVR0gtI8gVnsoWt6fPeZ70IeBHwIjAXIuBkCNl3hZXqeOOb+xZqXNA5TZBnag7svpRz/wqKo8BWu7FrMz42zuHt3N/595muXStwaTr3my4ANtt9aDbqOp34THaOM/On2l5rHas6sRm53dzPzv10DWcCLm1iah7Yan7d+Pzb/ipSgTzd3B7bG8hSjK1HlrMuTkJBYx09IKsekbkOZKld3zRAlnNXyb5E9Dunobjbh7XZ+bqnBhjbKfTZqe50zQUgy21sGnc+GneLJBmYy0clwvbLE5hhhj1lLAxEaZKeH8Vt//YVDN7zEAZzo0hStpYbo/8S/05oh5ntAhgkE+r497wLSz58XtPqZeI+RNNjKD75HH576WWorF5DqSJ3bgiiFJVBKFxGT7AN+cECNgfCOOiTH8aB574XWYJn5D3RJ4reTQR2Ntx/Px6+9jqMrHqZIBOp7GQWLdltV+CEk7Hrrrti+c47IRyLGh8sH2lX+ipLX29EgJMfVZrCF+gRRdU9/baewN3f+j79s14hAExWVYKm9jJcDxMZp0l8KZunDJKMtGikzmgiqBU86Eh86FOfQO8uO2CIrDWBXgZsIVAnGV/RAF+THxTjosqMgD62gybZ6679HVK/uhsLVzO7o28E2RC9wijPKxA0kj9WhFkgY/vsj8q7zkb6xGNRGBvFZqr5lnDQK191JbK/vg59T23C8L98AbWTz2mZNbHZC88w6r71day64bcIy4yfZWwj861KkDBDhlqM2StlDg9JQo8/Djt+8lysZdbEYJhfMuViOwfYZ9wcTqDYObYsX77cXHauT/Tc1N0714uAFwEvAl4EvAh4EfAiMJcjYNdyUgFZ6elMzc3s9SxoZNecTiubqcTGySLUtZRgw+2xvYEsm63Qaelj58WTrcM9IKve6nMdyDKJ89iIb4qshc7Oar/Xgy4GkFujxak85LqnBbKs9vjNBmTZOFv2m362mVy0QzGXDwFZQSb+EJCVI7gkJVgHdyvu/OYl2HD3fRgbGSVAROkD/Y6iZBfVyKAq0ng8SzP2Y951Fnb6yHlNq1diBr9oOovRJ5/GLd+5FBmmGY8wPv6g/KXo1UQmUJiSxpo/gp6D98Pu55yGRQcfhHiknd5P9G7atA633nA9nnnwAaSZjjwhby4yf5YesB923m8/hDr7kGprQ4QgVomgkYAjgVhicZUIDNGXvenhZzbEAj/kD5SRSGfw+FW/xGOULo6NDiJDcIt2e/BVyGokqBMjuMaCY4SSwxpBqq7eHrzl/M/gLUcdgSo9oUYoKwzQpL1MTytlFPTTk4oavab3L/D5aWcsSmQwifUVXrEBidvvQ+6WmxEdXYMSsxr6eU+SpXhBSgMJaI3G21A74SR0nfsejPZ2oZKMoOuFlzF2xU9Ruecu9NAXbOyLn0bhiBO4jWXOnPRoBmTppEECWatvuJMZHWX2XkGKsSCKZzJDCsiSLLUSTqLt8MOw94XnY3BBj/HFCpUl52QQXB4ekOUygN7pXgS8CHgR8CLgRcCLgBeBWYqAB2TVbVW2h9m71EMekLX1HdsDsrY+ZrN2xkSgkUAUMbJm+7D3boYKt1pET6bltf5es12Hmbi+BQOc0gDFX8j3XMdTy8wYSMUZIgFmtqMHVJkyv0Qui9u+/V08edOtzFBHZhT9ospkA0UJEBVzNH2nqblvfhcOP/UU7Pm+9zUPoTy1aGI+/Nxz+M2Pf4zNL65ggkJmsyOrq0r2Use8HixctASpJQux47FHILnXbgjw+pGREp79/f/g/usux5o1a7Boh6XY+8AD0bvrbpi/5x4I9MwnsBJCl2RzMs5n2eVhJWNzP68tLyjjr9SCERQuBch6qlLumMP8UBQv/vZuXPuNS1AYpb8c6x0r1xlFaseaMvER7MuTjbTDbrvhsGOOwi6nnY2OrnnYnBkl2ESpXSKOWpG+XywKL0vQr3l4Bnn5Hhq7lwoZ+k8F0UVWWvsjz+AVgn54+jHECrwAWWBZMsTkmx5jHTeN5DC2027oO+tM1D7wTiSiPqSuux1jZGT5n38WbWe9HbkPfhDpHQ8got88fXsz0FmA7NB3LyEj6w4CWUUavZeQJJCpczIsd0yoJyWh5UAcFbLjDv27C4E9d5UTmcmASFyOXmHuwCwPyJqJEcq7hhcBLwJeBLwIeBHwIuBFYOYj4AFZHpDV2KusJ6EAI2tIbz8zEQHH+Tf9vZWRv9te7AFZbiM4g+c3LkT1s6UOzhS1c7Li2tSoQoSNnpOAgl30699W938jSAttHWxdBZ4o/vl8fotWfAabe8YvVaXROmlMBLJiBogp18qIEbT4/c+uxAM33sxsfz4ajzPVLWVzytwXYTsv230PLD/kIBz09uOBrr6mZfIzhV+UgEhleBAv0NsqOzSIKg3e/RGmGJdRYaIDCxYtRmReG8KLumluTgN4EZmGi3j4lt9h3YYX0N3Xi5122wMpgl6hZAqRtnkE1iTto5V4JW2ozGJh1cbTPQvQMsATu2NwPEvfZIWMlgjOUSZJGAkpMs02PfksrvzaxRhet4HsJ7LFWHb17TzldAFmNexbvgMW7r4Tdt1/H+x1wP4Yo3eVgLMxGsUHwkyFGwzR04qgH1lUrCEN20tN45MmgytBg3eSsjBMXKhCsGzRwDC9qX6MzC230tSdPlOROMb87Fd0KeukTxed7TGSnIfIvgcg8fV/QWxwI9q+cQX8f7yXGR5GUfnXv0HpuFP4mUUE1Eab3n+iF4p9ARlDzO9+C2tu/B2ClBYKyIop+6NeMmRkRVnDMP21qgSyBru6cfjffR7Jww6SgxizWyp5QAXjOOC0+60HZE07dN6JXgS8CHgR8CLgRcCLgBeBWY2AB2R50/JzzAAAIABJREFUQJYHZM3sI/amkxY6QSMtPgWiCFBpBSS5DbsGLy3yhbZaauObDchSfQ2QIlYQY26ZWGqH18MRpAdVuaiMfpS3SVrIo40g06pHHsfz//MINq/rR6gthlhHHG3JhPGL6iM7KrZwEZLMjFfNNWfcKJtekAymBNlXhTRNzPlvhdI0HwGmEE3Ba8k2+k+VUCNQhBCz4hEYUb+SIftY/yayrnyIJ1I0bo8RZqPET4I1AkW1QgltMXp3UZzo7P/yrRLAqvaw2XOatUOM5csTzCsRSfIRuIoQVHr6ngew4SVK9YYJChHe6+ruprwyjlAqjr5ly9C5dAGCzKoYoJl8ifU3CQ8I34QJhEn6p/JF+L2JKQGfZkeJDKwAGWtJ+m4Ns8xDBBKXUhaZvuo6DP3iWhTosRZlZkTFYTg3gAQZUB0qc7wd/mU7Y9GlFyF/3+/R/u0r0UH/sUxbB4a+/nkE9juCYFMKcV++JZBlmYQ2bhbIkiHmqxd/A2tv/gPbo4JskGw9tl1VQBaJYpFqADFKC/2hFNZGYjjsS3+L3rcdSYCSXC0y4Yosa00yTxeHB2S5CJ53qhcBLwJeBLwIeBHwIuBFYBYj4AFZHpDlAVkz+4C9aYCsiRhN28rIzTaZQCwxsqYDmr0RGFkWyBIIoNgLyBIAoHgI3NsWPmUz8fgouZ7KKiAoSdCmMpZBemCIIBQBmQR9mmIB+kQRlCnRGymeIqgRxCgBqmRO+fkmP2oEOEoENPhxeifVM4/klYmP+FeAskVJ5nwEj+K1AM3R6xk2lVlP5dBnQ9UwDdeZBVAFJPOJqQDJ9yHwRpaYj2ynapVg2Lgdnj5vQRmLH5E/1LR88rEq8zM+gnfylUuxL0eU0W84jWKe7ckMhB0dHSbNr2C+Ii+cVzIFlZFFSlXFu6ozEcVYI8pj4mh/J1ZYs4NKThPXMNMKypErw2yKHazmhquvwvrLr0RlZBNjTqcuZhPMEZSKkZcVZebIDE3go7vujsP/7csY+MnPEL3lDnQxy+Ag/cU2/+MnEF26G5uKSRhMqZu0z7jHnWIo8NX2W8ssfPGir2DjrX9EhGXMEciKEciS/1iazLAQGXGRSpZtm8LGaAKHfuEzmE+5ZSiWNN5iMqfXZ90cHpDlJnreuV4EvAh4EfAi4EXAi4AXgdmLgAdkeUBWY+/ypIXunrc3HZClcNnFvAVSpsJGcRfmunTQma3QyeiYyrXfCECWYiAAQL5kArIEYtk4CFSZ6x5Zf2kzmvbLgJ11qRHICQRCpuxBYhFFgkdlZvYj3Yg/E0giAFWir9MY/55qIZ3z0xxchu6SMPpofO5jTKqUK/ooSyPshHwhTblimNdkrIi5yNPKDoCGmUWGk4zVSwR6SpIOEpjhxwmCkXlYGCP4ldrS1QReKeYCkQTEmDTABIaaHfL+qvfjeJ1Rly0glUyyjPUXE1Et4wsmxliAXlUmIyJlg1Uy2cRMCpJ9pfvqswKyBKZVBApR3mi+b8HMC/G6xZC5AGWSlHcSOAwHK1j761/ipR9fgcrQevhoSBXyEZKi6VY8xngW8jTb78AOxxyNA448AqPf+RGCa18gWyuG4Q8x4yN9s0IdXbwm/c9kzj4FIEsfsSxOlduyC1/46lew4bb7CbSRkSVpIYGsGtlmGeo/Q2RkRSpjPDOGdEc3jvrSheg+8jCCgjHDTCPiaIA9N4cHZLmJnneuFwEvAl4EvAh4EfAi4EVg9iLgAVkekOUBWTP7fL1pgSwNJmKVaAEvllSrRbTbsGuRqRSoNluh7mdldlO59hsFyBJ4JQBRcbfAkPFo4pdlCE0lHtvjMxEanBeYka5UKiDCzHsqb56yPdDrycevWIHsJNKGSgSzYvxbuESwi2BWiWBGiYBOkNykZkeSqQlrBDSKvpLx4CoR4CDPil9Eo3ibGMGRGiWFaUoKfUSo/JKu5SlhC/LvBNSKGCXAFmEZCX4RQFO/LjKDIj9EyR0BFX6mDl7VgRiBWCGWzQIgrRhZlTBBLzKvBPikUu0YGBlGlJJF8Zh0PYFmVcYjzoyFYRrXFyjbJVkMIXpb8db8I53yCdaY7IZiZBHoKlCiWOJXiJkUIclkkyNK9tUAsgTD/OhEG7KZCu/vw8BDf8Cff/QTjDz/Z7TX6B9Wi2KsmKUPFwE8In6RXXbBsZ/8OGorV8D3/Sv5e3qFVVLIf/mLqB3/dgKHZNJVMyRE0SG+yWHAStLl9K8TyLIJI1Z885tkZN3L1qph1J8ncMU+TWZclqBniIwvcupQKYdQ6l2EY/7uf6Hz0IPZrATC+CwE2Z9a1b9Vn/eArFYR8v7uRcCLgBcBLwJeBLwIeBHYPhHwgCwPyPKArJl99t5UQJZCZ2V91mTcLk5nQtbm9Buy8iML0LS1tc1sy/FqurY8vlSXuQAC2TqrLFrwWy8sVVzMFeuJpTIrVlbepvOMxEySuNk8BKKwHIYZNp65z7xU+DuVl9BanVkkZtO4BM8yiJwgxkRFtMwoC07aOtmXls6ZrH72XmMYQ5zSuLZABzJMYzdUzdIvq4Reyhbx/EvGL6tEz63C4qVkfsURoLm5YKRqvIRhZtxLVttN0ez1nPeeSlgrZFEF6OMkLhcoxxsp0juLflQoDZPNlUPe32myC4bJwAqxLGxhXpa8LzabuESDNIJP5CsmW2ClQuRNLDE/QWIyx3L8qI/pCfNhihMJ9oWYojBcTaBMEK5KSaJPQBLZZAK8DNONsswwf44w/WCApunlQhHFOMEe6SzZjsaYnsBXlOjZyOAQHnjgAay/+jqEX1lHE3gCgZEE2zmJ4B474cizj8PefP4qX/oXgoAEuDJlZHdmNscvfxYj++yFSIHAIy/XwqKrZQif/+aluPeO2xHKZdBJACszNgp/lP0qGibAWUUvi/4KpaK7nHQyjj3v4zTsX4RMpYgkwUk/AbcKWVtuDrdAVr5GwLNK/WYxiU3EFdt8BYozI4iLMEYMssLfuTmYz7MuLCVwZ7SzlFxWWW+1e5mMOLWXm0MwqFzoWFTeh7JfgoR5JUMQZko8l2hiXb7J/sqnhh9Sx+U4ZP5ld1Lf4zcRJjOoO+8TCFZmAX42TAA+S5+6KFmFdQVo2fTxAOXiksRm+Bm647kpPgIlFlJloTeeAiWfO/1nfmC5mErB3fXZtFkC5RwueA8NSLpsmZlF+RzxeQOB+mZHmeNTrcaoKoyKCgNOTNkc+l2lOaGzZdnVPzjFNbWtt6X1FCSz1Pwcb3mNZh8QH9JEUoxOvgPiUnozeQezTWjI57vB4WFoEjDo3WAzsZq9Ao6P3ExgMgmOjECBiS00PLJkqTI3KYIJ/qBriC5bMnUIsG9rbKQDHuvQPL6t3n7cRqiD3doEUCfks6MY+fh9veQu+5/iYYcgfl8L8n3DTRUB8yZO9PNrdhT4FERKjAGLVmR4tG3TrueO1yxwk8M8Si4ObnnU3zkcoxRX9Qj1GN2wxP/CfOLdHHostJWxidds5zUjfM+kGduUGrLAL7381B/MOMH5yniWX5+YtGwT7mMZqX9cI5DGD/oz5shGVutEOeaNUfKeVHEp/zebOpTo6+BIws0rbXQ030hpVbcAN4QUG5BZrbgUGRM5ZXJ7zJSLd291iaZ/N4+HnnkWWzJ/xb/Id3pIY7cGAm6eNTuG0I/OWq/ZlMuzP6g7RBR0XjfH5iQJ3dWh8aN+1C0Q9J8OxZ/bT67HD3UBjSGayauo6oGcupjBUONqlM+mn3PJegnqi3Wx6u3Pfo4pFQaOfHnGoB6vPD/Op4z+mZzf+BPc/NR7iaqFWhYhzsc4KPGv9VFRPaTZ0Wr8UE8rs48EtJnJ/qqIaOyqtyS7jdvxg/6xefb3qMKeLqPYJmOLYt1iwYyj7t5frjrHHDp5toAsq2qxaynNB7XJqt8nqZxwejNPFA5brsa1mH5euXLlFhLGdENpr6t/da++vr56oik9J+PJz6Z77amcJ49qbe7bOGxZ4+lZmKQM28p+yJMWTqUFJ//MmwbIcoZAC2Uxg/SlY6ZkbfbB0INigQzro5NIcII3g4cGAw1S+rJ+PTN4+Wldyjkw6AJ2cFJZ9SUGnJWx2bjb2FuG2rRuPMWTJOGyZRRTxvhyaZIn4ESMsPFZvAANY4A+Lt3T95p0Fcb9vMzPjqyTzsF4or+1Kt6WMoW5VOMKwEcAKctFhL8tgHaCIeU7/oj+X91Bs/gRRPfbE7VDDkRg330QpIl8lpOHKhluCQJOYjbZa7W650R/1xTLTyCrygW6n4vaGtlDSS3Z+tciVcxgM9GeqthVZBZWIlFUyTKrEXzxcdJek2l8LMj1Gye2WmNxYqeFn3AnTQDzBC16NhFI7ODLlWwl/Z6QF0EwvVg43aaPV4zzu7KyKBLE06y2yJVynpN+xVQvITHQfAIYuXCwRvYxsr8Eaq1ftw6DTz6KTRtWY83LL9O4PY7OviWYf8jeOGiXJVj18xvQfvWvjNySej8EjzkGtc+dh8zS5YhkOcHjgk0eYG6O/l/fhttuuB4jr7xCxhjLyIyTWuBkteBknUayaez8lkNxyDvfjR2OfCsqKYJrBBICjHe1kOE8z90Y4RbIMrPZGpef1RhGOedsK6xBmYutAOaxF3CsJIjh5jCWYRoXdBEtDvWN1nvmP4KTXMy5OkqMofoH2ZEMLK/PRQBltUVmA9WkPTHGviTmHx/winnIG4As3rzERYSALL9ZaERRZt8Msk8inWZyAC5vCfjEBTTZQzFTf58BIJQDkVm4qBtW+IAE2WfYPerAme7jcqHHZTkBZQI4JT63IT8XMZTh8rICHAy41UJajDJRCT/BJLNeTBsgklkcTB+u1oa58JrvqvnMdW1o9SgaoE1fdaBgC8gy3bsIQBX6ZjBKXk/3Y3tWOa6NMsBt7OJ+GRTqXtawb9y3TuOVyuanh2E1JLiT749SBBwieZQRHBlBKdVlsA7br00xTfn5pa7dangZ3zyZrHpllklD45Zr2li5BIi23M8noFLvNgIhSsRBybxCJPjKR69BMNNs84MjfZGLbXXgIDPACrkq8Ww+a+Vgms8RJdxuDjM+jV9A/VWxMGjC+Pdurm3OJYCtKaHwAr6DdYOcADj+J6C6LcMnxowfercJWqgH3gJZAsIFDJC3zd8J8IqYy/CNSaQ7i0yCi0l2v6izvVQnjYHqW27Lr7I7h1D1J41VFp91ObzWfBpf9XhoIKrDRhxRWV+96/gD39HNjiK4IVbqqI/9AUJCQcabvp2cbDBORTKp/2J9MK1QOMcP3UPjkwF8x6/msv6cjLDxeC2x8Ln5VOW7wrwnOFfZxP4wj0x4s0g2INH4Te08UTFiI1cIgjO1C+dM8jAd7x8a5JncJ5/qRqBAwDvC81lss7Fmx5OpPOMtxo8qmfQG/20kvttru42PL603J0MkFLuMDDNXywE1ZXYJ1Ltd9/BpdYu5dtJsAVnO9ZYzqZa+1/pzKkQBC35pvu0Ed1atWuVatWTL1AhkWQLIbLeTB2RNP8LWFsm5xnCugSf6Xneza+OxMW0BzN7xpgOyFFgBWFbaZoPtFhGeaBGpa4vpYx+gmWpGCwbpX8skc1v+mSibyuKUTuqaGrxUTrGwxMhygl0W9HGCfjNRjsmuEeYC1wyi4y9uCwKqzIaRReaPDhPL8Z0CM5iPz0nsQNwYa/uwOgFRZ91seVqBTOUIZxIEVbTTHhJFKDOE/P0PwferO5F65EV0jg2i1N2J9E5LUT78LYgf81ZUCcTkKmSFSJYYaZ51r1VsA8EY533ateN1CAIEsly0r9mA0bvuQmLtK1zUFxGcNw+hpYvgW7YExfnzkevsQI4T9BIXwW1kYynzoAAo7SaamPJ7sd80uYvmE5jno/X7wGp6aWXInIozo2AbgqxTjbrB0ggZLloDcbalBVuJ52XIgKhw0e0jqylKNpPiaiWRFbMwpaE+wSyBkZwOY12IDMVNo1hQ4YK7p4MAQx6pBx/Do//8X1g6OoIg45Rn9sd5H/8ACu8+BZX4PJYLGCYjTNkT3RyJkVHccs01ePKuu5Ffv5GMJmYqJOCnfhWKRlFc2o0TzjoHu7/1KBTiCRQ4uVM9fZJBCszazkCWYcFUcwiVOVtnW+MH32HZ+cwW6ePFOAbrq/ZpH/la2IwFyQQzWGbzXAtw4s8JU471l2Q24jJ7qRIigNc1K1FWRmDVMJEF/4IuBPq6EH7LUYi2pQyLqMZ7G+6Pg5GlimkxGhT0qoWoehQBscq6V5F/+jl0blqDYQEWpQoXp34yLyQZ5X66wGS2dZBsQzdHnmOlEiWkM3XpdSpK/7k8nzkugATyVdi33RxjXHTVKGHtCKdQ3H0ZSrvvBH9nN3JMWNG5ZVk++R0EBop+WX7pJdSefAh+gsd5shnFIEiGi6iwn7g6ynV2m0ACeej5DXpkhiIDdIpn4eYIVAgUF8VYkYTbh7EC+zozoQY7mOl0eTf8Rxxrdmz9ZkGuTjK+EDbPhd5l+ob8GYKjArKCZYLt/MzYhlUI/OlJtG9cz42FItJkSItNmpBkmUxSk+BWiUDC9ayxkx4tgPS8j2Mgx5EKnyHNYcIcP8z7dXzXPVCnyUz7yDEZhxhP/vYUqjsuBfbZHcVeZqGl56CwnVZrac5GEBT19tVXUHjlSfhXvowa3yFlytujEXLSKu6A8Col43ou4gSTzPghkIIbKxXK/WtiPokF7OIIcFPFUDgFQhQFZPuwqY3vLcrnsfNCBPc/HDFmIxbg6wSyROcT80ZnymYxICCLg0yV1KWiEppw/Mg99Sy6Nq3F4NCQYVbHyUQOsG/wjmzDEDI5JiZpQThsNX8IEGSujbPNjXWAEqOwHAZoY+tVQs3j0+r6OZbWWBGQBR3g2FHaY2dU5vcZQCZa5yg2PTgDRIRjhG9tPwrP3Ifiy08hXOD2IQFTH5Oj0ADTRevxVI4fajPTNpq38X1igCX+ryIAm+OUmyOQ5oUSvAdZufQJwQBZU9EKn/P2dmzaIYX2o081c33DwjJTyHEA3vSoOthXIwiul5OAzpoAPP5YfGUlyk8/g86NG7FpZAgFMru6OEepcs4c4ngV5ucKZMEHoy3K32L8KPD9GCWDuMoNNllERKROUFkFzClxUIv3V6v+UeL4UY6FkAgnUFu8ENWjD0I2mSJDK2w8W909/W5abm6dO1tAlq2lvb5JBjWelEjzCrs2axUNJ6nArnVmAshqXCP39vZOWz3Sqg4T/d0DsqYTtfo5HpA1/djNypl6SAWqWI8bIzMb96tyc8NGho6upYFEE2PDJnEpm7NgicqqsjtBLN1rLgBZhtXEetoBywJUVsapSagt60RAj5v4T+Vc3dNmSTRtwtmGM65CFbaAVXZDbcvGWt0U3dbNeqpZqaJ9eVh2l1M26XzBTFRO23Z+MkfGipwuUqLXKRr4I09g83U3wvfAI1gwQt5EqooxTkAKnASP0aA8dNBB6D3zNFQP3J+Z8KLMiigdx/T7QoXMqlBYTA0umAn6JfIEYB5/Fv0/uhzJPz8JquRYf+7UBMlUae9EaelC1PbZBX5+BRfPRyXRhnJHG43tyVDgQiDBRaLiInAqzMl+PydRbU8+iQrld8GNG0hAYi3nL0Js3z2AJb0Y2XlHygjl+0WHMM7wIiyDvLMKXAmm86Tam13rOhtOE2odFswyDDpOEAeSFJiUWEbGq9xDr64Vz6FyyRUI3/8nyhe4wCTjbXjhQvT+/QXIHLo/QmRVJLng2Mwd4di4LGAqfWmizwiH3PDSKqx49FE8/9DDGFq7zuzCRglaLVi4GHuecRJ22msvBMnsGSCoK3N9yXZ8ZGMluKvLZfV0b72l3Z2TTdsnly9fPqV+wf12RrCENmlHctxBOfNcMsm0gp9Hn7cspaBkWbg4fP4Y8uVifTzUsyREiWCCWYTGCWIQAHBzlAVoElihANBQpEqkPvgIIgY7uNN/6N7IvucjiHe01+VwBAEMwYMLHCNTNavQOpNQQiUhKhX+YDaS125E6Y8PIXTFJVw4R5EWQMHrJgzTRswerVq0g0mWkovDR3+77Fga8VSSYPK4DFrYhORkvKfyf7o6yJhS9lLD/DvzaOD0E0DaIgZZR3EBWwmbxgzbhODrK2uBm34JEGQvEagwSSXIhvMZWsb0jwrHFXnm1bgYTQpMIgOiwmQNAt8EdCpZhJujzDYKsa1qBD9qlHnlCUrFJedlwgWc+hbkzvkAlFl4IiBry5qU5StzQOMSmdKz+oIVa1ahRNZs6MofAOxfo2T6MQcFWaFmgBrvVOzfLZ4fK0OatI5kfJiOyr5Q4Zgo0ELSRwEjksf6a+6eH19oETdP2MfaueQ87RjgjBNR7uwZl+q2Fi7q7RPXM6H+cf/twFW3cGGbQonvpViFQJbfXfmKYrCUS9wUIAuXi3E+nXxX0HeQ4wc15iT41Bn20z2UXTghtqKY2FW2F7tgke9iydtx7IHIvetDW4Cs12TYHQeyNKCob4i9qnFfYkdipvCtWY/cvQ8i9rNv18cPvtcEhEcIZJnxgxtI2sCq+evv78mOlnM8AkK5PN8rHAf9AtsM7ZkQMPuiMv3WudHTv37V38d6aYeAlXr3iXxmjudm0QIMsQoiKrWCsck5IvgfRbif75YbrwbuJsucm18VAsI1ljsUcdd+ZbaTJIVit8X1Luf4UZOMM8YNFBY5JIa0m0PlJCuxImsFWi8M0oNzHkEaMe/wrsOQP/2DdSDcsLJeC2RVtWHCF49kyZKSCsiqci6lN77vhRcwds8DSF5zOarzkhhmkTtDZKtTah40DHReX1Jn8gKbtl+LNQbvajYElIBHG4xmzsS+LhsH453aYvxo2f98PSyr3i/sDSccBXzsPSgyK7MO8THmuYn9G+jc2QKy7HWthE9tatlOzkRjWxtKrXvWrFmztaf91eetMsf2o56entcoW1r2L5cl8ICs6QfQA7KmH7tZOVNAhtOjSTeZDSDLyqGcmlw3FbJSQmemPwuqbBN/qSkW3g6mNgudWFiKtwV4nICfLmk/P9uDmCk+F0iSFxqQSdNN9gVlAFQmQJUjw4WiJT8bQIA7XJaRZUC6cTmi7TP61+qtVT/teFiAsRHIsrsjts7619bZgnqlMco5Ori3GSqj8OhTGLrq11wQ/AmhzDAnxQVkieQEuHBJccFbGiZrg54sURqGh888AaFjD+UknOeOyx6d8Wy1k2abtkrGho8rsAI9LyqcsMkLov3PL2Dwu99HNwGotDyvOCOM8UubmxUCavkUmUZdXHgnOfH6wPuRImCQn0cmFDUVytSXpzeUjwyGGIGpkmj1V9+I2i+uQYLshVCYTK4oZWuLFiLf147COWcguXQBfIt7MEgQYowL+CBXE0lOICOcbGUjdS29pSYLgLA/GzYcJ63+CHcAS2GQywZ/soD4LXdh+D++i/jgZhRS0nAkMEbgb97//iTyixcgkSMVngvoUWo+AmKOuTjGinnMI+MnQEBmYAN34Ue59OclQ9zR752/kHUlDMC+li0WUOYfotLr0yOLHZEG+SFk3d1+C8hqq7C1QJaqP8Y2YkoKsoAKSJ/wfiSPPQC+XQ8gmMCJr2EruDi0ojLSKDHp+M0Y78EJUmrJAqCLvY3+cG6OcqiffVJ9hTvDBBwKlI/5n+Bu93MvIfWW3VA47/OItPM+3LEXWPJXQJaqZwaAuolUgWXkOpZA1npUfnMHatdfjeDRh6O6x57s/wQRJAcNKMso21WyS/Z1Vwf7zbqnn8LCA/aty7jYT8y/YopqkaIFpJuDcq/CE0+j+vRKRAlS+N59Dq/fQx8gYuRaQ7bwQFPiijLHnwjZmZVfXIFNDz+Otv0PRHzvPdmmLKuYfG4OmvBUCS5VGcegwIONgxgbHES8bx783fT/K7TifDS/+WhkHeWyZEHIK4NtWyTgXnuK3oN/eg7xc49G+exPEL9nvM2CsC6X1vfWvsPwWgyQJW+mMDgc1VlKr7yE0rU3oXT7rYi/g4v7nXatU3PIRKpWMlz80s/QRzC1FSNk3I9r0loQEKkRYPZ1U6LXTvqOHljJaK12sUXW1ZZNEyIQ+6enkKY0OnXaSQSyTiXbtoeeiHzvCANo0bxiKmoRH3hVQNatGPn+rxA7m8k0uPMeFUgdrns4TvvQuEEmXVkbJZK3cfwYWr0andxEQSfjK2MuF0c5utnICMsEHMTcHaWUtvLiakQfXYHY4buidMHfISRGlkCKcXqaYdoY+VddwiaQ3ADhhpfFjUz96dUNKN58GypX/Ryxk49HbZdd6+BBKccxiOwtMlh8YhBLCtfsaOUjM7QZI5v6kertgb+XfYQLUKs2M3LAVv2jxfVrPnp1vvgScg88iRjZzD5uoiG+kN5fQFJk0ZaPP5n5jG+0fxjFy76DgT/dh7a3HIz4bntx3sGTJV91c5CRWDNju6wHWF+OH1kyaGO95JvOU/9wt1GUj2ygvYFYTAQoCSqP0gevbdUmZG99EPHPn4b8cS2ALCJsNc4zBP2TK2f4pWbz4JXVqN18K7LXXIvEuWej0rWQ8wKCTSUm75EAnIz7KvuIGHZNj1bjB5mBWTLh4z3ddbBaNg7y8NPcVu9jw0JucrTqfzXOsZ56DrmnV6CdagHfpznHCraRSc+ux4q2Kp6bpn89nTubQJYFrxQPa3Gj+2mDRl/NDq1dbDIjp9JHRIRNmzYZNqybQ/d3Jvjq6OA6YZz8MBNr8FZl84CsVhGa/O8ekDX92M34mXpQraxQF7csqZnQ6DYysjQgWDbWTFTElluDiR5+Xd8OWttiEJhKHSy7zQ6iKmsmk3mNF5n+ZllQFmCx4MtU7uHmM5K46Z6SGAqkqirTHne3ZccqDW84VDCAm/pJjSCKAUwIfOl3to9Ydp0d6G0bqK562NVOhoU0bipvP6fz7N9sDGy9LQtsfpoU7E5JrdJYe/s92HjlzYiu24hAZwSbKEtJppnxLkwwh6bV8SylR5yYDbBshX1mY22bAAAgAElEQVR2woEffQ98xx5fl96Ns+KcVN6pgFlBshRq3PEuCDZjXOKcrbc/9xyGvvs99D3xBHc469R9nzyGtIjirp7AH7EBBAg+c+ixWHQuGWJkaPl8BLY4ed5ISRoVMWgjayC2aSOyl/0MkVtvIwsqQ0UC6c4ZTjjpF1EkI2m4YxEiB+wG/4kHonDw7khTcih5RjwbQIogR5q0fFM/Aoo2lnoObOKAEn3FkjQ1yWU5WewNY/SFR5H/HhcPf/gT13tcfJI1Uor0IPiusxD/yDmokW6dEENDAKQxOXK3Y1sRQMrFqmIY5KxN2Rrz7Etj3BkOcCc+wl1x9SvTP8Sg0IRW/hGadPDnVlkjW/V9Z3s7+9hUGVnGhJfyE3m0BejXlj3tfKS+yH51xNspS2Fbt8jq2Kp84K67mBPakw6KxbRpCKueeQ5L9tgFgfncryVjy91BDz5J/Aig1ri6lMFx8O5HkL7yV0jtvRjl8whUmIUon30pxxqkhcWCFuJaJKtByI6ScknfEmzLkRlZepLAzSc/BNDfzBhWVVgfLmbK/FSw1orPNIWabR7CM488jD3fenidRaB+xMlfZXw1arKXujl8tLG+5U4MXHUTQscdhvYPsi6BeXV/r6ksROVRzKEztIEJFX5+BYZfXIWu930QeNthXEASsHbbP8S4En1TCzb2j+qKVzDYvwnzdlwCPxmbhvng4sjTA0pSoBKf05BZ1PN5v+tBjHybAOWHj0D8jPdzQW3BkHHfP8fqK1smo4TjWJk0mzJlOuMCRPhWvYD8T65Fdu1qzPvM+agdeHBdjs72kw9QkWNhiOy+VtK8VjCo/4mn0E8vne7lyyiX7a2zKwxTj2OyJGQt79AieOwf+OUdzLx6O+YdfxRCZ5yFAsfLSF0N1RqoYHUr8qd+dQ2KD96BsUtvxrxv/Ssqe+yux2QcdHPRgGKLUbpUk7m4rsfxY80zz2PJ3rsB8wncCPx0c1D2LgCzwveepK2ywvbf+ygKP7qRrOP5CP7N31LiznuMy18bPbJKBKfEShTg4Gf/0PihJza4dg2yHD/SDz6Avr//PHDAgXxnjTNgtmL8GFfaTlpD/4oV2EiwonvpEgSWkF2nE9R/ydQyCH2LDtjy+gH2j/sexPC3fg7/6W9D7IyzqbJciAKH7YhC12r45mZWhuy5xHAa5e98G2OU1HV8nOPHIRxPKUtzbaEkhpto23r41Bc5Po0MDKJz+WJulhG8oeehm6PM8UOgZY1ta/ozNxzx+Aps/tJFiH/pVPpuntVUWlgjCO4nA6/Oq6znsDbvlxefQ/bq/0b66WfRd/G/An1kUMuSknM+403Jjbk854/GRL3J0XL8eORJDGVG0bnjDnxeyJ4yiU8EYPGiorFxXtX0+i1u4A9sBH5zJ9bz/RI/aD+0f+7TBC47mCBFsdKD4Cb6b5xztweQpXmy9YSeLJJar+qwG8V2LaGfBWbZv0+3JbSOsmtVrbEkdzQS6HEJpFvVUqtyeUBWqwhN/ncPyJp+7Gb0TA0eehjtAni2GUB66IVAz9R9ZJSuAcVK2pzSPDswzmjApnExZ9YMATs23k7Qx4JY9vJOAHCmYjVZ0SVTyzOOArEEHMgTSdTq9a+uwzNPP43Ad67cYkav3XjVx+QcGjertyw7/Wt3J6wpon5Wm1ug0TK1rBxRfzMA2fii1MlEM7Rufm2ijKtA9pKPs6XIWB6x4SyS8sZJhGmTysw29CgiLEgbj6LxN+hLdmDzMAn7nNwfecYp6Pqb8/8KyFIsGmM+WXyKnARKniF/qxInv0EyMJIvPI+hS7+L3scfR0JsBs51RIwosKyi8fsIZAVlEMyLbtr/beg87wxk96LUkGbrAe6ybuTiQKBIt2wl1vVj+Os/QNtD93PBk6VEy48OmgPTPoUzfsZ6oIQ0GV45mrOHj3gLPSeORGC3nZEmCDSUJ1wwLgPWoFomiKZ4ajJmM7OUaZLaUTBWu4gFC1j/iyux6fJfIDlK6Z48J7L9GOtahr4v/C2qRx3KDWRlq+TOOxfhsSpf4oy9m6PODqt7nPk4YdVCs8wJoo9Ue4GEyJNgr74n+xWt1cm0UUZHUf2rAgP/yoV160rjGshi9QuUX0bUyEpTeOpngH86FziMLAKZP7vEUQICiXlpzWvpugXfaB5DK1dxoUGJakeC8XK3EA2QUcguWu9Pug/7afh3D6P6g1/Af8AClD/1WQNkmR3xcY8sCTYEARiDau04i1VF6YhccUf4reS0kc3rUbruvxH8/T3wXXgBike8TW5AXFjQ742ZHflkkrFCOY9kmC6OAHfL16xcQWBvd8PsqBpT5S0jJb9xx8hSprUwFxq1y6+F78SDgfM+zPomQZwYcfXNeAsXE3Ztk/VwPRkE3/shMi+tQ/KjHwOOPsKIloLOrH/TiENAGwfKZKnm06O4ZiMKw6OILJ+PWnvMdf8wPA0WtMBuZsAZrdvu+h/U/t8foHLeoQh+8CPaxq6XvMHsXcN2kX0jYjwWubw0oLQ8MPm1cRXw06tR+PMziHzxsyjsf4hZ8IaU4ZA3zHGkCTGDnd9QdyY/WvFRAmsI7DFhRMeiBQhwPJNttEbegMpKNLLS4vqtmsT0jxtuQ+6GXyJ26tuAs89EJtKBhIpd4XuzlYkTY6u9jujal8nIYj+76Cb4rv46CjvtwoQavITSn7o4AmR8aUGs7Yag5LYcP9IvkT2202Iysph0wOX44SMLy8CbwkPYriY73x8fBb7xU4ItC1D72y80BbKMQbfRF4rJF+QmE5O38J0a27QOhet/icqtdyD+r/+I4v4HG8+jFEFzO36EJB9z2X6B/o0Y5lfHAvpWdYwLuYy7d51hWHHJGNVWi+/+B4F/u4xSOoJP7yKj09+DYe4NdKQpO2fykqYHgb7NjEf3yDBw0SX0yFqJ8OcuoOz7CKN6rERc9o8Jxo/iSBphjh/VNm7StaaMNS2+pIF6RQugVMZT09cffR61T/87fP9Iv82T39nU7N2w99Q/TDWDTDDB9yAvGV77EnD9fyPz+weR+NFXkOUcJc50hsWo0nEU2NcjRo4ar5846dFq/AjyXZslozNOSwikxBCVr5tA8JkZP9jD4Lv5t8j/+GpEmGTH96XPIONLkPXOeS03iSOScHvHFhXKCNmCTvnfTITGKmGsX7Hm/najdyqb2XZ9qbI412MCwpx/m05ZbV1VRs3Z7ea+3Yye9fWfl7VwOs1mzvGArGmHbmZP1EMsmZv1SLKgi6U2TuUhb/oSkbmkspWMUyUFYrlFsJ33SzNrlhP0caLmsz0ATLUlVA47SImJpXg3DoiNLCynVGy265Gj9CzCwUxSwjJ3/yvcwUvS6FhmqBtptLnmkd/Vs1mOSyEFdukwACL9FSIEwpzm9fYBdw7ETiDLykEVE/UHJ4hlgSwLYhlwjDvOMc6gNb2QaXqO0qiSvC3ITvBzEhWhwW2Siwn1q6HsCFlMlMfwzwLoDqJflr9n17rXgYORpTJOFcgqUM4X1D24MJcDiY9MoiTT7g5fdhl6yEYZ5A6kCBMBshKCYgAIuNELTtnVCCiFz/soqmcehVdI449ko+gIJDBMQ9Qwd9AX0AMk/chzKF/8Myx9fiVncHn0cyIfD1JSwZdanuYqYW6zh0ipL2cCGKNssrzP3giecjQKxx6M0R160JWuMnlcuk6RNtKwOvOtNG7qKmPyNrr9yG949LH/Qfn7VyJO/4k0F+kxcttD8SwGF+yEHf/lnzC603K0UR5Qi/vpj1XGPMqiim49ZrjjGlQGRpbNZkYNEcwToJfNciInUyUuwHwEurRk8tNDrESwQm1MHh+iAsFcHG6BLKl/fNxal48YyKTDyRcg/c/vQ+ytp9WTg1mdynTLSKYUlZzGUioqA3wZlxBkBEGsCsHOgMvrF7iYl0ezkcmxClk/ZRS/+yNyP78WocMXo/KuLyJC/ykt2Osu+2LF1YkKJqOp2Z1W9kqtSLnQ0IY1wZlkP03er7kOHXc+BPyfzyN/5JH1lzvHkDIn6FWCQWEDxroDQrUrXuDYE6EZfo7eUGECuCqq1p9GdSTjJRfHZvaz7t9yIfr9n6N2HBcaH/0g455inCgNMvBvC+kB65jlR9poeo9Lv4/yqvUIfugjqB17lPFASRlX8+kfBfMc1DO/deoJGSX6LZYWQYohJh/oFHXMxVHVu5l9O6NEabxHhkvJ7vse48L8Jyh/8i3wn3r+uL+NeoT6h0EmzCEfqjzLkKD8SQzOkjK2GjCMso0NK8jIuhKBx15E6B++iMwBB3DxWQfLKgF69dEDKaJH26BzTY5W0h0yvCp8SANKliB/KPaJiBahslZSaFqZQbeIXT/j33vjH1C4+hpETj6MQMUZzLTXUWeNTKF/yFpxlLFtWy8g6w7g/7sB+O+L0b98Z/SKquVyo6DG9h/hg6DFd5gbKAlljBsfP/J8NloxVlp1HfU/hdE8ZoxtPphB9I8PInfJT/i87IDoh/6JpJ76u0djiH98flA3U1fGU4GKhBfN+KGySglZQ2LzWqSvvR6RX92F8H/8X+QPPFDWVUjwfVFi/6j5U1MbP1r1D75nc8yOGKPBNrmoZltE4xtvU6+Xy/63mVfrfojM7P/nYlTeTRbm+86hAXk3+tm0vQbKbrERwXK8ynF5Ea0S8B/fQHnFCwh+4XzkDz2aXYMyTJf9g1tm5t2iekvEasYP+WJ1xLCZce6Wn5WbQ87sfGePsA6C7Po5gvQRvMaFX0f574+F/7iP18cP033GbSnGfav0M7dxzHvfAGL8GlX/4G/jq1cgd+11CNz1OMJXfA2jBLLalACUz1KlnKEtQ4LzIz7ercbXVv2DY2mNcnVfkkl2jGhRuDDnQLIR055JK+lzi+sPsXadt96LwmWXI0hGfeAfPstNkhh9CJW1mooFlx6gbppuLp07W4ws1XEiIMuyoFqtcS0zStewskS7ntGc22wcuzjsmlUAlq5rkkGNA1qtyubitltO9RhZ04+iB2RNP3bTOtP5QDiBkdFRd0bFExXGeX0rPdMAYGWFMwnMyGdKIIsdlJxA3Ezep1nQG5lIduCzdVe9xcISe8wOgPZ6c4U11qx+ArfsDoY+18h600RwWGan3B0LUJoSoVxEAI5Mqtu5sElzIiagJ8LvNVMtSgZKKr2MijPc5iVvo2mfDoqyzp3vEv/zySSTRuR+ZvXxcUU06h/jpJgSJrFEOHE2UzICH0V+ybNF90jQq0dyljyNfUYoQUxSjrdgTNKTMAYTvLeyETY96qwg8kwoK6QZMm8WevZZJL5GE+MXnuD1IhhTdjKGwFejbSvv3U6z7rX0x8q8+2wkz/4AxuZTLkifJXIRDdAWpJlrkLuLGxi73b76b3jpgT+hbSiLPkorfGK68XkZoSFyjQuENsWf96zxZ9V1gMa7+YMPRucFH8HA/mSpkM8f4+Klg1m0spkiASvuJjJjYlmSDk4M18eGsTgSRIpZ1dZfeS0Gb/s94jR9V0bFLLMido4WsPm9J2GXj59PckEfJ1m6X5meWpxmcvFRDbUTFOPiQlwzZQSTxkwySlZYsoAkQbZmx2a6O7cNF7jTzhd0kgtmgiIxLnyDZLjljCSTICXB1JAxzvJxckfAUm0pY3xO83Jkqbk53AJZdT1G3UekSJAxdDJ9UP7P36N6LCfpM5EfnjHMCrLjYiDACXV0cxYbn1uJvp124OqG0o8tsq56FKxng8nQNk57bxofY2Kk1pPHDRc1Ipb94beo/PBaBA7eFfkPfQJRZpjSY0huwfhudF1hYWyGpEjhMxxim4gpJyc9o0BLr0fg+79E9Y9/gP+Ln0PtrUcaMNJIWOQOz2/Vj2zeLltu9Ru9D6yHoR27Jx2vaVzdf82d6P0A/Yn0bLAvqxQZSXjZhySMseC49bvQeGX9+RSbid5/duzVett/z+0ofOuniBx3HPCJ93N8IogoocuU2ldsAoLnQ+sRvuwnqP75Wfg/RxbT4cfxvn/xkmrWRnYyaxmrTn9HOseR8cR4inhAQKBE5tfoy2vRtWwX9g/6qLFrOjdCdB9n0o2Wz47amNfOEZCKceFc5HMa/v1vgf+6FKUPnY3gWZTRjkvH/gqoGPdAMv2DMS+yfyhdiMmnuHkV/N+5HoWnH0Pkn/4O5X335zgqmF2gtWTs9eeJ+RFNERvfhRO9Gy3j17CC2YfMZx57HOnRYTKQdqL8iL5QlGNL4q3+WzP/1hnBmrA33sf2SWe8rW+l3Skv8/mL/vpGlK+4AcF3no7i6e9AmFllC1zgRmSK34IQqJEzwPr6BHT+9gEUKUkP//R7qO681LBhpgNDvqY/k8WkMT8m8I5ScayhF9fDz5HRsx/j0cdxpb6Z2Hg4nz/F0spZ7PvdsqYD3ISoSHPM91eA9S0zsMF770bh0ksROfBQVD71aQTiZJWIwKnMeOMopwGytIlpCJ18mjiu+xQv/j3DyyUGX0XtiptQu+NO+P/9y2TsHWiYfRo4inyujeF3nWfWsgs727XxWcBKeiA99gziB+4FMEOuYYaxjygbaqlKEHZcmuy01LBt3yjr+UtM6q1m+pUsGR6+C/j3H3KT43gUzz0H4Wgn36NknglUbGFBxaeGzwP9SEcH4bvkMpQIAoX+9/nAWw43Uru/brkpheMvH1L2PWZcMc8K3+l4YS2G161Hxx6U6i2m9JTm6vZoHIemcqf6K0KeVQJliwTN+EQ/9RRKX/g8Qp/+HCqnvMNk4a37pY3zo8zLpf7MV2SuLt9Vse7VP9hhspwXxTesBi6/CbjnXuAnX0Gtb0diSmQxMa5hjofmCrI9eA1Dd+IS2yx1tm/be5tLPPYs0mMcP/bcve6RxXkR8Xk+1nUmotsGMLj+nTejzLatHHc0IhdSRlvPnsK685maYv+eSlu8nj8zW0CWk5Rhv7drsxizbLYCopwb3tbv175/BgYGpjYHa9Iwdmy268hEIrFFTbEt2tMDsqYfZQ/Imn7stvrMiSaE9oUlhtBsH3roNQDYr5m8n5Xp2UnY9gCyXvNSHJ8w2smUBbW06FRZG40BXw9AlvUrsu3mZMCp/L2ceOQIbpS0gOAcUYsI+dcog1mM8ciK5SGDci1p+VkzgY6EyFoiQZyLeDGZmh1VLq5Ckioxw5OPBsGoUoBVUNplToLotRKimbuuUzSm2fVJu+4TFOOL4FmuShELyyJQa5RAlpKIdRYoOeGia4jIV7yVCYYAgCZAVpy6rVyUcgjJ5ZgK3c9ythOQ2MwU3NXzPgjfqaeZDGM5LgTMy4qeSMqe1MHFTebPL6Hton9HgYuPLsahwnNH9DkaoQfylARWYthEz6HaPGa2a+eip6sbpbZ5CO67H1KnHI8NNHwWSCe5Y5yyxzJjL68a1a3GCWyS4EiM1JXM089h+J4/oP+uP6C2ei3axJzgIlvtFeFCpfCxc7D4PTJl7eCClsvVIMEmohXKEpeiqXxVUkWuPJk30Xwf4D2UGUztX9TWdpOjg5P5DOWNOYKXMsYOsO1CHA/qu2SUTfL+EZZXQGSAu7vKAOWjL4X6h+5Vc5lV6fUAZBU5iV83MoDLLvomNjz+HHbqXYi3n3U6DqQnTyCRqveb8cV446Lbgh+TNsF2BrJq42a5zgWy9aZoBOLspNE5ucsPbMTGWx7AwveeSO8+MjgFfgpgYv/Ls4+H+Vw7x30rH1A89F6wgIddlDrHXHM/sQC3I5BlNwkmArG0URPVBgC/jCRUHnxkbmaffBHxPfdAbe/lxnzduQi3kgnL6m3psTEHgCynzN72Y2c72b/btn1NKnRmjl2xeg2Wk/EVmL/AAJB6H0TYL+rs4XqWKud1LTvX+bvGv9v3eoHP3lwDspzPepV9JEtZuTJsGqBx9SoM3fcE2o44CMFlS8063NbfCWjZRZ2tp3PBZ8fM+u+0/zR3gSwnGKm62P5ugf4aTfo3PPE8evbeFb4dKT8Vg5HvoZxk+3yza/PLMiHs2Op8dibaMFBcdF8Djur5mctAFl/yJcl52RFMModnXsYoF+Bduy+nRxaBLAfS5gQBrWWHBYAne7+8HoAsW3YLYLwG2H38Kby8YT2W7bsXkwHUN47GhfXIp7mxlHIn7feArKmt+LYXkNWqfze+j5zvov7+/i0Km6nV8q8/ZfuinafI7F2HnQ84Ny2me49m53lA1vSj6gFZ04/dVp35V7tT42frJazJoMCVmT6cCLZlYulhsUbfM3k/I3njl90p2x5AlnNCOJG0UVJClU+TJeeEsnHRNpNxmdFrEWCwi9BGUED3yRNkinNyGOLk0E/wQ+CDsvsJOMoRhKjQbNwnyZTYHJpNiVVhZpx1GZyy7DU7qjwnJHCF2e/8ZFcx1x8BFv6/JH0VZqui75TYUgUubKv0XPJJCkHGU4jUcGUT3MwsfSl2c5mKF8T4IXgi9oDM0UcIz7SRpdL8aA5kxfLMuEcDIr/8Yci5qpQK9O3KI7/nXgh99nwMHLw3UjRSyoiFojTV9M2oJOiJMTBKn6JbEPnvq1EuUOYXI1urlieAw1gGmZ59jOAOgbHBg/ZEYp+dgd0WwbdwPoGqKGqJdoQWzMcAZRNF1jvJXfkAzWIzA5sQjQUoo4ggMzyIPP0GsGIAw4/9GYUnn0apf53xGqt7U1EeRjPZPEGy1Bc+hrYTTmI8KSWkaX6JLtdJ7tQWimwpyunM88udT/lX1RfKMkupLxAjLaRv7ekcBjrizGYUZJuQOUBpmLJABjZuRmINM0ot6zZ1rpkU3eRzKNMiWW0lZi4ssK1ilFO6OeY8kCWPOIbzgT8/ived9U4MvLTWLC1S/z973wEfVZV/f6ZPeoXQqxRREBFRQUURFXuv2FGsq9jbunbXdddeUVzF3tbeG4IgihVFpfdOIH0yM5nyP+cmNz7mB0nWyBL/n7xdTJt58959t3y/555zvgxoRp97Js49+wJ07dq1vgnsvNEoQFEfgfGbrcjIEpCla3ZWMnX6Qdjk0X61Ae1vaxcH8i80Uu/XiRv+BHn9tX2XHdJ4N6kilzMx0Tyrf2JnWeaXmW7q5CzOZMbMx5JSbkUgS9dm7zk1edR9GI++ul17ziCUOXNMr14PtO/MMu6U6jsGh2W7/VfjZSsDWT6uHfb+UzdJUpkxqX1k8eLFKJ/1I8qqI8ju0Ilgnw/d+vRBXi5lZEzg/TLec9gb2PNb1pUAVeeROra0brckRtam4rkYQYoQGUzc4qGoi5so1WSwzl8F9O3Bir4cA7QKsExFxXu2StaiRYuMJL1Hjx7IzKS0mGuqTepscZfa93FjqoUDWc6kz3kf5n5dZEsvWgtP13bccBKDk0A445Rqzh/kwP4fRpxl7zjnLOcYtf3FAmgtHsji+I5IJ0dA1jAIGXeQgkS2HovGMFZQ1RkncJcKdjambPizAVmp9ilYtgJrS9ajbV8WR2DMGjMgpST9jMNkCtc8C0Yj6WxlZDW+IrV0ICt1ndDavGLFio02SRq/y//7Chuf2vgkP7/Wx88Zu/ye8zb1Pa1AVlNb6v++rhXI+v1t91+9c1OBj2FR1IE/zTWqS70Y+3n2qx60BbMaWxD/qxure7GCCQUrFshy7iRuic/b1DXagEdfbRBkA3BNdgKybIU/Z8D+ZwGyxMhSWzoDALWDBbeWUduTz0A3GFHdNYIg2g3n/9L9lIURyAqTNSWSdoBJhlhZ8tUyTAklkEwuG6tKlyDQ5WEi7lUyTPp6teQ6ZPdkRuiHtXA+qshg8WbTf6pDEYLtOyDOJCbMZNf4tRA8iTA4CdKLSlVixIQKy5WBlG4fE8QopQV+Mo4aPhpjZBE08tKJwiTVNFynVNFFqVxiyBB6XZyPtT3a0DRdXmCUX/CaYpR/JJNlSJ/0Jfz3vobsJXNRRiAsQdMEX5iJCJ2jk55MbGB5dk+/PvQwOgj+Hp1Q3aYAUSUWYcruqikDUsl1SjM3sA3zqzkOZs3FUprOVq9bQdCQUrWqCtTQBDm+nuBYSQW9U3iv2owmsBglOEiMCNmUUEXb5aHz9RfB1X8HJGkMlCSQRQiJUsA0hFRRiXWiJReSBMjLBEDyUXmTSbYo6WHYlCra/OGXrpRgoYcglpc+bMlAElWL5sL90TQUfDUbZf27wMvS6AEa2Cf6dEcZvaGqCIpK2ijWWnUzzX5bPJAVomdeesAwsk45YTQmv/cR0thvK1XNKTuI26+7GePGjav3ebDec2rxJoFZW5mRZaWFtoekSpos+OIEsDaeu4lCz16HeF+aNZOB5RYQWk1gW7536tDEs8RcWr16tZlnNed27twZoujbxD01EXV+5tZmZOnaUgEa52haT7A9kyNQgJWpOBmrNOPZnVdEEJu/N4qdWu8Zey7nhkmjO85bGciy0kLnPTuv3wKPqdKv4uJiPPTQQ7jj+uuNr40soN3+NJx8xmk4k2b7uwwZZDzUJJbVUc+gqfvebqxZ1l4qiGb7jKo5thRG1ibjOa6gId47ScGUy0XoMcWFbiErpfXsjCrO0RmbkFS+/fbbuOOOOzCfFf3OO+88HHLIIdhhhx1MP9RYUuUsHbUsUDJnWzCQZfvNZqXWZDljyVrK6IoQIQvLz3t08X7CZPy6yRRXteZNSXHtfJQ6b6X2l5YOZEl14Q76MXsefTHXrEWRLwNt8vOQ36UjbQ4I5tGrzs4bTV5THIP1zwJkWdadjQdsTD7pjdfxxYyvsN2OA7Etx0C7jh1QmFtoFPJRenj6M1oZWY0EyH/In7cWkJW6mZF6M3Zt1Ve91l6n5ptlrNzc3DxTrHRnHl5QIJZk7WHzyT+kgTdzklYg6/e3biuQ9fvb7r96Z+pibAM6C2T9Vydr5MXOz7KDWwGRBUFsYKivzR38zuDCKdnbGkCWvRenv4B+p+uyRvpO0OqPuvc/8tk1eK46RpZ9fk4ZiJKLCMGJ7EoCUwRIyrKS9MRKIp06mAxWlakmEJL0hDZ63irhrSBB/7x8v8Cvhg79nY2OWP4AACAASURBVK4ZlMh5CDr5UMrgM5DpQ87KpSh++z3kvPQhPToy4G1DZk+HtqjmzmuoZwck+naBr1MbStNyDOiSqKbBLA3G5e8TolwvwMzQS6lOVCajDR6NMLJq6IXlqar1hqGfV5ygW5xyv5rdWcXtL2ejpnM+wZ4A0qoI45HhFG/L1G3ZQrgeeR6ZH3wJX4RgU1ByQLJNqiJkY2Ui2q0rqvZhBcFRQ1HTvhdlELxvVadiOpvBnUI/WV/p8h4jyBMmSy2L4GCSO4sbfvmF0rRvUPrjLASXrUYBAaEIZZzV3JFN0A/L+AbJm5XJTQWbPcYAN69XX/S68RJUdugIL3/pIdAWpsF7hoAsgV0EWYxPGs/l5Wer/0aZDMRknq9/jVQNWk6mdBtuAOdQYuiliXycJuGRdz6E/80PkTd/OdZks5IpK036t+mNmmE7onroIES6kn1GvzFV9UoQCG3O0eKBLALFAihUyOC2W2/FHbfcVuv5pHalXPefN/79Tw1kmcpx7Hd2HdBX60thwQkLkpu+Vef9ZYO7aHkJ1n0wAxn7DybAF8Cy9cXM2OOoqAlj1Zp1iNIfSRT/77//HsuXLzdtt91222HkyJHYb7/96plg9QwKdianZ1JL8Miy/duZJNdLSENiUzCApsefSzLeOfNQNms+crbrh3j/nrTNYjEFB7NoU2BHg+OnBQJZm7teMy7q2HZ6jQCZv157NX6aRXNpMkjl8Sa39yFDd8W/H38U/fr0NowstcmmQF8nqGoTFfvZNp7R7NOSgSy5lodVLdQsD2wfeqgVf/kj8gnkBchSU5NoTClh0fj67rvvcMstt+C1114zv1N77rbbbrjgggtw1FFH1bO31A61QDCBnhYMZMl71AJvumbdq/WyMRWTl7A9fpqH3N7dEexNqSWtClSBNUbfqFrHrt8OecYqOVWRG50jh96BfcjwMxWB68aZcx4x72zh0kJd3hdff4XLr7oS303/Cl0L26Iz1/pDjj4MR55wHNoXddpo/tAtpW4uNDR//FmALCfQ6Rz3w/fcHV/NYBEczi09evXEpZdcjhOPPx4ZLHhk/M+aaVLWyshqWvS2tYCsRjd6NMQdVQ7t3agPaa5ozGOrsbvXnOz0cGvTpk09SaAVyKq1otH8a1nFqeuzmYLrWNfOv+l3lZUqt7PljlYga8u1bYNnNlR5h8ytuaCKEzjSB+tn7XQqaNS/TXU++7o/ognUWS2QZTvzpvwg/ojP2tw5bBs4d471vQIsAVk2sXC+v7ntviXvJ/XcdZaXtTGbY+ff3kOWfJmmzIRv6UpUZXHi6VyI7C4EYgrysDrXjy5VDIQZ7YXoGyUTdoEofgaJCQJSYnt5RN9u8KCfBX2j0pnMBWtYmZCBe1owgezvZ2LdwxPRZdZPtZ6fDFAjZLKEWH0m0qkQXpqZpnXrgOqBu8HVrT1LNbNKFoUFtIZnElxlPLSD9GMKp8hL/u+lNAxk+WJkfrhZzlr9n/9NyKyc1xgbMRJV54yBlxT+cHqQrDBKKymNcqcx8fzkc0QfnAjf6pWmGqMnQkAtQqZYYSH8w3ZCYuQuqNixN6IE5bLWke5uXkU/D1+alFAsU15FkhOhDoJOvgilATRAFRPMTWmih/4X8e9mI/rx1yibOpOvr6ApPu+TiXCCgFQa3b6DBB9L+J5KXnTP3fZDt2vORkl2LtJLuUPNDchIgjuRZJeFyYgynlUEIkxlIbHA+Pl6HjJlV3XIInqENXSso1F9Fplb6QTd3BUlSE6eBu8Lb8M/62fzHNVmAiZilDlWd+2MxIihcO+7F6IsT1/JZxakdLU5R4sHspgJyKkpQsbcpEmTcP6550GyHwXQ23OH+O3X3/hTSwsTYvDVVQzVc9T6M2/ePLNWKIjs2LGjWSdsMQwxq5Rci3Ejdki4dD1WvDUNJdsVoWJ9GX5dvhSlq4oxf+UKsrAooeI8q/PovM65tlOnTrjwwgsxZswYiK7vNJV3JqNbG8iyc6rayAbFtqy3fg6o4pe0p8Lb5QO4dAnK5y1Bdu8+SHbvUJ9nbcrTpkkFAVoIkOVsB+d4TzXY1t8sEKm/PXz/fbjvvgewYPEyBMnIqqYE3U+m3jPPTcRBBx3A39G4v042Z9vIsomd/nLOtrdrnV7XkoAs2y7Ofq6qqQKa6NVPzDiCeMlqlP4wB9kDt4e/oD2nVvr8MBHQMWXKFDzwwAN46623zNiyAKjuvV27drj66qvxl7/8xSQPiqtqAaKWLS3Ufb3xxhtmjhGzzHnoHnyri1FCX6g0xgBxbiolK6Mo3VCGDZRkVpSUoqysxPQngeGal7788kv8/PPPpm0KuR6feeaZOO6446D5xM5fznbzSmbfgj2yotwA++KrL3H9jTdgyicfmw1ETSUZNOjfa58ReODBh80cbMeE7jGVNdvQ+tvSgSxnXpAqK9QYOP8vFxD0frzejL4T2bx33303jjryCHowhmmFUMtO/L1HK5DVtJZryUCWcz1w9qelS5duMr9r2h3XvkpjzWl3oDnHbvq1AlmtQNZ/05dSX6t1n/FBI+YvzfmErfBeK7tI9WpqzqU4QRydZ0t7Ym3qWq2R+tYEspzgmfUeUxDlpIxuFHzWmcKnJtnNeRZb6r1OIMsJXFpqdt68bxGa8Dayvp1Hrw5G013bIH/A9ijr0xnlA1gyOXd7BLIoYSPwoSqFLkoVTKIm/yz+k2l4Q4efXlohAjaqWJNGlldYJuOUFeZ+8Ani9zxFkGe18X5IZ/U8VfdK1JDVwRPGmRy7yCYqP3A/ZB8+AsVdOxij+Ax6bFXTwyrhUx14Xo+7sfLTDQNZrng64m6WJFflRoJEstwyVeUPPBRlY89APDuDyrF0yjz4W5rNZ/wyD3j8FcQ+n0o2WBnHDIE+sp8She3hGrYzAqOGIzmgN1lYlEHSX6qNqZhHw3uv5ImsUMU2jNAbK642oTwyw5PD8zAojxLc4vmzyLLKJ0MuNONX/PgWK0JNfR/V4Wjt2CQ7RvLOBA3gdQ4PX9v+0GPR/vyTsJ4VXHIr5D0mIItCHQJLUQ+v2x9CNq8xXYb55RWUH1KqwPfLtifGe4rKeLuBozNrZEfIFIgnQkjMnY/Yu5ORmP4tXKwU5M7m9YR5RQK5mGzGJFXMykfNTpQFsTpYcI8hrIj5m1Hz7+njLR3IUnEEA1gQXFxCY+IRe+2NRYuZeBFR7N+/P6Z/PeNPbfZupYWWsTp58mQ8+OCDEPtBC+3uu+9ugKgNGzagpKQEv7IiaBm93RQkakctSZS6PaWzi8koFODpzcqkTxSBWfbRTIKv+TnpyMvLQ3Z2tmk/+VbofEpS5P3zySefYKeddqqXZjorJppAUondVvTIKi0txS9kUmpO1HUr2erSpYu5Jx3lnE2yNGpNRqRqGmyTMnoD5rSplRbWBcOaG+y9aY23a3GjY2YrA1nyyLJHKnPKKQ21Ab8F+SwIVVNWiieemIiJTz6Ln36iDyDl4m07tMGjj4/H/qP246lZ6ZXgvgDSuXPnmn6ntUsgzS677MLCfkX1jB4n2GmBtSifR0thZNl2sm1hYgquAcZFTZvPmaqgyQ00mpvXdGqH9PwOLHriMvcs8OrJJ5/Exx9/bE4j6a3GiC24oE23Y489Fo888ojpe4qrasHmli0tVF8XyKR7+eijj8z3AsH1e42tinWrkaAXYwVldL+UrUXpktXYQCB8eWkxlhH83FBKVmdd5WvNR2pb/azDAuRiq51wwgmGuWbmDEeBhZbOyLJ95tNJk3HZ5ZfgezLy0tNYICfEQhKcb6Z9/TW23XbbjaqvbUrJsbl5pKUDWRs9K96Ek407i9UVx449B9OnTzfrr6waRu63L/7+j9swYIeBjG/I/ndUdWx0Lt3EC1qBrKa12tYCshqTFurqnXmP+pPeo370RwBZVlpoiQHWI8sytZpkH9G0Jt7kq1qlhb+/8VoZWb+/7X73O62flLOE9e8+Wd0bNwVkaWDqX2Oso9QF5vdeizV8t6j2/5qRZa/b3q8CKrELrEzEAlipX+0OWEvHS23VQsuy0/1aUFT36P/X9Uj74Dt0ogdSLL0Ga7iHHUiSpcSd8PT+22Le6NNQ1KUTggU5NKMlU0n+u0ZeSHcayQsbYUR5mHSEM1htp5reHTUEcxiEhVm6O+eVt5D70MsI50bJgJJ8RP7xlOCQsiRMyVXnwVXepiM6XXEG1g7ZjgBNOnIJZckcPkogSCymYDPN3hM16QTFqphDEKyhfDFJ1pL8ewIsW1929hiE6LHQIRHEfE857yOBvBcnAfc+g7Tq9WREMSllEuLetg+8++6NwD57I9SBLDJ6euVGXChiWe5VGWEkyeTymPJRtayTgMYXgaUatkkVPYMyafabJlNtYkolBOkkSRMAuIZyw8itN6Fs4Qp4SsjYUslx+oSEydzykxFXlJkN/7EnIe/MI7He60ebEKsfEsgScy5O77A4n2G1rxR5PLebUsWSb2YhOm8BcuiHlqmHRwlltM5jY7Pjl/dQnkEWGqVgmfO5gzVnMYHIEAI03vURyPTQrH+tm+k6fcLa8HMCJXGUpheger+94T1sBGpYobE5R0sHsqLsrD76wEXolSUA5xjKe7766itmS3FccfHluPmuOza6fcsmahLbRu/cyh5ZUsNZXy89i6effhrnnHOOYatqnbCyJwu+aG5RWWy9Vn9P5viwZ1pHlPRqg1wCq4Vti+idFiBY0Z4gRDtkt8kyIJbAnxdffBG3Up5p17isrCyCHE8YpoaRGdVVfnQ26NYGsl599VUD7EmmoPsWwCBJpGRe/fr1I3bFMU/JMgutmuqp3g00el++jhsGXVCWk4Uc3oztE7q/n376CT/++KMB8bbffnv07cuy8g0dWxnIcnpkORNogVhaR6dNm4aePXuaZFuHU9pugCeC66Wl5UzQZ2LChH/jp9mz0JX+UCedeQrWl6wFrQINuCmwUAmrrdQsIOukk04yDCQZnlt5Wqp0bGszsjYFKlhmmb5Wc/PCR/Ysp1hEqBtfMu8HPHHzHSgmC3jnPfdFG1bAFRNL40Dziy3vrnuWBFfjRueRjG7EiBEYPnx4PcBVm0S1bEaW7u3QQ7lpxHs75ZRTDJNMEmMB4wIw11asRTptCMMcP9yb4eLGeYUbJqYwjDbSCHBp/pA3jUBNgefyDhP45zw0Jh999FHDjnUCni0eyKpFmgzD95pr/4q77rkTEcYNgo93H7ILHnh8gpkn7KH+Zv3kmgJotXQgy8okbX5g703rj8Ddc8aej3KC4ernPm4M3HP/PRh77lizYehlTMQSNM0JP1rN3pvYelsLyGpMWmj7j70Nm7fqqzbOmnvYDRObP1qPLOuz3Fge3dzPbwWyfn8LtgJZv7/tNnqnE7RJ7fBOhpL1xEoFTRoDUew57Vc76OxX67Fgdax6sBqAGvx2sW/oVhsDMRqMvx2EOQvSOcEx2zbNbWor+bA73moLZzCt5MG5q6ngW/du23ZLT0TNvb8od/izA2T1EDgJ0QA1QhlaWzJtOq4pQfGUL7mTyd1rJtpiRBkzd7IC1CY+ghkVK9fC/9Jr9EDi/dL/qIQm4UXuNMQplSvnTq4Aq0AGrYpH7YnQofuilMGzx5WJdGZlqrYUDtK7hF8bOgLMNMM0js+oovRGlexya5BBlor34afg4Y5aQMwlJrYIERKiUUginUbnLJsczeqEUjIxfLvsjuBufcnIyiUrzI2sKmquCTglGOiXEszKacSCqYZUCDq9EVcgY4iBjo9oUfrPNGgf/yjyv/2OzChW4ovTD4xtFiPzKJ0gWgWrFAZOOBqhkw9BLLcT1sXLUJRN/yy2Z+n4l5Dx4xwCUfQOK0jDqn1GoveIvRDsvx1KeJ9xssqU3EnS55WfkM+NUJiROCNPGeYn6NLuFoAosR+fSTUpVJbtYmQDkvXWCY7U91Y+OwGzn3sX+evKCA7wGabVBmZxMiHcZKy1O/VktD/qEJQTUMpzp7ON6B/mrYErTPlgGqWSVQSg0phCr1iG6k+nI/jVHBRWUc7CimnrmDhlJUkFIGgWrfNSE5goCaOboFRGkHJOGtN7CB6uyCCFK92F/K9nImvVSsTIHljN9soOU+xJWWWCfy8lYBkjOJZeRYkjJaKZ/bohvsvBCBy/H34m0yIzko50+pyVZ7OvhYrRmclIlZDRBo6tDWSlequkJso2UNLvJW8R6CIfGyVX1157LS6//HJzd3Y+cRaSkCRPlccEWqTOSwrUBYxseSBrEtyXXYTksN0JTAtBFoOOGSMT6yT7UZJsSeOlV1cxTbLJE0880Uh4dAhsEvNMSaSCOCs3VJ8WeNGBfX/Ogvk49PgTUNCZ8h56lxh9rWkU/mOCZin4c+bMwZFHHokFCxYY0Eogjhhg2uW08kbnfGzWMZ7gf8XIcq4bunz9/M033xgJpMBL+2z1XHfeeWe8/PLLaFdIZharekqu7FPl1Z8WYvWPv6LrPkMRaZ+BRLh2vVUFv3feeccw0MRMUZ8QMCFZ1OGHH17bF9RcdWzgei8y/k6ytJCf4840Jsfp5A8Ru/sReI8/ksUmjjVycFU9M7sFOjjebZ90cT6s4ZqhSrBRPhfjFagSHsWL4X7wFUR+/h6Bv16J2ICBnNVU2oNSZUqWZQEX9Wge49zC6xfDygnO6tmIQXTNNddg333Jkvj7340ESqw99RGxbtT3V73xKWbO/hnttumOeWtW4b3PJ6OKc+e6kg18zQb2w0g9G8/GK845QYzAq666ijLEgzZa12381Hwgi5/P9cm1jknPx9MpKX8E/qceQaJnF7ZF+kZV85xAq9hEahObaFhZlOILJVBvvvmmAYO9lJsffNjB6Nd3GyNDnfbO+zjjtDOweEMx53KOr4ws00665wEDBhhWUbdu3cz3e+yxh+knFhizY8TONbWsNz0zFWXhpkOM1f64bqR9OQmJCRPg3mEw4mS0eChTM/ZkqiBq1x4hxPxMba7I203EO5eq5vHvVNkjvWQlkhPfQPJDsoZvuxaRgfT0MuxbbjJxY0aYE1c//ve3/mGneRvnqb+IRfbee+/VM8jstavdFF92z8tnrBFHJ7EcC9sgSHZ4Ybv2CGZmGEZoNv0127dvb+YIgVRqWwFjVtJqNn/qCkgYyRkBZn2u2sa0Twv3yLJjS/OvNhHELrPVyi+++GL89a9/NQy81BjfyQTZ1KazXcdaOpBVP0/Vxe12A1lAp7zi7r73AQVNZlNOfzv/3HPwtxuuQyG9imSJ4RboWcfC0bnsfTd1I9704I/eQey+JxAfsQcCF49ln2G8qqmW46qxmtm2z////nVLAVlmuVJRKT5Dy/jV9xq7WhOd8vLG2tgJaulcxgKimYe9JptTt2WRp/8lGaMVyPr9D7AVyPr9bbfROzc1mabuolhPLOshkhrIN3QpdhfDTv72tU4UWX9TwGD0mHVGvlr4nWDO5j5D77Pn1lcbSNlFtDEQyAnW2eqFzmv8I5o5NUHUz/benNep3ynI1HU4QbTG7uGPuMbmnCPBZCKN6US4mhM9J3b6qbMqXjk8cxdh0YefoufX3yFNQBa9FoQZWCArjYyg0JoNDGK9yFxdjiR3hksJZBWSgZOkyXslDcoliQu5Q8jKoaxv8BDK/IYjMXgHeiOxPDoT1DCr63kI3DR0JLlrmgjwCgm0uYz/VAlcb74L79OvILhuFZNl+l7xwtwMyCMM7KOlNE8fvC3SjjsEudsNwBx5drkCcJNt5CIQlBQzgwGyT8wtsmBkeN7QYYGspIyGWapaBvHpv9JwmUBW7jffMkCn9IT3HCZzghZerB6VYCLFQPzEYxA68UB4czsSAGOmuHY5Sl94F/HXp8BTSfZNv/aIDeuLPocegzQa1Udp2l5VXUM2G2UiHBdhyjSjXjKfCAIZhgmTRw9lIrVjvtaDVL8391SXYBoTfSWcSiLqjqr3X8XMia8jY/laggo0oec1mkWdSYWHYFT7U05Ej5OOIwiZTglTgEkE/cNoWO8mUBmiI36AckwXPbFc8RA84UoyuQjc0hekhsl1tdhh8u/itSVkiKkxzAAhxs+3EmZ3BiVgsTRKpCh9WrMankdfQc7Ur1FDn69Sgn/ZvN8syjv1TEpqqpHjCyI/GcR6Jj/r8nxYRo+z7cedjoqOlACFg5Q2stw8JYnhZAjtSPsn5tXgsbWBLOd87PTh0e9tQGWeI9tObBGxCpSkCsj629/+hksvvbReoqw5xjJQBVzMnDnTsA5kEDp06FD06tXLtMVGzKMtzshqGMiiOMlck12rNEdez0pz48ePNwm22ABKKHbddVdzH3ZOtYxWV6gcxUuXoZDeJRHefxkrey5cJAnhKs4jGehBQMCyjsRqEkg2depUAwAcfPDBhokitonzsNdiADDObVsSyEpyvticPMBehxJxgZYyrLcsNTGEBGQdeOAow7wkJZNJD2Gg1SUoW7QCyawA5tWUYtbM2UaOKSBMAKhNUu396t6vuOIKA4hqXrFm2ArgTbLO321tIMv5bOwGmMaH2HUaA7m5uQbsE/gi/yLJBNetW2cSidUrFmPl6vWsSCtwXoVh/SjMb4NMgugFeYXo0q2j6VdKENTf/vOf/xhJiE1g9DmSGKpP7r///uZS7EacnsWWBrL4YWb+trJQfRVA9eGHH+L9999H9+7dDSCpSpzycBJQ+emnn5o+rv4TCGZi5113xsmjj8PYM85AaPlqXHTRODz1+quooVF7kpU+BczstddeZoypOqGV0DVlIzHOjZOEvBK5Fnk4VxPLgnfaZETIIvQM2AmuCy7cokBWQmzgOv8423/txuEEgmlid9oE89xzzzVsLAGeYlWp7x84dBjakb3Znr/Lys1DYfsiZOTkGoBNgHjCwdLUeLjzzjtx4403mmdgDwHqBxxwgPHL0vd2Tjefy/mjJXtk2XvQmqB1ReNIZvbqZ/fee6+5J2clXPt6tbnmCt2r9bq1Vhl6r23zlg5k1QPSVEo4TfslsT3rrLO4AbDU3LK8iUpLN5g58eyzz8JV11xt+pHPUxsf2s0S5/rUlPHTCmQ1HJ/Zv7YCWbVFSVqBrN/6i829W83emzaGUl/1p/HISgWtLMBkJ1sLKGlyTgVXGmNjqVGcr9kUIKPPsSCWbURbqa8pTW+v34JYTiDL/k7ncYJdqUCc/Vn3an2p/kjwyCbC9hpsAmqv3S7qxpiY/2xSattvS2ucm9LODb0mRsZVkLvwMTKakgx8a2SCTlAhu5Im4bPnwbeeO+CM+lyqQMi/yetKQEo6A8wYy8B7PvsIiVncbaaXTSWNufPoE0WjErKo/Ax8GYTm0DR2YZhG5t2w9tSDUXr0XvC0KSAri7u3Zge31oh2c0eCn50kcCJGVFqA10Gz49ijzyPwwSTuQEfI0iL92wBsTJZpPO5u1wPVJ+6PqsN3gzcnAz5Wvku6yXDypiNIsChWESJoVwkfGWQuVguM0VOrocMCWURpjJm8m0BV+uw5KH9sAnJnfM2qeizpTR8ruWqIkRUk4FdJICYw+mhUHD8KnkKaWa9dhUp6epW+8A4CS4qRueMAuE8+GMmDyGJhvCxQKCEpJNs0jZGhhwBPxE3Zno9BZHUtUKVqj6qsI08lL0FCF5laUTJgfMws6oFmC2Dxq50LkjSi/Wb8i/AtXE7wKEy5IEEnygrdlFR6CFS1Oepw9D9vDErc3KEm6FDjZurGqo7sFmTosV8QSvMSVPKQmRYP0sOKgGVU1iz83CAN9tOIsdl5QrJOswuvksJ8thG+L5Rcj8w4d754zRmLGDTe/Tiypn1NIDHOe6Rvmo/gHcEwtwA6tl1WjCwwVjhcm8Nn1a8rVuw8GF2OPQAhBpppfL7JSrLtWOmwhl4wmQTb4gS+Gjq2NpCluVfsCgFTtnKYrtcJNhlTYgIvAmLEQJFETruFp556qvFmUeK+atUqk7xbL6mFCxcaCZnAL7GZlOwqKRkyZIhhWdQfWxnI0qShJMBZulpgwnnnnWcYaLpeMW+sdEzXLdaN5k3da9Wq5Zg151fMnr8Aa/nzhpIyk3zMmzMf2WR7jjrkANx11131PltqMwEAWsTFzhJgtlF78PxOeYCS2S0JZImyYftgKoNa48bIszlenn32WVx22WXmWdtDANcOOw3Gd1OnmzZcuWENlvPeq1atwSp5Pq1ZTvBrpnm52ktrkWUI69xWYqnzS1oniZ49bP8zHi5bkZEljyy7AWa9RzQW1N/PPvtsw7bRvSuZtuCTlQcq+cwg07ULGUbdem2D9qzS17F9J7QtaIsOrM7Wo1tPZGQFTftKUicpkQBDeeNYIM9WuLvpppsIAF1k+ordwdfXLQ1kORkZNqZQ/xdIIwBSh1hjAvPk8aVxrz6j+6ltBy7KZEG2LSrAJQR1rrz6Otx78y24+pabWZQjiV2H7Ip//OMfBqxzWj6oL6ZuhNp53MZhtX3FwciyQNbkTxDhuAqQ7Rwfc9YWBbLM/fFIlfhIUnjyyScb4ErXKzaV2I1qEwG7YhoJiBhCVuYelEsOHbE3B4loYTyX1kcRDOUBxvGvc2sO1uaA2knyQrGUxNI68MAD60HADpT9Ow/DzmnhZu/mCfJZa4yJsSlGllhnarNXXnkFRxxxhLklu8li41XnGLDtbxmTFnQ1GzGMETjTMJ4gkszNt5g2+zi+ai4eB995FyJOIL4hRmdcG+F6HmR1GsYeH0zIQxb8asYKT77JCgWfA0/cgWRRD8NAj1AR4Ofmp4naTJWfhjdCneCbEywZN26cWXf0/LV+nsG1U+0y8emnTHuMPvlE3H777ejQruNGGxGWqZfqtbhRx3D80Apkba5lNv59K5DVCmSl9pRWIKtpY2dzr/rTAFmbuwEbkAhYsbTxetZGnbSgKU2USjc2a4f8jer+WSmhXfy0aAjIsrsXjQFKdpFxvs75vVMO4qyGaH/vDMT0vQWS7HU25R6b+prUtrBtoM/VAq/PzHtqgwAAIABJREFUtjtYtj2aSj9u6jVsiddVEhDIcjPYl4EE2T0ViTCfbxwFlOy5K6uwIphLIIPJjsy+WfkuqsCWYEomE5BEeQhFd96Iis9ZtZBBXZhSomwpBfnaKIELSRGirnL6N2XD1XsAao47CGX7DEEVfaMCNQRpJEFtxGw9SZPzOJlEMjTPJFPIM/kb4LGXkUmQLZnFAK2MsjSqb2rKBZZ1BSkZcI0agWh+EDVpUdpF0Ui9gjuLVMC5yOyKZ5LWzaDJT/aPn4an1UyQGjpqCMhIcqPxIyBLzLRMJtFljxGQIQtChLIgg7iwAmRKFQP8e9STibRTjkPFcQeigqBd9L3PEJ74Avzf/wg/E6uM3XZFcM89USbGQLsOqKCRdTWBmwTbRSw2t1gcquZIeabUFR5TaYjXICCLpcMVhCfEgiJDS8+lXhLCQE/XaaWF5pqnf4AZj74ID4GsOOV5eoYeUhc8BBx9BLIy9h6OnS6/AJXBPD5nyigCbE8ax2eSxVZFgC1OtluQQKAknlECUxGCZ/q8NIJe8hoJu0Km+qQCQoF9knEkKYESgyTGtktTm1OmKFPijHlzELl7PIIEYBKUlbILGDlaTU2EJvOsKclAVj5jldk5SOwyEPmjdkcNd8CrWYVyFav6ZfFT2cUMGBepYbU6SRgbqSq0tYGs119/HV988YWR0Il9ZHf0NVcoYVLCruRLTKXZs2cbPxuBDpobZVxs5YMCfSwgZBmhznvT/Dhs2DCcQVaGWEkCA0ziQRNbdlpT+dJL8FI4s3fyR4hPeAmewb0RPvlMBMVYEhCsPiZxkPGbY1es81cx0jE+/zifMflL/Mq/Vawiu+41JKY2zMhKsE/ZTQmBJ+o7ag9JggTaiE2lhEp+PWLbKAnV/Us6pqR95bKFWM7qhOvWsTgAq9ElOL4kS1Mq04aAxaFHH26YBWonzcGjR4/Ga6+9ZsaBpFOqaGaN01M3fjTut7RHVm0jbnxsal3Uuin22HPPPWfuX/3l+eefx6PPPIuPnn/VeOStIwsxXEnvHo4ByfSUJGkN1mvFPhFrR+8VEGI3r/RZvXv3Nv5Qep36iX6nttJ7tzaQZT2y9GwsG0t95KWXXjLsEXkf6VoFBGu3WjIwMQ/VXwRU9I3Ky8+D7ttti7ze25g5UwI1ilrNfcpj0QJgklLdf//99QxHgR8CdzTO5JUlWa9lWdi1+38FZDk3IdUOkoeedtpphj2jQ9ep56fqgmJV6Xv1lShl/EkCWdFoNY4atT9e+PdEPMAqjlf9/RaQxIzhew7H46zKJhDT+tDpfKnSsfrNEI2JugIbek2S83OCa32cm1Q+FTPhuuT9fBJCrH6YvuseiJ919hYFspL8bF23BTk1zsVCFRCuPmIPsajE3tOh6q8C9nVoRd2ubx/c8a9/Yp/9DyBgohHJOcn4f8l2kqxE9ROOC803YuX16dPHSDDFchUL0PrW6PX/x5uwhUsLnTGo5sXzzz/frDk6NDdKUrsxcLnxXGUlWakSLHvels7Icj4zO+dpntWmgdZfL9fIQw46BBOeehJLVi7HXy4ch0mf0ceUxxmnn2HYeQIwneMlFVRNmd43+rEVyGqodX77WyuQ1QpkpfaUViCraWNnc6/60wFZqQG6glj7zy5Eulknq6gpTWQTJScIZqshaWJXsuT8m93Zsrs7jbG+UgN65+ud57XXrc90Lrr2Wux5tKumQKN+kf0DC0+mstPswqYE1Gk4Xw8qyH9Fhub/BXDYlGfyR78mxopxAjb8SjiZ9Aq4iRDw8PD3cUpaApTuCbDQbphYQBEGzQkCGjIXT5QR8Pj3gyj7cAYldZStsRJglrxxDOjD3U6eM0YgJLb/UFSP3B2Z/YfAnV+EMqUaBDwCEcrnyDpq6JAtqZuyPQ8pQmI2RZ9+C+7XJtEMvZLAGcENBqChmiokuJNePWokIiefgMx2veCbuxSly+fC36cLMnLzmfFl0cDTOLTw43gPSSb5BFvijezoqT3EktIREehGNlPWwgWooLFwcOo0VhykDxiN0SPyYue9SFqYCGQje8wpBLL2RzGNmsNTvkDlG2+yat8slv5eRQGmD0UFPSgazEasKB+eDgXI6r8Ncnv3QJCJmovV2KoIJNKnmECcqiuqqp9yNKZ98uXQrySLYttEuStpg0wxrXR4tfPMQ68pfudF/PDU6wisWmdS3wSBLDHsvGQ9KTkI7DQQQ66+BNHCTnzGBCr9fA2BrGxWUgzxs4JMIgSY8bZMH/AKRWOyqEqSVQQ83UTZ9LmEPeEngOVWf6/rA2b+4DVHwwQg3RHkEshL3DuBpu9zKenk+8iGC5JRRziTO7tumtzTA62AEsKRewKs3hjuw/bgdZRxF7aU95LHZ+giC0v/M+asvE9eUoPH1gayJHdRJTAd8qZR8qwFxpoRS+6kZN1WytLr9Dw1hizbVTIzzStiYQiwUDKnIFyJl/Xks/cpg/AHmGRKSmTmnhbAyHLOgZqbZ8yYYbybVq5ciR133NEAOEq0lVzoe91TbRJdy/4Ug0LDNqdALIlCdO/cBYPpudR/u+2x4y47G1DDysHEYBN4qM8ZOHCgkWgJyHJuitgOY8CD/6FHlvNz7SaOU9aja5R3mJh2AmskBbv+H3fgo5dex+IFCzkGWK2QHj9tApnoVNQW7Tp1xODBg02/0j8l/JLIWf8xnVv+Y+oPSsrVrtbU3F5LSwCybGJoQQJJ/wQ6yQjfjoerr77aJN0CsyQVFJBjji9/ZWK+Au0H9gfat8GKpYuxdP06s44Vtm2HbTp1MCCQpJdi6KnPqV+oXQRaSLonQEzJqvXQUr+w8rUtDWS5HTGCEzQQWCN25lNPPWX6tqRtYiDpevWs5Qd3zDHHYBV9Kt2cO/v26YlHyEzcoWcfMjpfwgXXXsU12I1dBu9szrHNNtuY81hzY8vIUh8RkC5zc+s1ahmitcBZW449gYNcF1g91MViK94vpiBE8Dht8G5InHv+FgWyLCNLj9r6/lmDd12nrbwotppATs01AnL1rFUoII3FV3TPKqhw7HEnwC8/L4HxKhRQN8doXGge1vjRnKo5SYeVJKs/ONvLuaYYTzCynnHbBOCAfRA96Uj4uSkU4pqVzjW2Tlm92TWK20PcOKAdQ/kGuO4bj5qffoHvcvoo7bybKQTTMF+84bXPxgA2PtB4EjisDQS1iRiKI0eObPwkdbFE6iaz3vhnALKc7aDNojFjxpjNFB07d+qKq667Focffxw9Q9Pw5vvvUup+G77mGuVl7HLaaafgyiuvNOPH6W/Z1Ni+FchqUveqz5UUC1k24B+VO9nz1cYTtX5ZrR5Ztc+l1SOraf1zU69q9cj6/W33f97p3MkzC4tAhDpAxyKa9k3OXYXGQCa9xymF0HsV9Ngy4facG+/e/fbZNlBo6FZTJ6rUn51ySOd57LUrobPXZSV+1tjetsUf1dQ2yNTn2URTv1MAWO8HVAe02WfyR332ljyPh+BUgj5USYI85r4MuFMLepoALhkxxuJeGZCQVRMWkEVgKU1VktaXIe/RCaj44Cvkivbti5K9JBwjiZCYTARGMroNRuVFh2HhngN4jlzkVVC+RiDMRZmgn+btUZWUb+CoptaRnuRI8zOlmP4tyh98HomZvyCYweCafjnJHII2JREEDxqB2NnHIdS5B7LiFMnNXYK1ZELlf78Y8V17w7Ufyyl3bceYnIE4PT9CDM6jZECl0xi+oUMsFB+DXh1hMtbcTKrzKEEoe/wJeFjSOkkgxydppqR/qiClSkhpBcg982SUHrM/WWdZ/LwQypfPQdXcn7H+yxlYN/V7ZG+oQZEvCwvZvjJdj8vPhEbWaR07o2DQDsjbfQiy+/G6yUaTpDBMsEhXYcAs0WdIZ/KIhk/wsL4/8jV6bj5JMeuYgkuefBjzXvsEOeVVZCmQ2ca2FJDlkRMwaTdpfXpjBzKy0vv0J+PLi2p6oSQoLcxicF1Nv5kgtY/ywpICkwJBGtuL0R8hGEcWoqeGJbzbGYZYmEAmuxB/9pO9U+up5ifQVJmsMn+X+DLn8+lI3v8E0lYsQYTXIVaYR5KEOn1NKftYzeABSD/jBFQToFhH4DCLUlCxz1zsl362f4zP3DB8mKCYoEQf2sCxtYEssQYk55As0B6WoaSdfiXMmlMtSCV5i5JtMVDEKpD0QwmVkkq9VpJDSaoko7nuuusMg8kaD2vukwxJUrtBgwb9Zka8FRlZ1uzdKaVUEqGKcbpXXedDDz1kJIZKNsXOUsJqza5/JcNIT1gJ6PC998K4Cy9CNxo3dyCQk0vPG0kDLZtHCbmSfUlo1KZirrz77rsbAVl2XdAzUGLillx4ygeI3D8RAbE4zjyB0tgMY/TrJYDfeNEqgfIEgEtWwT/+CSR++hXuC08FdhvB6xIb7Tfp7aYCc5sQWTDHuZ4qSU8GA/joP2+adllRSikmTbH7deyCbThuOw/oi6L8tvXghPyTJMeT2b0O9RX54ihZdba/rRSp62kJQFZ9YQJes65TptSS/liTcrH2BMapop5NyutZOktXYAHBqyoyNmd8/wPeZRssooea/t6pUxecdfYZBgQS0HHDDTcYGZGYV3uSEatxZA/nNdjfGWsGJvzBt15H7Kn/wMuiGNFDRrEvZnNDhxsrkkI1UtSMHNYmm73rc53sIzENlUQr2ZAhvRhHFpCVfFYm/jHqvH0BL+WDt+JCsm1QGcZ7r7+BY04/lVWCE9hj9z2MhEpVCnVY0Moy3QQaSlKlPiOAw8h5OY4sA+x0nmfosBEEBcnmE2NXG5hkYUYefhiB3fZE/PQxWxTIirAQiOI8K49TnxWT6Oijj643ZBfoKT81vU5/V//Wz/qnSp+aEwWQd+7eAxGOqUquKStYcERjTixQVfoU41VzrtiLGi9iZVmfPpsAO5eZeqZTC2dk6ZotaG6lhariqfVEP2ve1f05Ze96j3II/VN7ql3t33Uu3Xv9JrbixBYsLXQy6BSraxw99thj5tlKrvvMjbdi/8MPgSuDhRdyMqmE9+GpZ5/DzdffhIUcE4yAoc0oMQCd1R3tWG2s6l0rkNVgeFb/x1ZGVisjK7WntDKymjZ2NveqPx0jywbnWmScTCx7g3aSsEBWU4EWu1hb5pOSAyfFOBVE0+stiKa/pdKRUxvcCZTpbzbQt19Tr9MCWPar9V0xzJI6UEuBoGVlNQWsa2pXcd6r2tHuXjoZEU5Joc5rd/ya+hlb43VxAi8GDCSgpUPPJEZAQbuBen5V9NlIF2tJPmsEFCL0L/AyefQTSKlasw4dxj+A6Mff0huLDB1PNWVoDCQZ31eQ1ZVNYn/VTnsj56LjsWSHHgiHPGgTEauJCQKrZCUTDJQa8chKJulzRR8lX/kaxF5+GzVPv4lQdQmiOQQ5NoSxNs2F3P47I++s0xHbfRCqWIo9m1efTVlcdOEKxG5+gIH6Injb5yFz70FI7jEQ/m235z3T8LWEoFy6Qo3NHwmCMR6xkviSqJ8+LQSyCpavQCk9TFyfTjKgXYCATI3Mk8lS8oZpOJOWaxhZ648cgcwwK4tl+REjcOcjAORbuhzlX36DZVOmYdnMH5FH1DCdFRRdlE7Gq1kogK7F0awc1HRjZaWe3bEtPTryO3eEKz8H5QQQQ/x8NxNkYkhkyrGKmW9jRpYBWvl8NAbUNxfc80+s/PgrFBHwqaI8pJrXqL+LkWWeN6WP/S46Bx2ZrLgpw6z0ElgjeJZO1/8IqzS66UOWZBsYrzKClQEmjGn0TfMuXo7ksjUIDdsNudy1D1PeUxypYjlzwp7y+aKcMEggKpqsppxRkswqBN77FMlHnoafCXklKyH6+Bk6X1CG2+w/1QwmYwQkwycehooufenLlkkftCq+jr2RiWONKkMaXxJ5nVCOySQlKK1IA8fWBrKUMIolo6RUz0aLi+QqktaJXaJgWoCWlWmrOtsLL7xgfq/3aQd9U7IGmdUK5NIztvOokhKxOA477LD6sew2vmVbT1oojyzrK2JlW59//rnx/5JZt9gxYqzJm0b3IiaKnpmkhfp64hHHYu6i+QZwGT5iON5i8pVBcMcyFepUUKaNlIBLOiO/KR1iVnzwwQf10kLbTey6ZliNW9jsXZwFm4Q71we7Jtu2sWwgmxhZYOXBRx/CLPpgVYaqsMuQwThp/0ORm9cOyOA8EaRfjBFP1R6SwcjXRQCY5m61scBBHepfOqy8RtdkNpsIkmxNjyzB8k6mg5JsGdNLVmk3p3Qf8nnS6wS8WBab+s8XX03BbIJUP8kEfhn9xZR4k0UcYxIuGWxu23xj6iwwWSxGgcJidOmwSa6T/a3fO6VDW5qRJbP3jYCBumep34lJJamwYhsBWnq+tnjPo48+agpBJLh+9O7TC5M+/RDtBcxxTXj9iSdx+oUXsMBGHMN2G2reK9BOTCUr3RWjS6CVZGYad+oXzsOC4126dMLfrr8NJ5501G9m75QWGiBrK3hkKb4T41DtIkN3zR8Ca8XGsrJZxaATJ040oK7miRNPPNaAgKWMDX744Qf8OHOWaQeBVyspW1Y7ONcJAZ8CjsVeTJWROYEc015/AiDLbsJqLlSbyFdMgK4AQc275jYYr2vu1byrTRcx0/S9wB9JltXOO7EKtN0AsHP5n4WRpflUElv1A40Dra8qrHLvJZfV6ujbcU5gDFzD2DfCTbiJjz+Jm264mfNumRkfKpggxrCqydq5tCmsrFYga6NpZbM/tAJZrUBWaudoBbKaNnY296o/DZDlnEidTCzdmBMMsj+nBtKNNZPO4QSxnAmVU3tvz6PAUEGE3cGyEsPNfY7zfJt6jfP+UkEuu6DqOrSoavdZX6280frINHaPTfm7DXIsOKefFfhpgVNg5QQKbYKg12yqGkxTPu9/+RovERqBMUIfJLwzLjhk5ki45vUEKDOsRBoBDUb9Rq4hKaKSLXlcVa5ehzwmoYlPf0A+2UBlyXLu5BJAIsuqjNWOcplQzN9jb+x0ygko6dqBHi9kaKVx16uGfmKsjhelOWhavKDB2/USlorT4Cq8YBYNZp9FFtlfoUI3ijNdaL+aTKzufYALxyC51/7Ex8iAiPMavKxeyLtan+nDjj9/i6/Jtgh+NQ8FNGEvKcjna3dH3qgDyUbqR2ZWaYOfL6N5N+89LlZSIGj8p9oQyCpjUJT86GOCK2wPeg8l+Loozd499N2StDDj1NFYd/heaE/z+Qr6d7kIEslfJEa2Uz7BnepfZuGXjz9E4uWPCf6weVkVUBUBs+lHFQ+zIiTZIH4yTubuMBC70POr5+67IpSThgp+HoWGhg0g5lOMjK76oFLyT7GVeI0K3BSELrj1FhRP/xEded4qtnc5ETAxtrxkkanflhMA6HXBmeh74KHwp+UgRGmhnn4amXBhvidJ+Wc6+4H8rMoJmvnIhCtYX4rke9Ow4Y3PsHz4AAzYfRc+h45YR/ZBPKhKpASaKCfMICiXJDuuhm78idL1CL76PtInvIwcAl6VBLeCNQEs969DYXomXOXVqGAVRe/owwlkHYWKzM7ILs9EeWYZgvTCCvI645RZxiRnZPJG3htBPMKgDeOQGyUoNmBXG0mi45wnN98JZMpVW3kvygqfvgMOhOuKq5DYe29TmrsxRobep2p0kvrpeWg+FdAkw3MdTlmVfhZwpR1jjbGbb77ZJPXO1+l7PVtVtJO5uzX0lqRQr9e59Rn1DJytLC1U1UInG0jzoyquKREVC0TXLSmgpIUW+LdzvV572PAD8OnUycrPsec+e+P9D97jGKL0mQCdXqe+ZttQ7aIKiAJz9F5J82QWrqTF+eydz/p/4ZHlZGJpzVACrSRRwJtATLFllDQ7N27UFmq3cRdfgAmca6JMrvpv2wfH7bwXDhoyDAMP2geRzgWEsWrZKupbalOxLOyaJK8gMY+c635qG29tRpbT7F3tJCN2SX80ZnRfYmMJ0JE8VMwIJdgK0HS/SkgjbENzD/TN671tP+TlFmDR/EVYQ3aRi+tNnBJyHQI7Ro0aVV90wPZJG0dY0MyCIRbk2tJAltPs3RlTqS8ITBHgrdhGQJzGt0AtXZvYZXfccYeRg48ctS/efus1UxAkunwNE/Z/45Kbrze+jelk+Qo4F/tRbab+Z+MZe6+aa+z3tpK0xpKt3HfnXffj3L+cwerFaRLCwf/lFETIkPMN3BnJ8y7Yoows4wZnKvXWSoJsciNzfoGeAq4lLbbMfPsabQhoI0CG4OovXcjiLNlAUMLIKOmNxDXQgFLaiGKbKm5VOwu02Ztzu8B1J4jlBFvt/PFnMHt3XreALI0t+a5pzhFbWExg60copqxkzQI39U/P3/YLSZO1FmkM2fnEAOFi8bdgRpaelcb6Z599ZnzwxMzUPe23336moELespVYU1GK3G5dkdOjK5mdjDX86QhXVePmG2/BnXffUc/ME8NX7L/jjz/ezCOb6hOpcUQrkNW0bKYVyGoFslJ7SiuQ1bSxs7lXtVggywa6tQF87Z60fqeJ2lYotBOCDdBMYssgYFMsJ+d5bGM4g+nUsuWNNauzcuAfwUZKZVPo8533oQVJi4muWcGIAhEd+p0W4dQdk9/L0EplWilY0vmViDQGxjXWZi397wIMAvI+YiKlqoURVRok6KVqdeHiUuSNfxThT6YiLVqJaiYTgSRZNcwsarjNnyWPJjJ9gpefglheJz48MpMIpAQoLaxm8OwVWEKMIIOm8OlEShKULYbJGKpWNRqazKZT2uauyiVAVI5iBpb+p19lxb4oivkeX3UQRVntsPa2K9C2Y3ukF+QSZCMwUIcteCSVZL9fT5ZYDoGcJY9MQHTeLBRlZ6CCgE9Nz64o3Gd3ZB1xNBlHRJIUvDBr8dF0XL48lVVlSMuglIsssvIAWWv0vyI+RtYSWVBrl6HqmReQ/sp7qEyPIyPM9iGzI0KgxaV7c6Uj87ijED/uEATz6DFS129tX7G76hovq95/E6uefxvun+ehsCiTwBobr5rVD2ltHqfRfUmgAkWZ2Wi32xD0GcdELqeAzC0P8mS8TbZUmCwtpWoB3kOQgFoFTdBjAfrD0Gz/lw8+w4p77jVMBAGvdh6wLBDJR2o4P7QnSLb7+ecgRtPjcpnwu3xkQfF5ky1FkyqCZQTPZC4v0JjAZx59v6pZ8n7hrF+x59/+ibk7tkXwrCMRHLwHquL5lELK6L8S6ckwwSY/WXNV6MgEy/vvV1Hxyed83jT9JvssSdBTYzLuTSKLbV/ZsQfil41F9a6DkSlmWlSywloQ6fcezWZk8X6rVKVTATH/hQj4BS8/B4G99uZYSGObs6uq2JKwYGXUkpLZn/lesROLi9fitFNOx0fvvU/mow8HHHwI/X9eNiw/8cni7OtejrGS0jJcOu5iPDXxaRSSNXL5pZfh8isv2ejWo3wmMnB/9LFHcQ531/V56UR5br2BVdeuuYJENQ5SoY58XlTQioxFaSe5a+xLXg0QfeDkycCjz9EgpBeiZ5zFAgT0G9I184+6piR3pb30RRO+LVmoi89fhtKmqhQ/MKT2KFuN5BOvwfXBNOA6errQHJmURHM9tS1V99zUKJoQOJbNwYqmX9F4/MwzxmDeogUYwJ1+7ZT33a4ffPSFMzv8/I/6mnzTjjr6CAPO6Gcl8koy9b3mXiWd3Xr1kT296aNiAkpWee0VV5uPGsTd88mvv4tY+1zW3uQlcFqp4vjMUCU0PRsuF6xXhrSpHyN6/7Pw70lp4RknIs7kXymuGD1OoGFTfTDGohFe+rjFStbC+/AE1HBMuC84CYmhu3O8ZXAc8F32JBxOYujd/9gjuOvee5DjT0NRxwJzT9rxF+PBr6SaY9WUvOfYXLxsAx558CE88MR4VPEzsunHd96oI3DZ7dcjOKAn54naNps0aQrOu+BczKcHjJ7B4KG7mkS1e5sOtY5y8izU09MPrBhrNI8kaUW4MRGo5APNoMQ6yt9xTsDnnwB3/hs46ADETz22wapjOo+LfodxNr6LEksxACU/D65ZjMT4V+D+7lfg5nMQ6b8TAlVsd/4/TrDco2/UTTRmeB1Gzs7LKl29AQ/f/wDunzAeuR2KcO2Fl+C4007CFCbZ5599Dhb/8quRupuiI5QB7UAgsNv2/dGTSebpY87E7J9n4+q/Xo1fF7AdyB7WZ+y1zz646fobKLMbijj7n4cyZXPI+M+YfrNAB8/n14aNpMrq9Po1n1uEDRZ4+1VUPfs6/AcfCN/hrPIWyEBME6Ek95vqFI7fkcessrnwlpJR/PGXqOJzT3v8fiT6dOfzYP/Q+OTHSr2u/qkTav6IRhOY9slnOG3syUZqrCIG4x96mJJ6Mny5uaAKi4+QlRXg5sq/7rsHY8eOhVtFNcJxPPj3f+CGO25DJW8+zEb1cG3K5DUXkQEaCVVjxdo1fE6qlAvsutPO2GvffZAVTEdhRrYBu6jjR1U0jKULFnFtLcJRhx+AgYPI3OH8kVS3JLAcufNxBIYOQLwRjyzTSpzfkqZ/1M4fmk8zNqwA6HeJN1mV7r6L6cg+SCWRaxlOegz81isUUQ1sx0+dC4GmtwjXEFXW1caZ/q7+o/FKJMK0z8VXX4EHCFQk+Hw7ENwM8b5UqCTKyr1+XkNmOtdXVi0WYy+XLD0BpYO4abT/vvthCOeNTM4BLoIVLP2ICCd/LqksbsNeQia4eU5co8NZ7O/qN9M+ROhfT9DbcT/E6JHlzcljj2IfV8DUiMmVsXGV5yWLOHgeegyRH2YheOkY1Oyym/HAVHET3ZYB3O2Cobla40XvU9tw7nOxAdymQod+rnu9aW7GOvQ69bGfvPT0M0Zat4wstF6s8jl8xN5YtWQtfiXjVeBWiOuPtjNlk6BJmPxz3h23BDl3qMDP8OF74f2XX6fdKIuD1I0Phm40TOdFap3mXAgWd4n+8hP851wKovCIH7JP86oWfjYFeOqfQBtKY9nmNGflTbNd9fkxbTBlQ6nVAAAgAElEQVRyPKugiVQEAjo5J9g20NcIN+8EzomVOOljepnx2GHQQNx3331kKw6D69e5KKWyIJ8gFoNDLF+3FpHSChYWCSCrUxGu+cuNlDpPJEuLTHW2i9jzl1wyDscdfwy25SaMZOXmGdcul1zexPLVj4yX+DNrMCPx4RuoeYjFfobuCddFYzmGaCVRt7400j0amV3+//lzK5DVCmSl9uZWIKt547vFAlmpt6XBr6BeCbGtUuQEssyaVmc67nxvKhBmpSnW/0m7Dfq+Mf136vXoOmylxD8CyGrsMdqOrq8K/E3wz8NKHC1bYVOAWGPntn93tqcFB63JqAUEmnquP+PrGgOycliGu/rjqQQnWHmNMcRvQBZN0cmc2DBsHwQuOxnx/M71QJaP4EuEAYeArCjf42fy4CKDR0SeGgaXqqwmVpFbHiUMHOI8f+kTzwALmMQQ9Kgoq4avfVe0O5BB0ugTEMxMp3cH4xyywJTA670yJtfXGlX1YpBW/sZ72PDKm0ijOS5PglJK21wFhfTP2hXd99gFWQO3Z/XANFQz2fQLZJP5eCSEgngayimDdDFxEZDlIasqun4Fqp97Bf6X3kGFrxoZrJzlYvQiIMvNQCbiykDmMUdS03A4fLm/+bA4QVhrTh1cvxwr3/kMS98gk2LDanjJVJJfGSE0MswoB6Q3WJCVqfyUeBQeezg6HcJzpuUTNCF4Lf8pRrQJXq9Sbi8TVInIfGSiBVhx8rOJL2L9C0/Xg9x2XFu2ogHWGAnr3nf/CxOhHj3JwqInDBlYXs4rQYF2ZM+JdaY2U+LjisZY0ZAVC5loVRVTYvj8RKzi85EfTfKg4SjfexgC3XojWlZJ83eCzKQFlGeEUTR3EdyPvozQtK9ons/nxEQkkcZ2NskJA1Am0XHKHCLnnYSavtvyNWz/RDWf4FYGshidhgQWKRljG8cOOxK+K89jBjiMMSyDdpPzqq+x39YNcO1RG3CFP8ssX0HufQ8+gEsvu8IwAPYaMRLjOW66cxfYw3ZgZs05K45ytpnkQk9MfMrMZWJdXHllLSNLh2WRSPohiYQxkScIcNIJJ+OGa69DJ7KaFBgLMtK8FeK8mMFAO+ymkTH7E5+qwmoEP/8YkcdfRnxIL3hPPLtZQFaEMsHg5WchsqsSr2AtEEXWocBvFUfwGrRCQFPMVNwUUPzl1zMM02TNsmXYccCOhnGjao5qG+P3xtevZUIh5tI5Z44xiYjmXMk61C5icqktBGS99OKLhm0hZkCUfVNMjJtp1quxJp+bSZ9+jAwm8Lpv9SQ9J31VtbJqrnNZlPti2seIPfgsvHvtA4w5kUBwmmGneph4G5yjwUOgO73l1qxA2mMTgTn0pyKQhSG78rZr+0ec4KMSTw/BPLXPYwRp9Gw3rKUUrq7T9GPVPTFsxNwTi2b6l9MNWLf3PvuhePVa4/Fz+x1/p3S6DG2ZhP/tlptw8kXncr71s81cuOmmW3DvPXcZlpKfY/U+SlkFbqg6m4BuPQWlWnSCMYCREn95KCnRChKIDwcJnvFpcWaFa/J78DzwFEAAw3P08c0CsmJzaF593bmo7DsIGURslCNXEzzkVfOTvaav2utT8i+QceGC+fjm5x+R3bYQ+xBAcTGpXFddhg/eeRdvvfAKli1ajPZdO6P79n1xyUFHIaczNzLaFnHO9uGma2/C32+72awlXXt3x5gzxxqvuUH0FtPYiBHI1CFGjr5Pch7V+fVbwjRkufKqCPwIyFEyq56AN15F9MU34T74AHgPpWyXmx4xXrhbwF0j/UOFKVzsH54NKxF+9zO4xk9A4Dkag3dpz4tJo+9iLVaj/ikWtP5nwbGvZn6LU1gUYeG8BTjm+GNx3933mPHxy6yfjcxQZuZ5RW1w6VVX4C/nXWj6tVjSLxPAPHvchSbH7s2iAaefeho6c5OiXZt2RkZ3N4FC9S9Vlt3/yEMw/p77eTkdDTikeUM+h8IXKyj9d1eEkUHwhqsKmcIcD5xv0r6ahPL7noJ/SF/4xlzUICOrMSAr+skUuO8YB7B/qD/o8PE78sbYF8h8N+OWzDpBKgbw10+1RzV7dQ4/IMy5hZ2UrOYaFn8JYC2BiWNPJfg56WMM6NITYy46H2lZ2Zj/MwsDkKmXSSl8exZKaJuWhS4dOxjjf/ljaWNH7esTmGuGi0BNbjBwPkvzkfFvxhHZyuy7Gsfl/G+OXvP5h4jey/YYuS+iJxzGNT/fFJPxqKSxBU03M4fEee0CdRNlrDR694Nwz54L77UXAAMGcY5jb2BhFeFRakc9E0Ow1XrJ/xnWPAEWbY7o9+rBYc41VWQTaY1Yv3YdSkvWmWcuz8E33noTn9IOQePf3h7Sea+yQ6h9u1mLBArp3rM4/jzacArSZoCA2AhWwHxm/OPIy+GmIT9R7DzNp+Rc83kxJqAXaIKbeIl5P8N33jgkLx0H1977NgvICs/4HP4JdyCR38OsXiG1v9mh0bNgERl+E6UVgvqtn/6naqdQhDGTYc+7MeenmcZv79NPPzO3OIxWCHZDpLYThTH7u5lYU7oBPyxdiE+mfIa185YaxvYeBxLU3G4H3HbbbXjtjdfNJmZtO7mxXf/tDUP0wJGjTKGIWmVIrX+uqjDbXMps4nz0JuLjWTl69+FcG8YQQNV1kvlOQE7zVOtRG69ozW41e2esUueX4GRyb6k+0mr2/vtbttXs/b9ou1T/BudbrReUTYrtazfFwHKykZwDxHl+a+T+3wJY9pqstNBSwX8vAyq1eZwAQO0CXLcSmzWldvGwpsn2vXbXPvX19u9NBbcsEKjP0T8BdUowbCnrP+oe/4su8T99aWNAVsb4RwwjK0gmUJisJdqnm7U7RiZGJoGssqH71DKyCjoz9GHaJGkbgSwxsvwEgKKkjKQzYZD/UkLgEQM77WqJjZUMMYiKLEHpP55C7BNWmeEWrenr6WRYHLwvOow+DDV5HbnbS8CK74kpQmPgqOBG36qqXQ2BGhe3UL2/zkPxgyxXPnkGssm0quZOXZQywAqCETl77ISM/YYhf/huiGbnoKIqwh3ZTAMO5xFVK6OJvegefpYmVGXHeOlqhF56FYlnXiU7JYRM3ocApYikhbo+TwYyjjgM/lOPgiu3Tf3CpAeXCiKn0eMrPGc+fn3uJSx+5wMykZRgRunzQoNV7kDKW8vP65ERfIhlxIfTpyG7Z1/utDM55ue5QvSOIrjGTJ4SSAYDDIz8lPIlV6zG2/c8isqpH24kfbX93vbbDCbb1R3aYu9x5yF34I5IBJlKEpSLMRjU5qbasJrBsUtsGbZtDc3WBT5l8/rk0x9bOgfFDOILJn2D9E5tUHbiSJQfvS8i2UXIKCe04WLVxowocr/6Hu4HX0Dyp1nwEfALMzmIpfvI7FMhARdKKWNMP/koRI47GAl6AAX5uzI+I0mPmnM0m5HFPqzqXwH2BZPFHU6A8lIyoQRUeHPY5ylFoCExo1i+TmSoGmQaJJbAJr8EwtoejzGQ/hj7knWjQHuXXYfg8UcfY1n4bWvZSsruKRdSEnLxpZfg6edfoFTKh+sJdlxy8WVsc+6oy+NIAQ7P+y0rKomRIcP3RGEA91x/K8479zyT6HnYAUz9BA6AEJOPdILFNax/mfClGz+laIKAxRdTEHviZUQGdYNv9AXNArJCU6cggyw6mq2QiZhmEvIMgp9iX1bQkD+L16SkI6HkSCwxXt/n06fihJNGY/VSVpCjLEh+PzvT32sVmQLT6X8jWYvAq5mzfsLs72eRHck0iUlEDdtKpAOxE/Jycwyw9RRZKoVMSs0vOX/cetutuOm2vxspXmFhPn7++hu07dKZQHdthUK/WDh8ntWSqHKmCIidNO0j4CEC5XuPQPxMMrICZGMwYfLpOTZCuSF/wTAEwusIZD3OcwjIOucEUqLIYHGnE9wmA1W0BR4V6s8E9/yV1bibzJzLbr+BiSIhM7UNj9EE5cUU0HqminSSwbzxykvYgUytmrIK3HTdDbhr/IMIEVju3q8PHrz9blbeY/LMvnMUq7RN/oRS52gc7fLz8clHH2Kb/gNq2QJiQWmt1LyodlIiznlGZS6CApWrCJhnxgzIFWN/8dH8PvHYM6g6YhTSDz+xWUBWhElt2jXnIb7tAIKZ5FLxenxxfjIBiTDnliDnfYE9kmZrpLN2hjliHDNx/o5kWM7tmn/EowFWL1lKqXY5ctq3RRaf7xdPvYCfli+mvHkYli5fjduuvR4rFy/C8F12xbXXXoM9yHYDK+0JAkiqyIhYNoZBIZNq9QgBaQTlCWhmUP5tIIy68SNmildVLt5+HXjlLcQO2R84+GCSC1kMgOxjjxqxEUpFDeEWbzINruIliL33ObysdouJ44HO9DljIZBKf3X9fBHmzQvwzdSD4fo49cevce6Z52DWDz+i34DtcTCrNooJPnPmTEz5dLJpJ+7rYBSv6/mXXyLritLzNcXGj+86eoqpQc89/XQ8REYfs3BzrRsIcIxhAv46/ZEEXPTYcTtMefENdOzcFdVksAkgCVKuGGcyHqIXXRaXvjh9Civ5LNLpV+nl5oRr+ueU+T+Nqp27I+fUy5oFZIU+/RTpfyfrdNsduaaJqUJJeh3LVZxIAVh+za88IoFaAEksWN2LYYbS41NFaCIGgCQ4ybGg+aP/LiwyQ9D3aK5pkpDl9O1tgL0oO6BPQIi2HzgX+Qh+G/BGGw6cc8Vu0vxgqyG66+bcihjBeTIoxQKTX2iYDe8jeOZRueLpHwP3E/jdbyRCxx8CD6sOS57vSbA3NbJ80dGV18O4qGw9kgSyPLM5f1zB+XTgTqIuUpbPecjsBRCwMSRGgr1Cx3nNxBUprU9i2uRJBH5/MtYPVVy3Fy9cgrlkLq5cthyVG0pRzHYw12H7KtcQsRrzGetkdixEj6xCI7+OZAeMh1xbVxCZrAKd17sruvqzUM7xWkn2Ux+CoiOGczxpSeNnVWuuF6LrYkxMEIm1dHnf5L7O/QW46FKsv3AsckewPdiX66pe1A7uOuaYYWNrjHFOSjJeNIw9FbBhP0xfvRR48k1UfT0JGeP/BRR0M1BvBftfjqi0isW5syiPzNpxrU2CJIvOEHLl9xrCX333De649gbIT1JrR69tehpp4L777ms2Q+QJ9vXC+fh20lSuNT+jpHy96RckuhuY3c1Y6N3/PInc/DxceMmlmDb9G67DYoprc4rPnfPKXqwuqQIj+7JAQGetQzrUh9hGNcwTNN9j0tsAN46wx54Esk43FhUCI71NKBZRe8L//49WIKuVkZXay1sZWc0b9y2GkdUQ+GS9oCwrywlI2WTZmNk6ZIhmjq1jcdmJw5p6Wp+E3yuVsxJH7Zz/UUDW5thlFtjSV1tJUfeReu3WCNmaXer+U4GExrqK8xoEbOicVraoNrPoeWPn+bP+vTEgy/8oGVkEstKjFQ5pIYElJnBZ3OGt3HUEAlecgmQBGTsMn4y0sA7I8jFpUlVELwPIqCSiTETVxkEGmPmUQlSVlCHyxtNY/Ny7cK1cZ4KvOH23kocOR+YpR6D9Nn0plahNkI2XA4Mb2w/11cekxU+NQhkNzNMIBlS8PQkrnnkdrtXL+Zncz2OC1JbaxrX83Jp+PbDN6KOQu8euZGCR2cdgV2yHABPfcgJZklMGeb1JPvNYRTFCr76O6sdfZGBZTbkPA04CaVF6SAWMxiwT/oP2R/aZoympLNyIFWn7n+3DVQxMs8ioqJo+AzP+9SBqyFKpcgtEouyBIE8FA7VcSQfYJivJGBt81jnY5qBRNEtnWkqafTrL/xGmYCLoYSKqYE6SwDBiC5bivfsmoOqXr+s9USwo6xwDASYqKxmcHXDphehKPx2Q7WEkh5T1xbnDnclgrppjOs5rFJhlWIgMPPUsBB4ElRBOYWLzyJPIJk0/0bcL1h0yHMEDDkGAwWelTKX5Ib53P4X/oZcQXLaUXlxSCZCXQcAtPcJnV+PBKkqECq4ai8jeuzLACxoj+w2syChAqzlHs4EsyiWiBAr9SmgS7Bf0CImzsp2bQJYrvyuRKga1i1mRULv4HZkMcH4IrAuxHalHoVQULEgQZmn1b+f/ilFHH4nKSAx9evfEW/95Ddt07Y4EEw2x/MBgOUEW3ZhzxuKZl//DRCINZ549FmefcY4xNda8KtmP5h6BPM899xwB1wr06tYR4049C2Mp4zDJivzcSivhyaMvFGWhWMNdcrCkdRtKXBNZiIWK4Z3+GRPz9wk+9UH0lHObBWS5WCUOpxxPmeLOvN8iJosEiJaS9SiZVleyEddXIEpGgJ/edCAroqZkPT6bOg2XkGm2kNXltt++n2FRSV73KZPav1x0IRYsWmoSER0BjreI8S3xUw7Ty3hpyUdJFaRkynzGMcdqVUNVZQUy8gtwx53/xI0Es6opIetMps7Xz76KtpTjoguvhcxNzFmm0poEEvg72Z+tKoHnh6lITHwV7gNGIXnWaALDQZPIqEpbY4lolPOXj3qr2IY18I1/EvjmR8ROO4Jst90QSOc9B3gnS4pr+0dRBiumVbAABPs2Tcvvfet53HPPQwac1/zRs1t34+U0mdJPSYBk0P3i3f9C72GDESR7tPj7uTiLXknv/DSDeXcMwwYPxcuvPG9KyV960TisXrmGvnRuHHHIwbj9lltRSIYl1pcjWkGWFvsXs1X+XIaoqtK10fPIABayPQjEJXqlw82xiPVM7D8nsPcSwZvRByN+2AnNArLc338DjCVDbRAT83ReA/VRiVWUtql/dGKf3MCKrsVrkMXrcZHpATKKJA1z51G+JLbIUrYdffeg6xXzXIUmKAMDK86uWLoI91x0GV78+D1uNviQ364IoeJyjKTB+flnjcXQg0dxoiE4RCmdwAkv2TcIsyLm+nVIz8zgPJSGKl6Lh2MtWMBzErmvWrDEAPkBMr4QquA/MSreReLdj5A8+hDgsEPJrKPfocg2QkYaYWSJQ+Km3B5rCFB8OoOAB5/3P25EmLLJjMLe7Bek+a4k0CA2eftsJDi+3ctLeH8ZmLdhGY4fc5YZ73GuQ2Laae5VUh7gmilGYjtKCXeijPTOxx8jIBnC8vkLcTUBvDfILElyE+S6cZfhCvalUo7BbDKFSjlnjL3gfLxKua5wuCE7DsCzlIdvs+12QLdC9pUK+FdSXpjBSboL23wuC6v4OEdRvu9J8pnwWYHtjdfeR3y/HTj2xzULyAI3b3DJaQbISlJOHeWaHFhLiZvWmzYyr+cCpflV8udOuagm4zBtFa9PfaBDNlnaq7irQn85AtMu3l/54iWY8c13OJSgMJcVnD90MK4/dizy+myD6G59yFbOgWsh308AK9KzDYFsylmL16GC8nttBPz4y89YRSl4kH1j1IEHoINAJK5FyXSut3n8vLmURPI5oBuByErGuiW0l/h+KmL/fplsvYMQ5uaaNyNXkDBlvHV0uwYWMEmbCaebzTHPA48D385E+JTDEd2RVYuL2Ae5QYilG/g82Ic656GG1+lbW2X6B9qzTTjXXn7dNbj/mWfImmKfZFwgj01tZmg5EGSnubTPwAFYV1nGMUOAiBtew3YchLGnnYH+g7ZDl1jASCsT3doYdhcoZzbAU0/eYzFjCbK6vLRkAAFycL0yAA0lpzJHxyL2VcZXMQKz3uoKxIvJRKNkHDfdiKpLxiI46shmAVmxzyjHv+06jv9enL+4Acm4LW0Rx4xitE6cHzbwAXLMUB9qNvNCZLZpHH9HJtaDrIb7+ptvm/tvT8am/MAE0Cln0JoqsJI1x81mmvjWtRW0veiYkYcuRR3RjZsFl59zPPpSujyVGyzX/O1G/MANUT/X9hCZXLWDn9JsAlN7saLq4QcfxPW4B7p17oSe2/B6BZDSUgGUniZffAeukWT8XnQmP6eWj9qU9aU5sc+f6b2tQFYrkNUKZP2xI7bFAFmbui2nlNCW1U0FvGyi2hDIotc4pYTWMFqf6WQhNbVp9Z5Us/fmspX0/lSDeV2PZUdZEM4alKZet5I/W8nRyVaz99jUe7NGoxbEskCdRYybep4/4+saA7Jc9HsRkJUWrWLlOgIc3H2ukRm3mztnBEJCQ/ZG8MpTESeQ5aK3UkKG2fx9NQNxMbLiZIjIf0eytXQGGEEmoBncZVRSv5A0+9D9D6OYJdaruQOYHshBOxrX+sYegchuA5EbUuW7Wo84w8DirrGes/FNM5uWArdoUk9WTTp3z1yrVmPuhOdR/M5HTPjIU2HFwo5xslQYjNYwOUH/3mh3/GFoN3JPMsXILqmoIeDlYSU/JlZMENMY8MXkyxZmcP/WOyh+aCIDRnqB0RMqyl3BqNg5xpCWoghWWCs651REiighSTnsoq1fVzJByWRVw8KSCnx+y11YOmkyQSMGyJQmZLMdK9hmmQrFCFCUMADqcODBGHnlxfTm4nVwpzSdoI+ArKQKHhB8S6iyX7gKEUr53r6bIOOSWfVAlpOybAGedIIzxWSoHUwZQLdhu9eyJBgkughIRBhEeymPqDEGLgQJmQzaeUMglsZ7PCcbHZavQuSdN7H2nTeQtngVsuSHRsAHRx2EUPs29JPhju5zb8D/+KvIKdkAbybZNZQDxMjYCYT4rBIZWDuwH3KvHkvvmJ4IMC71kolVEeDOMRkbzTmaDWSRsWKsg+qArAilX1U0pBcjK7sdpXkke5R8OcsEx1mDehsgKzRrsQma/Tv0xHp6n5VSolrJ9jz+rDFYuHwpitoU4ZYbbkSHgrZY8etsAlKVaNuhPZauXIUX/vMyZrLfK4/YhslXx7adjFGz5CGaf2x1OzFWxL4KMPkave8BuP3mW5HdowuqKCdZu2gZunbvBnf7ApTPmI1YVhz5XbuRSUBjX0pZM76YhLR3p4C6LUTPbB4jy/XWe6jZn21CICub4FKCCWXpt7NYVI+yrJ23Q2L+MixbsRztGdz7KcEoXrbEAFl/Y6KzkoBC9w6dcDMLEhxMk/olNPK+6567jSymiFXI1IZPUialexe4KgmiTIqPJPtIfXnQoEEYNXhndO7aBb3IVizq1Bl33H0nbvvnnYaB1I5Mwyn3/hsFBMXTe3WCr00eyr+dTaKDBxm9O3OucmMFAd+COd/C9Z8PETicsjECWSbRkORHiWgjylYBWWK6xZnseR6cgPC0rxEiAJTYZSiyMgv5lxoUz/jZlLsP7LIdSlauQHzuShQShKhpm46/336nMfUWO+Coo44y0sI777wTP835GReecwHOpxebq29n5HdjUrumAi9PeBY3Pnwv5leWGuB+HGVTc9mHvpr2BSoqqpDFRPT2m2/CHkOHoVc/ghOLV2P56hXI69QOGZSPVRIk1OsKu3aEj5VQi6d/R8yCyf0OvFYys8pXViJAqVTwrQ+Bs49H/JjRzQKyXDT2Dx2+H8JkmBT0YGEOzvWrZv5EbMqHvEHbE+RbixXrViOPwI7kgaEFi1FVUUlLHPbXfHo2fUkQh0BWHmWERHMx7+vvTLXPnO23RUXxKsx5+R088OLTmL54PpaWlKILz/EvjoVBA/qjoG0Bc2wXgY2vTaLq5xowh7LFBUvp38WfMyknq5i/BIHcLGy34w4YSbaJmxL3arZPGyaxieoqPpdSZE/+GAmyNvyjj4bnKDIyOSeLcWwqv5IN1NBhRHIxMvzWzgemfIvkHXdh/XWXo4rzYtcOvH/iA2UzKL/kc0sf0ANRbbjMXGCKAFS0ScNoMi0F8AbIBFaFuQIWANFYkJ9aPsGH9tVxghT90W4wPaYoH/voP6/jtjtux4+rliK3iMDuVX8zSbZkuttuP8CANWedfx5eefsNI6fcsd//Y+8sAOQqz6//jK1LNtm4hwRIghOCayjuUNyKU5xCsVL4KKUUl5bgQYtbkeLubiEhAeKu67uzI9/vvDNvuEyT3YUlJPS/l243uztz5973vvac55zzrG7X/v4s5w8VGz6Ayo/TLAaQ1kWg3yrIXF4bZ/OK6q1w8ADYT6VWNWOKlb/5ikVffRcPtQ0sefjJ7QOyHnrCqg/akQTIOlY6fA23pjV98Y1LinVHvlW3cL41jZtqnXnmtlpvm0UiJH/6YuuMVNL6d7HF73wG6xGMePXBjnU24dPP7CKe/zMY0stn66I9drVdB4/AA4n5cPsRtpg1a+FLXwLsLbY5PUnSYAA/8btvrYokwSTm5g8//cTm42NXBJC3G/PBoetvZuvSb7uPYCzlx6zmo68txfxRvgYgcT0el7PmWqcv37Pk/U9byb57WwIWtuVTvETSQhkkwiJr6VgCZC2chUfWGIuT0Fq4NyxLJLX9+g9xfbCKz5T/a4FbX+qsgfVF80lk3SFW/dnX9sIbr9qrH79nn9O3v5r4tTXU1tsgpP6DYNkVMIGtBwN4S2RyN95+q919z70kn8K23y572JV4qXXq193inF97qKI1Brj9k/qf+lghn2dfz7CZzG3lzKXFtPkcKj7qtb2GDLRwJ4qxvDPe0sUktNYcyrpdY7PGz7TiKd9ZGdVSm8+l4u6uVLtsByMrCRuy8ZRjLd19iJUwZzcCZDW8OxnGcr6VjWBOnFFtE8aPs16wbkuQp8/7epw9iRflE08/Za+9+zZpRuzXYD6rKMCUKVNckRWZ2y+uqWY/WWBd6SOSM3ejMnTftYa5daoHVaeHrrqabbjtVlYMuDUORmQhANgHn39pf7n0MptAHxSft4B1pRlmXhMAsrNiYSroxdq+8cgNbDPAdI27SmTFBR+8arF/v2wFAF126tHsJwCkJdYVm489TsfRIS30savWtg5pYWZEdDCy2jczrLRAlgdlFKjnVgQMspT87fsgzjOS9LOvQuhBoNz3ecAnF0RaVpMGX6/A1ssdnddJQAL4Ux9JUFboAYBcFtbSXuMHQdAI/8eysYLXrPsKSgo9uPVz3ONPbZtf4n2tAVmJm0db/UtvWRHm3vLIKqQyYBw5X1Jm7/TTppFbWSFAVrpLfx9Qhp8AACAASURBVAdkJZH5qTqfgKyoNnouxIB5w3qenDPXagFgIgsWWg1B/fhxY63g4y9JgObBqkLagEHp+pg/l242wubA5slnp1oOuFINdb4ZXwhJClXNzHkZ8HsFK/WhelfZLp/sYRqW0ZTHnrN5jzwLQ6veFrMp0uu6kF4vagzbVK6raJuNbe1jDrfCQYOhqQsMCwFkyccCo89UIVlPUdmBjl58xWZdd5uFCCjLuOcmbcDz8W8ApAvzczNAR29o5AlYN7n9zi9amdlaIFijVXL+j27/l32GxLBcVrFJHGwAK9KxTvyliWAI43T8P8o23cJ2vvBcay7FqYOgJw0rQNLCtMzfnbG3gB+Yg1TueuTv11v9xM9blBYmkU+VD1/Ndjn1ROu+xtpWL8aVsoXIXJrxSElj4O0rFyUAtBzTjY2p7klzUBPslkJeVwzLbcpNt1vkhdetkiTyfGQLFVtubhV4DjWR9p7z4JMWfQiwoBELYkkwuW49+Xwy4w0FnS25126W/zsAIoxk9bxSAGpqG7l+tedoP5AFQCkgy0kAkcDuuDPgz/4Wwow3r3M/0Fdaa8rsDOCOtNIxomYttIikgD1gDcxaYItgQdC97JCjj7A333tHdQyssqIzYB0CNgKTxSoawU3KqUTSGTEUG5AvZERg6qKMJxg7+i4/DrW/vgT09OxVabtvsa0dsv+BFiPYIFVsdciLipU9ryBKnroAgBWDY9gO1lxs8Yb5lkfgY/i72WbDLH7QMe1jZL2G5Peg3awZICvWi/ag/8WnTGPMcv8ESYYkrm4B1yODYFg2yeoae/7ll5yEchZsmLWHrOqAmw023dTJRWoIMhSkYWLkfKx2O3B/e+75F6y8rNTewI9LQNbBBx+MNArPIp5LOf3+yKOPtnP/9CcrI/i/5G9/tYsvudSZAFdUdrEvn37RKmiLcAXBZSkMOZ6Ha2V+ljSk+pupVvb5O8iEOd/2gK9HHmBx2DERmQjLrLlVxo3GO5UZF8DIunGMpTFrThxBQAsjq7AAhpHM7hfUZqRL3cuRPPIdxkkegZF15vnAnnj5hRdcNT4Zev+DanCShlUzTu669Q7bYwQm+mLGVNAmAO6LPv/W7rj7brv07ptdlVB1mkL6S4r+6cA9wMQbYSL07d3bOgOWGe1dTfuXAuqEikuYYxe6ds3rRn9gDk0ix4uIaTgQIB92a6IagAZpod1LVc0D97IkxTBaCkRbNXv/Yizg4D7WhEdVfjmgPu1ZPxMwAslNpBeMj3mLsOhBIlTO/YnFOA/Alj5T1IfXCgSYNo/LQvaIlFDy3QZA83xAsHAPrh8w3AC6Pvh2ov19zK327NtvELZHbG9YUxvBUlpENbK5+PiNn/C1LapaDNlrrvNIalThEtkA0X8q+c50Rf8sskMPOth+t++Btgqgb0HP7sjrmHORgRY9/4w1PfUCfmG7WXQP5iiSHjJ7D7P+hAHjWwYqYFjhsxiaNxmJ0QeY5V1viSsutnqMpMuKeT4VeE8B/kckeeyZYZ01ToMRhMQrQbLimKOPRzb4gG235TZ2/fXXWw9Yj2JmVvaHDSqJ03z6s9gyeCnppl7+99N2+JFH2IKmBus3fLA9jLx8OEb4NTDZSpkDknh/nXXueXbjHbcxs6btNzv9xm656DLrCZPEOsFQAzTOr4YljWwzXco8P2UxkkPATdojnEBuXw07h3a2B54ErF0FBuMf2gdkvchcdMoBlhq6joW7A06RdIISBWCBxBFPL0PiGGd+zRMDqytSTADfolrGHGxFtKCWnkSSC5ZfEUCGgM7b/3mjnX/++RR0oSgGLJ0TNt7MyeVURbkeIGoqfplzYMnMwUdrDvuMJhJRWof0FL3HYZi2lDRZa/+mA1e1o5lfDj4FX0QxbObB4WkgwdOlzEL017oZ86z4YxjJtz1s+bvtYvGD97RwcTndnGsUJUyspRYOSZPloZZGWhi6/mZLf/yFJY7cx+Lrj7TiTtw/yUGB0U722AsWqV9fVNiI+cRmwJ4qkGGb2Thkcu+89y4+QzU2dPCqNny11a28sJjEEnsI5t4TjjnKbrtjjFtTdhu1g9095g6L9uhkyakUImBOyO/P52kdY/3SvabpDyGA4Oa6au4JlirArwH8JWjnKCxGY8wY7Lgke5XIQPojia/aqYusYMo3Fv37VWanHWfJdnpk2Vv0j4vPMusGUFnJ/ZIsTH9Xk5EI9+XzF1PwhrFdoIQhffvOO+60a/Gj/GriRMesXGu9dV0lYHkyquiNZLnjKYihxIHA4vJ5862QhNBgAN3VttjIwp3x/2KNUNxQyBjFpM1qKbYgv7wiQK7nHnvcLr3iSvsEcKuBPVnWXcxVxmxiT6l9otaXoTCy/gmYt+GQoRZ+E6n2v55yHmoCshKwUVMkyPJcoqR9jPP27I1Wpvd2MLI6GFm5/bEDyGrfCF3pgCzPMvFAVi7TygM5/raDMkP/u1wWU9BHS69ZGiCTe96lNat/n2eKiQWl3/3cQJYH47wflgK5tsggXbCdZWbp+v09+TLNbekqArEk6fHm8cHyw21po7Z8xsr6mtaArMZbbsgAWc1ULZTZOwI3MbJSMLLkkZUYgXnx2Yc7IMsAYsTIirKpbJKhOkBWhM1lEoCpgAD8mxdetglsxAvmw8AguKlGElNEtFpQIL8qMmBDVrFem4+EHl4Oxb6eqmNsBOJNVleFfIafw7C55CMUknk2m9C4jLTlGcTeLAowE+ac9dNmWOMkpIUEKHmceyGZ0xgbnkJAtsV4ZqXIiAyj4mDv3bYnI15hRfhU1SEZDBP1FCYLYIYJDMbn6813bPr1t1oDDJNOVCdrBMhqRmaWj+QnBDhUu9baNuCkoy1MZRs/1jyAFWRkhcki19fXOhXY5Pc+sBeuusEq5iIFwm9sUQRvpKYSsn5cK9UcE1zjoJ13tfWO+h3Ra5F1xjtEmeukijPIMha/n4RKGanmAZv0526+y6a8+Jzrt64KXFZ+GzR7b6B9Ruy8k2184H4WJZsYxvsqpABR3jkECIhYnE+WgiQFy5K2LKniyR4sDPtrcQVVGrWTfupVa3z0MQIzMrxspjvhr1HEBtLIfFe9/a7lv/clnhj4ptE38uSXw6UW0P6LKvtZ5emnWCNeZVEYdvnyKOHZyN+pyZWI+ulHu4Es/IucF4mYYar0tfveFv7j8VTpE/CCxMhJQ7h3+oWqD6qdY86PJvNzJFuSbOHCBfanP19gN91yiwMdNX91JyjtRECga+wBA6IYWedLSPVqGQvKiIuds/XWyGgBPWRyrt/1hKkUZKL2Xn2g9S8jqOPakjwvVY0LucprZIrZJOfTF5tDBBtU1suHOchTtDBV6RI3349HFpXTjjypXUBWM4Bu3nknYH6/MQEN0lYeakQG2rRBnPvKQ5Ir4MQx+djAq++/Auvw8MMPt2nTp9n6Q9ekKtTdNnQdZEpugs4+ayENvGePPXezJ554kmICvUzl42Xg/g5VDxWsvkpFK1lYHYkP0Gi8+uQ1JSPfv+CRpXaQNO+Tt163zkMA2Oi3MqB3Y0/0T0DZBIUVXLEBzN7turvxMNmKqoUHWBIZTwiKZ7gNHiYCWkM846Z5ACy5Zu9IDtP0b1kiZ3yZsvemiqC6PwDopmrmPoFatNGMGTPswAMPtLeRsawD81TePmtj+gyanAlkxTNDztSA/92pfzrb7nruCdgASM5g66iaZVF+nl188cWwD453VcoyB3MEAZc8pgTyhAE/VF1Q8koBGTI4j1BGLknVwgheXkl84MIAWUmYbKmdMWo+5NB2AVkJAse8i062JqrSxai2GobBkMQjTwmHlMzSxXRkfNXAWiyhcp4zopb5NJXzFjfUkgwJ22zWgRnz5lgjTKkU8/Y8ANDJsMwWIP2LTpppcwCKP4SJMm7Cd67SagEgWb0ACm7TWW6p78kGAMlipo8xh2dtAfIZ1/KmcsgWv//7ny9yMs0IMtRG5sECgRewTRP3IbXcaXuL7LobeDZVC8EONOu2dlCKh3vk2c1HkvYyBuujkQDe8U/YRDCekgTirC2Zi/xh/xCQUE0lu3POONtuv/12O+644+zqq6928in1FefRo7Zj7q+hHYrE0OEUr/7neSeJkz/fOltsbE/cerf1Q7LqPoPuUw9r67IrryIYvxwZX8J2xAftjhtvsa5IV4UMO7a5Oqp85Lj/QhjWiXQ1wAEOaiR8ErRV9K2XLX3zg5ZaewCy0fZJCxP/ecGiV5+BtBCzdwDVBEmRPD7bVcOTP5m6vfqD5NfyaGRNVwJAQEYz1x/TCwE8tUq8/8EHduqxv7dPPvnUvV99qLweNjWASxX7A5bUTKKgU5nbz4WbWK8LM75Qmle1rilZOR5GrPAct8fkNVvvsZM9gAdZMWtjIx5UktWHGU91rLUqYGDvvGzNV42x2DajrAmz97wKAKcsQNWah5rLaqj0IAkxypma4W1lfzjKDCBLRSRSrJcyLc+MZNZj5q08VaaVZxbvzZOfmui7ah/1CY4UPnkueQaL2vk1sX8V6+xEZMmaOxvZDw/q19+ZmO+2P1UWtV5xNKtYDodfv/RzjOSN9hQiH0oQ59R3zKU4gbpqhnkkm0KwxpoBzGKw6xP4goUmfmWRU860pmOPsigVetvDyIq/wfpy9zUAvvQ1JcopH5kn4N21B4k8VdjlOc1k7hwz5k4bTQGUGTNmubVV4+AsPLGGAu778a33Ofk/IKQD5GD+uwo/9AGDGa/k5+Jps20qEsyJs2bYlK++cYxo/X4YDMENN97IJZCeRJqr30+bMdMVClAfkhWD5L5duwKQ8fNOO+1k5SUA9C8j4x19H3uGzSwks3dXXV2Jkuy64O7m//bRAWR1AFm5I6ADyGrfnLDSAVnOQ4Ng1AekXt6zNMAqGCzrfUEDd8+saE06uLTzLqtJlyeQFQSJgkCWrxbgr6ml611WBcMgmNBSd9HrlMlxGx92N2pPnfMHld/a199W6ne3BmQ13JoBsiQtbCB7mKlaSEAEYFWCQWgKIEuMrFRlf/bgVGuRtFAeWbRjzFHvAbLI+JWxQRxHaefx9z1knasJYDD8TErWxc6pUewTSrfHoOzPKGCDhj9B72TMFrORSRSyNYXVo0pCMVXwE9giNhab8gY+v1O83GqJ6SIETyGeYagE4IhMbh1Svp4JitdTpW9BGDYVSFIMyrdKgA+mBPfgYw+0yX07We9GNqwCsgS6IC0U8JPHZqoQucp0PKgWIuvpHMEzQVUEAbIKANa066tafZgNwOy0gIygZ2QFmVh+DMucXeCQypPPZ+N0/7kXW/STr9kA5dlcpI8VDZ2QFy42xaUhqmVtd+Kp1mPH7WDohK0bQWwV9KVGgSeEVUVsqusJBMR4KmPj9TlslPdvG+P6r/wgPKDmJckCRgasv45tte9vrTtSldkYuZcWITOi3RKAixEYG41ipXB9ETaMeQRRDtTSNkxjQPIcGG+1kVJYE1HrThBZTYnvBXfdaT0BqxZQyXJRc6UVrdnHwmwuK8n0NuNmP5dnUch/MQKj/FCDze87xIZcerEtpAR2XhXZbp5PNcyeilqelehZ7TjaC2SlAQvjBEoqvy5f4fqdd7HyCzAnRrpVT38opD8ns6XLvC+4rlim51HaDDsSxyCpJQi/m2qEJ550IsBssR1y2KG212/3sc5kmdWWfXr1df1kB/reF0gYBuEFdf2119mOO29nTfSpfDLCLohTJppDpswytxWbBK6RJQnSEwQuqsbG0GHjDsQGqwmSIEEt44QwJFPHiffKP+eW+y208eoWP/B37QKyki+8adELjrM4DKQ8Vekipmom8BFoIl9xSjdkQKxA2P/eu+/boYceahOpxrbWiHXstttus9VXpwIa/VEBQ+beMmSoXXf4javOpnO89957rrqh/v4uzANV+fsWn60dt9/eLv0bLCza+8orrsBf6lwXP/bo3sPeJxAqHTJIxR1pixRtAbgnIEvPknGikCL0xnMWv+pOy9tqW+R0hzLQVVWKsJH4RtLiFg8Bvoy7xnkzLQ9GolG4IXzSIY6RieCGQI9iDgACGnt5WSCtWYEnR4y1Rf+Oiz2CnPGsc89ylSgbmf8uRh6mwDOOsXhnYT08xzhgdpLxHVkI+7W6ykb9dnf79OOJrh+oYt/qQ1d1Jt4DqIapj8jU2aT/8lkCrfRMXAio+RmGX5rgV4bNpUhc0rAmQ8h5nezlzZcses0YC+G1lSTQbQ8jyz4fZ6mLjrOGYetbabZEXwPjX9fiQEQk2dMBAV+C5bMQlgy3aFULF9lCQJxpC+dauC5ukwCtamFbiHU777upVk/wKTaVcA4nKS9HHk5BDKJTCyO1U8GNrrAj+wwZADgHYKfqtwB4xQSvrqgIA1nPYx5yu8X4Bs2tgoEi+TZj54oLLwbIOs2aBELD2FMlxfwnH7E6SaN32clieyItVNVCLj5NINoaoULAcRpELTxvuiVewdsMlkbhnaOR7ZHYcUAnI4SOrpEZ5rpVfbOR9dGBC1z3mx9/4HzTdgcQ2BTwvIl2KMgrsDrAg1LAA42szHxDl2aeuPZvl7mKhqoyt9MB+9gj9wA4cRcOhOA180kSXXbZFXYFQJbAj1133NZGIznr3rmS55Hpl3ElQ2SErnM6L0QM60mihAAV6wEi8wDC0zc+YLERQy0JYyxSxCjirTIA19h085MGP51Q1xVWxVfWN2fmzd/BTa14IcDe3RjoI/NPXodh/OojAKgyOt40ht51vK5EVFh+JZtEN58ql5Ctwqk+zxW5tUmFHBpou79eeJFdfvGlGVs75smEQByuYZUBSLQBqiphAHanEl9lMV5kvLXPagNZ76hGSJsL9O5e2dU++ehjO/qoo2jLzLrTm3bZ8rB97NarAB9JMKR4vYOISRZUwcbT/JH39gvWeOUdVjDqN5Y4aE9qgFS4fhPmuWsv0uLhxgBfjGf7582W+HKcRc8AyGL+0Bof4Vmo6IC7JbWNno973gJClLjKVHFUe6hfy14hLEAy+6EpJjFV4XwZw/ODDzwI2TbMr0xeyjakgt9dt9xGtduBmThhSftmqvDq81SHQo9Bv0mLRaQKyvKn4ndx+hgzG2AexRo0v8Msj8vD9Jvxln/EybCPTrGkwPD2SAvffMNCd11uic4DSW4CoGF+ryvT/UWYV5Pc2/sfvk9BgxvtHqTnerAbb7yxY7cedSRsY/ak6jM6Utnx5R6f5gR+/hYZ/iISA7OQsE5E4jx2wnhbNHkGXmLT7bNxXzg/MahdmdZkrhq4+hC76qorwLR3oMon6zKsKlWK7Q5jVM9GlT+j2eqGukataKnnn7DmG+63/E23hH14DEV6VBVUpQwcZNxxqP92VC10bdAhLfx+OHQAWe2bGlYaIMszsDyAFQRfWgJiPLCjzIEOH0i3hcH0Y5rOe0XpPbpGBcvB37VXdqf365r13RvXe2aCQLm2HJ7NJmaWrs0DYh5U8G2TK0/059YiFQQg/O/9+/7Xzd61UdRmTFKdtLJ8YtsRRbiAA08So4rWwhfec+BUPA9AiWygEsXNAFTE+EiwNrTuZxyJV1J/qu0Q3FKlUDvSMEFAXJR6Nq0RNscRTGbHPfiEfXXnQ9YTnxIVd25GthUH7IhlSxqn2EjksUlQojHJpk2l0131KMn92FiGOKfAFlcoDe+pGD49iVQNXjA9LNmtp4XYzMpUuB4Ph7qPPrI+BDcL4mSaSwFMmnmd7pFKY0Vrr2+bnH2mLSbYCCeqAMXIwbJhibGZb0jU4/+D1IXqZJ+OvssKCKgXYeiMTYSrsKUKd3mkw6thPPQ+dk+r2PVoa5InFMyMEox5iwgeakDFqtnwFLIhlIeLJAwR2DTNSGHeeeYZe/Hef1kaiU3/Tl2sqQFQTH4b+J1svs/utj5Vyqwcbwaxq2BiRKV/bOF4/Z67bMLHn9vc8d/ByqfdVe2HjX9Jvx7WB1+RrQ493GUY5cHhFw5/uraAvYTQMFvSAI1kqtlUz17ApnDMvdbpsSesL5K2WRHJLOgv8isTsEEAnRS7S8+QXVyFzJSP2M+a998bNlwvK0Q2UswGOQ1bZjHPV1WJ2nO0F8jKOIJnAqy4QNgdd7LQH8+2FObkYUVDrVxesA3lzyGJg+SBzz//vK266qrfe45xflXb2o3Khh9//LFjCIwZM8ZVWGrXod01Y04BaZTMvyvE9xrB460PWmTEqtZ4yFFOxqToT0XdXSjKe1xhKb4HA1FRXEKMNVctbPEsS415DN+fVyx8ximWxl8t5Aae3kF7iWhCwQeevJu7/XyteVjyDlXlU9ZbwNSjjz7qJIPBOV1riRbi3Xfbyf791H+QB5bZgw8+bGvg+/QFhsgFsLs+fv8De/WT923w4MG2NvKpzTbbzHmgnHnmmW7O7oyk8AmAHf3eFSnISuv9WuLk4bpXGEhN199p+dtsY4aRf1pV6QQOteH5uhaiM8cXzQLIGmOpL8ZZ+OTDyL5v44COZsBdAcZ+jRTLQwxf/ztdl4JIgXRHHHGEq1SosSjfrG2phCXGkozFGwkii8XcwPh6PhW33ps6wU676mKbOB6PJ9h6OueWeLLccccd1h/ZmdZjX33Yr3s+keX7kwO0GZeowAH1kFUrrNKHvfY8DJPRFjtgb0vus2+LgWiItaCZ+UygXFxMQzcgGL/zJ1Ol9GFrGvuJ5f/pLEustY4LP8XlEINNzebGE+DZAw884Bh6Yk4Hx6v/t9onuAfQ+NE96vlWonbqG+1kPdZc016iWtqjMJDyAeMOOOIQO//Ms6wGGZhf870nqH5W/9LnyS9HnmwuGIXFsdFGGznWn17rEoi0T8GTj1virkcsuveuFt91B3CsMoAiuKptYOwJyBUrMzRvGqbx71j8hhst784bLTVYxU9UVKDlQ9eo56vD95XgvzW8VRFUa4iYKFuP2som0ofKYR394bTTYS5esCRIVBtKlijWouS8OnbddVcHJAvICe6Bvk8iCjwV0sY6zf0mmBiigMNNo0dbPj5OyeN+3yKQJcAxJNB0KUBW+q5/W/r5Fy18yXkZ6akrOw/wSnJJM658hATfqC/7Z+fHjn63BNQXYMZ7NdZ/BzuzCo8r9ZHd8d0bVd7HFSoZsfXmNkisTxUOAKDUdflEr/PUzAbSNexD1BZ+z6e55cknn3Tzk8ZscC5zDag17aOXLXrRrZbYbZRFfwvQCZClSpgqNNN61VMYm7CT0xQECV13kzV/gV/amVQtpBqe1tbWgI5gn9A1e+b1kn87NrXZpZf+3c4nWZTCz6kzQGwVVYObKaay7y772miepcze9cx9f8vta37uzO2t6n9ipYa1RrqECcnBsZ9b86mnWuyEky3JetkeIMveeNPs9r/jkTWIPZ2SM2JkZduFveMHH37ipJ9aUwQC7LPPPvb73//eBg4c6J6hxrbaRP5YGut6vnOQl8p3UV9TSETO5mdJDechUXSrF0Cx+pnLBmhN49Dc6ROAp59+uitQ4i0WWhrBrge/8LQlrhtjyW02t/zTeLYA2G6qdTz6jsMNo+UEZGne8Gu/JyHoZz07rbOtxZHBeFbX6ZU8Gg+yA/g5Ylxdg5/PJHfVdernn0vV1FIPUztoXvPtECSFLGv/rzlCX8v76ACy2tfCvxiQFRwUwUv2i6ivAOjZP0Fmhx/8wY7nGUNeQuQ3I7lgTfua5/t3Bwd50Og9uCFqz2cFgSzfVhp02tj9GFDOg1nOnDrr8xMEooKglmet+M2/NkUdQNaygazUTf+wBQBZeQKyQLeKAJAcCw7ARqoJAVk9zjzqB0BWGnqB8sMCsvQcJCcoB8iZj1HyhzfcblHM3aMECvXpBv6WqUYZykoeVMVMWXUBWY7lwMZa4EiTspPKhCFPSSHDKURqUUHVowiVdworulrPoWtbH6rPhDnvuw9jqH33vdYLKSEkc6QiqgRVR3aVoIwMfgFeURudfprVrzYAI1DAMmUbCUbE3qqnDHcRWcFiqn2NvYuSys8+bzVsCPMVTCjwoaJRIe6z9VxD2Z5bWJf9T7C8Pl24NhgRNZTwJnKW/4dM4x1gQLAs7ymZqxfjdTGf0vEfIbGcAvhUPXuORWGh9YKp1J/qbsM32dC6Dhjgss+N8mzKBo0tjbFK2vWrjz+zsZgkL8aYVm1Wjr/M4LWG2yrDV+faKSnOmPKBmw/yW1vg/WeGQ1QSglVVrqCfLzEn4i++Zk133muRWRMJVpG8OBkMNys2hLAfnpMYcwgeLUYWfNApx1v1phtZY34Z1S8JKvAHwvkf6QtbeQLd9hwrGsjStatN1b5ff/213YK0UB5QKgMuSYIOf40eyPrkk08ckCVQQmBGu46VAMjy64Sfhz/88EMH6E2fPt0ZtiuQXmeddWwmXiQqi672UFvo76NvuM4mYgCujf/Gm2/qNnnTpkxnDObbzOkz8DYqweOaqmqMJ51T7XwPFbxkjC+gQ22oYD24KQuuu8sbyHKxUHaTnrsp9mCTgq0///nP7loFsOxAoQR5ZSkYC8GSRDNIgMhYYY6pnTDFroJR8+hLz9gXM6cBYnzfO9SfBHyKqabAOwiCLKsP6e0Csury4sx1GqcE+m++bEkqqIb33cNSv91vuQJZUUCSL774wi6//HInq52Nh5UOL58VIKFqlcOQaPfBbFogg36n8dGJKox9YW81Ae7lUyTiTiRvpx5/soPLjjz9BPvLBRdiZI98bxlHLtinl+XuK1SbbEUCWf7SFXx5e4jg7YiFKBCroaEJIOcxO+ywwwjc4q7v3Hnnnbbpppv/6oEsv9fVvBAEgYOgkh9jN+APp/6kKqiaD5oxjp+JLLUbxRIK8ThyyIESX0J3BNxkAXN/Ls076l86FAhsinffQw895IAeHX4ML1EIABStSCBL1xQE6X/YNzIMv9lTZ9rvYQK/hN9UPV5pB+28O5WEo3bvc4/BYDQ766yznFRb/Sto2RGct/2e3gewHlxd0UDW/4aAHQAAIABJREFUE1hRCAgXAKAk0CabbOLmPVX1laei2kbrivbxWidU9MADUmor7R+TWgQ058BqzSuQ1LQCILiTG0MFJGR9f9A+SQC6ii6o2EKuPcvSppkOIGuZ0+8P/rA8gSz/vD0w9GOALL9G+O/BfYSArO8B/7bd59JeFQSytKZ1AFmZVuoAsn56n/LrF8STn8GpvJXrWBqQpUGnL/1Ni3Yuc8ifMghg+WxJ0MjdL7rBgfZzDLrgLQUH9S8BZGnh0ALaVn+s3I2OFjjfpn5T6DO9HjTzAb1/rffFyu0OPxdY176u+gu8uxVGVvON19vCFzOMrCakOkVIsdRWcQAdyWGiG2SArIZeA6wEzyMJXYJAVj4sp9qmWivD7yo6bbq9fNX1NvPVt6wTmo3G5joCEWr2MRYS8r8SWwTJhTbvIfjxRUhFUnh2iF6eJNjL69HNijA5Lu7T23qvvqoNopJZVaci5BjSBZY5X4sIkoyxSDU+v+Nu61pVh2xQkrF659NVwjmb8TPptM4I2+QPJ1l8tUHIbkRf50WAbqoSV4cXliwOimbPtUlPPG8Nd/wLsAYgSlR1J0+JuHLOjUiFQmsPtF6//4OVDBvgpIvROvKV0JCcx71KqQuQE0UfdpZMZ0uKikkYR6xpUbXVUIa+WqbdXcutG0am+bCmZICekD8FbRERwCNpEm3e0pFHO6aliZN5rdu7y7+ML4IffVfW1zFT1MZZ1qIfG7kg0NI+R340i2GzdXLSN5GXYlbKxnnWrWNsOsyfTjDlMkAWIBbgmwsUZeQtRhafPp/y6JufeLLV9OoP+y5sZWTMa+rnO+8SoFCe3YqVFv4cjCw/t6j9xPzQnOIp5D5w1mu04RaLQIwsbZ7/V4Cs3Mzeu3hASfoxadIk69evn62FH5TYMMqQC8hQ1lx+UWqrqPMu4n/IO+MCb0XHlDZG/xa4nWXsqf8KDFNA8wFeOQKylHG9+eabHfsrCMwG14VfAsgKshuWNoYEvIlF5kEceSFJVugYJ9x+NVX8ysoA7ABtbsAs/NqrrrQFVN3SyC+WvxaH2lj+PmJX7rjjjnbeeee59tDh9xO+uq+r8so8oJ8dkEUwW1XI/AeDJEShivCbMPauvtEi++35izCydC161mIpvvbaa+7fPXr0sOHDh7tgUn1EAaRnsXmw3SWjmhZhno/AtntXu/SW0XbOSX9wJJjd99vH/nHVNVSuzFSNDe6Xgs/AM/+C+6pgBn9lALI8EO73HH7f6L7T/0NIn2rxgNqXe37umf+49Mbue+5uD8NO1Drpx5++/9oYWUkWSB+AuqSX/ME4fLDn+7R/jp5pJ48iHY0kxT4f+yUe7YAYyPemz55lCykOI2BD5x3Yf4AbL+uuu64bJ6+++qoDg31/kQRaQLtnf+nzg0wJefGtSCArFxzPnWuVDHr8vgeRLZ9jk6dNsk4UKnj18SetvHul7Xn87+zTDz5xfk7yyxKTSYcHwDVP+LXL33/unl9y8BXJyGqAva/1QkCjZ+0JjPwTxT/kLafDM1b9GNccKdBfCQQn18fcX8DU/hRM0TrUq0fvJUmmzpi/a+7xhazkV/ljjg4gq22t9UsCWZ6JqX7h+/WyrjI45waTHBp38khr7+HnE12T4loBWfru9yjLW/HTwcj66U/QWxwF46SlsZpz52SP6cjyZXkevxgjK3gTujkfTObK4PS6ILvKv0+D0E/enoXlN23B4Cm3sZa1qfuxjRp8QEGQ6OcCefw9+AcfBLLaAsrlLvJqVy3OnkoeBBJ98O7YRABeCoT0/ccwv35s+/0qXt8KkNVwoxhZ78LIwogTRlahGFlER81k/FAjWMEGIx2Q1dRnkJMW5gJZeVQCbExjao6pdznZ0Q+R1X1w3wNWTqBaSNDaiBQiikFUkg15XBJHsmYJgKU0k30BHiElg3pYJeBVH+QgPanSU9CDqk4ybZWfGdn4EBuVMFn/vLxC9+wLMHyf+dab9u5Nt1kSc+CGYv4GsBJD+hABdKklOuy12ea28fFHWfOgvkjfMM2WzwWyOQFB9TKH5z2Fi2ts7juU6r7yWsxCMR3lcySxSTGOC1W1EXlLA5XR+mMcXLHxWlZdCgBLFaNyTLfr8TJJwZTKA5RztRU5vxhlYiiFeZ8keiLPJwGfapFGKiBXwN7cJNN5+TRLksIGGmmkqkC2dDQhbXISo6xEV691QX0WuBLI5NmJy5onWjq/pH91MOccbRtZUkplsQEzq559DqnoA9Z5MgwbTqDrFgNNMtVmJzUhkAasqoJqP2zUjsjVypxxb0EhQW18vvPiKiawbkZC1p5jZWBkaf5S3/OBuO7HgxvBrHdQWigg639BWigAOHeufv311+3II490QJbYafq7Aku1hfqRD1bV71fr0pWhF7Vh661N38qzEqpvadyrrVzSASaKNn9i6MhnSxIT+Uz54Eb/FjNDh98U+s9xv1vO0sKUqk1mZfB+HZPfovqCxqUkL5LVKYDW/fRmLhPDQD4v7npVhZXrnI5vy0VIg+56CJN+QKwYsmJ5Av6/v1zkArW///3vDvzz65Xer2BuG+SSwX4XHEutSQuj+GMtb0YW4uglgbNnoGuDp7ZRgK220obM31cQxHLgXf1MK64CIKdYwgU3XG8XnXYODLOEbbL1FnbzNdfbamsO/y/5x9LmO983coOVOM9kRTKygnuYpe7b6CL1rGmPPPG4Hf27I7CzogIuFUIvv+5KO+hwJK60768ZyNL1B5+Nvxe/d9M4l2RMILgSAeo7komJLaGfm5GLTZ8zCy+0GpvJ6+rwn3NO7iSR5J0kdrfGyH333efYfvouVpv6mRidR+GXdemll7phk5s8zvxyxUoL/Xj2sYMf677fLKQ9jqdfPPXUU1bf2GC7bLal3Xjx5dZ7raF216P/sj+cfZ5rvwEwvS+66CLAnP3d2NO40/zb2rGiGVmguEtYcgIxPbtcyaBx48aZkiYCoWTCLvBKX0oivfzyyxl5rSZX9plrIk2+5aZbbeT6I9wzVf5E3SQ3CPXriJestQaEdABZrfWgzN+XF5DlWT36DD+3+7Hh1T0tXaG/Lp9M8HOA9iiSqDoJajsOT0LxexIBpV4CqX1DB5CVcuu/Z4D6pg6OyxUJFHl5ce7avLJc3y/CyAouQhooGhw+e+o7cDAI8GCLp7T6RswFW/Te4GY9OM58g+t3bQGD2jJGdU4tIp691BYmR1vPq3vzAYAGeFtQ9JbOrfbV5OMBrSCbTZ+jv/l7URsG26st1/w/95pWgKyaG68LSAsBn2ALOTYhQFYMN96CERtYr7OOcUCWGFmJtEAcfGHYgEhaGMUwO4SBe0NjtVWAr8z76BN79mZM1PH5KJYuBzAnisFqA/+UQXwJGfZ+lErut/pQ60rwUjSol/M0UCU4V98HkCcBS0isjag8qOrw8ULPlvG3wDcGY+W5n31kb991jy36dKwrCFbE+VMwyqrwj2iASr4GJscjDzvIEr26AWTBDFOKX+cjaGhUFbKimOVjrl2HzGfyX/CdoES8jEfFjpLksQAgS9fRQDtU7ru3Ddx7R6vr140CiyHrHC11gZsYWEXQ2GUgK1CH3aPqHLkvBa9inem60/iOCQhSpSJX0UuOU7TLkolT5cpbOCKAeEvYV1mZkzyrBMqpApGqLfq5ILcYxNI2cbkfJfApiaN4I3KWfCpbNWHCFCPDWYT/0aS7HrCm5590aEFYMkH5dXCvAvIEYlV262rFt1xNxbRKwC1MdMm+h6NUoYxgNM+1FTTCGqMSW3uOlQHI0vU7v50smKV2VR8Qo9Bn3vQ7gTNiZH2Ef5v3yNpuu+3ac/sZd+AV7JHlb8Df62OPPeay/2IgjRw50nlDaVMoMEfAlkA8+Yfpex/YjdMogrDZb7ZBIkzWHfltDIBawJfzuADkUrsK9ND6IImaZDKaxwVwKSu/5557ukvw8iwPZLh1RXbZy9EjK43vng96cj2qxAjQtd50001uftL1HXvssQ6UUjvo+mqoqPX04/+2e2FtPf38M9yFwC3AdmR2+++xt/31b5e4jd4ZZ5zhADyxsjwYqODsmGOOMfUhtacO9Tt9ll/7m/AdzEcKXVvURNEAAdzfSwtDmMmn991/uUoL0Q+79gkGhJ5dkzv/5Cam3A0hI5v35STrusF6Nvq5f9uZJ5/OXNJs622xiWOvrUP1WD+/6Xvueu5/XlrCyo1T5toVCWT5sROUj/lrdvMJzN/x336NJ9hh9unb71Fl0Gz7zbe0m+8cY5X9e7OUwJjJSlv1/dfGyPJAnNpBTEv56glk+eqrrxwAo4Sj5hG1j8ArAVsCszTXaH5IAt400yYxGNFxMbOz3n+aF8VmbAL4ExtLPlhi9YjBeSr+Tnq/5mCBOwKzlnmsBEBWLtgZTND+47ab7eJzzrcF85HfsuZedOofbbt1R9qaG29o1qXYDj/+906KrViia9eurlCAGKyeeRSU4XlAPnj+lQHIWpqE2reJ+oWATd2b+oWALPUbeakJ3PMel8OHD6MAwlVUvPzEvho73g4A0JPnYHFxBszTZ3gliAfTNZ5as2DoALLatn1ZnkBWEGTwsaRfc1oDovT6XC8+rZ16v+aeXIClbXf7/auCyTX91n/W0uL/H3vutry+g5HVllZa+ms6GFmBdgmysDRBBjdafnB74MqzrzwTK9i8uYjgT388P/6dugdtPn0mfXkAWX6Qa+JobfHIvYPcDbAHsoLX6e9BmyQ/uXkQLbgR9udeke39459QO97RCpC16MZrbf7zeGSpwiBeUUXsGlO8Jw4ghNezFa+3vvU++1iL911lqUCWqgHGkAXWN1JCHLlbjI3oC/c8YB+/+JIzJk3DOhgI06I/FbkqB/SzLoP6WXHP7pYuUkUpgA4AsXyZKUtpRCZeG3vxmcRmSssomfrU8rbS0YAXVwyvqrpZ0+3dhx6zD558ynrESwGPYD7h7aRz9kCSuMW++9jATTexGuR/RWhL6qWRBIBRBbhmyX4LAbUAmpLzqmzStVfY4tc+xOCdqnGY06tEtONT0U9D9cgQkMesfuz+lrfpBnwGTC7KU0cApRqp8FOAj1aB2opr1fkhhIH5AFJlfRvcOJfRM33SyfM43AKnglby34VJlqddegtHBHBILDGdU0G/DjG5VFUqLEAM6aEHbHOZlG1iIwJWxoowpG+uRV4ISFeLX1lRxLoLMLzzEZtx1y0u653m2XjWaCOAYmFJsfVEAtrrH1fbQtglzbEyQE3aQb5oBWKm0YqNSClVQasdx4oGspYlK/OgTpBCroAs1+z9fxHIEtNMUjoFGAJbXnjhBSfpUHCq4FMBpUAoN29XNdrETz6yISPXRyNCvTCViFfVLNeRCRMYo8FARiykv/71r25DKKBQsiAZAPuxk8u4cYyn5QhkCUn0kqggWCO/tLuosiXwSVI6v7YruJK0SV4uYhQ89NAjTiI2x3lHicUZgbXV004+7VQ7BZ+1JAxYjSsBgSeffLLz89EhsErrmAI3gaMKTjfYYAMn2dPhM8wpGeCDhVfnNViJquupriFVC5NX3mC/BJAlRpZ/Nl5e4ceM3w/5BF5wGtD665J+076xhknzrIx5+9IH77ELzzwPCXOzbbDlpnYHCREP4C1tCtE5vMwyaIyv1/p+sqKlhX5+CM4jQb+WurkL7dzLLrLrR/+DaDtlW6+9np123Am26757OTl7fkEGEPXz4K8RyNLzkF+e5oynn37aBY+aO/weLMji1L/V5zX29UyHkOySh2aP/rCr8WPUOijGeJRAtHvXbo6FJemY5IUCwS644AK79lpY1hySKd9///2OsZW7h1zCElsJpIV+3Oia/VyotpEX4ZHHH2tfkRzUsctuu9hfzjjL+hdVWBk+mdajE0VWJzl2rCrDqs+LuXTggQfacccd5/4d3BPonEFWi/uZuWdFSgu1ZfDJaF2P4hDPJMtlqakNlAAJFjvQ7DNyxAjm0lNtz71/a+ecd65diSRZ69Lwtda0Qw88wPlUermXj8WC8vSlzS3+dx1AVkut8/3ffgkgK3glwWRWS1foTdd9LOiB3Vxz9Lbd5X+/KijZ9fOZB9v06p+LbLKs6+sAsn7qk8t4KHYwsmg/X41QgyMIYvnJ0iO/PpPrB19ugJnb8Zd358999Lp2LaB+U/hzAlnBe1Gn+bFG70vrplrgdM0CrdR2+lnX7qsx+IxL0Jsht02DyP5PHwq/gne2AmTNG30tVQslLYTpBpBVIABJzDZAE4EoZetmgKzmfoN/AGTJ7D2BUbjKQwvEiULvDsEOKMesfSoZsfEffmzp+ibrNmiwdUMuWIJXQQg2RoSsYipPRvGqxEYJ7iSyO0mMYAQ59pbAMKXZVD6dTdYieFoFkXz3vBupchPFg0n2vzM++8LefuI/Nv7Vt12Z7hBg2kBkKGtj7rreFltatKQM5hDnA5uqhR4kMpEqMgqUUUVGAWxRSsPXPPeQjacUeQSpYZI4O6ZqipJACqQC1LGCYuu07w7W88A9LdK5F+bNAGJUTRKQJaufZp2T/idQS3I/v1lM8G/v7SA2U0k+0kgCUxn5qg3i3IvYFL5k+bJ6Uh6BvpPSChSQaT6Bq1uMvUcOgFwQyPLjIbg5bKmXpgDmopjf16RrrHOEcvBVKasqC1tRQ40tuuVhm/Hg3U4mmMyCZxHu07U3/aNTl85WgeyhYuONrJ6AQuXDoymqifGfRWjMOM9bNLh2HCsayArOE75tg0C838DpmXiPLGWFJTH7X/HI8o/P3+v111/vzM3FHhpBECHWlACHIPtW87GCjm6wLT//8nOr7NXDajE+n7dooS2urrGaqmpnDC/mkvq3ZIUCgO6++27HatLvlIWXabqArGWBsstbWihSqV9P3DzFcxZgKR8sXZvWHG2IBDrJRFhyFwVjqr747LPP2mTu0QrxzACcKWLCOHj73ezYI4+y9XYcZbWwW0sokOANsCWjOeGEE5zHmt8E+82xjNJHjRrljO9VKVLyGgXxDUiPCxN5Vl+YrVooRtarz1scIEtVC38JaaGuNRgY6n78BnGpLKzAfJBgho+6MppFdubVl9uV51xkYXwN14GhdceNt9jwdTOMrNzDt4vvc359z2W3rCyMrCDDxAc/Ai9vveY6+9NllzgT86FDV7frz73IRm23IxkkAElHZtVa9esFslIwivVsNGbEFhKbU2Cc+oj6r5hD+i4ZoLz2BL7o3/qSF9KQii62EG+sroC/5cwHcfYpjZLks9YIMBfgq/bRfKFzany88sorrruoEqo+Tx5teo2vXOe85Xwl1pWAkeWDa6/CUHvpHq677jp7/OknLEKyaw0YR5dfc4X9Ziuq4C6odgkAqxDbKGb/xjNUrDPJM3UutenOO+/sWEuak5RU0BFkYi2Z0/nHigSyJC3MTSrngkzBn6+55hrXj3wRpyP32McO/d3htvnWW7EHLLbZsH/Pu/D/2e1jbnPsvfXWXse1gxIBSrbkrmWtbU06gKzWWijz9+UFZC3t04OxXGvSvWDyye/fcvd0bbvDpb9qWYSIXyqG7wCyfvrT6wCysm2njbwfFMGNVVA6mCtH8K/zzb+0Dr+swfHTH1nL73QgQZaR1Vakuy3X4ic3/1oNOmdgpujgJx7BtpE/ic7lpZg6pb9+f3pP6e8AsgBZZK6rDR0gDnZYVrUIA1WArAWUFY9lgayirLRQYE8E8oSArD7nHLdMICsUjTtAsayklM1FjZUCZMXIcjYtrDYZiVfDvnAeUcQqCYI5lW9PogfUc3TgF5I052WA7k6V/7Shb2pugIUEO4tNaqqZzZqr8EcWFpp4XTMMLTatndggV02aYYsXTaMSIVJTTtKlXx8rIWtbXFRu9VVUJ5RMMQ95D+eN4mlV1EQGEuCnEekcUIzFwM6KJ71v7513vSVnzrZ4AcAa5qPJWBgZZNhKqpMwpsI2d8MhNuTEo/Gl2MDC+GRFYIjVperc9cZVWh0ArgDvrxSSuxAgT4z3ytsqDMAXwny+EFqWytvPmDLVqhYvtM7dKq2ssrOT5zWpNHoLR5PaBPBNUkJJ+xyQxWc086UKggXIOz145oHbYNaptYU+HSlh81tDlcom68K15lWnbFFFntXNnGQLrrvPal99zop4fimZ5tPuedyvPr9OgBxgVtWgYbblGRjrrzrAMdIqaFt5vhhMghSy0zD+ae05VjSQpWtfWjDu2CSAi54JonlGHkdiz8jnScCDqo6JDdCuYyWRFgY3gfKckWRHYJWCzz/84Q9OxiNQ58svv3RBpWj7khHF62ts6ozpll9abIswPZfPS11dg8VgNc6eMdPJfdWGMgVXwCEwUGCQ2tdLhfbee+8fyHF91SL3bJazR5aWqtznLzaWACdV6dNa78fY5ptv7tY3MbF0H+q7QFgW6lTsAJljdvut7bHOpjBX8Y8bPsji5VQcFYMqe+g8MkwXkCcGiz+vly1qfKud5YejSoD6GrTqEBvadaCVr93T+pZWZqSFrzxnzZi9xw7e15J77r1cpYWqWujbwK/3+jkIZun2gsk6/bwEmJw6yWxmlVn/PvbXO262C8+l+hp/33DUlnYN1R1VFdO/36/vueMpF7zya736SQLQYmWQFgb3IwquJEOWJPXq//cXqysIW//hq9lfzznP9t8aZtGM2RQJ6WyhSvznMPf+NQNZoh97NprmA4HXGj8CXcQuFHAlwFpgixhU6hcCsJbsHWfNh/G40IorAa1gaqVJdIWiMiiXqFgy/kzLqr/pnBofnuElyaHkjMHEQ6634crikRWcA1StT4DN448/7qRzA3v2dl56B2KXEAfESs5fbCW9u1uyjL6BNYDu98ILL3QAj+YKb/IuVpL8BbUGic3pWUk+we7GlfvChzRJIi6CKsMKLDr2c2tGnhk74WRL7rhTi/NHUgk1JuE0+5QQFarZyDkGfNHsqWZ3/NvsjTfNbv+7pbsPwu+UhDmM+jzmKPfYSOYl2cR4LyGN42C8tIQ1l00gqE2UQNA6O3jwYDv66KPtyB12d/uQTuyp6hjvocI8e+DRx+zMc8+2BfQbI3kiUFTSbRXg8ImTH4CZLSzQHUBW23YvKwLIyo2ll3alwcRusN97RnPb7m7Zr/Jrjf/u997tiXF/zDV1AFk/prV++Nr/M0BWLhCjZvBsIH3X4ulBK19uemk0+p/e1L/MO7XwCcjyg/vnYmT5jadvRw9k+Y1pewe7gCz/TJYG/rVlovtlWnj5fYqq/kmWh8U4AA/9E5ZPGBpSAl1gCofucLIzzB+er1EFDAkZdQKtkMp/NZOm2GdvvW2pux6jmhgMGhhSkvqkeK1KGCfxNqoBjOke6mmrnnCAxfbc1mpgT5TUxKykIW0NfGhTJ2Si9Quz4CEUdQFlKo2d3Vym2aQoUHVBDL/zY0MAjB9HQaZFNGtc7voH4I1j2gko0rjTe7Ln0b/9Jqwnm6gFlGXOx2NHcsAqTGG1SSkEjEqzcYo41ljmXB7k9P1bv6tqmmtNtz9t8+58GAytzhYX4nXH5hHuINfNvVYtsuou5dZ9x+1s6P77Wf6gQbwHEAPAr4jPCWHgng5xk6o+SHsnXWlwGEwJGG1UdKSYmM2NzDPIS9Z023P2+duf25Bzj7PCPj3chlPPzTE9yDI7YI82bEbWJ9mhmE/RpmKj4Bv3Ds8pwlfWO72YKyyEMSf55MIQJqm0Qxfwo3zM1Rdz73X1jdYTP6/6UMZDa1mHngvuT1bI+UJ4oNVIDpmut2b8fKZdd4M1AToUkzXlcdh8+kg+zLJCqjfGVM2wBI+jxdzgDpvYqiceZZHeA20xDLVICc+siUpE3F917MdVCcq9zpUByGqp/cQMiNBmYtuNHz/e9tprL/v2u2+tb5++DugYDNDQrqOdQJYiFRUxiKlaJn1TRQZUadNqZlnk5scs9eYrFj7jFEtvuhkgrJh+YtDRyZhL0swhyWyg5M2DJZmTP5YLsjgkA9Iz8swIlUj3Jd7dC8ChO9MvF+Y7gzcKSAC8AmJFaLeMexxBVBYMEstIAe3EiRPdnCHfLHneyCNLa0cQsFgi6VzOQJaXFgazuLpHsbHkj+WDZgXjq6yyiisRry+BTQLw1xw8BPbVDjZy6Fo2ePX+Fpn4rS185SOr3G4LA+10MmMdQXmlGG7y2ZqAz6Dv/1666H0s1R76d2kFRvmxCjvyLyfZmUedQItC4wHISl9/q6X33nW5e2R5aWFLfTz3uXnmid4TevcD+3b6VOuz9hp23tVX2pUYNqtbbLzpVnbn7XfYkMH92zV82i8tbCKJgMx8HnuNF9+x+D9vtLy7brTUKrB8WE1VwLbF+TXLpvKsWT1HMe7EtpG3UZQ1aIeDD7ZzTjzNNthwHYsA9NS+9YUVb7yuhQYNdIkdHcFAUfJb9T8dGhu33HKLGzd+L+q95DJrK+x1JUvwtYwANCTEnn7jFWsaPdry19vQksf93iJ4TKrNU0omZZEhSdfF+tX6IKa1iuw6oIK/OwLdopmWvvMJSz//ooUvOc+a1lnP8iWbVzkYEj1apuQYuaSD/9SnOHGCTXvrE+ux4XoWG7oKF5lJ/ExdQHVUgIpuFV0dEKZD40aechqTGk9iJTkfpRYfEH/84GWzS+h3sCTjB+/F/qcCMIb1Xfr/VmqVwF1n3gRYq2YfdN1N1vzFVxY78xizDTZ2FYV9ytY/fw+qeZanYggFVDrk/SSvL93Hm28CAHGsNWyonXvRJbYdvp8VeRSI+fIrqx37rZVTHCe01uoO6PKJg1NOOcWxgHX4+UESTbFdtS4JaB82bJhjwC2Rt6qH4BsagZndTGGaUKzUAVnJ00+3CBLX5E47tw/Iev0NszGXZYAsNhFNtGsQyNJeKXeNV9sEJVuSrD/88MOunwvEEtNd1ShlbG9fTbA33v/QoKHZNAoDTMO3cCqsrInjx9HvsWBwxu9pB3Cee+65bu3yUs6lxXe5XaUDyGqnVb60AAAgAElEQVTbwF2eQFYwUeL/rXHkPDazhVhaHOLZOTjI7NP1qlhNew+fRPb7A1/NWudtb3zblmvzRWeCsY3e1xIZxiuX2nL+9rzGk0w6zN5/Wiv+bFULlzbR6XdeRuiD8FxU9pfowD+taZb+Li2m6tzLG8gKVployyLS2j12AFmasMQM0aYRQZ6AFXZOzXhJJZz0DfZOuMgBLgWqvgWlf+FYTFY//twWsQGYNW68lSbrYNvgS8DmUwuDmERVtWIbRa28tAw5EButwQOt/y7bW6+ttrRklwpXiU4LSCIrIXGTuNClwHc3saoyH7QuP8m7TbE2x2IqZQ3P/QZPz5otTcZrJusnpd8VZD2kEPC57hAEJ/XvRsCqkrJSZwhbgxmoBj+hstXX1ViJALnAuYKLiz9Pktr1he+MtXcvvtrSc2ZYrDRiNfhtRaPFANUJ68y1LlYlR4yrB+y+ow3aY2dL9ewBqwTTZZW7B/BLCjwME/QDQOl+8vKLUFsiPwTUKSIIsli11UwdZ7Ovf8iqapK25iV/sHDnCoAjMdQI6mlLsZ2iMo3nSLABU5ZR47GO5weHEeYVICOG9gk2guQw+Wz+vxFGEG1QA5MshlyzsAG2G6dYiPl+I+y3HvnlXAMoQgsHV2yF2gzQjo3yyyorsdTsGTbtzjts0WOPs/lkU4l3i8y+Esg31ddQMQGQJt1mPw82Wl2PbtZz912t5y47WqRHz4wMkj4Yxb+rGZZXe46VHcjKdkv3/D7//HMXMIh5MBxvtddee80qhGC251jBQJbmlSAQoaBCQYQM7f0xCHDXj3EFIAqiFDjoew3zy+CGPJtfWWih4iLrW1JpjfSPTrFCq4bVl05k+qeqUPn53M0F9EmBZKpCJkmdzhvcnPn145dgZOl6HOjMNfg55J133nGm0u+//777nYIqMQR0z1pLFSyKWdK1e6UVFldYPmOGSdjitXMtNWO+RVYZAFBYAr7AuFfFUAcCZMB+sdkEFArokAG2mCZKNOlveq1AC8mHnFk4IES/om62y4n72iG77I3EudR5ZNl1eNvtyVz12/2WKyOrLUCW7kv3p4BbewDdi77EjohMn+kk2ZPnz7EjTjrRXnnvAwsjX95++50diNlHXkDtOFY0kOUBCx88S04oBuOjjz7qfHx+u98+Nuo3O9u6Q4Yt6R9130yzvFVXwbuwc0ZdyOH7u3ygJOv1PlA77LCDAy/U35Yuv/11A1nJOpjSk+dZXt/eVsc6X8p8VDV3vo0ec6s9A/NmAJLmTbETEHvzb3/7m2PDau4QgHM6YIyYSi0eml9/ASDLX4O37whKntQn5IcliaDGvZIFuh+ZlZ94+sm29YgtWX5JQCDbb6yeYwmk2WXd+1hTSSfLzwbpOv/kyZOdz57AMB3azykBoUNJAbGExczaeuutnRRcksue7Gu0VwyTIYsUKbkAi/qzj62Jua3wlNPbz8hqA5Dl146gFYiuWe0iibY8Gb+gKIQ3bNeeQGuO5tepX38OIx8GMBtA0iSqCmDdu1TaAKTsC+bMtSmAWjrU7mJ3Sha/ySabLJVlvbR+0gFktW3y7QCy6H+MxQ4g6/v+0gFktW3sLOtVPxuQtbQP8JOu/rYs3472Xf4v+27dj4AsfS0vIMu3ladBBjdm7bnbDiCLgE8ZOeRyAnLSBFHydwJisjzAlRCBYpEkhLNm29yxX1v1+G+smu/N3021Ivyh8lncZxVTCQbQJd0IICFT7/JSy0MmGIrjO7GIMupUoCOXa3k9eluXDUdY1602tuLVB1m0tMR5WS2Gkp4xAedLm8IsXSoDSsnVvG7JI/ZMKnlqeeNw/dGzs8TC0qH3+qA1jTTQVfsTm0NJYjEwslk2wT4LYXcUAlipSl5TXa0VEgQJwGqsr3WsriZVC8xWKfEAcxAMC6OxLK+pszeuuM7mPPOSdSYyTuUBBOm65LFF4JVHENpEdS5bfYD1P3A367PDKILyTmwqZTCP3IG2jkm+KJI+oKC7B8A+AWFJgvfK5nob9+QjNuWGR6xyjbVs2OVnWRx5RBHnjYuaLyALYMiXi04DWHmmR20J5vfI+vJlKC/5pza0mGanRRsDYOuNPLIG2pt+hFrnvKsShRk5RykZdEkQWzrqMWPvjMG+qj9V06CVBJc1b75rX9ww2lJffUFlRuTAyCl1/+mSIktgil8Ro32pllgFQ0zPCqzCkv0H2sAjD7J+223D4yW7C0DWVEzfaFAE/9OPXwOQJRBLrKyPAXcEZClrvBoZc0lE/heALJ+91zhVsHQwDBJJdtRnt9hiC5flViCtMS2gQgGHgCyNsyLAzIJvF1h8SDcLMbeUEyjVMF7KYkV8l/8dxRgAbmSaLkmh/q3Dm70LDFTAn2vO6sfy8gaygowsfWawIp+M6GVgLQaWDIjPOussB2QFkzTACDAsMe1mWkgVAninaintiscNBS+aaItY1vtO96x21jqsAE1traBcptgK6ARg6PMVnEqCJSBL7d+lezcrb863omGV+JFhDA7jLfTac5a45ibHyAofcNAKBbJyiyUoC37rrbfa2LFjXWA5pCvMVIHA48baLWPucBVRw8i0jwIUvOLqq2DWZilrP3EKWdFAlu8Lfgypfysw195F4Ofqw1bD0L1Yqi4k7SQwmFNd/+jaxephBBdlEzH+PKrcJgmZxoqOnXbaaQmQtfTk4K8byLIkVYsX0Dgk0GqYXyhuz14lblf841r705l/ZJ0x530kUPSbb75Z0kv0OxnLr78+RSZaOpYzkJVgTPu5y3vs+Z8lQdYaoTlOX1o3FLxstdVWbh0RgN9v0AAK02it5ybE+sbSwACyrKyLNeIdKi5XkGmieVmAupIqfh71fc+zOTU3q6KsgKyNNt7cVhnc2yqLu9um26xvSXwy87/+yuLI8PKOP9GSu+y6XBlZ8sgKehD6pIl+J6/Jww47zBUR8f5mfj/gGWedaYABqwyxbv36W4++g2wAnqyrrTLIhiO7nvLtN3YCBTWmTZvm5mQxuVRIREByrg/XsrpIB5DVtom3A8haMUCW953OJdPoqS2LLNLByMr06f8z0sLWhnAwINZrf21MLF2zJnQtcN643lMU/UBorQ3a8ned02fqg5motry3pdd0AFkEfEgLU2x0UvKlUuU82DxlBAL5+NHMFGj18Uc2F2+m2V9/g7/CQqrzAT7A1iG+xC80bI3hJkp+kyWPh6yaLGa3jUfY8E03tlRDwr75CObWW//BMJ3gFCldkg13Ub++VrzaIKsYOtgqYRXEevS1GBsEGaBHAGfcngvwRNkxMbDyMTheYlKeNWVVFSLfz7xZrxs/AqlAc4TJaGxpU1MDlcEBWPxOYJWUlNhdude418tHCxAGJIayhrDQCIoa6xtgPlVj8B7lWoctqSiWC2RlMgaAENQ8X/jOh/b5FaMt8dkE61zZyaoBahD9GWGnqwamzGctks0UYNYQWFmDtgSw6VRhtUlkBbRnCnlmMeysPIDEZhhdcLXcPc7MByhDTvTZmDut9tkPbOCeu1jvC06kPdmL0uaNsObcBlf+EDq/q/yH55aAMO6ndOYUa5q/yDGfwvg/NJfDxOD6rJjcdGGJqybYyPt0Hkm1ImwM9WwjbPYFgHlp5rLGUX0E1hnPvx4viWaqFebjczbr3sds2iOPWV5DNW2csOJokS2sqbcQGfFUA54TAJT1yVqrK5ZMIAKrr8AWE38Vbrahrf27g61s+FCrBtisoy2KaJv2HL8GIEuywhj9UECWTGUF9khmJvPuzpVd2nP7GROTkAojwMYBEEkA/ERfe8GStz5okRGrWuMhR1kB2XZJkMTVc+IgjQsNmIwBSrukhWmer2eTeB9FATY33HCDu69LLrnE+UWJPeUPeUcKjHEHjIAZz7xhvXfewtIUewjBIkxSsCElSW4+IAVtJ/BLzCZ5Yckbyh/ygHr99dddoBocuz+g8wswX45VC+Xr533QdF0CZhzrkmsWyCRAQZIggRLyovEBkmdtS1xUj0w4RkQUBnCOEFSl3htn4U0JsGEOGKB5MJDz815QMqG12Xs96hq8FEn/FlAdQwJVD9peJJV5M+Dxmxmz9+j+e60U0sIlbQHYq+d78cUXOzBLvy/u1MUKWD/iSJhra6v4d4E1kAy48KIL7M/n/3mJNOunDqIVDWQF+4OeoYJpb0wu1pA029XMk0ylbmGLSO7yGV8j1jDrhjk1/UOHT6AKCBOQdcUVV7h1Q6CyZIbe+0fj5IfMll85kDV5kjV9NdnyV0dWOKiPpRqZCRl746d9Z/+89hr7x9XX/8CnzgMcI0eOdCzPJfPQsjrQcgayvLTQV0/TZei5CZiWXO40gBaxpuQXJk8vJQbEmFIiJNM/EszfVEnmOku18WEvkf52hoVYX2yVvsz5mSIwHmDX+cXIEmvv008/XdI2fr/lmZ/+OmTGH2OPMrj3anbPQ7famuttYjGArFrAsJKzz7PkqG2XO5D1A+A/C+yrvQTGyTdRbCwPZOle5aeotnLVKit7WaoACTd71vIB/a0QwDOdtR1taKyzs/94jvOiU4JA4P9+++3n1iwxZ4Jy7mV1jw4gq20zbweQtWKALK9yCu6Tg3ulpWESHUBWpk93AFnZsR1cFJaGiLZtClixr/KbKr/Z9FeTG0D+lKv059B3r+X9OVlsHUCWHGbi+GyELQ9KtcAsbYq6AODUffWtPXPb3Rb65G2iL7KCsLYEcETxVIrDwqlF0hPHD6e3GBL1WHz27md9t9nSem67hXVZY1UnIZuLRGr2/ffYN+98bJHZVVZBJbrFnL+RgLSsP+8kgI727WlFyNGKqUpY3KUThqwALKV4h6h8NhvOKq5Lz16+W24zkgWoXH8i2nZMpKyk0DGnssFiAs8o9c1CgCZt9uVFlIQNlASgcd9VXZDf10ybgql8yBoWzLcmqhupf02eOQuvpmZbd+RGNvCQQ1oEssQgqy6Iw2qI25RbH7Kv8coKN9VbNJ825boaCDIa8BTL59qB6ixOOxasMtgGA0gNHLW5NZVXWgEsiUW11S7ALVRVRnzGIvK34n7qo0lb8NBT9uW/7rOyWbXW/9D9rOykQwAT86yY3WkjyFyIz1AFR8fIkpRPFQ8BABuqa637tf+whd9OcaBUIeyuOEBWUwUsMGSfJZ27WBXAWhSpUahXd4vD1KCooqV5bVH2eTeptGILRzPmq0UAJM18biHsrwVvvmMTRo8x+5pqayFM9AHoEjADUuUV1nXVwVY7C2mU5EAAWc2lCM9UxZHgM1GftiYklf1olz74jCRh8DVzf3kAZe05fg1AVkp9mP7xEfIQARryyFpzjTUdOCOAt13HCgayJC3MPZ544gmTT4/GmuRvYkzpyGXf6HfpeXNt6nPvWf+9RgFgUSgB6mBalS+zQJaksXrGYpocdNBBTl7jq30efvjhNhovH80fwQ2ZBwdccL+cgSxJtfU53nfIgwRO1sd1iY2lIFKMtKUmaZiH6rnfCAxXw3NMHllN74+34q02MuvVk7EFkJ71+Qjeoz4vt1BM8DnomtQOkhLnJ6NWm0cFREVwjFV76xVLXHa9A7KS++y7QhlZQVmqv34BvXfddZdjJk2eCnDJeiXAL0EhD60F2mDecOM/7VDYGB4I+KljaEUDWbpuL4kKer34wFyJmRqATjkJCpRI4bPX/OEEK8Iji0j9BxZTet4CsiSXu+qqq1w7ST4n0EJjJggYft9ev3Ig65uJtvCTry1/1YFWvPZQ1h3nT4APl1Ghbpr99cKLnQRVY1FghQ6BevJTEmjR6vELAVn+OnyFUo0LgfT/+c9/HFAvdqLkfmJb6lm6uVNzo8rjsK9TOiiPvVAT1ZrTk2dbEb5XthoearSDZ1wF71XSVckUVTxCjE7fLpqnMsV3Mqb63Xv0gRFIVeVIuf31ivOta8+BFp043mqPPNJKzjjLktvvsFyBLJm9B32P/D3o3pUoEEgr4FaHqtoKoBTLTkCW5JflX31jU/DF6k/1XBoPaaGsK2D5xuutiD7xzcRJTgL+zDPPuHNoTREIrHZuy9EBZLWllX7o4eef589F7OjwyFr2M9Bc4eeLoA/wkvlDG5icowPIyjRIB5DVytgOenm0bRpYca/SIqiOHZRM6mp+LiDLVyJxYAZfP+fRAWRRlAUPKlXfk1m3TJQbEo3WFfBo8cdf2X2XXmXFc792PkeFMHxUXU9sqQiBlXxMXQWgxVQIpNLfoN+MsjVlqrxKf1uE3xPwhfNlKJk+w764+3Gb+fgLsHXqLFrCe2EAhajuF65ttgbAjChARqSowMKYf0dLipHd6WfALCofJgvwcWCyLcDLxQekSj77DGEwG6eKitqMu4kWNpKT2VRzffJXEbAlCSzMIcnb9LMzDW6qxTiaBiAIijfWIwnEl6mkzPpQbXHLnXe12k3Wa1FaGIWNtDDcCJsKJtj4b+3jWwDunn/JunI/Cc6nyoJ1AH+q1FcG4FPWGLFaVelZrb913WQd67n5ZrbKmmtYApBpkbKnMswFYCuW3FLeWdNm2+ejb7WJL71o3fJLrc9hB1jZUftZabrECjDNb4ZmllEOAGRlGVl53FcBG/bq+Qut78UX2hz8zErqmt05VU5ecskEjKeS4jKr6d+LqmhdLLX2cItuOdLifQiOkRyGuQ6dO0qQ29IR1r0B0EWRFxbULLbx9/zLvrv/ISsDDMM1z22iq9j09t1yCxtOJbHpn3xpk596wYrjNdYcw2Q+QSVJ/LDK6HNoUy2JFGLg8Ydat2225vkQXPG39hy/BiBLslcdkoLJfHnylMm25RZbOmlLEeOhXccKBrLE9tQRZAgJuFFgIK8m+dMIwMn1N1ni+QSoa+PwKRnW18lRC2D3Sf6cMf6F6ZhtHAFZ9957r5100kkuMFOw9dhjj+GVtP0PqrapP/zSQFYw+PSJGB88+msJmrAH/a7gleI9x/ysdsQjy6gQanOrrJmqdPLIijDfBdtWiQjPXvab0dz9hA8QnL+gPAWZ/qrzGpyU2Jm9v/ysNV0FAHjgPivcIyso4dG/dc3OOw1GihgzN1CJ7OVXX81YzTHXaJ4dNeo3jkWhinZ5JF7ac6wMQFYQzMs1/Vb/YLa2SBX+aYViJxI6z6LaWlZ6qvHh10i9V+PkggsucFXtZHIudtsRRxzRAuj56way0g1zLVTDuKFicW0xCTOJ2fmRtJYDP6chxzvwwAMd+9Uz3iStkxdSm47lDGRpbfCWHV5a6OdTzSveH897APr9su8n2qNF3WaNd2GDkKqbT6KNAd+pK4xnkmG0ge9fngnrf5aMV6bxixYtcq/x3nr6LIFYAnOKisutb7+uFq+iSmyPIqsm+VQ2GdYXTDE74mhL7aaqgOwdM4h+pkmzXp4OTG+tamErHlkioPs2CLLG/Dyre3jooYdc/xZbbY011nBrw5KjgbmUhF+sazeuS1YKAMJiPiJJTquKdF6h/etf/3Kyb1UKlbRQLDgdmodaA1s6gKw2jaIfFKPoALIydh6t9a22tWzLrxJr0yfQOoCsH9eiHUBWC+0VlBv+Eh35xz26/361N3r3m6XgpjlXOvljPysj3cqU1HUm3Fmz3B97nmW9vgPIAsgqQIbWhGU4zJg0ht+1ABPlAEjRmQvs/Ueftu8evwtmTx0BJIs2LB1VOMyPIQHkn648OWyqwdtva4Mw6i4bvBoG3RmD0DiV8MJliOuaYFB8PdnGP/CYTXz5BQvH6ywG4BImOithI5VQMMUeJwFwokVfgIyYYSk2YKpimIe/kq/oqdc5PyxJD7ObomAQ5+V4Ylrp2rQBxHr0B4uCN4pfwoBEptiIiX0BMiVdQ3N5ma06antbc+fdrfOQ1Wyec1n+/siVF4ZhRkm4FYctUUD1nsXvfGBf3HavJSZPsTqkLoUipMCqgUACYBjCTyzfBdqLqQbYBIOp14j1bZUNRlr5GsMsRgn5pBg4AF2d5Du1aLFNfeRJm/7UMzZvxrdWVN7Jeh20n/U6EvldEi8ynltS/lZqOxWWUqVFpIIFvD+GlHPRzDlWedlfbfE3k6yCB1bE71XRUIBlgtcV4pGRbuCaI2zyR6xlxYfuY7GR6zpPMyWua8IAga2YrRfRzgsBNhUUNLz5nn2DcXDdF5/xjFF9qcKdfHyGDLJVD97H+m0y0mZ/8Lm9f9WNVjJvNgFFnSWLKiwOg60UUEJMsppovnXf4Tc27NCD8c2ispc0lO04VnYgS1JQt+mmr4/98kvbdtttbc7cOXbYoYe5YEqFCNp1rGAgyzOyfHDk5RjLkmX4hMgS5q2ATAFZq/e1BqpeFuLHl2COQgCb8XULMI/kZaIy6QpKJdMTmOGrIfq1xAeDXq68vD2y0sxVPsDScwyuk0HGsf7m20iv8ebwsjiqp1hCcRo5JSBFqLnKQgBZ9ZUVgOQVzsxba7CfI4MyQ89wCyaZgteiz3TSQugpVfn1+I9xNkrb26vPWxqzd9tntxUOZOka1Vc8K9tLrHz/GPfCs/ZHqj++DpsRHNzySYacffa5du5Zf6JNFA20a/Q4r8OCJx+3xF2PWBTPsPiuO2CQX0ZCgJlNVfiyMqRlfQocmHZVLQyCWLmMRQHCIsxGSQJgRWlpKuaG0nggTZtryb69XKEW9Y8gcCsgSwwsVT2UfFnechorS2NDZu7p1w1kJWpnWbSBh1RabAuo2iePPWBzKjHj8anBxZ5SEjS1hxIJkuWJpSapngegW+xByxnIcgrv7F7H7z2WzA3Z/bEf08GxvwTk0i0KyGJsSJ+cAMiKwka30s5WB0hTwF5Jc4f6haRzbn/Fvkmf6RPHXnWhPfgPrByUFFChIBKXUM8ZfI0k4gotH29MV7XwhJOXOyMrBX3qv67J+YVmKjgHx4/Gi5Kino3qJN/zZvGcGaNlFRYGnEsDZiXwhs2D5agCNmRZXds88MADjuG166672tChQzvM3ts3rf7XuzukhStGWqgx79fSXE+s3J/9Q+tgZGVa4v88kNUawOP//nPK6H7meWfJ6dSptWgubyCrraVSf8x9dgBZgBWxJqMmloWpWJcAkMBWGaUG5YYJFGsmTLZ3zvqjo5aH2DGHoHG7cs9sgCTi0zPvvMn6tv7B+1rhyPXIxpHoi1MVC6linA11M2SSpjjyQSRm86kO89UTj9rcV9+0SC1snIKwLeT3JQkhPfK1ynhCyWpehz5LRzrd8L2/TXZTpz85Lyy+fJDmNizeIytLh9Xf4DWxFc96hAgI05ckRdkAJ0nZ6AIBpATJDYBngzbb3EYeeKjFhq1ps3lvz0St27QEsxU+AHXsgCQSSM7VGENuGanDPD1h0+9+xD594GGrb6iB6dZEBUQkL2zwwrRbM5FzWEwnwKc0jC1s2S3ZtdKK1lrTVtluWyvr28/FXnl4jM2Y8K1NuO9+y8fnI4l8MQWo0Wv/va3/4YdaSVMRgZR2qUjy8MRyQFY+bQdrrgBGVV5TEmnnDOv//y61xdOmWxc2aGmqCzWm8GMqAVhDYilJaRfKqs+NR2zBOsOt4HcHWGz99ZDo4JMCWFkPphZLZLOoyxhYpWR3ZxXhM8bnTbvtXzbvwfthW1UhUWQziSF3Klxqq1P9rP8he1lTn27W8NUke+uCyzGEHQ/w12gzY2R2OXdz3SJWBvoN11Q+aKgNPfoIS221PoCd59z8mJH9/WtXdiDLVy1UtvpLgCwxlDTGxJo4+5xz2h2Ir2iPLGhD/xVQLCndHqiY5aVw/sl55lS8foFNfBzD9v12tqQAUwawWEQhUucJgNvvC9RnxvjEiROdJHOXXXZxDILMHJKRH/pgXYGaDgVwvwSQpXnKB5b6t/er8iB8EMDyiRtdn5/T6gF55ZFlUSDmrLSw0EnH+jlvM3/kgmTBew++xs9lDtRTO2QZWWWqMNkctfCr/zEbfYcl99jJbL8DVqi0cGmmyn7OdwH8+LH21PPP2dNvvWHfIhHaZOtt7OhjT7DunXvAEnVLS7uOFQ1k+Weoe/b7wWD/FZKwmAWjDFAmLarRhAlWTxXdYvpHGNNq9Y8gSKWg/HyAv3/+85+OnaIAXV5yfkzqtTq+Txr+uoEsmzjB5n74lXVae5jlDRucMT2XtJC1ntFPf08uYfjJE2qdddZx0sKgZ1SLHWg5A1laFzyA5ZlZuaC8n0dy2Yvu9yTqxL7WbcdgtzZ/MdZCU+da/oABZlhAaHzkAnZBtqgHhHLbwINB8hFVNURKujCX1JEkK7bol59ZM6ylmMzed97lF2Fkeel2MGYKsl1zgTm/f7R3PrJFVdheYPhugL94GdArAPzYvygJkR/OsLeCiRiNDb/3bC1G62BktW367QCyVgyQ5b1Jc8Hy3J+DT7EDyMq0xv95IKttQ/vX8Sot+OrYOoLI7s9x9X4wKXMSzAb5Sa+9jLUOIKv1pzT7vsfsyYfvt0jdYgIeNiqS7RSVW3VTyHoPoMLL+ae7CmNC9oMBmgd/ZCBegLwjyiZq8dQpNv6V123Cy69b86TpyOPkAQUHK+sj4+ym2WSKNZUGnHEBl6tt+H1WUoCX62seX1Ek2sLRWh9JYYRdFiu1OoAYMYe2Oe14K15jKH250LEgGgHSWjriMsaHXSYWVByAKhHhuhdW2XdPvWzvIans0jzNVYUUw0zp8zRATTSse0LCyPsgQ7n7l8dUmMirAnPvMrzDauvrbPbs2QBWBMHahKahvQMwDd5nF1v3zONsDgF95zSAIhvJmkgt1yr5ohhssK0kMYwCEj75lpXfepPVLqriucHUwvQ1TZbRSZdUrpK2zq9O2vytN7Gag/aygpEbILVERgrIVg2wFy0iW1O7yPKpMCnPMDG1ItxDjHstYjPXQGXHRKdyC9dX2yKe69Tb77eaL8fBKgM04H7L8ESr32E7W//Q/SmS1MtKCottce08G3vbHbboocfZWNdQ5QjpQ7oISSvAJNUSmxprMR+vsF47bm8bHHek1eRlmMKjEr0AACAASURBVJiuqARSS/1bnmA+mHMVKVt5/sHEgZ87ZPiqo7X+IUpGI4BeQZxKYGGcaLbf3ezPJ5uNxGy7ALZUKx5irY4wmHMpOrM8sqopm37tJZfZ3Dmz7cQzT7fV1lubt7fsUdbq+clYq3/RzTNecRHG8XufWPzmey21aW9L//YMvM1AnKHQpSRr9RQWXqu2iTMW8wBGFRA5byrJcrjewqoZ1nzPIxZ78Q2zc46xOfjJxawMUJzAiL4TIbCO0nepctDqJbb4Avzl5r32sXUdtYGruCnlVFJ0P/ncqThCu5EKHvDb71jzDbdbfLeNLQYTMK8ZAEyM0zzAXsdpaeHgeqq4nHKVab/hRkvOnmaRow4122ALOg5/UNnX9hyqBpyVx0WkMfxuttUA2JSuQVDeBTPn1q6vtc8WSK9EgqSLjK+aglorffF9s6vvsJpjRljJTidTGCwgzxM7JCsN0jzSCBhWJAaswEH6h2bnBM8/f+5kS9x+L3rZcRY9/ySrHr4+VwoDhPZqJoGRor/nM6c5nVc7jvTY8bagDn9BGDc1zIFdeva2TuWdZf6YGZuq1NaOg9DfYo88a/MfwqNw3+0sTBW2aKyrY7jEoyro0QrQnu0fRbVzLfbvR80ufdjs35dZfMBalkfSp73Xp0qzBtNIa0Se6DHzam3Ol2Ot+zAC8x6MRtYadyh5I1CE5/UE3kfyqdtwww3t2GOPbbV/U3pYS7NLkqTy6yz8wWfWcOXNZpv2sehRF7hiLVpL0lqvHbv0+1O669KkwYBKs745Jjd/L1hIEZJ7H7X8518w+8tZNn+dzWhL+oQYYFZDn2JhhO1MtqYdT49P/fZbmz5nlnXp3ceKYFmxyDpPNXchAnpkgN6eA2aXvf2u1VEcwXbfzOyQ/VmLkalxjw30D/hJLZ+d6Wc+60tZgoIs51NJcgpG/X86AQbqBlAxeXYl7bw+9mtJPT+OiArujJtiDfjyleCNmaosZp/TTg9GPeBsZUzdcypca+FxE8x+f4kt+PMoK9/8qAwoquRitl/4FUEOhXC4eNasUWKCkTzLJF4AUmdOsMTdD1r0jbctft8VFi8daiXsf6rxwYhYPbCZXOHErWtf+6SofjoPS4TKQQMtgv9XisUyHOaZCYHStbRz/lAxEoM1ajffblW/2cAKTzzDonGSmqq2S6nRIlc38v/u4fdjHiiUZ6QHCVvdm/3IZvNsbA9wOssSWIZtPYJAsa5bstX2HjqPxodnWXbu3Nn97FnWrZ3f7eWzR+4+V7/2QHQwCeKUNNmv3r17L/MjOhhZLbe+V4kFweylsdp0lmBfDqrYWnu+7fm7rg+7HS/obs+p/vff62RkWZPM5QFkqQP4EqH+/Lla3p/ayh1AVustV4Dx+ROUNf/m9VetHJlXKdK3ufhMRXv2sm1/u6912X6Uy2C6oJd+4FhVbGY9kKXBFMcsXjXxigEg/j977wEgWVllj9/KseNMT07kOAMMeYiCJCULIoiILiZAcVldFcN/V/8uimFFjKggUVCiKCBJFJAkSYY8xGHydKiurpx+53zVt/14VFf19JtmZtz3sO2eqhe+d794z3fuuf4hADRwPv4BMOv5x56AfsWg5NGG6ESFAVgGMcNXQe0mVYIDet5wBv4JZNFB5jP0d5Fi7i6OABbnPrCOArE22eX4o2S300+WPJgcNYbUDQGgbeGIl7D4IpBF0ekiwvxKBD2wAMo8+4q88peH5YXrroBWFoLs+D5YJFHYm4s6pogHNAA/rk6Dp/YYgRqGUwbhEHL4od0mA+lKQbcs4scyH8BacqcdZZ/PnSltO+wg2VQOPiU0uEJZrHfrelRBhGIadhZ0u4LX3CVdVyLUDxko/WRpcfVEZ4f2RF2YXX6AktUz3i9DR7xbqt0zwB7LSBtCS6lBVAQIEkKIaA6L4RAyTkK0DHUMDxFlDRN8AfCRQc12QovrcYBTi6+7XuYB/OI7LM0MybT528nCT54pHbvNBziJHdsi7llKS/+df5bFP/gxwh+HABRiNxdAVon6PBDzruZzqIuoxHffXRae8REJzttsJDyM2SrNLjMcaZ3AJxzIQvMqo14B27EFi+/gYyXwjc9LZtFuWIJHpN0lTkOQlmGcOcSeJgnQgBmZ6++V2LQpcApM3IaL1g1nm7cgXoC7cE2e9+Uket9jAF1+A7BlhhTPOEfC0GcjsPk2IAvtEr4D2EAEshCqS41CNF9IvUm4fwUcjd9J8PYHAWR9SrL7IVMpoKwk7IEIWuMDRHAuSYNuDj/amryyFhnHJgNUA5A17AgTWuH2Scil/TMoa9sDD0r+wkskcNgeEvjwiegrALKI60AAna510wMZRgcAtnauWg2bXgz248sSROhvbZ+DkWhiBPMZtwloS4XSGWQKfFqgEC8yuV0yKGNMU2yN8wncEMjjPoQ7KBzOkOfOW5Hg43uXQeNmT4QWnoGxatgR1WcMO6TsgyXUSQRjRQ03KqGh0WWuIfNtcDWyK/7yCsk9+ZIkvvwZye+yG8B0P8rLlyAYil/ro31A2xD0GSABCYDv2DZB6CkPNjv+uMVR1+Jdp/zhLun9zbUy6Vjo9h1xCMapnjpgB6Ai2Kp9oGwpCuoOrpbo7WC6nX+1ZK87XzJb7iqsT7ZnNwcZxogqNEAWAqMkBpSouGKVhGf0QEMONoChFYfk1DOcF0BS0Kvs6BiD/h7asEos0ZZZzAfx+x+T6vd+jcyZm0nprHMxNww7g1wyW4AF36tOJGRHQH/iuoDTBxpbeO2bUr3mJvH/HkDWt78mRWhSUg6PUpxoSag384dhULs5/NDVyyJEP44NorIRPR9maOOmXFm0ubR/CuXreuhhyX73YgkdvqfUTjkOYWkAOmH7QqCA1tFi/EAW31UAIjvB/I5840eSW/KiFL/wcfHvsp+5EoRrVwfHD7IKoQiKTQa0BWhlIlZOpKcD0gH1kGU3h9lQxDM4h/FPKJRK5MnnRT55gchXj5DyISe9BcgybpUy5nEFpSQMAIv5h1IE6MImIiAIKYXalb+T0l0PSOh3F0qxfQuJoJEXyRI3KDXWKJyW3LaPUk5K0NsLIVthniGnJjqgPl9yTHQ7v6Rxo46770So9iWSO3AXiYOpVs1hIxOVW/TnDLj/f/lwAlkpsOPUf1gfQJbN3tX70t70LQhkrYtczUQBWVzTasg8ExAosMXPWzH+7LbTyF529AjLTwBLsxhz/p43b96ozc8Dspr3TOqL2Ql1tK2p3Zx1x881THusQKWbscEDssZoPXYEDS3kJc5YW7dYoNLpFchy6hO5Heg8IKt1RYcBLix79HF55MprZfnDj0kJIuq1Kd2y4Nj3ysGnvB8i5Z2m3nWQVK0Wtg1T/9glN1R+EraxexnEuXS+KkM5ycIhe+Tqa2Sgt0/WwhHMYxKjZpOfAsZYpIQAvBSwe2/AsZFtPLCbhu9tBo7h3cbWb9L4jDjF2AEIxadOkePP/YxM33cP6YXznARFPsxMeqHmGk0lgA8hsJgiAKpyCNPLYrUfhbBsJIsF9Jur5SW830tPLpaBV96QDrxHDLvBRWTyy0JPq4IFW7RSF0Kth/nUBzpqgNGOQQB7dBLT/jqYl4D4eQ47yvPffyx+jgfw1IGVI8IEscKLAfSqwgsIwHupYIEaliEp/ux66bjpOqkCfKK+GcOwaEcy3vjMEoCh4py5UvvGpyS3YDcJpgOSqsIWiTBAS+x7FsmyQOZBsrQAZOXwbwJgsTjKARYWiF8ShXPw6m9ukqcuu1yyq96Q6RCAHUgVpISMWXud9VHZGkydTHsMC05cgzoPAxSKvbhEbvzceRIa7Ef9Qmwf4YNQ9cJiGFR+lMmH98gjxHLhR06TSQi1UzYmgSyzW8edX4aScvd/DIw8N4ysHNK1R8AKKMDBr8L1DO71Xon8f1+SyhGLOOLhP3dAahFMuQCFZWkBYowweR9CSjtnTIbmDfhGUbJuxn+kDd8GWelqBYkTJMUD4g8/BdDltyLbTZbSmQgBIZBFFuTIjjkTDtTZG3RQCPZCBQ4dEovuYWfTt3qZ5C/9nYQffET8nweDYG9kfTI72WjD0ItjLtEQnGqfS0/MVwCM8wwy0+0wC+xNsH8AeBaAuIRRsAJ8sIjPnSMGyEXCt98rlYuukgAcUfm3E7HKRb/CG5TQ9kMtHY0CwNyIJJYDyPr5pZJ/8zWJfvSDIovAzkDTqJmYwPEfBJRzBGjAXIwSVezLSB4ZVqOzpyHzKIBF39uzQq7L09jkBlBQjNZ4U2RVRQV33/2w1L5/tfhO3FVKJ33EbCSNICC8uQVkMaw5xnBPhHnSESUww6QbshKMG2QvLSDDYPvnPy2C0GlQ6Ez7MHGSHIMgalVLuGMc+l5+QzLFnCRmISwI2XBr2Fggj5f/MUy9rrw4/iON9tH+29sl99ubJXb0ASJHHoIQ7268I9hJCCdvCXSi3xUx9tWgCRi5606p/ADC09d8WyqbbWfmuBrmDDeHD5tLFYRD5fGeMWS29GcrMgituHZkA65hHK+FwXGizig3MXAUkdgkTOYLjnrOzuZIQF3nEBIEqF1srzD4VNoeekLK/3ulBBfOleKnP4uMwkAXCE5YQJZuNla56YTxg4gAw+jLAOpDUXy2aplUrv69VG+/Q0Lf+graBxiuYHnXEuh3gG59TCuIsPOgz6V9kCV3AJlP2yF+7+/ukgI2ZYKGQQYGKppi0CUjkFBm9O77wWC8QuTwPcDIOhYsTATLY4wqQGOyJZAFDcBBbFIlhsCUPf+nUgSDLPyfYMntvIcZe/1u3x8M7ByTrqC9JsneXNkvudSAxKZPlnIHtNWCY2ekNGqnbEND+CkauQYfwFTML8++JCUAWaHPHiql936gzqLmvK1x9BaQVcSaMMoxARqltCWWexhv0C6xIVCBLl3mgQek/Wow1QBkIWsOkEe0B5yUh25g1NeG9u2yfby2FFm309I2HSw6aJBS7J3rDxK9yD7HLqeb7mneKXrLn0R+iI2BA3YW+SKE4rHmoxRhOZBGjbjUwHRVug1/8UQDWWacc3BSVG+RGnDrAhRNFJDFMiiQ1YFoDM63ytTSyIPRakrZa/Z72u87Es2AcY/P4I9q4PGazTdH+PkohwdkNe8fmr11tPBrmy03EqE0DCTaEhIT1Qs9IGuMltUMcZpxye5UTm2aMd7yLaexI9Gh54BjZwjRjuoBWeOx6rpdM4CYpBlgBS194GG556pr5VUstHbYby854EMnSfvmc83CVAdR1r8i1NqJCwj7iCLsw4cFdZ7p3pkpEOEO3P0vAxiZFfYByForr73wkrz09LPSCz2nYmpIhvr6JQWAK1QCcMaJiJn+GBoxPCkZwAwgCllLzY5WYGqGrBewo+btPF9OOOcsCcABSGGwb4Nb1wZWFrM6NjuYOS2MxWIU4ByD79J0nAD+RbmbkkOmQGTEeeCPf5J/YFe/DM2qTlCIInD64N7IUAkUeT+WfszGhUWe7sBo3yGwVUPYbgWi+Tk4IElkEKwMgooPGvy2Jx8tu3/wBDCoQEuOIGyQoX94Dz9CCym+Gi/0Y5f4ckncdTtshkUZmTn6IlhIcieTgFlx/kLJnP9JyfTMlGn9YRlAKEMZYFwP6B5FUG9yITB4GN6Jv7N4RigBJwCiYKzXdtRpAaGEt37/IiktflomQ9l+TQrQydQZsuNpp8mOp56IXfYiHHGSueJwohCWimdOAoB51blfkCrCS2shhAURkfAh/XkFmdNQrhCcjNUIVd0D2bSmIuscMySZdPPDwtm0lY4NFPZvdrjVyDIaQqAKpBEGUEar6DjqfeJHO5F3LzQYrQTqOkzjPcpg4VXh1AfJZsEkV+0dlBehlbXlDttKcDIz07kDagxjzYRZDf9QmPeBx2Xo6tvEv/0U8Z96KvonwjTI0GsAZNG6fvTTchhAKeoorAwgsMbKV94ofdCVmfKRUwBkAdgz4utoPwCyGNIEJRF1XcZrHvgseVmJULdph+1twlADcGDo9GAwkVrUHYjDQvkEGd7ueVCyv/y9RA6B83jaMZBJQWganSs6MWAhNj2QsADBsJJ8faXIVVdLBkyCBMJ0Zd+92Djw/mNgvTR5gAkJNaw2vDfKVFu6XNaCcdOD7LAypct9+yBlj2HGhhqIH9bdHY/I0KW3SODoBRI4BplomZ3LbocWkEUHlWBbBQOMcdpwD+LLsnq55C++QtYgrGv2v50mgnHGHEZ0mu2D4WpoHy4Ze76nXpIUtAY7kCiDrCxBuKlpdKYQBIrG3fTMhSW0j/BN98rALXdL52H7AMh6txTik2EmgkOkOLVi7CHLJELXSyuXS+jeu6Tv19dL98/+C/pmcMwZjgdn3M1Bx79OP0M90rZr+qGt+JJM32yO+GdMwfhaHz+qGDv9w+zOCjYEeBDcGgEXRimEn2iKEVgaPoHjx/2PS+pS9JcFyHgL1myEQBaBCiu0UOddQmUcP2rYDEDAMcLJ0V5Y3t41Urv2D9L36CMy6ZxPQq8JYdSot4rB2HAmwk7JoHIHc8LES9BfYPvumdPFP3NqvV0YBKt+Z7ftw4wf9/8doO2NEj5oVymecqREYmDToq/6AFL6CO43O2pZgEDIyJzul9r//lwyryLD8Kc/LLLLQmxaEaxxN7+8ZfxAtZdffUNSYFB3zZkhfoBZrucXjsdYz9THDjY0tI/FS6T3qz+V5BkHiv+wI98CZJk13HDfZJvkGo4JO7ipVybLCgRLENJFlr8hcu3vZc1zz0nPt7+Ivj27Ht7K9oGXwvYmGMbYAHLZv6vIzp0BmNY+CyFWYGXVJReGb8pNP7cNELOD7867pXzx76S4904SP/dslB2hhdxY9CMxg48hkv93DwVL9LcysuzP3VhH13+2H0A/RX3KDQ1k8d1Uv5NloUQLmWL8m/OuahaOZoORyIRhcNg+j/dlxJSSDHgvPV/BF4+RNf7WZWuNqu9mg1oqtWPmGYx7Cmatr7bdquQekNXKQsPfE8AiRU4rzHYa1xeQxc7MQcem8GnD8ICsMVaUi9OyWDx0MNML6NfPPfGErESo4RbbbSNzt9vWhP2NiLNbIYUj+kXUYAJtniFzRieK3BCAH0E4xOjVADmqMljF7mAkigUbFvUIwfPhpwzmTh+ctVXLl0nf668b4VWmW08juyDFasvQx9EQRmyKN18ntogQ7p4LfS/QebfcdWfZbv+9JQs9Gu7I+UHBT9bCALKaP4AYDAXR41jxcFEGLpKhywcwEXGxUgRrorxirayArsgzt94prz/yKJzxnCTbsPjH4q0CgIgDm7HZsLCrAsJmEoPtpD1qFlvUkmhHnEcR9ovsvoMc/bXPwkeaBdFrLHihlVIAWyuIkIwgFnqx/mVS/NavJPTQA6ZchtE2bAsTAoC1GoGL8AFHytDXTpOBSIfMGQhKfyfEg/0FmZQF3Rk7xdT5iOKZARQjGAUYiR3sPLTS2lCbAYRFPPTdH8tz/3hMotCZiMNmebC1tv7gB2SbE06UQlunYTMFGe4CoIbgWaCQl3aI/f/pwp/IKoReBgIpMMZgAzyrCGCvk6AO2txygHJ7nf5hmXnMsWZyNztLGwDIgjIWBOexi4UwkUAZjKT9DgI7COyjnQEk0IhuNTSgG1YYgA4ZwjkNeIKfDDJeJqYjPCVKypG70IN+tMeuksldZgCgMhh3/S+8LKE3VknnITtL9v3nGI0sH8NZbXIGNbLMLjrxHOqXlNiq4cBTYwYfrlwh6VvuEf+1P5HEbrDH7C2MUwSeH77krjnDWHGuWw0aON2ZB56WxD4LEEcHGw2AoZVA3xnEb2Soq3s3Lo4MAm9eXSryLFhfJx8updOOBAsOu/Nwqur6K809JcC0OAvaT2/Cof3VJZL/218kvO2W4t8aGla8nPFzLo4abM+woDBBO/TxCoDxgbW9koTTFemAE6QaSON8RhkZu0x4BX8AamXwPrklr0sIAEDHqftL6diz/snI0rHU0siqoG+HkECiBJYNGTcxjSWFI7oGoUHx26+D8DgAoDkAbgxjh22DtD56vWRoEYlxcQC4GcR40g7QV+IxtMH65oYfAE4J42cc44qrg6DPQ89JeU2vBD8A8fv3vwdjHIAstA9welq2D3BvESYHxuMqhMfefqsM/PiX0nn0wWjDcJqZJcQlY5GAIIGpCgCEMNmJCCNfhTm6c2qPRKaAGcR0uQwJxhxqFtD8m7oqRuuMoE7z/pMCG7CjhLYXIdgJ1jE0I3OvQAduyTLpwPiRP+1zdZ0ZjhUKUljjiKlyMLJqGCfBta2PH/hfddkyGfrDnyVw5Y8lvO/uEprJ9oGNE7CYGHQfBPOyhHYW0ljI8VYiNgb6+tZKsrtTwmBd1zCWZwCOG3kCZsN2yWikbpgseQ1acK+jbYCtd/ox4ktMxRuQv0ZopvlGBMcPsj59AwA8L7pYSvfeI8GdtxPfHDAluIlGbU0XB8cP6nNyOCZ/uIh2nB1MQ4eyTaJd7YaZ5uaowpbVOHQskUE5jzBOSg4MQeux8NBi6fnMcVI69KNNgSwfgFJfAYmB4vXNrLDRRUBTeOMVSd98l8SuvkT8COkNJMG4xIhcRvsgqzgN1lYb2Ohux/8q1plZhCfH2jsk0AaJAxoDxjKbiGTQuwztN7t4S14CuPeKyFEHikDftAAtSR7gqOP/3c3vbupuY7h2ooEsm1WkET6c7+hXOn3KVvaYCEaWPlMzjqqAOH0AltPOyt6ofOor2GCVZmxXoEVBFAXzeI0CLnMROTHa4TGymreIRkw/XuEETRWn0EgitX8rtl2r9tjqew/IamWh4e8JYmm8LSuLP7Z+VSs2TKvH8Hqi040ooKN1slb3tL/3QgtbW4ti6xwYQ3CCWd9mwUx9J4RExRHKQTF3nSB4N9VLM3Ry0x7q1OwgFo0mTxAFR/Gj2meZJIKzAIhSK4qhhFzb1+CwUZycgu9BavcMh7BmoN+Uz2QNsFVlamQuBtz5iTJlcg8AmjA0NLoB2kADBO/alkAa6gzCAoC8FEZiGhvbqoYCk5EQxsI7yMxRw8g7mUJknS1FGE0PwsPasOBds/h5eerue2TJ43+XwZWrEWqXNu/N9s0fLlkpxm7syaAP7rLAJqTfl5BFh45EN7IfBsrIMtgVld0/dpLscTjCO7Hzm4BDiaUw2CToL1R7eOUZCV4AOvsz/zB2NSAZdqIJJhFoq2Fx6wd4UT3yFAmedQJ0XJLSOVjF75wMga7fVo0BOApB9wuhKNglNWFiAFtS5ay0I+QtDtbck7fdJU8inGoALI7UUArvmZR9jjtO5p14lOR6puB5dbHeTjgvQ2bBG8aCF5pYuaz849Y75JGfX4VQsQHs5DMkCFpqZGTBcaIo7Sq0sT0+/CHZ8vj3GUbWhgKyUrBpB8FEMhFScAQ+fqoMZpDRESy5TuwIt0EM39XBuHlG0XD3LZsFORALW7QLwaKaIs61vDugZjUoblMHmSYdzj1AxgoYkNyla4vh/ofsIvnjP4FQWPwNhgIxCKfYe3kYWCxBzwMwKYBmjAOgeRVTYFQ88rS0/eTbuLYNmTNxb1wfA/Drg0NTRZhTpYwr8A6uDkZ3DMAGnbA92Y8Ir6OTQTUm6jIZoNfFkUMfKyCLZxfeQY4/WIbevQfs0YN3wUIXDk0rNw9cPcPUi73RK3LTDZL621+RGZR1Cg0OhGFPGs4CN94i+gJhw2oMGJ0qgg8cpKBxQ0CCY2WL0NpWzyVQz3HKxxBpZErNxesUhBiZJMfuJZUTPlF/NkEPhg9xHCFrgWMVxzqgnwECKUCfOWoFMTZRt7AAjaw0EgHMuOQXaMsAEKCRxxDJIJJ7gIJp/P+An5lX3bVvHxzxGuYFH3T1DMuGP5hPmH2MTI9ai6yrreyTwZjlz5TFP3WyRI85GJlU90KCi6nDLZChus2PLKDBKDLM5laslMQjD0rf9TcgGQZs248+gqQYU9LNk4m0Kl8NY7vRfsF8aWqFjjfGWuwOsXHwf/8UmiUoZNjN5kMz77bSiOlN+GRSivMFgAr8lKhfhGfEOX68aycpnnxmPbQQhwn35jMs7EU1siqYI0xu4kI9rCoNxp48ulg6fnaRCaEGv8Yw9DIAOhNk2WK+yWE+iLZivLUwkI/K8lyDkJkGGQJmoqvPq7iQc6275gc9doR1YvOrC8xqP4CKwpH7S6R9GopPuMVAtU0PBibXsgiHpY7XbbdJ7t57kf05j9BpZI2OVWR2igpX4z/YPyoYI83GH2UYKHJPXTnaAH2lxT5fywfnQKEqY2OhPY2szai7GNpCCQytKCeDEwGEH/NWIMvc0Aot9JtMNwUAnYSkyErGZguKmHpziZQfekym/uRXIlMB/DC7Ndp5ASC1AcsAnCeHGLvtbn7hmsgIspMGhk1WJjUxhwHacXuMvW6OgTA0Q7Ge6kbiGzl8X6meciy0sfA+nPMNR7FVC3Hz9E3nWvXnBrFZbWtkufUhFXxS4IbAkIJY62qdiQCybA0r9aO0rBrh0qycmmhNz2lkL/sz9dMVXNlss81Gvb0HZDVvIc6QQqftFQsx48iwX1gf/upSMm7bdqv26wFZrSw0/D0BBUV/laJpUxfdVhSvZ2UYJ99BnfSArDFWksvTalho0EExkwsZNUxZj8m9AFZOMp5A/de1sLT+NdU3F8hsC0YAnkx+7jAM7+RT68h0aCykytiRM4w+0n0BlnEXrDAcTsgJR9PWG2AM12i2DRUtb7Vj0er1k8EYdBGwhAJIkwbAYuLn4RwE8N5liNoTvGl2BAAI8T3rbCGAdaSwmLi9+go5CIciC4AiACegHc5WCTpgS59eLE/99W/ywpNPIaQgZXTmCAzSQeA7EqQzQB/K4YOzJwidKdORILsJt41jUZeLh2SbYw6VQz92ptHEaodoax/qIg4GTxAi6rnH7pfOH/xGAktfM/ci2GYOiqrC/lUwFxIIKVv9sbOl/dB9pReOCbNL1SoZ3c4NiAAAIABJREFUqWKR6DcONN4dDwxDOCKMhekQATVQszpRLyvve1huR6a3wJtvgMGFe4MBMP9dB8i+xx8rwWlTpRdZFyd198gaaGlNzfmNE1tsR5YYOpdYuK569nm56bzvSDwNbSGsYsvo4yUsimMAQYJkJUGvYu8PnybzDj9MVFTRych6JzSyjMfNjJRYdA7Btt35JVjwgrFjQqOg58JFqYujDA0uH5lXnOzwHxMFsL7Idszh3+Ciubh73acMEo1jbGl0eNE/TJpKAbtph5abD0w7nlgGcKxaOmaBjyOHPkuB7qovW2dfFgmGsaxoi70DkpkEkBGLcUMoxNdkMZFRwXPJwHTpJ4LPAkYIEOYhKKdT3B05Ms0+NpXD6GK4sw5T0q8GQAadrBwAMvSBFMrdDWSxRo0wgiGtCBHoa5VQPTwkgPAgqQFkIjOIfRn9ouSb7Kr+jG6aocUNE5pYHjqjHEvpk7o0AJKAGYdeInhXhonzN5+B11iDqKbJGJc0rJChYzwUyOLfJrqWmQ/BlCgDgAbETQkY1BI2J/qhgdcFpgPaB74ySQBCYHTSxScQyVbSyrytjEcx5jpYM1wYNnH2WdYd5qWSS0YLgqVxP3ZKMEYxV9DZBqcYLCN8xnu39KNhyFISWoswLeZMAXBvWJZozEV0dsBErV6x+ffEaIg9smr4owZluWCYMjO8KtN3uCkxvJ8H5+RWB2/tI1ZPrIpToQHCCD4AjEKzTyDc3E8NNT6emXd5T5N1GO9mxjFcSlkAJB+haplz/ChM6jb92kBhKFYWp5h8dHivPNiM9fQB4z8MY5s2IZ6F+w8vQeq2YvvgzpmLY2T8QNXW0O/TYHi1A4wx/RU/LQk9FbSPahIJW2BL/p3HYB3kAAvNqChHUHftY2T84DvyVevDer0eyZ91O35gw6+WQH8YgqEJgjMzAA+0jz5UZDvah5210PgETiALmywVsMCrWGMw8QsxK/I7AynwoZGBtJ+6W1gnltCWub7C8oTDk3QwQU5LAzevXNNy7UnKrN/ww9dAu3XdPgBU5jFTRbFJgF156cN6oYMR69RmY1yw26yRLtruxnTpRAFZymyygSz1VdbVh5wIIMuuA5ZnXX1m9YtH+92I9WOf6wFZ4+8F6vfaYKQZZq3oJP231q3d5txGlLUquQdktbLQ8PcKZNnIowJZBvBwuduqQBZZWc5jXQehRq/kMbJaV3QJit4BUjUQdmJCF0iYBzuogkVmDqBDHEwM1oXSdDlw6i4v20cM2khcGdS1rRheQMHw4Sw3WFV2DjJUqS4qXULa9jycabKFfNRdIAMjX0ev/Qw95EA/zMQyOytwQAcR1tLsaDVYMASlAGCuDopAuBhCuMzy19meNAAU9bOaHQEspkzZscJiSnn/MFWfACCf3Qnh8xo0s/JgwgxV8vgeoBMAr9zytbIMumCpxx6Tl156CVm3X0OUDXYbuRNIWwF4YgbHElaa7dygBoA0CPYa2VmxDAR3p06VvU46RnZ434kmmHESFkSrEUYSR9bAYK5f+u+7Xab96HoJroV2z/D9zGQO8DCPHWoyMJJwMld98+sS3WwLWQHHLwzQLQGavw/aLwUwUqoAsvwAQMJ5ACywA8MKGcbYt2SJPPqra+TV2/8KcA6LbYjy7grx+S0+cLSUEfJE0WECMoN0USIJmTaItgIzDgKIizKFO+q/sGaNXHPOf0HU9TWUj8wv3B+L2XA5A1FyqCvNnC37fPR0mbLXnqKiihtC7L0ehoOmgWbWH/ODewNp7FqnxLipze5ATSE3BxfoBO+GGXkVZm0EsMTkCHQC211CNatwn6kMR4X9s0asmYK8+AfKPwR/yWR3H3b03gZkUWMB3xHIKtWQ2cnEoyIUEu+dB0jTgbrMhZBRs4j6AlOQPmfNh/ZjWFLs1/iMTEIXByX2IylodHWEjMPL0cSEKAHsLAGMpfi0qwMNsx/F7GKR8Xo53C7GIYX2wk9Lqf1cnxRi3aauqIYVxBhGKK/IPkOgA9pibg6yuzj28QdQEaxKgJBgEBM3ADhwGRpEQJL/YR8cAAL/RegAAVF4oQGgC50EwFVvajjJhn9YX4jvZSTLWAdkLBp2RVjScEx9GACSGFczGC/iVaSBJusSYLwPWe+MuByF6/0wvMvQyz48mxp+BnCB7cNwbA3TaCQJSGuwpln91NBxyCBi0ydqR3aqcXLZhfDQVnyKItzwcKVLUjg3Aa0oH0LsaF82mCzsOxzMNO4mwkxrLI6fmSKZ8Rf/MQOun7FkrBeIwRtxc/4LdhkBnfTvFpScftizC054IRaAS14HjtuGtYwgzygJIgvDwASBrDrb6Z8sbRM8RbAR2VJ9RDNLCKgCgykPpKoLYGCBjECUm8CVAkshArVkZYOx1prz1tx0Q7BFEOAS1x3ckmO/oZV8fH/O7S6BECKUKZi3g92c70lWK9sIPjP2aVWzRYQk+7plDYpCMK8NSWAMPQmGy+NibH21ukPT7zl+sF3Utx541JEsBo0zxcgYkNgWzy8LgmaxwYCkNLhrgg/BnIYtKwPORRxA1j9LwJKgTDjXCPqb8YMsSvDJzfRUhE0BcIU4F2Jdxg7I1+B0AiC1DKZ70AzW7nQSwYk3N6U9InwAd2So44qNUwNEuoTamf26H0XvZjVSo4zEUXYKtI88NLKirVuIq/rf1C5e34wsrh01OsRpC0YTmUQmYzwmAshSP1aBNlvzaiyg1rqe42RkzZs3b9S39xhZzRuGapnxLM0Gaetm2fiH0w9V8GuMTW9cp3lA1rDZRjKDDf/bbtjs1Az1msiDYIWdInV9gFd2eT0gy33tFQFOTB4KYCeyJlnsyPnRJvzQhSrA85+BCKlB6F9tyIPgR5jML9LXsagNQQzYhxVKlZkGoZ+SxoIiiH/TQTSC6GSrm52ReqlLLrOOtXr3LATth5BFaA1E7pe+8Ly8CaHefuiHFKEFRkCAosJkx4TJkEIpexEWFuzpkkVHHSGHHns0tLa6ZCXQiCkDYDEhWyIzEQaDWZl8waUSvuNuqaRXYIkZAxMCoT2gL2SrQzILlIkhLAzXzt9MihddWAcKLaF+s9gcNsCkfESWQR8q2xk2jm5t8cvy+JXXyeN33AlnEQvK7XeWdx15uOywaHepIUSLgF7dsSK5o74YzCMcgOGMXDSUwD7rRAbEQWjG/PbKq2XwtlsM44vODuthLb7PJOOy4D1gm530fhFmE3JxOCcMHUN0J6oV0Oni0d6lngU8C3gW8CzgWcCzgGcBzwJjsAD9SpWrUd2oZpfpBrqyYOx17Ppe2zUCspRpo+Xgb4Jn/JzC9TwUpLLDy3TN3YrsMVoImq7PWwFZClypDZ3A2Zw5c0Y1rw2qqS0J2DCChD+twtLHUN1jOkWjstQvaRWdpXVCPeWJPIhN0KexdcpoM40asgk+dj20qrOxlpnPVcadRibZ+tTt7e0kkLiNHh9rcTbe80YDsrRDTjSQxY7CsELtMB6QtfG1lTxEYLuHqpLlLjAYPZEc5EuxC59G2vGp2I3KtmA0TfgbMZYA4M5IxAUjQpheGVunFez8lrF9qgOfmXCo/0KGGAckvFOE9KEJPEybJsMCE3h5CIoqyObUu2KF9K5cKZmBQSTved3ohXEXMhpLSgeYWNO32kJmbr+1dM2cIQwNWgUga+qQH6Ac0/YyKVhKEhf8XAJ3Qji2jKyAALGCYETkEWdBsd7pYFqlCeIt2lEK3/z/R6iwSrm2J70kmBOD2CUOgLGVfX2ZPHXjrfIQtDx84PcvPHiRzD/wOJk6b7aEO9vAxMDeKXcxGWqKMMUo7ExGDRkcFPwns6OKHdpkGOHCgLtefPoZ+dNPfiBvALzzQTg+CfZeBUyx2bvsLIved4xsudtCEBfcMSo8IGsCG693a88CngU8C3gW8CzgWcCzwDgsYGsqK1Ch2d34uxVYYoMajYCr9QlmjcbIUr+UzyKgoFIYjOigNIoTStB/j6Vso8EQem0rmMLpM+v5Cq45Qwvt+znLpyAjgUb+7fQXxlH9Y7pkUwCy+CIq5m6kZujPUUbFES66PplYvJct5aRl4G/WTVtbmwdkNUI/tVPwNyuJosETedgZCxuVx+2zPUaWWwtS0wIdBoyaMgR8I9D+iCFkgmE2aYiEtwGtLqg2k/tHjesO1JuithLLxo5fzCOkAEwhal8xW033sPgrdaYIXBURokH2EEPwCGqFETY1kUeFgusUycXAF2aWJkZmEESDKDonjFwmbTSzyjmE6wB8a+vshDD9JCmj/IPYFWFIw9ooBOURgphnOCCuj65dIbULfiz+++6DLBLeJhAHsESNiQqERovSVfDLYBzaTkcfKJmzzhoBsuyJSwfgNGI+2rDzkFm2Sh687mZZ8vBjMnPeTNnmkL1k0vzNZU5oc0QGgpFXZjAA7WwUZEymKgJZg8jQGIOYOIEsM4ijPRCYawvHTAjQK88/KY8/+KAMLF8pnQDqOqf0yNa77yaz5s8HgIZ7uBVzHQ5JtcE5lsNjZE1kq/bu7VnAs4BnAc8CngU8C3gWGN0CTiDLPtMNcWFdwKKx1k8jIMsJTBBAYHIiroP5bmQFEczi38raUqBOAYdmz2/EvFL2Ga9rBYbZdrBBFb1Hs6yFzrrgezQC5sZqv/Get7ECWSwXgdZGgB7rWAE/BbTGUl/rYiMFslivTt03tjW2Q4+RBYuONpAofY4aSBN52NQ9PsfNwNaonB6Q5b72KghTC0PnpAKAJMCMWtC0qkHzyAddqBrArVbUWfclaH6HEEXbmSECzLAqs4lBwJ2C8j6IpRcRS5gYKJisXNTKqkEDyqDqzDiIELkA9DPc5axp/Xa1YBSgcMkMeoaZBd2fsMn4WBd+LAAgYmhhEFo4JpU3wC5mimSmO2YwixeKMoCsOB0UIwagyAEt/vwLkv/BT8X35CMmw6QvBKUfhFKWAWTVUFdx1FGqZ6okzjhB0kceOzIZ2rs8OgGmoWdCtlhm1SpZ9dISSFmUZPNtt5aOubNkCPYLpBH6CMCPgvlkskWhMWYYZNA4IZBFgXiyKlWPgPLOeYrfw7YUs4ekjgz1QWcIKcEJ5CWS7RJGKuxqNAZAFCGVzCjk4vAYWS6M513qWcCzgGcBzwKeBTwLeBbYCC3gZCS1AnbcvMJoQJbeU/1TAhwMLyQRg6wsEj4YikdwwSTNYnKUYf3oVqwmDVtzvqde10jM3fmOtk3s59obus3swmdz/a4hn+sbkGlVJxsrkNVMf43vpDgJwT875K/V+67L940YWWxnBNhYPg/IagIcKcWQFTSRh414OhH29QFqeUCW+9qL1JJgMQ0AdBmSEJg3QxB9LiBLHQXNy8U0RKzHLqbovjRvv0MMQvU5iC4PARgKoUxJamGVcpBQZbY2gG7VDqMrZTL54XICLGGEExIAY1r6QmBiwVp/BYAfAJwRsUemaUWGvzLAIw5S4QQywjGjIQCgEHSyCGrlIaJM7SlOlD6E8GUCRaNHhcRQRhA1ftf9kv31ZRJ4/Tls2UCjDIKpkme+e7CzAGSRZZbafAvp+tzHZGjBwrfs6rxtB6gYBj5lJISZuEsCAPzKEHMP5CCOitDRVBIT9HAdm901Zrtj1kWEbbJMZSQLIDBo3sEAdHUhYA62/J3DeVHc0w/AiyLQBL1ySCyQZwa0eBzv587+HpA1Eb3Ku6dnAc8CngU8C3gW8CzgWWD9WWBdgSlbR0sBm4kCs0bTyGrEhqHvyhBDXqNglu2zjpUx5gSyxnqd1ohtE5uRpf6Gk5Fl218jr8gosgEzfu6UHVp/LeDtd9oUgCy1rROYpN2Ik9isrPVpK/u5Wnf0rehH8ccDsloAWawcIrQTeWisse2M2qwRtwOWB2S5r71wKSaZvlfEv/JVaQfLJ7f1NrIWQFYnABY/84yZ7Ekb7ggBQMkgA2IWYFYnkJip2YKUXn4ZgupLwPcBSLL5zhJCLHGws11KsSg+CUoJGdGYddAPVCiKbEsTefiZ9gtMphGxPoJBsJlmGCyUkLacDLJh8Xns5/yzOACNqgCHKggfpMh6kmw4P8IiL7leirfcINHUGwDoEgCvMKAho2EA5/HcMHJlDey0QLq/drbke2a/5fWcC4mAPyJJsMQKuUHJ+kpSBJON+X3i5ZhE837pxX8GUGNmP4ZIDoOBWuYyy4tyEiAMDMd0+7gzBaZXERNk1IcseMUsJsqChKDDxXvVmJUIpK4ywhMDYc0XPr5a8ICs8dnNu8qzgGcBzwKeBTwLeBbwLDBRFnCuN50AzEQ9dzz3bQVk6T25DmY0ETWKuK4nG4usLA3LWxe/dTT76OetGF0Knjn9ZgWyKPauwJQyxRQc4TUqXM53swXqPSALCVOtjJhOIEvtboOBtKUtoD+eNmhfY2tk2X4OfSi2PxPKigK486DclnIjuH401pNmLhgLrdHNazDGUx38RqKA6zIgNCqHB2S5qZ36teUyBPmXviDVP90FZk1cou8/XlZ3TwbrpwTtJLCeyhsWyIoA2EmjCD507K6hokQfe0ZSKGt28RPICJiR4qytJTFnlrTtuI2Et95MClN7ZBADVBahfIjUQzrsiR0G/ECADOgD0Kw+ofwzYyABrSrYVxRaZ/getb5qYC0ZUGhYA70AMXbq6adqeehkhaFVVpL8138utQfuQCrsNWA8tUsFQBYBPXDkkPmQoX6dkt57L2n7+mcQbthm6tEe7ux+FQPNK734Jam+8rpM6u6UyqzJ0t/RLlVkS/QFYvX08wCqTMw9tbEIVgHqYlkrw1p6ZGaFmQKcwBtjx/HO1CFjRu14jrpeCKmM4R+InMwVc+TMSSQEJhmYcdRec3N4QJYb63nXehbwLOBZwLOAZwHPAp4F1r8FnI6906dr5Ya79QHX5Y1GE3vXNaaWhf4x2TAdHR0j2kUEs8jMIvnD6dM2K4P6vQo82YCUWXoPhyiOdg8nkMXzzFp9OFN5T0/PiCC5ipXbzC3bN3gnbW2/z8bKyHJmLVTbqs3supqI0MzRfBu2PZatTiZo1YPWpQdsouduaCArmUyODAQekLVxNqIiQJLZr78iQ9//hWRWp6TnPz8tqQU7QNspj4yFGUnUEhu04H4AOymwkKIIe+xemZLSdXdK4frfS/fSV6UDoXIlhEYOxMOSmjVJagt3kOiiXSW8/bZS7O6WHATfg0V3WfNavXzJX2c1sq+RAUZAi08kK4kpCCMIu6NQOjWoSG6rIsyvxtA9fB0EOFQBkBgD42x1NSOzqhBVB4Nr4NwLJPDYXyQR6pec9EgFyHyU7CYfWJQI4YvEeiRzwP4S++Y5UivUATT7sOnIwcWPyOqb/yzVex+TKRBor241U3J77iixRXtIoatTYu24/zAzk6GDvFcB5a0yXBL2I3hFIMtHkXfoZjEMkaLw+SpCDePQEkhhsI1Ciwxly1Zz4sMEG+ROQgm6ZmDGBcGkc3N4QJYb63nXehbwLOBZwLOAZwHPAp4F3lkLjOZ/2qWwgRwbaJkI0KWZRpYNOBG0IJjQicRMfAeuiwlupdNpw8pSUMoGtZoBUTyf4JeKxeualvfmc5odNgBmr+tVr4vlGu3QzIQ28KZ1olpf70SL2FiBLNqe7Ce1j9MWNmuNtiSYqVFs66N9OutA64YgFn94eEDWsHPdyOCsEAq9r4/KsBFjpTZqjCcb8EQeb7zxxtvSY+rz7LI4y9AI49TP7MGC1/2r46E9hU55omelzLz+Dpn2nZulcODOUvzCRyTj60A2w7hkYxmEjQGsQTq+Mpg4RQAqZNtEweUpIsxvEtAZypxnyBYCaOELgrUDbS1fLiMRMHXyCINrdrRqg+lySmb42sBIAkPoycVSuPoGCb2MsMJCSbpqAGb80MsCuJOKVCGmHpLONgA1Rxwo6WMPllDPLMmFmwMp1WpYEqWs5JMEzHzSXUpIJQ9xxCTYVIUhSVaCCP+DThfehe/PSS1MuSqUhxn5qrWSDIVhDYTwhXsHJBavIKNgWQoQTa9ASD2exTltYclQUB9gVrQGymgRrCdoa4XjVPzql2omL6tDmDxngl11z8Pi+5/LZNJLr0E7KwfeUwDPrk9WHbEuGchWpW/2TJn+iQ9K7LBFMlAGmEQ7Q6y/BpmqDgB7fFYoUhTfcy9K1/culBUvvya1NLIPkjUGBC0f8UtkxiSZu+O2svrIIyQ8Y6YUOydLphYF+ASxeUy8EQBuJYQjluL1AXVDHW6BLNQkQLWQ9IP11lUZkjsWHSe9jzwi/Z0h6YDtJJDdUK/mPdezgGcBzwKeBTwLeBbwLOBZYBwWKEHDNYIs3pVaUDp22Vm2PO142e6jpyIRFLV9sVa37jkaI6vZYydPnjwCZhHESKWwmT7MyhoLUMd7E5SgL0zQRH3K0fxNp8851meMw3TvyCUsPyWG9N0bhTQ631EZZcwYOZGH1ontY9gsLNs3ZZkIYhI74aHgZrPyOetYz9XPVWdY35fAlvEvAbApuOYBWbBao06gFTKRQJZWhqKKE9UYGVqojUBplUq7NLQ8/DTKNqANaTT72OVtBbRM1Lu9U/elcPhAZ0mmvfKalP7nUsm+vkw6PnOy5A45QHqrUZmMMDii/kWARUEwh0IAbcoQVi8DyAmCzZUGgMV/hwD2dHDnYdkKGXr0CQm/vFSmA+hJEfVpcrSyL7TnEa+G0DsAr9U1KyT06GOSyA9JHs8LAYQS4BBtMTCGILDOMg5BHD7bNkl87wZj6QOHS2n2Nk2fX4WYOu+XjQGQAgGpo5SUCsTKQ50RCeWy8iYE1pPBmMQr4FrlETdI7ScMahU+PxEDqLVa+jBhDiKUMYr370IGw6E3lks12SG+6TOlDXNXvq9fQjBDOBoxGRgZlhdAOcvQvQJcJLEEhCUBRlUAPK25/lbJ3XOfRNN9EksibC+F8yI1yVTyAJewMwSwzjd3rsw8/r0S232B9FMUEBpVWTCimBdxUqBTenFuLrNaBh94SILX/FEquQLgRLCkoHtWBphWxOSPiEAJtsXFH5spiYP2lPgR+0NvbDOpIBywmkcJQwgLjAUklh19x+edaKNugSxQykDb88tAqCqd1SG5dv5+Unj2aekHvpqAFlwFoZ7e4VnAs4BnAc8CngU8C3gW8Cyw6VgAMq/CmJGqLyTJBTvJVqe+X3Y/82NSjMax8gtjw/2fx3iArG5EdvBQ0CGTyRi9rGYAk+3T0HeiP6zMHwUr+G9+TnBEfVUncMLnjgaGbDo1VNei2tSBLNpbgSzWCdtDK2mmVnXH+lbcgu2CNtJ2ofXrAVnDncAJFNBwWiGtQISxdBYnI0upmKq6P5Z7jPec114D0wSNyv7hvewYYqLnOlDod/YA0ejZej9+10qMb7xl32iuC2MmyIINFPFJ8Xe/l8h3fi2J7WZL6ksfld5ddpJkn88gxJCqonq30VGqgnlVARBCMCdahBhiFXRbgDMJhMWVnnlRem+9S4KPPyvTAfxUSRNycbRhwCgiPLAfGkzxEJ7x6quAa4qSToZR7xGwiHzShlcID6bE144wPoS71ZbmpG+zWTL4uWMluf9JTZ9eA5MqngcjC0BWFqBdAiLoFIuPJ6DztGqN9CWZbxCDFtpZKByXRLSd8YFSzAGEApgXCqakWEOJIohrhh5U4rHnpPbnv0t7R7dUoNmVBsuq0gNQa2o3wgth4/4M9KbAEgPTKeUrSKQcl3K0LFNW9Urp4uuk/7a78HZDYLjlMEFDzt6fRLZB2LyQkXYAgzHo2xehW1bumCRrUQ/BXEk6UA+1GPpBCWBVpgZQrSw9sEXshVdk1dSEhJnKFaCjyV6Ce+IDyZaxu4DwwK4smHWTOyWwaCdJvGc/E56ZSyQliF2uNgCZFQCEG/JwC2QBHhQ/7JIGkthWScsvtt9TfC+/KIPAQOMASCuYQLzDs4BnAc8CngU8C3gW8CzgWWDTsUAtjA117EVSD7djp4Wyw+mnyK6f/CR8E6zj4ZW4BbLa29sN4KQMGa6hCWaRmeNcm9r+pfrWTkkd9U0VsNBM4LbFbX/W/t5mC6kPuz58+ImsbfrPZD7xPXhsqowslp1YArGTVgBWM3s6wUoFstgebDvpPTwgC5ZoRNnTdJIK8LhtxDaQpR2QjZZsLG28bp8x2vUKZNkxx3Yo4FgHGnsA0gFCf/+rA1m1BEIFV4M51Yb6evFpmf31i8T35NPS+5Ejxf9vp0qufaZh8ZB9FQQrSfIFDOrIrhcHGIIseJIGUAVgpAq2FseqSCEvtdWrJLh6jSQhUF70N48BbxW62duNQRDhbjXoSU1as1b8190mZYYYFiD8Xo5IKQLGFBhhkkUYXBTlCoTx73bJ7bZAqp89XgZmLmja/MrYyWmDDlcJzDHsjeCeEIoHeBMtZ6X88JMSfvpFic+cJuE506U0rUeGwGIaoNh5GHThZBtYVX6wsvzSjUmz/OiDkrr0Ckk+/Kj0gLlW7ErIshnzpH3RLiJ7zZfC7OkS6oKWF9hbOehklcGMiiIUMF3ul9hzz0v6h1dI7r6/SXQywDiYrQ1C8EWAaoj3A+JCuwckj1DO2pSpktxmWykgq0oFqH4STLRKEMwj3DdYDINZVpVpCQBwjzwpvW+uAlMNoBsB32HdKx1MTfw9pvtsbwrbWu0S2GehJI8/VOJ77iZhX7tE0j4ZSE5U7x3bfd0CWelqVtp8AAupSZYakGsPPUaGnnhSAmiskwPt0gf2mnd4FvAs4FnAs4BnAc8CngU8C2w6FvBTxiQYkWosIe0LEVp40tGyw6knSTmewHoem9/Wq4yHkUU/llrPXHsrKEUQi2AWQa3RQgRt0El1rnguy2D7PKqbpRpaNsDF63i+TcRQv1R97Y0dyFIsQIHA0aKgnAAPz9vQoYVOXMDGTsaS9bGR72LfU22hbCwSRpz16QFZw0CW03A2qrg+OoETyOLzNH3kRINAmrXQycjSjA7OAUR1s0bQzmFqn9phfdhj05kC6iVS0PftAAAgAElEQVQt+dLSVZosqQDC3gZelWlXXyPxS66TEsCS0olHSP70k6GXBWYQYs6jwbjEEYteA5iVrWUweUDniXpRfjCSsCVShDB4IAoEBiyvHNhJwK+lrehOY6mEML+IPwoWWEUmvfmGFH92meTuvU8CAHfa8XkNYFoYGl5ZsLXyALSqxah0v+tdkj/6EEnsu4esGRYyH61eimA5deD9Sgg9K+MdQlCSyoNtFu1bKf1X3yKTrrqBAdFSbW+T6OZzJbTLdpLfYbZk5k2R8tROKIV1SghYXs/qQUn99ibpu/1G6SwNQAcrK2EAUYOVTmhhIUvg9BlS2G+hVI88UHJbzjUi74kcBeEJ+lYkiOel/nqfrLnzXim/thQMs6wE03mBhBmYWWBiAcAaBINqGZhcXQcfINu8/wSJbb65LPdVJDwE/hbE4sMRaIkhVDINRlaykJbV190qbb+4XgrYRSgihM4PoXZDZ8UEDAksCYKBJshMySyDJZSnHyBg1957ylYnnSjV+dDPioLqCjByQx5ugSwo2YNJCCUysNoCePf2GmJRYZ8CarqAtptAu/IOzwKeBTwLeBbwLOBZwLOAZ4FNxwJQesYaHJvolXpGbcGGuw8bugAATNZsLG1HjvEAWbyY4YX0acnGUXIGgSxmMVRwy/Ypbeup4Lrti9oRP7b0jR1epjpJdtihDY7ZIWkba23xPQkEmogeK/KhEcFmUwCyaHOCl5rBsBW+we9Hixhjndlhpk7B+RFMAjd4ayqvjbW2J7BcTrSY/1blfWcHHG8x9BlaaawABbImGhhaunSpKTYbl2Zv4LM1rFEHHQ4Weg5/6yBgv7OTyaUDSKv0qOO128ZyXc2XhdYU0sxWYwizGpTqg/dIAsyg2OLXpbjlbOk/54MyddeFMjS1R3rh+SeDCYA0FclCCD0I1k+1XJBwFQJ1uYCEyrB9IArWUNWIo1eRza4EEfJmR6tu6gNF2A+wqYByTl+2VII/vVTK9/wZzyxJFILpGYAtZehn5eLIPuGPSa1jurT9x8dl6b67SzmDuPlY8+fngSW1IZq+DKCnBhF2P8uf9EvnyuUyeNGVMu22W7Abw2x+PoAffskDDMq3JyQ+e4Z0zQOgFQcw5MNgvXxQKg89IcF+sNGmhmV1/wCE1+PSRU2xVEaGwKwanDJZcnvtLImjj5DA7gsRLgntrTQ1uMCyCkADrILznnleCn95TMrPvCqroAGXqvVKO/QFk3iNYjQmvh22kdknHg/AaW9ZBbsEAEB2AGwqA9CrcWcK75CF4P5kZJ1cfsUNkrv8Z8iWCKAKrKyRnR0AjkEMskWy6+LY9clj1wchjIX2SdK1794y7bjDJb016h4svUmZDQv0uAayUGvgCZr/zxdryHQJ1h7s5UOdUj6rZi10NpY+6ZXDs4BnAc8CngU8C3gW8CzgWWB0C0AhA5mxKSeDc/CDJZ2Rw6gi4iGCSBGTKnz4GA+QxWu6uroMIEPfUcEm+tFkDGkWu3WpIyc4RR+Tz7HBKSVjkA2m4YjK3lKfqRG7aV3KMdHnsny2PpYNxDmBq00ByKK9VJqJoGarwwlk8Xy77lmftiaWMva07s35HpBVDy3kjyKHrAQFstZXJ2gEZCkK26qi3X7PrIVsGEb7BwMBG4adIcLuODpQ8Lf+qH2UqWULxmuDawW0uH2HDX19AKBHHln6Ij6IhscACi1/VapXXCehG++QSHFIVu+0o8w66jDx7b+nrEIoWxFZ/GIATwC9GPCkPwIgizLjALFiEF8HnISdi4KZTEIAmQIQGHdztCFLXwkzVSpYkMm9K6UKRlb+r3+FTFUJAExZOgMx5kuUCJhNKJks22quxM87U/p3XCAVAFkxX/PMF5D4kghD79A3wmVkGkQo5BAyD85Ys0oq379CfPffZr6r4j3CCG+EBLz4CPyAvRUDcPTidGSYSHaZ3Z9O6FVFEVYZRahfCedBDR7n9ks2CU0xCLbLIHlASYnvvY9kT36PLNtrG0n6uowYexbAk78DGQgrVUksXyvV5StlJRhokZdXiL9vUHJr+6TYEZf2A/eU7oP2l3z3FOkdzJswz64idglqEHyKIOMi7FAEI65zcECe+99fivzhWmSZDNcnXDLm0F90AM1hMi6CyVYOxWXSjrtIYvfdJb4IYYVbzpMUVgh+hJRiL8VN9bm+1j2QhVBXKCWwFeYp4g/CILiDAG+j5s0QFeodngU8C3gW8CzgWcCzgGcBzwKbkAUQTAEfF+s4lDmAtRyXcyZPOWks/IJ6tMPHeIAsrv0JxjDzngITKvyuIYbmccO8GZttxc9JprD9TC1LI+DG/k79Tz5LwTPV6mrFBNpYqo/vnUiA+IB34KHv7AzLa8TQ2thCC+0y0pdi3bciudi+i7M+FayymVh22xkBvDwg659Als0uYrZCRZHXB2PKCWSxgt4JoXd2DGpkmVApDDb8zedqSk2Wyxbas4EpBbUUXVVE3BnzvD7ss7EMKqOVo4SZIIQQM0OBBSW3k4zc++6Xgcsvk+QLzyAKq1PW7DBXkkhr2/augyQFFlQFjKwEMvBlSzloPEFZCuhAETNHAUCJDyCKD3FrfjCm/GBllSrNRZZa2bhQg1h/BLpVEEafvmyV+L93ifjveUCSzPoBEfhiCBkMER42pQ/PA6j1wr7bSue5H5PSzG0Q+tiJcEGEkjU5ytD2CpQg3Ij3bvOBlQQh9zXhnGwGICvyv1dJ5oE7TcbBEECQAM4h8JXC8/KdUQlP7ZLwkceJP9kuBYB2CegtrfjNb6XtwWdkZucUeZMZCREYmAqmMaFmZAY0xhIDIitRzsHD9pWuDx0vfdvtAOiPbLKwFEpgDuJ9oxE/QCSEFeYAYEHCqRsYVCg1aECnyozJkgGAVhnyyYzIZITMDUk3gKxiJSsFsIzKCBEsg53WM5SWZ777c6nccxv0rhDfX0QIJrIecqIvMpMKmGXMNpmAYH4EIu/tp71PUrPnALBDeCHguioeHEmAfYZwxg15uAeyAHhWCa/iwMunKtAjw8QK+BGrH4CNCKf0Ds8CngU8C3gW8CzgWcCzgGeBTccCFSTw8UP2hEAWvA/xYf0eAM3ex1A2glnWRuV4gCz1T8iMIqClkT+qmTUwgAU9n90g6ZgNfoyEihnqWJ3ZY5NMnMCW1oCd9ZD+rWY/3BSIFgpkEYCzwatNBcgajTXGdkQcZV1E34mLsM2MBYy0CUgeI6vBWMROwQrQhtQKURzLcGZ3KFaAU9xtLPdodY6CZU7QY8mSJQbA0lBGjStudT/7exXUs2NfNfxQgTBFT5W5xfKoON+6NOZ1Kdc7dW4kG5ZUO5gqEEqv9mYk3h6XUnq1rP3xxTLzxntlKJqTNqR4q86eJ9V/e5+UD98XGljt4gcIMESQKZwFMwoMF4BgcYTl+RBCV84ilhy6WW0QXOyHVpaboxwAAFNCNkIATm2rV0rtokslcs99AMrA+goDAkJsYAFbMREwtPxggeW22FEG/+eLEumZC+AHLCVkFGx2BPF9PlAAiwpsxSAAD4AeNdwnnF4htQuvkcTdf5AaQiejCNmjsHwOIY4dJbC2EhBtP/IgyZ91BsAttAcAfqHqkLSfeoZkV70i8VJCyv68xDJgk3UhZr+Qk2lQcM8jln85lMdT228pcz/9YUntvocb80gFjCwyykC1AiAXAukqIn3RkswAwPjcf/1Ainf+cWSi5R/OCdUX7ZTuL3xcEvvtB8ALEzUYemVcG8d9yqAr1ZgSZgMe7oGseuGdzEq1g724cS50bEZnIxM4v7f/7RyrxvIcXbTwWXq+LfapCTpGS2Ws43ojtq1+pgsoeyeI9+U97XmBY54C/PyO52iotp6vdWO/G6/Re9ufr2sT0o0Iu5w6/vK5dhYh50JJn2XbQW07mh3s9jHaAoZpt7mYtetH72e/q9rHfmfn4k3Lo9dxh8/OjqRtVm3caDdT52/dzLEFVXl/u05tm+h3zjohXZ5zqLOsdv/hu9lzny7oG+0Sa33ZIf66m61hGrpmsJ+p37XaeR5r+7LP080qXVg6bWC3A11QNmrPek+t/0ZtzflOTjvw2Y0W+PZn+hyta12vqOZKM7vZ7dC2gaZ8137N32x/ZLNrXevz+O467mj5dX3EtqKH7ZjZ4wKvscc1fQ7XoXwey2UnBbLHHF5n9/VGYyjtzvOUuWDXg67f9Drey25b9ligdrTbnLOOnf1Cv9exsdGcYtexvbE61rZr25dl0zp1ls0+z16T2xu9+jfPdfat0cZFe07g3866ssceu56dbVjbq93f7DFZ24FtIz1XxyV7DNN5xi63vnejucaeT3UMsueqRn3OtinLqu1dn2m/77rOb97577wFxgNksd2ynjnvk12kbYxtSH2/dDpt9LL4nTKw9LtWc9hYrGDPSXbUEdujrg91nNG2qeyxsdx/vOcoEMff+r6aZZH/JqlEwZtmz3CuV3XenWixd857up6zy9Bo/dyo/FwPNjt0PuU5Tr9rrDb3gKwGlnIKvTudu7Ea1z7Pdt5sIGt9Ziy0F3H2s5WRxWcpWr2uA4ftDGiHVDE3dkbtoM5JUjub02Edjw035DWxSsyEBwYBxoSGEKKGwRgsWgncdY8MXHS5BAeXSywbEEiXS2bBNhI86l3StvfuEpw8VYYKZekCMMOshQV/TbLMyAEqbwSMIT9C8Upg9QQi7hgv5QAWEKWAFMD0al8FIOtHl0r47vuw8wJAFkBWGFkDCWSFEeboB7CW33xHSZ//pXcMyCqc/bGmQFZHJSqrwwjT40IIGRL7O9ukY5ddJLDrrlJctJNkJk93Vf2NgKz+SFF68oPy/H9fKKX77h4VxDFOAgC56V87W0IA1IIVTIzA/SpkkiFMtIJwySrsvyGPiQay7MWxPeE0cqZHm+B0LNCxR8cMTuL2IlwXHXqec4Fu27nZZMr76FjLa9Sx5N8cB3Vct3cPddFhAyNOh3Q058oup72IV80Gu9y2I9IIEHG2JXVodRzl2MtncJGhTpK9OHNe38whpNOsoJ+O31o+u66d91T7jeaY8nxn3TVyhOw6tJ1eLZPd9mynqlG7oF1s8EWdKBusUJDGTtntBPC0vdgAg5bdCcCxzPzOWV7ew35f+z0V9LABLrsenQ6tXmuDK7Zd2D5s8LCRQ9xsfBqtfTgBJJ5n21fXAjb4pHXUaI3hBHvUzryvvaDl542ATj2fdlOg0ekw2+OHs85oJzoO2k7GYidnOfSddYxQgNjuOzaY0ax9aJ1oW24EWjjbv11mG1jjefosBaxGq3PnGKvX8h2c9daobTj7Pu1KO/BHx3W+i7NO+Rxea/djex5wjg883ynw26wd231O72Wv3+1nNRq3dI7ifex5ygaE1P7Nxnhnv7DHEy2/gt32s/Q71qvt3DrtrXbUerPHKS2XPd82miftNXsjAEqfQTvZgKDeS+2nbdeuV/UJRgP8W9Wh9/2Gs8B4gSxexzmQ4YWaWc4GhdlOCGqobpL2L3ut4eattY/oGk51oFVfScfrRn3JzXNbXavjkG0LGw/gvK2bXs3u5ezD2r83diBrLPbhOTZGsK54gQdkwYDOxRo7mi4I7EmwVYWM9r0TxOJ5ysha30BWo92WFStWmKLZlD0t61gbjL2bpyg2P+MPbaU2sxF2HTh08Tte+20M11H1qQCmUQ2MoWQ5ClHyisS6E9Kzarks+cXlErv5jxDEroceFsC2Cmy1pSTee7CEkBEwOGe2QEYLeor4Pogfqg9BNF0XMMYxwHVuDgNkFbFjjHC7dpSJQFbQAFk5gC7IqofwwgLYSASyggiDy2+xvaS/dZ4BsspBxOVBM6rZ4ZaR1QrIipT9kg6C8QJ9rXJXt6T2XiCzjjxaZPMt5fUkmF4I5XNzlGHjCDS58ADxg5FVg4ZZCvXZ3r9SlnzjR1J65G8NgSztH8FJ02TeN86V2vydJJADAyuM3RU/FuoIUayCVQc40k3xXF870UCW9n8b4LGdAuduuy6CObbaTr5zJ7kRYOIEx9Qp0IWP7v7Zugo8R51bHV95b/28kVPsBD20Epzzge3Y2eWn80Z7qLPmBOOasXD4rLEAWM6G0cgBtRlCWk82O4bX2LvkutDThVGjcmi96fzUyBGyF4RqXydbyekE221G300XZPbcZdtS30nL3QgMa7brr2XgdU77NLKv03HWezsX+Foe+3P+zc9tVh7fq9U873TubdvYzD67vI0AEtqN7VX7hoI9rQaYRjblNdre+LdzbdGoL9sAjo4BahMb6LP7pt22FFR29nX+W+/tfK7e32w4AOBq1Fa1v+l4YIMQzjbO+ytAZIMZChaOZROwEcDPcipg4Fx3qf0VaLPri84fbcfn8od1rAC23U+cfda2v46J+pnWpz7HOT7q2k7BKdt+jcAue+xUG9v3tkFjfm73VycA4mSRrgujRzOmaXvR39p2tc9oebQtaV+27T6aw9tsflBwyt6E0b7Iz3Qt3GhOscE9uw3bgBOvYxvhb20D9ljB9+T3zgxoWn9qB51Ttc84xweWRYGJRt/ZY8G61E+rccj7fsNbYDxAlr0u5EaBaj5p29XxRvWytJ8oSDpWP7SVdXQtwfNsf7e9HRnRma3RcYw2V7R6zrp8r2OMAuA6Tmvfo710bHeOP7Zd/lWBrEYYy7q2Bw/IQsuxJyZOhPxR464vtNhuoLqwHU+I37p0IO3U/f39I4tQezfJuZhZl3vrudrglMVmi+Trs5xO9nies6GvqTCmPIHFNKixyWocoXMhyYGV0wW9p9zif4ic9x1ZmQIrCwBHHOLqlXRJqnM2EzlkH4kcsq9Ud0VoHDSa+BNk9lvobZGVVUUoOH/7GPbm4iCoEgJAQyArASBLLvq1BO/5C8L9hkMLycgKwukmkIVnEcgaOv8rEpsy5x0Bsoqf/vjbGFmZlS9Lopw0oYVlaFP5UfYg9LHyW24mlY+cJKF3vUtSCFccBPjXVXInhl9h3HUFYBMzt5Sw64zwxaEIHPylr8rSb/1Mck8+2hTI8k2bK9t/+0so21YSyCAxBKNL/GAnIMNfDaGi/ypAVqsmqOwk5yJar2vkwPE7exK2HRcdo5wOGq/hOKw7VU7ngYt17vzpod/b99Pv7N1kfuYEBuzvdayy72c7HcrmsZ1yjnk6ptuLf3tBqI677Uio8zSWSVsXYVoWvgPvTxBNF4POkDkFVOxr7HI3WsQpkGADLzaIOdpCS+1lb2SwjI125G2wS8ugDmcjIETr1OngsiyjgYE22MHya73a7Dgn6GM7s856toEXbc+242m3K+ffdju0QS5n+7T7id329Tx1PtVxVPaLDahp/eq5/N2IKebs52pHe5HdCLBwgkij3cfevBqtfTtBTuc4YfdtHVecoJO9COZz2Bd5X44NjdhKTvanti1e6wQSGgFw9vs6GYGqB0Inzn6XZo6+3a+dbdlun3Zbd7ZNux/b/VD7Pd9NHUe7v2kZ7XbP83gPm0nVqJ54jg0K2+/B++kGJ50056Ftk5/b44yWzQnINXp+o3s6x0GdQzS0SNej9rWjjR92n9P2q+XT+Us3dHXu0n/ze904sEFH3lPnCv1eASOdF+w+p21bn++cp+w2Ntp76D0aAWhaD/aGkJ6nY619X2c9NGLE2qCy2nss9fe2RuJ9sMEsMF4giwXW9U9nZ6fp2zr38jsNM2R4oVM7aSxroGYGca4v7XGO7bCnp8eURT93rvMm2tj6XLWB2pjjgI61Ths4+79zvaZz18bOyLLn6FZ2Hm878IAsy7I0uJP62Gix36oymn2vExU7ue6yubnfaNfaiwmdPO0J2V7AjaXx2B3fHgxsYIydkwshDlKc5HTRq7ukE/Ge79Q9K9BrCsQozo4QEmhRFZHhLUPlc4irx2sFif3iannh5j9IqG+FdHQg3GwQccFp7J7NmiOlhduJ/9gjZfrmm0nb9B4ZRKa7IdiJoYWQYpeS2WH9Z/rb8bxTFSGPwSJCFxFaGF/9plSgkRWERlYV4uYMLQyizAwtjA4DWcXNt5fM+edJbNo8KQdyEHGfWEZWKyCLYvpRvINvqCSD224rtc9+QnJ77ClZ/DuWjMLm7jTEqhArDwB0BC6G1SSIWWDY5cDIqj67WNZ8/1eSevbppkCWzN1SFlxwnmRmz5VIFuwfZvWDmD3EvHBPssXcAW3jqXP7GidYrH10s80ApuIYSx9vVgbnjj3/zUN3tu3QEn6ujo6tD0ONBM3U6nRAbefM3lW3gTEFy9VR5HPWrFljFinOMA17ka6OJBdQpHGPZotG4IHaxOkU8/14vjpq+gw+V3WcbAdBnUrn4mRd6l2dBNv5c7JRlHHgZL/YQICGEmqZ9DudE/T+g4ODpr7402gR5WxXa9eulcmTJ4+wLXSxps6ROsxO505t0Ais43f2u9jOnDJk+JnOq5y/dYNIF9E2S8duF/pcJzvEbh/2vXm+DdTx33qtPkvBJXUEbb0wZ13b76vti22UIIzTWbYB0kb3YV3aukAsjy6QG7F8GrU7daqd2nIKDtGuNpBk20L7As/V3eVGIWE2UKb1Yr+rggHNxiy7D9l/N2JdapvWtk7RYTpZLAfPVxvZzpt9H/3bdujt9kIngvXlBGCdwGezNqZ1wbaiwDTboAIFTgYW60DfR9dYtDvHomb2bwSM8NmsB2cbsYFIll11wmzwnNfa44ITgNL+ofOE9j0n+0CfbfclbWd9fX3S3d3dcpi064cbtx0dHcZGNkNKmW3qYNvt0wYxG7Gq2PabzQ9OWzjHOAX9+DnrmP9mX29Dhmt7vLHbq86xtD3tzms5f+lGu4Ly9ns0Ykar8bSunO/XyLh2u+f3CtbZ87nWF+d1lsHeWHICC27XHy0bgHfCerPAeIEsGzAnA0q1/eyNQBaSfY19kT86zrhtH6P56boumDp1qhkL7I0Ye95Zb8ZrcCPdpNM5TecG9mvVx2r0/H8VIGsibav39oCsYUuw0bChcyGgu9L2jtb6qgztWEp7tBu522forg7vwwGC72Gj0M6OpJ3fXjyOVgYdAJzfa2fTxYkCaFyc6AJYn+v2/Tbk9UGIIhWhgBVJABAi4wphfOFIQvL4rxYEkPX6q7L2h1dL9Z77pdKG78HeiiMJXyATlHwkLgNzZsrMvXeRqQftKcWt58hQEs6hD9k1oGsVQsRbBRkM3RwEssjIyoWh3bVymZRMaOFfoN9U18gKIYtinrpcECgPgZFV3mIHAFlfkfjUOQh3REbFmpW2pEFBJjq0sBgMmMyO0UJVejfbSnKfOENkn/0Mcy0URLZBZA50c9SIPJULJiSQQFYYjCyK0g8hpLD/wsuk/9WXmwJZkR13ke2/+TlJQasrWUCqX4BYNdqtAH040LN8BDU34OEWyBoNYLE/58LjzTfflFdffVVefPFFYcgyF+Mca7jAnj59umyzzTbmZ+7cuSPaJhwHuPj+zW9+Y0CGd4FpN3PmzJEwIHuhw2dccgkybsIJOfLII2X27NnGqg8//LA89dRTMmnSJDnuOGTAxPdLly6Vv/71r7LnnnvKlltuac5TLSn+rQ6YOge8L78/7LDDZKuttjLnP/LII/L444+PMHtsdhW/53NYJpZ5wYIF5pqXXnpJ7rvvPvNb0wuzDNtvv73sAl03Hsqm+NWvfmWu1yw6CjSphg3LyLH1M5/5zJhbD59J2z/33HPy7LPPmr/VOeFzWA877LCDEMTk3zbwx/q6/PLLzXsdeuihMmvWrLewInQRy/OuvPJKU0d8980333xUDTkWnIDirbfeKsccc4xxIp0sBrUJ6+Ivf/mLyaSrDpk6iFzUTZkyxbSdbQFmO5ktvIftjCngcscdd5jnHXLIIcaGCgo5wQobOOIzV61aJS+88IIwGQrr0r4/wdF58+aZOtV6p23YDp9++ukR9g6BDA3j4cKddqOjTNuyfH/605/MufqO+gzeiz90/rq6uuSEE04w/77mmmukt7fXXGuDj7w3nQOWieXhM22HlO/xwAMPGLumUilTv7ThPvvsIzvuuOOY2taTTz5p+oOGzLI8rAOWn8+mTdhv+ZtldrI2WB62AQIJfPbOO+88slmnfZEFeeONN4wNOY6wDxNcYrYrlnnGjBnmWpaZbVPb0XXXXWfaGJ1mOv/qaNPWBFwV/PvEJz7xFmDGBqW0jR577LEjbcsJPL788sumffKebI+sT9qe59l1uHDhQtlrr73kZz/7mSk3xxS2Wx13FIhh++B78n35rqtXrx5pw7TtdtttJzvttJPpXwqKaxtXcOYnP/mJ7LbbbrLHHvWEJ/pOzjG7mf2VcWaD17yXDYqz3tgXOK688sorkslkzLvxORzfte1tvfXWpg54OAE7LR/flXPE4sWLZeXKlcaOrCPWM+t4/vz5pm9xrNBD31f7L8vw6KOPyhFHHDHyvNEass5/tPctt9xi2j2fY4NA119/vRBsZxlUg0oBGr7TtGnTTNuz2VScGzjvqMM92vzA8Z/n0lbabhRoUnCJfWCLLbYw4ynb2PLly01f5nNZZrs+lYnMazh/sMxsJ/y56667zJjPNkg7sg71HB1nn3nmmZE+xv6lGx6cD7QeOU9r/+I9aDs+h8/kXMm2uWjRorfp/9mbCXwey8M2zrmP5WF/sYHBMQ0+3kkbjQXGC2TxBXTjh+OFM2ROfUgFmDm+cEzl4RbI0rHDue5Qf5t9jM/S8ul4MRoAtj4rQyUmdB3Ke9MGuqnb7FnNAGG938bOyHJjy7HWjwdkwcocuDVUQxe7NnLrpiKc1yrYZINO6+P+9iSonVSdJr2/PtPuUNqp9PrRytLI0dXPbEBMFz60qYZpqrO2Pt5zQ90jVsJup28IAFVV8sw4VoBjEYhD6yovmUAe7ScniTseld6rb5LelxeLPwZACeltQzmELCCUzQfCVWlSh4S220K6Fu0mnbvsLH4sKkpRZMDDebV6ttlxH1WAVKFywABZ0VXLpJPKowQAACAASURBVAwgK3DXvQbIMlkLh4EsgkUMLSxvPl+y3/qyJKfMg4YWtH42MJAF1QdwpPICd0b6Zm0p+TPOkMABB0gYTLVCpQ8hmG8PUVgXY1UBGiJtpOAhdSCLTLhAUdbcc5ekf3i5DPauMrez+4HdRyfte5Bs/tWzZW2iS7ohTF+t5RASCkFW4GslP3bIkdJ4Qx4TDWRxsrz99tuNs8yxks4sF8Xc6aJT8/e//904PnSG6Ahwkc0FO50JXWT8x3/8h1mw0NlUIEkXP8rs5Lk8j8e///u/y5w5c8zfBAToJNPR+NSnPmU+42L94osvNgvzD3/4w2/bubcdQt73i1/8oqnfM8880zgU/Jv35Q+fT/CHY5YylngNHSF+Rkdy7733lieeeELoEJEpoI4YAREu5Mn0oEO7//77m/Lx+s9//vPmOQRoCAZwUUP78Xn8W8fGT3/602NqPnwWwTsFHLQOCFrRySfQuGzZMgMOsB5YZjqCfLaW6Qtf+IIpG+1AB7rRIpLvfN55543UF4HCRnOAAjIEGh566CFT5wQgnZo4+nJ891/+8pfGwWXbYfnVHgRw2H7Yjuhkvfvd7zaAhjrL2kZsQxG4IZig7Yb3dO7y2mw/Xkunmu2YoBTBDb4/QReyyVhuOph0FPnD+7Is73vf+wywwnb+t7/9bSTklcAHy88+QJBHmYknnnii+fuiiy4yv+kUqp11XGE5udgnKHT88ceb12LdsG3RweV32j7ogBOg4r1YpwcffLDpW7zHP/7xDwNO8mC/4v3YBl5//XXz90EHHSQHHnhg0/bFur377rvl97//vXku65v9gP2ez2TbUieAbXlXJOEgsML760Fb8X3ZBg8//HBTRm1zrDsCWLQ5wQm+C+uKfZdgNa8liMJz+B3vSxsQIGAbvemmmwzwSFvTSWI98BoFGWkntvePf/zjI/1KmTf8zXNvuOEGuffee+U973mPAT0VCFXmE21A8IT9i+9LoIltgKAWy8+yKijNOqANzj33XGMX/uZ7KBOHffv55583bYX1wzons4j34NjJ/knwlHXNcnBc47tyDOKhDB5ed/bZZ5t+ctRRRxmgQPuDDUKpnZvZ32aF2QAf65igE23D3wQz+C5sz7Q1bcF2Tjvw/VkWjnEEOZSFobYkaMW+xR8+j22FTiTbE/s2+yv7F23G/kQ78r3tzQwtJwFqzjk6pjRrwCwHr+Mcwfdg+9sPGYZZfp1/2LcIJBIMsjdvOR6wv/BgeQ7AuoNl48G54bbbbjNtqtX8QCCY9uFYwN9sS2wPBHgUSGJbpu3YX2lrtkPOlWybLCfrlGMSy8P+wXpg/bBt7rvvvuZeHO+4gcENHe1jahu2OfYvzlO8RoFnvg9tz/dnP6ITzfdhG9Y2p0AW78V+xDnyAx/4wAhAa/dz3YBnmX/605+ad2W/4phtzydsZyyHzeRqOhB5X25wC7gBslh41jfbh4JZ/MzJSuJnbBt2BJSbFx/NX9c1A/sB+6KT2DFWoMRN2XS+t9cxKkRvj3uN1lf2c51l3VSArFbYwmggZit72LbxgCxYww6F010UbXRukeJmHUAbot2Yx9th7PLaDrgNWjk/12eN5R114nc2ShsBt+/Hz5UOrc7heN9tY7gukcUuU7ws/cG0lKA11SFtEk0jPAEaVGX6iLWQdPQNyIuXXSNrbvijTMogpA/gVToEvYgIskUWsLtZodgnhMGTXRLbdnvp2n9vie2+QKozpkgk5E7MnELzQbC76kDWmwbI8t/1V6nUslKGwHkIMXVkZEUh9B6G6Hlpi/mSO//LYGTNA7No4oGs/FlnNM1aWAbQFPTnIOpekV4AWYEzz5YqFsplP8oaTKH8dUd8vEcZoZN+gHg1AIyIBpUwKqfgy8uyW/8oaWSdLGRSb7u17XjOPPwYmf2fH5eVYNdNRgbLSmkIIYUABQEAloBS/qsDWd///vfNYpWACNkmdD7sUAIajwAEHTc6E3R+6EjwXDo+PLg45jXnnHOOWaBzLFEHyF488XseBLK4AOE53PW98cYbjRPy0Y9+1Cz6uSj/zne+YxbOdBBOPvnkES0E3QWzw8rIeuI4RtCIwA+fSaeV5SXQcOqppxonXsviDFWiw0N2BB1uOkoK2PBdCeRwR55gCMErvifvQ+eJv/kudEx0t3o8GxlkOdAOdFQImtFp2H333Y3jZC9y6CQT6KIjSOeETrLannalfbmgYzlZDwquKWinTgfLTBvwN52aRoduVnzta18bYW7wb80Mp/ek3dXx/tGPfmTYKXTiCLDYDjnBLDL3aEu2sVNOOeUt7A+WQW1Hu9MerEOW46STTjL2UOeVNlFNCmUP8Zp77rnHXMcy0RGkg0jnXd9bN4Aee+wx0zYINrDd026sQw0XZHu46qqrDKB69NFHm/vwHgRiyDShU/njH//YlOeCCy4w9lF2hr3ho6wRlpFtk+d/7GMfM84/31UX6ex/V1xxhQECCJgSXCPYxL5J55cMIbZJtj06q3TC2Q4IoHz9619vOnSybHfeeadhhhAsOe2000YYQryQ7YVgLW1NEIllJpBBp5/9W8PD+L4EaNg/+KMgAkEMglG8ln2EdqcTzXfV9Q/LwPohCEJQjX+zDRDA0fBhPpd2P//8842dzzrrLAM0ahnZlpTRo4AI65P94Ktf/ao5j3X95S9/eYRtZq9tlIHJcvG6P/7xjwYYIduK9a/vw/vw+8997nOmjbEcBN21ndFW1157rWnntA9BB445Goao78z6YRvjWEZg8oMf/KA5Tw+266985SsGRGIfZJ1zrLMP2k1DC0ezP8+3xwi1De9PUITAioIubFssi3NdyvbMMYUMJY7L733ve00dav8l+ELgiYAO35MAOgFijlX6bLZ/AirsgxzHeB+OY5wrnLalXWh/lkXrbrRGrP2EtuJ7sC+Q5Wg7uAQECU5yI0THPd6PtiP4+utf/9oAjCwP2y7HaoJYfCf2iVbzg5aN78g+QJvSzt/+9reNLVlGHTsIRnHcIPhDe+tBO/35z382/ZAAE8c/tlceOh/9/Oc/N2ML51aWVedQAmPcZCEYzPfjvVluew7kfQgm07YEHTnvkUWrbVdDU2lHjnsEwPjeBGDVxlrf2oZ++MMfmrUBxx72a56n4HDTQcf7cqO0wHiBLJ1v2eeUbcy2q8AWX1b9VPWzOZavD0aRPbbZPqr2O91kUGCVZRmL37s+Kkjtwt98f74710eNNiKarQs3VSBrvDb0gKwGlnMahQ1KF+H27ozdCdbFkM0qy9nJ9L66K89O7+bQCUafMxpg5eYZbq+lk8tBRAcSvrvaXXfQ3T5jQ15fBCsn7kM9Lkaoyq9+IysefEASyLaH5bAEe7GbHU2KD/pVZGb5StASK0B4EA5o1/ztZMpOCPNbtL+0TZssgUmdkkGUX65URPhbwAAuQQidZ8JVacPtowVojyGMrZhAGCF++0qgsgOkyQQK0l4CpwlgVbh3haR+cqkU7v4zshQyRyLYQtDG8lfbAGIh7AlITm3rLSTyzS9JcvJcGULoXlsNDjzOrDDLnA9hjvgJ1LBDCKoYbilplCUQbpO2QgnaYADloDJVhuC9L71c/BdfJhEsjKoA6QLQ4ipFwFoDSDSpAMo7QDs56gApn/kJKcLJqxYBVoWyEj3+i1Lofw1i6RCtRvggMzoG8ewYshf2z54j/rNPF/8+ezLVI/IBIpthMD7CTrBDWljnbEfFcl0bB7OmaQZBZj+kuCOAMS70VvjTYFLFAT8mJIdnDQVKkkyn5JVLr5HXrrqxXk/I6lgu4t0A/DFUU3hetigdSehtAFjb+6AD4AVFJQ1Gmz+G0NASQEHYPgwbFfz/GqGFquGhfYn/5kKVjhkXA3TI1HHUBYsTjOIimw436+lDH/rQCPuKjiDHJjp9dNJthoA6MfyeTCE6QmeAlUcQhuOa7s7TmeP1PI8sATIQlBXARTufp84ixxWWTcdFPp9l4v35fD6TgAYdft6Xn9uLOLWBOkO8D9liyrSiE8bzuSCh003gg44BwQ59n89+9rMj4BmdYbZVm97OsvO+dhikvciy56Dvfe97xkkhy4EOjjq8Wmb7N+9LB5U7/axD2pLOCA/aj32Fjh3fW+vBrg+eR+CPzyfgxXe1GVE81/QzvPtll11mnFu1Ex0sOrE87I0U3ZX9wQ9+YMAYOloK/ti2Jgvmu9/97gjLiu2O84aKNiuTjXOKAmi8nk4qARvWuYIZahOtD4KhBGNYboICBL4U7FLH3V7g0t50KsluouNOxobNLiAox77Bd1aHVNsbAU8Cn/w3wSZ708de3LPsansCWQpoOcFDnkPgg6Apy/Ctb33LmI1sIP6bQC6BXhs8orPM+xBMabQQtt+VfYyOO1lddPYbLfQJWJHtwXbF8vB5p59++kj5GUpLEJIMM4KU6kSzzhmyxrokSMc2bAMlTtCYbfd3v/udKTPBHWVw6jsQXOX1ZHcyLEwPZ//V+3I8Yngf2wxtxbbH8qn2kzIIbeDDHnc4XrDf2IeOA3wm7aXjItsegQDaip+RLapgxFtuYP2DfZtAEM/jmEFGmtqH70o7suwE9Phvfs/na3m1b3I85LjI/sf2qG3Btq+OP7zm/vvvl5tvvtk4kwQ0CCixH2m/tZ1Tns/zCC5xw4IgI8M0dUOD4AzHAdYtgXOOGXa98G97DGEbYpvjO7PtEhTT5/I8gnIESFheAjYESuw2zPbHNqptjEAsf2gnzgVsGzrm8DfHf91UYJ+wQzT5+YMPPmj6Fp1Mgk981h/+8AcDZLaaH3TM1j7DUF+yhfmMCy+88G06WGQxEexiPXHssA/2Qc5LBCydbY7n8X4cP8nsIuDG92db++///m8zD3HOZJ8kGGuPbXwflocAHYFl9i/OWWxL3HDhbwXaCdCy7fDfDOfn9xoqpmxBHcM4BrKeWBb7XZzjzWht3/t847LAeIAsnZNt0IZvxbGBm0D8XDeI1D/lZzqGEUC2D/ucsbYje76y103s+7qG4FrIXs/puqtZDdgbLc3Os7EDHQ/4W8db2ojzzXi1sRvN3/xsfQCBzd6L5eVYwsMuw1jr5Z1o3f9nGFl2w9YKUWBFF+V2R2jUKcZbIfaOn1a+glg6CY/33tphbIfBCWRxYbWhDw01VA0y50J+Q5fP7fMrAEECAJk6kZVw9X1/kxevvVEqz70AkAm2j9BZhcAngS6Igoe5+IIfCFlcyUQBPiUikpy1hczabhuZudtOEps3R/4fe+8BZ9lVnfmuG+tW7KwstVoJiSARhEQSQhgQGIZskjEYMBgEtjEeA57few/GNmA/zwweYwQmGBAYj8EYewYbAUISJgojQAIEylmdq7u60q26dW/N9z/dX7N1qNRdVd3V4hxoVdW9J+yzdjh7/c+31h5f1asVCBVaUpGCS/tNl+ualDEqtrIVDmsawErTyrMiCFTtaURzQrlDFPKmSMYMZO3+gEDWV66MmoAUqyJOT08JTPUKjAnW6Mqd00+L+rvfFgPrTxHIUpy6oNTeAXvv5BiFUV3O3nRbqxMJNk0TYiWY1TMu8NRQ0tFKn65di9bOu2L8vX8da78m9Ve7qrBFAS5BN0DWmgxkrY7yf3qSQNYbolUT5BJw6qmORf35bxPIulPgay/IAlgppWl0TZaUT+ykqL7pVVESyCrpcwmCM3Bm4Os3GZSTjXJPaAVBK0tE4/aGNnE33Avx6N2CaIMKYJQybUwJ32uru6Kxc0dc+9/+OnZf/nXBOgEJHdBuj+s8UhPKXmUlcZ+Y7MSqNWujRxO7s8/TRLunHqMCfCXdS1uAsQs1VkcgYu4UY4ttXvMebyDiHT3OHGiy9/StOOfi7TCTeSa/qDSYJKcPtBSe8LudfJQIlMHKK74DiDAZRlHFJD3/RsqqDjvmOLzOO4NCgzfjs4EsT6R4E49zxbmd18ZlwkFkP5xOHFPKZECGowzYocwOD/K47WcBY9i73vWuLIcRDjzQzGoa7+Ny+N44J79bBZY67+lEwHZMP0vrgnvHwcHpQ3lESFUKEj1RdBiVrwNk4RgcYG/UA+V9zWtes9/59nfO7cXfOC9sQDAAncPcUpCDwwbI4s0qygmADw4sEIzrpvfgZzChhUANQoaAQ+lEkXLRDoA0qFBsN8qRh1IoKBwKxUSY4170ohdlcIwtdd4pByFeqGSY+KHWwBGfaVU1jk3LDWDguYVqwfXqsQhnG9iFumwukPXe97531j6cwgbCOSkT8MZ9LV3pjHtwDjngGBv1yT1x34QCsRn2p+FC+YlnOn5yzFwgi7rnnq0oxOknnxdqQEANMInzWy0CdHDOMsYQ1Fg4ysBD5+zyCziu7TaQwlRUMvxtAJuOO3mQxX5+OcZ+aVvF6cdWOO+ECKMYYlwCNtkm/nmwIIv2Tggdjhv1A6QAaHO/HgNnbQD6grIBPmjHhCwz1vo+HArMWAOkYUx//etfn9WFXyK4DQGyDBVojykY8vV9ryhuPvaxj2UglroC6tKH0y1vH76jrPwDjuLgGLCiBsJpJayWe3D7yqsM3C8JlwUqA4oYj4EvDoHmOn/yJ3+SqYI4D6ou6txOsdu3xwX6CPvzk/EJGIeKK9+36L+Me9jQ57B6CAjH+MD9oPjje15yAJV4Ds31fPDYZseYOgDw8DcvgvI2XQzI4nyMOYQMA2TZqEfAOe2P5xt2yiunXAZDfvoXilLqgX7Bc9OLH2Bryg7EYvyjbaA6pY2nG+3x05/+dDaeFyBrrh5+5Hx3MCDLL+g8lnvcYXxw/sMUvOdf6jB/oL2lQod0n4VYbz6QZeFK6nsuRESRP2/qa/tc7JPO7Xyv/GQc8T/G6/y8dyH3lj770nG8AFl7rfFLB7Kym1aj8ySBhswE2Ju/W0qQRSNOOzF/05gPlszO1PDdufIQ61A09IV0RDo5g5STwBseevLpSc9CzrUS9ylX5QCPjEXvQH9M7dodm//x32Lof30hWlvvjKkNNcmgpPJBHaX2VsHhV5hhSXmaJqQcGtFgt0GwSbnhY1IAq19OwXHnnxfHSpbfOF45huTYjLbqMdWvsIqK4I3A0hpBowaKISmtRiVEqiqRed+UVuJT067s3BK7pchqXXGVBleBr1D7K00KuPRGlxRerZJWVNTEsfHut8eqDadmIKvJqkf1boU4qqyCXa1JqcZQHlU18NaBXEp1L/VRQ8nNO3UljJ8SDRKcq45ui/G/+mB0fflytXElr1eeLhVV5RiLNVpFsdm7F2RNS+0yqfDJ9lRTqzUO7wNZd0VpUjm8yrqm7r+qsMceKbqGTlKi8De9IiqPf4z6Kkn2BdpUbj80DBjSibLeze5Xuxio1CsCcfveBJUntaqjwgAbPb2xvanV2Hp0vbvviO/8+V9F9dqfxWhHq/ChRBPAqirxfkfKs6pA4oRssVqhMCf8xXvi+E0bY4qkv1JfdVRvbSmyGlLiTU/pbxRch3FbLMjyhD914OmjhO4BpXCSUQGx5d/u552K9G+Ps4x3KJ5w0ploW2GRnsu/8zaYiQ0OukEcDsVcIAvnCbUNG4ACRYgnVx4TU5DF9Wkbzr2FcgJwli6L7jGbz+zQoSJAjUAb4404k/tUZZA2AY7hXqwCAPBgB58r73xzrO3PPp4Ecfyf/umfZmAHgEWoh6GtHVlPdPhplVj+fH5GAAr5nXoAUKUTV9cBZcOBZj9UAXl1kPcjDJBwMVQYOO0oXygnsI18LnaMUkCBcgPHBzUCzk/aBphsopz58Ic/nDmvAAI7104Yzblw+GmbgBpACgCNcCUrZ2hn+RUDcdpI0o9TSttyXaT2cv355Y/L7zpL1Szs67AaK2BcD7S5VJEFyDL8mklR6uPsLKMeoU2m8In7sVoDqIY6kPqnXwChsAvhfsCsdPXGtG/PND/wZwtRZKX2AQ4Rwgg85prcHyALRRAKGmzitkvoHP2FdpHCFcrG336hZ5CUOgX5PkV5Z1JkpWNXCulYtIBwKpxw4DOwh/p91atelUE1z0EM1lI1gEH3fIos6gJgxfwGGEld0C5RGaV9c7ZHBNekbRoO0kfpU2zOn8cYRxun7VP/9F/aMLazvVAAYn9CvAw50rabjs2E9tHPgB709RR256GnQY3Ln86PDWuANylMTc+R1k3a3wmJRX1JPwbOAcCsMAJEuQ9zDauX0vMCUoBWjOPAUu7FSi1gFOXkfPykbzGWc51UxedxmOcHfYnxAcjJRn/j3Dwv5no+5EPpsIXVwgbOth3lPxiQZRtaIW3lK7ZDiUrbA4ACpbylqjO377RvAe8oCzbkWeU0AFZPA0MZj3lhQN0yxjvRv21PeQgXLUDWbL37yPr8YEBWOnZaBUk7p78BVz1P8TiSfw7RthmT6e/uvwtVQs00JqXXsSIrBVkeE/z8mauG8kBttrEwzwx8bq+ijA3yc+P8ODtXOWYakw+Ff18oslZY/00btycXNDYauB2HtGGnDXMxt2In0444DXspIVb6gMyXmftZbunhQmxjmMeDlQHLyixPNI50kFVReF5zSoOx4ElD8Kf75rtj8z/8c9zxpctjcmynIApUXvCkphxNAkShkLd6paHV77qUZ2taMGRIoiQ5uYI6YwJPw4TbrVkd6zadHOsFdk58xCOl2lJ4yLq1MYnaqNbQv3qMC7po3biolacEslBkSYE0uBdkNa+4kpTm4lJSdCWhhSiySqefGt3v+S+xZoMUWZKHrZbya1L1Mi1wU6+TzLwUo1MK6mMiKKDTGdum1Rd7o1u8ZrqhsrNy31Q96pODMfqXl0b1y1+UiolVGKXSkiJrXIqstQJZY1JkVZ6lEBMpsqbqulclxa/XRqP2vLfG2ODtUmQpx5iurZlmFlrY0yrHkCaS9Te+KspPEMiSLbRsQFRI1r5vsyOU9mdWIbRjuv9BqJUQeShncvnu/phsSgPXJRl+R6GNU2MxdM1347r3fTS6b7k7JqVqa2UwS/em65QV+lmtdWeQcdUJx8XDP3RpdA9oRR8przqy/9S+sI5GtSsDWkrAtZBusGz7LBZk+c2UbUt/xWF65zvfmY1VTP6deN1q0lRFxI1RBsvHXRd8bvCI4wWc4I04YITPUweAazMZt+oJZ9UOx3wgC1CAI+ikueTVwZn2xvhi55dy+LyEohAqg+qDzygPzhATKodScE/cuxOj89Yex5h9yQGDqih9U52+ccPB5b4ISSNvUqoUScc8nAA/k2xHT3pQgFEPKFpQ6gA4UjBE+06dWc6TyvhdB66jP/qjP8rqCkfedkjhAvsRokJ4DT+pe+rLS9BTb9wjOVZw1tgHkAFEQY0C2MLxA0JZoZaqZQgzc6iec2RhC86DWgZQiAqAlccIZaUePIlznwdO4IThVL3jHe/IykJ5uS+Aa+rMcT/YC4cZ9YGVDFwTO9G+U/DhNuNxJJ18Wq3n5yzgACcOcDCXIsvqGNuBOuPaTPJpFyj8KAfthX0IzcKGrmfUEyTIJ8yRegCgomjzvZHzBiecjbaMDchvk75xtu1mg0QLAVlp+8XJR21F/eBIc37UdoQWG6SQxwoggaMMRAJU0LcAhPk32Gk7TW2fTuD9+2wgKz0HvwMUgGucDycfO9N2WJgAQAp0SvudQZrH04WCLIcWElb5mc98Zr+qx21rNpunDwSrigDBhNrRhjmefkR5eBGAugHwgCKKZPuMBx5vDEhoj7QNh/em7dn7Ms4aigLzgDTp89OhlnM5Wu4/lI2XBIyb1DFwPIVVnMPt2P0mXVmUPkSboY8AZ+hv3B+qTI4DlALduHegHsAtVWfynCIHHX0TcMi+XIdxzjCQsgJnOAfjHmDSzx++I8SSZwzXoxyMx5yP1QVZAIHxb67ng1eKxdbcuyE216BsBuJua4sBWYy5nN+qR14K0O+4D0JUsa2VctjBYAG7+nlLGf05/ZP2AHjl5QP1Rf+ykpjveAkAdESZhXKOa7ktoSSk/gqQlfbmI/f3gwFZ6RjqduU2QtvnOecxMP+s9RhjoYOTsnu+slA/PA+SfLxBln1PA2HPS/Ngaq6a8zXy1zI/SK/pOZnny+k8Ir3mQu+vAFmz18wvjSLLHc0NLTUJDYTOy0OMf/w+Ezk+2KEp7biOkT1YeeFsZchDOvazooA32Yd7M8TjZzpgeeJ4uMu32Ot3BINa5GZpTkefoMsqKaO2/ej7ces/fC6GrvxmdGv1vWmFBVay/FN71U6iWApnq2tyod97pZpqsqKgIhEFtBj0JhQ6OKmcWorxy0LnoktJnTccHQMPf1Qc84THxeozTlPInMIFdR69y4he5cgiv1Z1x5bYeelHY/wrX5W6SAoqgayOlFll5Yjq0uqF7UyRdXr0vuftsXbD6TFaa0WPFFhZH1EQX0fATam3BJCUaLiq1dUE5tZOjMSInJHJ8aZgXVPXamglxJ6oTu6MHX/xl9F19RWCX4CsmRVZjTe8SUnnpSprTyjflVaBeo5UN+TIEixr637bsldV99srQDa8cVPUfueVUXv8Y/fm4spAlhRg+zb3p/u91VEIYNanpFKj/7YJ/9uXYJX9m7r25LgUc8otNiD1156f3RA//PvPxravfC3W7hFM6+uJcanFplU3PbpWTWGDSpYVg7LDhjNPjcf+zfsRqmU2Kas+MuCtD7LQsixXx5ENsjCtJzB2MgiPYdKMo+p8PJ6MeGW/VB03mzLJ9cYbX0JFmPQD11OA4CSzhOMwSecnIW0489ga4DSXIguQxX7sQygkEyfCzHDSnMMldX45L+2HsBFAFs4Qigp+MvHibTPOAPswXqWhUtwPoVU4OZQVOAdYQAnGselEEAcXJx5IMxfIArKkWwoJUVjw1pv2jQrJ6pU8vPQzznUy2wSJRNeAIhRi3KcVjIYe1AX2J+SIROE4qdgmbSP8Tj4Z7E0InPP4eBVBAAaQAFjgCZwnYoTj8ZYfCMXz1svV8xM7cZ+od0gkbpWIj6WMlNnJn3GcWfWLDqIuxgAAIABJREFUDWAB7AGWkB/HYZa2EyoXykKd4JjaxrNNgG3Pmezo561BFtB0LpCVhnxSP3mQxYqatF+UMTyvaVM487QdNu6ZuuA8KCOwTQpJqDP6K2E+9C32o00CClM1zFzPublAlgEe53J9kn8LcIkdrTrhbz4HohCuRntgDOGeHa6Vts88pKJ8+Tfg+frh7zzIsiPhshmkYA/gEn3ZoWc45OQZ4l6cY8vlOFiQhWoR0A0MIQwaVQ8A6kA2bEyYLjnIUK5Rx9gWIMN3nA9IiX3Zj7LSTwDpDnF2qCtAiH/pi1ls4zZPewJOMH7Rdp3bKD+PtD08J7aSwfUElPSiG4As+iX92H3O9eA6TAG8y8J4zTjMOAI0ZzOc4b7oG1b/UU5UQWyGMoQYA7UB/dQDYyXjD/2cOrEahPMAvBn36CN+llEm7pvxCAALkOeZwecALsAk9znX84FQZSCa7x1Qz9jAfdPuU5Bp4HggObLSfmKQRU4z6h+VHrAN+/HMTBcswU6pzT2GU6/OJYj9eMYwVqDi41rOkUWbQxVNLi3s4FVTeXHhPoeqD8VWAbIOpLev3H0PBmSlL0lo8/Y9/dILgGzxhl+yeb6YvtDju7wyK69ims1yc4EsXkQaZHEN+w5zgfqFXMdzhHTc9D1bLZs+03zOmfz1+VpEAbJmt9AvFciar6GkMMsdcaZGON958t/bQUgh1kIp7IFeK91/JYEsHqYMSH5DzwORf9hmKWy8GDstxbEtgYyWFEC1Vim6FQnXBGwJGLV/+JPY9fmr4vbvfSsmh/Yoqfh0dCnp+7iADrAI9RNqLYmypMqSCqijQVYQpi3oNVkS4KrLZo16dLeaMUbi9+NPjWOe+rQ4+hlPjupJClUib1VHIYaCPRnIUuhhecfmDGSNCWSVpdTK4JQUY6WpPoEsAU7l7SoLgvVq1cL1Ci0EZE0IUDV65LgrURSQTTwo+qQ2mtYEemxoOEpbd0bXqZsEcqZ1jWZ0TyisUDCr2t4VO977/qhdKUUWoYUke69P71NklRVauDZKz35S9L3+jRnIYpXHWmUkSs/9gxgZvE1lkhpSuaikG1PeL/E85cgaAWRJkdUFyFLoniwRFd2jHxr89FsOft/bzqd0hr3L/gLFWthRN1FRLiu2isL/uvR3TaGMu392U/zs8q/ErQq97B4eiT4YlOw4Mi2oJmVVl/7uUejklK69TWKxMy+6IM5+J6sh/Ty5LIq17LxSk2X9O8t/dvi2PNTwQ+9AcmR5wmvng4TLftMLKJrNoffndpi5Nk4GD/IUfDlcgzfsqEqAPn6JwN9+ww+0wpFAQeEEyvMpspxMm7pAlQVo4n5wCFH2sDE5pzyoDxwqZ5BFyB7Xy+ecsU2sRLHDyPmAXlyLt9FsXqUR+GAb4lhxL4S1LCS00C0otSUOD5CGCR55V/w88YQxr2zxG1F/nk5M7RjbIQGuUT7giRVC3Bf3gINEPaYKNo/VKIQoE8fhSKNycoiO39A7abjL4TbJPZDjBcUQajNUUjihqNYAj7QbJ4rGjtiCtmKYApxwOCN16jrDmcIpw0lHucHkle/cPqkDfieskGv75Uq+XXMfbJTDDjz7WqXiMYf74l7IEwbonC9Hlp91aWhhOqHmXoEWXAcQgnPJvQPzgKT0ZWABq/6xeUKe1j/2JDwNCEkdp6Fe6eiUAht/vhBFlvfFRtQh4IR2iXNNeZz/jHw7OMbYBkeXewMwuD+l7dv14HOnENf3mIeheZDlekpfELJoAOMW10bhhIKJ6xoYUTbGF9RvbtcHC7IoD3WGyonxC/UO501ftsz1dLBdKC+h3MAlhwb6Xg3LsDeqIwA8LwaAL0B7NuCJoYJXjXRbMbiwOoi6wwaoV53PLC3jTFDLEDK1F6o3woXZUiA/Uwh6fiyiXhmDURrSvoHmbIYzjE8kMadtEvqXJpKnfIAprwgK2EGJBrAEiHP/wEA2ysLzh5+M09iAtsI/bA8Eol85bI5j6D/k8ALWs4LgXM+HfBgzfQPlKffLz7yTfaCKrBRGM+YAIKk3QJbhKUo4QBZ15Nx4aR24brFb2ucoH+WlvwK/uZZBFqCX87I/C01QB4yv2NBtrggtnKtnH3nfHSzIut+L5X1tzJ8xx/BKfQZZ/s5+qp+vjM/0J8a5/LNhLmvOBbIYm7lOmqM5fY4vtJY8Jvqnx8FUdWUl1mxj/8FALK5TgKzZa+mXAmTN1XDyjcOdysqs9I3WQht7fj9Pgp3oLZ14Huw5F3KcBwwGhcO9pW+/U0XWAwVkTUjFU21PS6WkJOyCIXuU1LyrpxoDU6XY+bNb44cf+mDsuPHWqA7ujlVdUiYJfDQVXliRGomVCcsotaBZ2viMnFFAIwAPSqCxidE47TGPjdOfcnH0P/LcmDxqrfJj6VptASyUYDqO0MIRQgt33hc7PvDRGP2KcmTpDErHJZWVrjWlHFmKjZuSeqsqRUqfQgvXHX261EoKp+tuKPWWkFFrTCBH4XRScTWGRmNQZd9y4y2xRQ+X05725Og7bkM0uztSTnVJQabcQa3B2PG+S6N2xeUCWVIyCQD9HGRJKda3NuJZF8bq3/7daHcp7FCArloZiunnviWGd6LI0ioigk1ifwJZnegDZJ20Kbp+59UZyEKJ1coS1e9twe7LfljQT3nwHS0bZLnuCHvSioIdYIoUXsAt2li/QN3gls2x/cab4hapsEZvuCnKAnTV7poA1mSsUbnHdZFJ/WNlx27VybiuvWfdQDzplS+N9XrjmjkbOr/w2N6yAAhVN1n/Vnjn4dwWC7L8djVVVeEk4Fjx8GdiS/ic3+QaonCcw4axj3NMpZMh2wW4wPdOtp7ay/tTlyh5qEtCaRymQgjTXIosQirSDdhB+B/KInLLMJHhjTzXT0GWQwtxonAYDdbsEFs5wyTMzkQK/JjUf/Ob38xUGEAdnEqux3HYCDDBvXHPXCN1tFPnxM+h/E/uCcUDb/X5DtsANtJJm5Pkz/Z2keukdUOIDc8inB4n6U5VXlyT/XH8cIiwi8GfIQ8rnaFIwyEkTIcy8Dv3jeLFyVsJ+/MKa37uoYYBhGErJrg45JzXoYTcm+2X2ov7w3F/97vfndkR2IZKifNSDzi9KL3YD7BGnjQ2v/HFIeZ4FB04bWkb9T556DZbnzbwwCHFqQRizQey8g6kxzPK4ft0SA950FDNETJImwWKeAVP93W3gZmAATbFwaVeUazhdKbhTS6/749zLRRkud2idELVw7FeZdI5moAwwBFyaBk0vPWtb81ggQFh2ubyztNsDozb+Eyhhal9OR9tFBsAJ2i/tBFAIGMMoIN6ozyATZJae0xL4eJCQwsZq+hLhMWijkEBRv+ZT6Vq+/u+GGe5Pu3TK9IxbvI9ikIURlYikSQdNRP1T3sBtlAfKLZQLhmEcQ3bN1XnsC/An/BoFuBgS+/dZXI7S8eXdAwERFPHtAtWEcWW6ZbCaH9u6M3fXvWUUErnYSR8G3BiGE59AXBI3A9EIeSYfkFOPu7Xyi1+AtjpO4SRAjBdbuzH5lVrZxprvdiF+yPth2cEYH2+5wPn5njsBdyjL7Ax3qUb1z1QkJUez3l5uUH7YMwhTBZ1LGMpIb5pX3IeK/cNhx1yPiuvaf+M37QhgDnHG2Rxz6gA2VCIopTj2YrtqQPqoli1cLanxJH5+VKDLKzAWI8qy4p1xgqrO+1jpwotq6c8dizEkvOBLM7hqCtf0/7ngZzf1/HPfAhhvhz5F2X5sWCu7+fa1316uVMHFTmyFtI6DsE+M7195LJ2ij0xSxsUDdwwy5P3gy2qpYYzJXtLy3Gw50/PkVJug6yVsGohZfREkYc9ZXJusoV25MXYZ7mPnSx1x4AkVh2BpfaAclgJopRHhJcatdgiddaJ370uvv1P/zvu/Pq3o6FcTXXC0xTCV0ZppLC4VoXwT/2uhOTT+qykxOplJTqXHmvv52efEo98wXPjhKdeFCPdfTE+pnOgAqoo39i0Vtor9ewHWaFk7zvf/5EYuWKvIotVATtK1l5u90ZDoYUd7Z8HWdHcu6Jil3J41ZvjMXLTrbH5G9fE0LU3yJPeFce9+kVx8sVSXfR1hbJiRf9UjxRk3dFRaOH2v740KsqR1dGKhTWdfzJbtXBCyd6Vj6p3TabIWv/a342WbAHIKleHIp79+7FnUCBLf3fIz4UiS//6lFdrdOPJ0dCqhRnIUsYqFFk1VjakhHoAstnhZAKG03zXP39JsG+vqmydHP2u3m4BML19l7oskyrffnPcKYhV3rEzSnfcGxuU/B1wuFNqtOaanlg/KFVal1Y/VNL+snKdNQS2RhWyObnx2HjBf35jtB/9GHkDlHHvaohZnwMTSvlFfi9WXDyc22JBlstuB8VAB2eMfupJa3qPdqh8jP9OXxykSgmH2uCY4aDwXRpm5HGA/fgcxwNVDeezQznbqoUosjw5ooxMulHnoJYivI1rci9M9nnLDHxhsyKL8qRLnXNPlCef14DPGccNjzgHn+HsANvYcJQ8+cchYDJmxQbn9H2nDqLtmt6DHS2OB8LQzh1OwrF5dUvqpPrY9DP3H+dhMlD089ETI/bjvp3wF7twP1Y+AYPIY8Z9YFuvnubxnbpDEUS5CbfBmfQklWvgaBIKhFoOh50kzTjlOI/k/CFPS76d8TfOE+EtOG6chxBCbGLlH9fH4QX8MbkjDNNL0HM8aiEUKLQhQphcD7a5gRDndj3zHftZiZeCCT7HIeVeAQfzgSzfU9o/0vukTQE+2YCuQBeULoQpAemoBxQpHJ/WmUEyn9kBpy8CV2mXfA5QpO3nk9en158PZPma2Im6INE/sBiAQ5tnw6klnJB6RalHnRAuyRgMWERBwub2mebI47x2ClJnaqZ2PRPI8nk51nmTOBYIQXlpC7zUM0hDvcY/nHcAymJAFmo/QDUAxYn9CeGlvhY6vwHIXHbZZVm/wWZAeOwEAMT2XIN+aMjHfqwUSB1wDe4BpRZKPq+imR+L3VZox7QN/jnH2f063b468vEp4LWd08+4V/ocIWcobvkO26ehiClodJ3SLhjbAC48Y6ygQsUHrAF2O38g4By1ocOdacuor+g3KCJRsXE92j1K2Yc97GHZSwsDU8Y9rosd02Tv7vf8zCu96RPArHyy//zzIe9jMM6gTKV9o3jKP0cOFmRxHcZP24Y+5sTyzmnFmMzv7lueM9k3SCEkx370o1LvaxylzTmEHFvxGaGigEn6D8djI0NyIDAvDFAAcr9FaGG+Bx2Zfy8WZHnMSO+eNsgLBcZgP7+swEqfZRzjcTgVPCzEkgsBWZyH9u/nun3kuc7vZxVjQ6q84noLeVGR2iP/LJjphe9sZUlfJHgM5rMCZP0SrVq4kI4w2z6mwjQ6N/y0UaUKq5mcEx4C7gB5NVa+cR5sOdPzpL8zcaP8y715cuVBiOv5Xhk0rAqgLDxg7eD64TrT4LfcZT6U559UaN/IT26Jmz/3xdh25beid3hIkw19Nj0Wk12y1Xhv1BRyWFZo4BR5o6RCUrZx4lu0amBXnPiud2eTrywRtSZ/jr/OVhbUACtpVDRJKK/E42v0hvTHH/1I7Lzq6lirz6Ym5JAr2fuw/vUKknUpIfvw2WfGyX/8h9He9KBYNzEQd5S3xGliOxM/uCbuuuorUf/ZnbHzujtjt6DZ2b/xomi8/NdiQpneuyVBmhJgqyuEcEqhj1PNrbHnfX8XI1/VhFgrGtZwApU0va59atWe2N5didMuvjDKmjxOV+qxVSseDijZ+sSvvT1ad92iFRdZTZAVEAXcBN1YzbGp5PZrLnl19D+WVQsFw7TiYr0kI2nzmxT3M9o3E67t//iF2HbLbTF42+0CZDtirZRUdYVJ1luCJQKHw7Ip7c5OKzbzwyxrqypbS7CvpDJ0N2XD6kDcNyr4p8nw697757Gzv3Eom8sBX2upQJaXL+d8JB3mrTjwgEkrE10c6ny4gscbj43O3cN+OBt+UYCzS7sFVAETPGa4Xj0W4GgYZNlxI8QD4MFEG8DFOXHYcJw5Lg199EQd4IJDQ34Pl5syAmgccukV3+hbwA2PU1aWpU607zt1Wnxv/ESVgCObhpkBHzgX9+6VGl25BzKJQXmBOgcnBfuly9R7UuM+4fE2zcvkt+/sS5n4Djug8EjhcPrsYD/qgXAfK7Io82c/+9kstI8yoMDIw2X+5nsUH1wHOEP7sWOFE0cuK8LPHNIEsOEznCZAI+o/rp06Y7RHFAecH1UVaoA0abSfNyi2AJkomFhYwPeEkw984XjAZnpPvpZBj+sVe3GNNN8F57OKCifVK3bhyLlO2QfAhVIQgETbSOcGadt3/dG+AFhsXlkNIMM1AC60WZQz5M/yCo4uC8ek9e3PUUoRNkQYElAgXYHTL+g8IQfqomKindI28lt635SLPgc0BF4YQFCPONmogbgegAJICVzAkQFAUX7XSWpn2yFVqAEmHe6VQi/aJoo8fjpk1+VlP8YKwAdKTOdG4z7dXrg+odOUlzo35DYUdfkIeQNQMw4ZxKftnXbEMbRZ2htQBdjCeAW0Ay6lKtXU8UnBDmVnLANmEWJLzqU0tx91RZ0AVNIxCluhxkFZxYatqBsAB+3RMMnjWArA2Q8gTTmoKydaT+1sxQKf4YSmYxffuT1Rv9gccIedqOM83PGxaRge4xrHAtOArc7vxCqttHnsQHis+zbKVNSclJXvaWuUC/BCe+DcQHLGHnIxomD1/TAGU17Kx7g30wuFvKNJn0BhBzSf6/ngdux2Q9+nPrG7FVlpfXvlVuqIMTBVnvJM4p9frqRjHOUDZAGOnJQeu3pMBd6htOV86Viejv/+nb7JeHj99ddnaj7GFr+s4BlMXaAENfTzmMO9Micgf5jDxbCxVanpMzP/IuWAJzbFAYfcAgcDshZSSNoucwbGNSvdDXjT+av7oMUktCHa6lyb547ex/6kn208B2bbPJ7P9n3eZ1/IvS7HPgXImt2qvxShhYttVH4AmSTbmXZnoVP697QDcV06kpMGp2+n0g630Dd2c93H4QZZ2CQl7LaRJ12GCHay8nZabB2t9OMnJsbjmJ6+GP7ZLXHtP38hblE4Umv7Fq0COBU9mlyNa/XCKSmhuvVGcUqqrq7entitAbypCcnFz39u9L7kZVmIDoNqc598nfDD/Y6AQNZ0vUevG1rRLWf6R3qjuePKq2KtwFVlWueWKmy8KsWVhEPlMb3Rf+SD42Hv/M8xfdymqA/qs813xE+/qZC7634Y5Ttuj9Gdu6N13NFx/MVPjXPkBA2uXfcLIKutRPKt8S0x9FefiuErvrwXZJGfSkoolGSVcj12KLzy9Kc/KRqX/J5yVnXF9hq5vPbEzhe+Jao7740JgSylt4qKQjI5X02CK0DWuktecz+QVZ0W1NOWTgb91peJWWPH1mju2B2T23bEXVJe3X7bzXHvzTdFjyDWKhLGq2BWWHIeP5zc9ybHFY/fpZUTtQpk916hW0ysWhsnPfPpcZ5CC8v9q1Z0E1ssyMqrHuxo46iSwJkQISb/rPiUrkDjyW16POEfvOXFqSLMDkeTOsJRsXKAibPrwBNrzoVTifPBd6yOxASEyTIOJQ4xjhxKIhxGoBFhFkx4cPZTlZSdJcIjUTlwHx6nneCZSTu5WHDegQRWIM1W0ThcOF6EabF6Uxp+yLlwvrATygJUHjhWhG1wXScYtwLNbZfjFjLZ535YlQ8ogWIJpYEVvnbUuH+/NOEeyLWDKo1y4pjw/OFZZPuS84X75pgUTvpFAyoL6hpnnBBPNuAgUIa3gDhMefWUbQd0QhEFiHCYkyeMDsdzbi3aGvt/7GMfy9RHQCzqAhulIZ2EtKDGoj0BVf3Mc9k9ASdPEfVE26GumTzbgfeqeoylrNKFs+tcbfvHAo2vzq2FDXHYUB0Az8jhxeZrkRuKfQABVoTwPfcK4HJOs3x4UdrGUpiDgo9zOx8SNsAmtG/2QwGB3awqAh4AZHD2yQ+ETagbwx/qCoef3DeEbqVgOd/OUZ4AS6lrnPZ0rE3Vf9ibkC6SkqMaosyUh3aEk015cM75x/Vou7Ql7AuIda4y9ude+dyqN1+HMtO3ASLYneO8sa/z3bkvp+2XNgegYVyhrwKGZtoYE7zqJnUHgE7vmXMCMuj3jDu09zQchrqhnXKPlMNgFDBALiHGJ9o+SjSPdbMpPalHrkVbZcwkHNT7OtyQNuFrpLCactJ3UJ/yO+MObYF/ad/OK6SwCZAGVRbjAmpP5xP0tfPgjboCfgCLSOhPOWlrjN20NfpCOj5xvMPbvBKsn1UoyWhvQGcvTODxkGcF7Rj4lK7S6qTj6XwSxadVYLQNVEb0N15eoNjK5kwaG1n5ld89ntmJdu69dB7O/dMWgJiMJ4wl8z0fsKdt7LyGnNOrqdrZZh8vEgFg9uqjHleAWFwXNbJf/vjcnIPnMSDLqju+46UOfQ8bk6wem6QKafcx3zN1AujlWtwnzydgnfsfgJZ2xHOG8ZZxmC191qAGZKVgnhHYHShnmO9nY975XtGTqKJw93u28YdfyCyFaeh7jDP2hw26fe7UJ/QYYfWUc1u5XxpQuYz8TPvvgYAs7zvbPS6Ff74U9itA1uxWLEDWQbawmaCW4Y07lScBHtTz1PggLz3jYSsJZDHYmLjzO/+cO8C2yQ86K2WwWMo6Sc/VU1UOKiUaVyxetIZ2xe3fvSZ+9G9fjqGf3BT9E53Y1QCgTEcvCirBF80cpIaqx/qHPjhecomcigedldmxtS85PhDLG0nNpwXKoqdf59db0nvujp98/G9j5xVXRv8YeZ0UUqHcT02BrIpyUjWkgBo475x4xO++NnYrHHDnj++Kkcu/HPfccVs0BnfFwKhC8Y5aE70v/tU49jnPiDVHnyR4pkSJUmQ1BHmsyLofyPrS5Ur0rjxcgCyiIUkepRxTuxWK+KBnXBT9b3qbQhyVd0oqtFWd4bj5eZdEefDeLFdYW4nYawqp7ACypMiaVGjhmjf8ZgxkoYV7FVmzgSxP/jpieBUpqQb0sBzXxHjbXXfGbddeF9uv/1nc/f0fqzxj90u86/bmfjzQ1RtNhTCWZD9g4q7BkVj94IfEhW++JNae/3Alid8b2rhSt8WCrPxDMoUrqAQIk+AzJtc4bUxerTSwaoLvcfhRCODEsy/gy2/DHDJoRZSVrvmV/nB02YBAHMskmQk3jh5OjVe2wsHHYeF7r0LGcYy76VtFJv28oQfCUGbOD5SjvJyTcwMoCGuz6iB9W+9zAWBwFq3A8JtqbEduJsJhcESZ/FtJhlKADSUKCcZnGucWMtmnDEAsACFKChx73qDjROJw5GEYSjocMEAeKiccIsMA7p9rErKEfQ0BcPZ4hqVKEMrLsQAvnCAUbpwX2IFjnSZht7PE/bIv8JHQHEKBABkGF8AknE3Cz3iLbycfAAJ0pBwOSfSzk7pDjYGjhiOKs+Z6sWqE+8DhYsUyAAVQEccK8GMb01ZJTgxkIGdHCiDSesAO5FACnqLkohy0O/LupJNkrkO94FQCs/x8oz5QZXixBJRZLmea7N3t1WAC9RDnp+0D9KyQAOABR3D6qXfDGUAl5aMNUD7aNRs2pFzO00M7dNiQx7C8GsrqGFQdrAZpFbn359oAC/IXoYrheOCO4R77YQ/GAJQ0VmlhCwAH6jDaFm0WuwPBUiWLx3Ly8HAN2i5lZl/n1vI+tF3OS1u20tEvzYBCwBlgOWMO+6VAJw0hBd4xBmBnAC9lS8EooJt9aP+099Rm/M5ntDl+0pcMYoB8qFawF6CCtp4m6XcbICE9cAbbA1VpR4YyhgZABcYlxhXsYVjt9oRNgD4ADsZE2g9QCuiZqp9SkOVzUz7aFYou7gPwBhT1GJCqs9gXiEX9UH76qBN+UwbuhfGJHHncC2oe+hjlTa/NeQyx6KvYB/DCxn7k3AJEchzjBuOH7c7+PIt4vlBGK4U51vsAaVDYcS6AN+Mum0GUFVlObZHmjkv7Br8DMRnvgDxzPR+4tsOPsQ1gyfA6hdgeI0m074TtjBt8zjmoU64JIOIZwvOT7wxQqVvuH/UqqkdgoucwPINoA7QVl5fz5e8PG9I/GNto74BW6jJ9bqbqNT/LKEPaHqhvQCTjD22H8nj1S9txIc8271v8XBkWWA5FFu2A9sNzlLaSKp89d3VbSf1kt21+ejVDv/ywf+2XDwcLslaG1ecvRQGyZrdRAbLmbz+zSqQNrjwpcYfilMsJrWYq8uEGWR6osInzXzHg+OE8m01mGoQWUCVH3C5d7XqMaKXCjl5s1ZWLKYb3xJASqd905dfjhm/+R2wfuiv6lGC8Z6wdA42+2EWy6BNPiCe86mVxxhMeFxXyYsmJo13VlCx+/yaglYViKMn7mKBPVQN+79Yt8aO/VWjhlVdHn+AOiqy2JuqjWq2Q5PBVrbjXOOX4OOHCx8Y9m3fG1utukQrrllgn1VG5KWVXV3cc8/SL4qgXPSdKJ29Szi6F9RG6KNjWJejUltKK0EJA1uTY5kyRNfrlK6KMMlEJ6KcknmqT9F75pMZWD8SpFz8xqm/8feWr0qRKD7K1yrF13UveEJ2tJHtXaGRJobcCZG0lpCeH14RAFoqsVXqTnoEshfwRqsjmB5vv3w+voV7ZVAnde/SwLMsGPXXtP7gn7v7OD+Irn/5cjN/yk/35V9I3MD4fq012BPs6JMvXaoVN2ejMpz0lLnzjb8X40WujZ3Rvbq6Vui0WZPm+0omqE3hzbpxynGb6NhNhEgQzWcbJwJnAGWPyDoxA7cLbcJQFaegaMIdJDA43zoWd9NSmOB84lIwbVjHxPW+oeQOMQ4kjwrEAKqAEkyPCnBwuajCCw+SVYikXYAXnnkk6Ti7X8oQeAIWSgPZgtYsVptgEZ5kk6yhReNuOUoT9ceJx3HE86IcotQiZM5wDTFAGHAWAksc7522xMst5YGZrXz64J3m3AAAgAElEQVSOegDKMRbwj3rAxoZUfP/DH/4wcyqpN0J9yEVl5RF2BZJwPoevcc203vkb2xgWcA84M4AhHEzujXv0cvMus8to5RVAgFBAnGwcXkIBsRFhNThxONqoYFKoDLDBcXRYEQoR6oFwLRJpo0ihHdlBz5eba7I/DhbthXZGGVJFETCLegSu0EawEWCIe6SugGy0F5SFXIe6InyOlS35PgUdKK4cSufk2n4W0z4BSdjDMI365p9f9OCM01dQS7EfoYU44qhwDHG92hy5aXAasSfghFA27AQwAbBSL5yHf4AU9gU+0bZQvOTz9HA9PvP90D+AOrRz7GGYS5/HJvwEIAAYKBOKNmCu649zWZHF/eKgp9AO+GUFJeei/PRDrsf5sDntF3tyDUAeQAw7UKeuQ+wLoKDchL0Cd6zo8mIA7OuwNNpn6pylfQwoTI4m7gH4Y/jmduV8QLQN+oHnNB67HLYItEG1lTpTtGVAGP2GMRGwDwCmvTGGUmf8QxnGGEo9AZHYaAO2MwCG+6FNMP6l4bZp2AvHAIKpd9qroQJtnHE3LRt173BBykKfYwxnzKfPMKZwP7Qp+gsvM4BknIu6Az4xBtiu1Allof5I3s5+nAvFFmXmH3VD++Fc3DOQC+UqbZNzYlPOwT5ATyALKio7vVbcAnFoR3wOcGUM9NjPPdJnOY5zAkF5TlE+xg2r5/z8yb9YoE05Txv1AIinDVBncz0fqFds5rkFbR1FKmWgT6RjLPsAnGjvgHzqKZ2/A7Lo0waxHJsCVEAW0Moh7D6W+gQyAhsNxhijsT3PacY76pD+xbjAM4PxFcia3xy+Dyh2Psk0PNHjL+PPpz71qazOgGopyMqD8pU6dyrKdX8LLCfIoq0yrtG3/eyxSj0tRd5/5m/aN2OAFePsn/bfAmQtT0sukr0vj10P+Vk9MV+IaiidlLugCzlusTd1uEGWHWkGGR5yVmD53meySwoUFnv/K/74llbTa2iVP6WDGmsq3ltgaFVXI3Zt3hI/k0z/7muviXtvuDnG7twSPQqF26MB/9QLL4hnvOl1UTnhmOhR2F7mpAnQ2BFCiYVdmWD09tRjz/hUtoJh/32b47sfeH/s/Pq/R4/AUyi/VJeSpk8od1UFWCNV1oiUUF0bhJS0MmF1VEqmfgEgqa6Gq13Rc9Fj4syX/loMnHJ6TAjA1XoGtELhnhhXXCIgC0VWQ5+TIwuQtft/fjKGNfmqKj/XlJLctxpKKK+E6TVdt7mqLzY+8fzo+S9SGghK9WtVwukd98Z1v/P2mNp+d3SNK29VWUntSUIvmtWlUMiWVi1cf8mrMpBVlaoLkEWS9XSzgsEPs0klzydJO4qw8almBvv6tPpjaftQXPulq+OaS9+fHZ6+4cF2dgQaKMJqgmaKc5QuK06Ug3XRy14cx19wftwn+DdAxa3gbbEgy5PO/ETecAI74UCjHGASDLTKVonUxoSEhx3OC84pjoUVI06MjgNhR3C2ZLuci2vghHBdJyPnd1ReABoUWThpTIYABTgEOHkoXnwPhudcOx0XKTvnwGFFdcIGyMKJY7xC1eLwPMve/ZYap4EJP2MbCg3CMuzoOwQO5w41hfNXsS8QBQfOkwE7wm53Pj8gbiEb5cJGOMk4hDiO2J9rAq88SWSiCEjgPq2u4Pw47pSJ66LwwJ62kdWzOL3Yg7Ac7oH9cNJQupD7B7CA4841rQrxZNT3ZacHJw54SBkAY9gBNQLOKPWA825b+xmBGgfFBvAC9RXwiqTDbDjPADGDQLf7/PMFxRVqKGwPyMNhS9Up/I7Djw1py1YRcw3un/PzEzBJGQ0u0vYEOCDckXYIuAGCpGCBe+R7Jxh3+5wJZAGwKCuLFtjm9KV0o3+heEKphOoCIAkE43PaNjbjdwAQqhicV/ohZfM2E9Bxf0GhAXgBbAAZDA6spsEGOMXUB3Zx+GKacwfYjcOMLegP2DDNMUa7Ag4AxtjPUMaqKdon8APlG0DOirxUIUn7d+hgHsaSv416BTyQm43xLM0Llt6/6wNoAIhOc5C5XIQd8x11QSiuVajYk/r/sz/7s8xeVvlQtylcpR0CLOivlNvzIn6yAbeAgbQxbOXQGbc36pNrUBeocwAm+TfzfhZiKwAxIAMbAlZ9/3728dMAM+0PfA5Uw3bADgAFG+3MoYGUjevTBwFzeRWo2xifA52BqfQtysU/2gH2oc1iT+qX+09tio1QhzHG0o4BtlbJGrjSRujb1CVqNcYWjqPNsrEf4yn9CYUb6k2eP6gSOSb//KEurD5M5+rY3Ooozj/X8wEgRXun3rArLzd44cC9ESaZvrTBnsA+gBLgBwDERtn4x0sbrsvYjArMCjzqnX6NKhZwxIsAQmI9nlgRRt3RZhmXeCbQrvx8ZlwDmvoZ7VxmbifcP+CScEg+YyVDPyvTdpe2cdoLcM1QLH3ecF+ztZP7DW7FHyvGAssJstwWmDvQJvOw0z5h2tYMtdiX4xlHHGqI0fx9AbKWpwkVIGt57HrYzpqCl/zbrdmAjd9ULXehDzfIsrLASgFPfv1G1g6PbZjaK++EL7etDsf567UerTQ4kk06WLFwUrmsmlJolQW3KjVBlNvujuu/fU1slkrr9p/eFPWB/njKS14cmx73mGhpBT5yPUkklDlYmeqttTePS3nf6jQVrbbXmirHBoUwdt1+R3z30r+O7d/5ZqZ4agoC9SuEMJsIouZS6F9TsCerA4XSrSZ3l0ITJ6VK6n38ubHxDS+PrkeerWg85T1rCyQJ8KyRsmusPnU/kIUia2L0vtj1l5fFbuXjqmtVP+5pSoqzkoBXo9yIVk9vrH3kWbH2dS+LSldfDAy14u6fXhf3fvSTkoHsjj5FRA6jKFNI5bTgWrdUaZMbN8UGKbLWPPZxGciaUMIqMbP9ycHtNKeAWZnApDaTYqwqhYGSvGvBxOjIRr1TUhP96KfxL7//B/uTUqcqAffPilZFHG4ppLO/N4459bS44JnPinMEEpuNLkHFvbm/VvK2WJBlR8f9Mp3M0G74PM0J5bfvTO6ZmPM3jmCWr2xfPg3OiZOH45Kf0DI+cM4USNhxTseIdBLMudnSUEQ7WXzuyXUawpWHWpzPChcn8E4nU75vO4dW0KT74Ehx37x15xw4m4AeOytcg8+YrKV5u2zjFNwc7EsO3ys2oRzkmMJ553OvJOj26n39M31WpCoXl8UOYx5q2tb5RONuFwYaeQeZzx1WkLe1nxtuBw4P9LnSdujPXOaZVGRpwnPKixNsuGQYkj6TKQ9/43CnOZtQz7ndur4MIbEr5fUbZY7nO6/IlJ4/zd2UtkvOkbaD9N74nLKkoU8z1Z3rkZ8GIDiubp8OB3U7SPvcTGMZ5+E6+YT3KURKz8HvaVkdQsa53W98HZfV9sZ21A9Ot5XGfAYkoy2nixmkShDb0yCIa6bndNtMxwUfbyjPsWnuNbextK+mbStVYXlcoBzUd9oXUpiaAiS3f/albrhfyg0MAr5w3x6X0nrxvXp8NdBJ+5DHypmOT5Nzu5/RP9LQykzNrc98ToM2XlagmuKafE85naOTMqZjg9tHes9uJ9wrbdLtnT7FedJwt7R+07bK7y4vv+cVvGkd+/yu27Tf+Zz5vohNqLM8jHcdG7Clz6DZng8p9HXbpyz8SwGbFSkubzqX8Ys19nFZ3aYoQ9qnUpul1/ZY7HsGwAGN+Zy6BG7z7ErPlY4jHrs4pwFk+vyfzc9Ibes2lN7rTONN8dnKtMBygCzfqccZYCdjsJ/NeQg1k6+dzk8Ms9x3DbPS5w2/u0/Nlew9vdZMNXKwc7Slrt38Cww/z4pVC4tVC5e6rR228x1ukEVntwPnXCsOzfFEcyUPEstdcdRPNohL7VPTxLWtvwFT/OP31VI9De8aVH4nrcTzkxuir38gzj7/PKmRpBJSmJ5SQu+X0baVTD2bcOx708l5mx0tK64QwNrgcIx/53txyz/8fbRuuzEmlZNrtFKLXsGs6aYS60rFNZUpuTQx1HlagjcdUZoJhR8e+5hHx8nP+0+x+oLHSJmlCe/EVPR3N2JsUm87p5SQXoqs2qTeGiq0EEWWQdbgez8R21l5SEYEZLUF5ip64dxX0ttcXatx6klRPnl9TCkZ/erhUtx1p5KwK6F8u9aKgalqDKl8ley8SnyfKbJOjQ1vfFWsfdzjMyXWRFnLYnf22o/N+SL8d/Y2tab7k7pLhFCpuWTfhgDD5ETUlavr7htviX9+21szB4IHHxNUzuEHdubAygYVqViOf8iD46GPf0Kcde550SUQsWdEijUpxrLYxxW8LTXISp3U9LYdumVgZQUT+6RqHP7GrpTL4Vl2Or2vAYDrM1VnWKlkVRVOGRNwb6nj77pkvEnHQdoH5cVpSifa7osGmilAyyt7PBny8XmnKz0vv7P5zTi/u73xe+ow+LwH0qTyDjn3lzqmqSoh/d3XsDNEmShjHmL5/HbkDCnY3w4O9eL9fO+2n/uTz4vT7jf+KUxyH57r3vMvPLiWnb7UWeNabKkdUnDGdzPZwmXPT9r9tx1cbOD6TEPz0lAo30cKP/LAx20zhVxuE4YJ7g++P09UfX7b0O0shcveJ3VA3f7S1AcztW/vl9rVb79TNVPahlOHPlWEuO4N6dzm85CUc2EvtzHOwe8GEZyf33G+07Kk0Ipz+IUZ50/7H9+lEH2mtsa5qMf8anweS30PKaj1mGabpf3CAMIAJG1bvl/2McSxQilV+xma+Zp5By2FWGl98HsKdvIvADz2Gr667fh8KcRLwR3nTcc8vuNvq24My3x/vg7n59x+8ea+a3vN1NZt97xT6/7hZ1JePWU7p6DY9+U5gse8PEzOAyK3kzw0z9t6Jkc7bWPpc8iQ2QoU92vXcR6U8T3f0f75Ls1X5vZgCGcbuy+kY0cebvq6rgv3nbT/+h5SUJlv1+yTzr08ltrmM0HEmfpf8dnKtMBygaz0mU47pV17oZX8c8LjfH78s8UoI+2Xfkp7mwnysO9CQNbKrIVfLFUBsmavqSJH1iJbcd5xSjurJ575SfkiLznj4YcbZPlBitNq5YQnMTO9LfRD9VDYZjnsfeDn7GQQyRMiiXyylfqUHUr5nyqxmbxOUmeVFdrWllqqLoCVOZRKfl7v7ompjoATyUAFnzw4ZzBM/7KJhZb7m26WYvM118U9//vfYvjqK2NdazTEm6IpVVSmVhIWKuu8w+SBEFDrBvgoxHFUKxpWNmyK8974ylj/+MfpZN2h/OrR6tKESuetSQ02UdPbZymy8iCrOXJvpsi678tfil7BofGWEkYLZFWl7hqYbsQe5PLHro9+lWWHYNWa8XpsH9kem5QEfnB6OOoT1RjXW9oyCe4Fi8iR1d54yi+ALOzhCWGqqOLe6WcjKvCAcm1VAWLYSSGYrJ7YW+uKe269Pb71kQ9mSWRxbtifSSUPU97884a4e91AnHb2OXHC2Qo501vLYcCj6qhXNcRKikIiB17lh/CIxYKsdDKdOuQpXErDfFwHqeNq+OT2mZ9cz2eOvJPmv9OxbTaYk05wPO4YYnliNhPAosx2PNPreRLk/mpQjw3yKqu8Mih1BlInNXU65rPFfN/bJqnDxr3ky5aNDfsAsB0Y31seZM3mgPhaqTLH5/UzLrVTWva5HO/8flZ0pCAhBc7pNf38MMxL26/3S51pPksd3nQM8ecLuRePtzPBoRSq5B319F5neublncX0flIbpqrD1DYcb7hmWMFx6YqM+TmCyzTbG+e03jlnHuLOVEYfk37nz/IqpxQMpmVL4Ui+XvPtzrAp7a/+zH3W9crPVNnGNT1mcXzaJlLwmq/rFOTyHfvmx0G3t9QRs53zfSIPgPMQhDEndS7T++Nzn9eQmWtT72l9zVQf7Ic9GKM4B/t7jPc9518ApCDU9svDxXxbNxjzOJufM6c28ljFORbaH2d6FuWPn2tM8ncpcJppDJ/r+eD65l4NKtP2ntZ53iGdq2x5GJofZ12v+bF7trKmbcfXTccjfp9pvu5985AjhY/5vsr9W+2XV4ql91z8vrIssFwgKz/u8WKSf5lfo36TqgQ9DqRjg1+oWd3N3/ibzHn84mimNs1551JkrSzrz16aAmTNbpsCZB0prXiecs70cOQzOrrfWi/3rXIdBhUrsjzB8CC13Nf/ZT7/WL0SvTfeGte979LY8d1vSa2l0EXe/lb7ozQqKNOnQV/5sDYMbNAbDNWTQhtrClkcmRjTG+muWPP//nGWC2FgzeoYm1DYoRROrIxICGRNk+JphS12KVRvQioqaSOiqozu0wohbOzaHj9+/8di9CuXK+xQDyTl4UKRVZayqqRjxvt647SLL4i+5744tn/7u3HDJ/8ujlai+9rkWJR7FLan5PAqnuDXcBzbUVkne2LyQWfEqZe8IrrOPUcTbKnJhrXiYs/ikq2PDw5luZ1QZxi00D4JdSCMqNO1snNgzde2pxtSjU0IUAJHle9LhDOko4kTTzlZchWFbQrFFdvsFpA7mP0PZKksbjIfDqK6QPYZ297FBoqtsEBhgcIChQUKCxQWKCzwQLJA/sUF98Zn5OFc7GbFNOezX8g8HDWsV4pNgWpeieXvZisHalTAqVW5fsHgF0qErB/p2+ECWQ5Lnkkxu1JsWoCslVITiyxH/m2rG93hAFlcMx2wCpC1yMpdwOHkcuq75Y74+nv+PHb9x7djVa8SxitssFaVGqsl/ZVCD6cFayamFFqncLveak8MavAvHXdUPOqZT4n+57801groAK/GFZJX1fmk8cpycWUhjCSMnwVk/eiv/zZGr/hK1HXudlsgq64k6m3+VWJMOafOeNoFseGtfxiVLZvj7n/9Ytz6j5+P/l27Bbs6sUfgq7paiqjx4WgrJ1e7a3UMPPEJ8ZBLfjNKZ56qhQinojoilZrUYYvZuqR6440z7TLNZUQ/4Q0qSd6P5G1cdlcef+Ulq2YKP95oTQrGbDz1FKQGGeBa1AbVmWvbpwxc1DUO58GZefbZCOWkVq9kU4vcO5ZJ7VdshQUKCxQWKCxQWKCwQGGBB5oFlhNkOQ9g6hdiP+beqLJSpSef++/857PZHBEFEIs5vkPWUWIBYbg2q5TOpjw+UuqxAFmz11QBso6UVjxPOWcDWcj0nRdguW+VgcShhQXIWm5r3//8gKzV922Lq//sL2LL166O9b31GBPIaiu/07TUUd2CU9P99dg9oXxXglLkuBpSgOHxz3xqPOZVvx7V4zZm8KMpWEXeripJdOXYTym+Lsvv0qnuB1lTAiWVlj6TIqtrcFumyNpzxZej3lLcusAUoYUVFFkCWeP93XH6xU+Knrf/QQzou6mf3hCXv+NPY/1t98U6wS4FP0Z7VXeskurq3tGxCCmIznjJC+K05z0rdnXXo6nVGklGTy6vxWwSfu2Po+fBZgm9pfZlqZaO5C3LEabwUe6TANZJPdjb+iMDWdTXkXxzh6DsEjBCrWQr/UOcx0/y1+27dmG/Q1AJxSUKCxQWKCxQWKCwQGGBQ26BQwGyuKk0Xx4vlUn6nuYpzKuv8mkzZjMMx6U+KHN7zk9I87HHHrt/dcP0+LnCfA95BRyAj8+ulJ1/y53sfTZF1kqyXQGyVlprPcjyzASy6MhOcH2Qp13wYc6xwPW8olA6YB3pNHzBhjhMO45rwN4wPBo/+ru/jx9/7p+iS+F7lWo5xgSiWgIZfeQ+UD6sKhFS8s5HFfZ37PmPj3Ne+croOfuhAk9SUinmHEVWaR/oIR9XFrcuyNMRlLIiKwVZ9Z1bA0XW0JV7FVlTU0pQug9kVQS/MkXWxU+MdVo1UIGKsWpsOL7zPz8Qo1+4Oo6S2mpSqy3uqOptyh7lK9l0Qhz7jCfH6c9+RvSffloMje2VCmergSkccjHb/fKT7VMPOWEq5+2o7EfyVqtUsxBi4GO2qR6npSw66aSTs08KEDN37cKu2lKtZXkc1P7Zsr+zlUK1QMMKX7XySG67RdkLCxQWKCxQWKCwQGGBw2eB5QRZXsyDuzOYci4uYBMpPlIfMYVZCwFZ7J8uhmJlls9z8sknHz7DLtGVD5cii/oxaJyJMyzR7S3qNAXIWpT5Vs7BaQNzUj0nw0sTaC5XiRlsgFgOZXSMs6lxAbKWy/J7z9sUqlil8LKR634UX/vIR2Pr938Q65QkfmxasEjKHMIKu0bGor9UjuG2krufeVqc/5uvipMv+JUY6tSV0nwse5DsX6FJyiw2P4Aq1e5fAFkdhRAaZO288or9oYWtqlYAFD2ptGvRXNUnkHVhbHrzW7Vaoq47qaTvX/tOfO/Sj0dp87aYEMTapbDB0x58bmx84vlxzEWPj/YxR8W48m31VBtZovXmmFYOrC4utKuleza4cl9xG836y/5cSMtbT8t1dpL5T6v+AHYo6qb2JfjmAc79dmUyo2KbzQKjFeRYCiHMlkH4OfgzACw4VtF2CgsUFigsUFigsEBhgQeiBZYTZKUwyr/bL3Wu2nQ1UvuNC7Wzfd50kQ4EFQAtXvAWIGuhlvzF/QqQdfC2K448QAvkQRaDBZ2b0MK8VPMAT72g3bke17ICrABZCzLbku3U7lSUx0r5n0Z3x9cv+2T85PNfiIFJhZdJozMpsDSsFQE3CCzFSDNa6/vjYS//tXjwC54b091r5bprlcLO6P4kjF69B6hFqFq2WEBlb46sSa1ciCKLZO+cDpB1/fs+GtuuFsgitLCdKrKUlwqQ9bQL44TfeUtMN7QiYWs81iqk8N5rvh9dY80s91XXulUKlu+PnmOPiva6NVoxMGL3nuFYXe+KfuV8Kinh/FRpcSDGiiwM7v5wv/j7ziJzSC1ZTR7kiVR+lHPcJ2GFHf2rCs+deuppWeqn6QzUFNtsFlBmBVlLK5BlGIv/6h9NYp/ZtGhmsRUWKCxQWKCwQGGBwgKFBR5wFlhOkJUayyArFTn09PRkYYD8c+qPA/Vb03m9/V9gFv4LoYVH+na4FFmEZhL+ad/JflN+FcrDad9CkXU4rb+E154JZFmRdaADwsEUi8bNyhEGZybjhSLrYKx54MeUp+oZZOoSsLjzW9+KH3zyszF0/U8VEqg8WcplNYkqp1LPgNAZFz4hHveKl0TXKRtjWDmoeut9GWDiAcLgRJhdtsStvHfXnzJlZSCr1SVYtS9HFiCrtmNLBrK2Xv1VKbI6WWhhS+GCSrEoRVZFiqyBeNDTnxibfv8tAiz6XqGOXbVGTOtNiS4kwtKOmgbKtsK3OlPEfFei3tuX5fcqiyTUBbH6dL2RAzfJ/Y6oSInm5Xv9hftMFgJ7pEtuBLK4B0ILuS8gVkN2O+6EjdlqhtFNEqhFbPvC7WY9A2GpR/ImRVvGsEiKD9REASiQGmo3/KkmUmyFBQoLFBYoLFBYoLBAYYEHnAUOJchK5+D8zhycxO8AEy/GdKCRRKmvmb6k5jwDAwP7IzLSiltJeZ7ma1AFyJrdQgXImq/1HCHfzwayAEuHYpsNZHkwKkILl7cWaq16jHZPR6mhf5u3xI//7nNx3T99ITpje7SKoJK9VxoxKIjUOPmkePZvvTrOfNzjY0jqqehuxJgSwbPKIA8QDQh78wTJq28rLxXwByI/Xa7/AsiaErCyIuu+TJElUKVzArjKSvZena5niqwzlez9jN99c0yMTcSqNRticGQ4oqc7g1o9JJIfn4zh2kSsiUbUm8QkVrSa4WRUtfJiaXwsahOSCCtP1mK2MqBnXxx9umqh3ypMObfUYi5yGI/lniYF/Vqqr5rsxyqN01LfDUhJt+PezdE/tjgUON+kwuD6MJpgUZdul7TIgWDqhJpfWxOqgWOOjfUnnRDl/r4MZhVbYYHCAoUFCgsUFigsUFjggWiBQwWysJ0jdvid6+JnALGszLKiaqF29qJNM61+yGep2iuFaGlurYVe63DtV4CsAmQdrrZ3yK47U7gUskr+HQpFFtdg9QRiktn2rwYn0u7fD5kxfgkv1GkrMEohhCUlaK8KTG278ea48tOfiZu+dU2sq3bFLtVPs7sSz3v9a+MxSqY+LN+8IwkP4VSsMKj1Pua0WmVSS9vWlVBcDwW9M1GbkgJHyeP7dw3HVZdeFtuu+IIUWMJB5ekYKykXltRVPYJnrb7eeNiznhonveFNv4S1cuhuOZNrqw7rAljtKSnheMPVHovbP35ZbNYCANK5ZW+8gIfkCytplcPsGHJrASwbPVHRMSXJsLUsQEwrkrMsUKk1JTNpdt9kt1a0bEVFKqWa2hP9vKQ2UFUW9GzpY7WnLq0kUFJ4KRKmRkPgUQrAsQnlaFPbI7KxpsUHylLhtaeaCoFUW1UZpqS6awFYO/06TNfVv5oSrJFkfYIFCgQ6ydZWa+1UmKnkzVL5TSp8MlTu6qSOY3zR/msmSrFT5R3pkTJRB/dO16JHAGpM15qsCbgqi1xZMFYCRUHdvqiqPBPNkaz8orgSYvXFRGM8ekZGY/fwRJz0mlfEGS9/aUz3rorxiuCglILFVligsEBhgcIChQUKCxQWeKBZIIVAeXWTc+Xal8xH3KQLe+VD/GYSMfj8eb+Vl+a9vb17X57vA1zYeSlelHIOA630fEA0g7UjUXAxNDT0C+XHdvjdCwF1af6ylBXYFqjZVvpWKLJWeg0tsHz5AYFGDMRi1bdDAbK4HiDLKxYWIGuBFbdUu4k8ALIATN2CA1O7dsf3v/LV+Ma//FtsueW2qGgwevLznh1PfvHzY2pVb+wRfOjukdqkhQRFb0jmyaFUFzgAZGUhirpWR0BCCCN6B/fEVR/8ZGy94l+jIiAyLUIwKZiFAqpLSeTHu+vxsF/9lTj9996yVHdanGcGCxhk1YQmO+3qL4CsiT1S3dWV1wxwpAc3IYhCWVkIYpW4OUHJaYWUAjar5ZrGjYkYaypvmiLsent7pLSrZcfQXAi1A2iVdK6O6rymdjGqVS9Jx18TwKyprZB8HmDWFixl37PRpTIAACAASURBVNUiXcNT49HuUR6qvm61IwE1Qa6avq+pFJNE9glItQWyyiXKIcgqaFVF2ac9JqXYq0ypxSn0r13XOZQPDAgXamtTarsNnX9MYa3VbqW11zmntfBERftOsdiB1H2NWi9RrLqIFIBa4bGlspe7hPfUZybGxmWz7mj1TET/eDNGxtux6XWvigf/5m9EeWBtNNWmK1IsFlthgcIChQUKCxQWKCxQWOCBZoEU4uR9Rl5W8n2akJ37NzCZCQal55tNzGCAlK2YzvxRkQUos3jpupSr3lvhxU/Sphho5e85D+GOhDoGZOW3vOJtvvswWGQ/13O2Yr3+ecXC+c5xOL8vQNbhtP4SXrsAWUtozCPxVIJLEuNkoX0Su0SfBqBd99wdP/zaN+KGa38Yx286NS565tPj6DNOjW0To1LCCFlUFAMogtBb64qmnP25tpoA1qTgwRSASmChLXChq0XP7uG44oNSZH318gxkdaReaakcZTGGrk4txgSyzhbIOvNNv3ckWvWIKfNMIKvRGY/bPvaJTJHVEFRsSxHVrumfgFRJ+cpQJdWVB60usFOfGo6do2MxIsVSSe2hoTxmJbWljoCWdo5aoyuTfZekuhppSo0lOFXRpGNcx/R19cZocyi69ZmmHzGpcOaWFFsdQaaOrteSSrA+PhVNhT6WBL2qUmvtnbBIBaYyjAmAV3u7MghbUsPJJheCVO0xgdHhlpRXWhG1X+o+KbdqglgsQlAFZNUqMSq91gR51kTcVqs91wXv2xPNGJ0c1ze6R5UXODcyprdxap+rexrREEgbrXcE1lRGgbfeeo/6QS1TZPXqfqzIetBvvEwdaXWmyAKoFVthgcIChQUKCxQWKCxQWOCBZIFUlTMT0AI0MWdDKZUtAoWaP1H9pJE/KRSxjRwW5+NSZRewBMGFwQnnB2ZxLSvBlsLWVihRBq7B/fATsJVueYi30lVapA/Kchvv+2cYZSA1X1qQtI74HZvbLtgmb5+lqIulPkcBspbaoofpfDOBLMJ/GCAOxcZAhyLL1ysUWYfC6j+/BqGFGciSAgXI1KXwqy5Cq3YOxnblzDr22OOj3t8bGvKUR6sR1S7lr1IOJT0qoq/WHSPt5twFZuVAKXo0VkrxJShCGJgAR9fuPRnIuvcrX4wQ4GiXpMRRiJfENdEgR1Zvd5zzrIvj7EveeGgN8kt4tTS0cEIPIECWQwu7WrVoqlKmG4KX2up6AYYaKuuverDv2rU1GieeEPVTN0V9w7GxZtW66GP1yHvvifvuuC0m7rlVSrxyrBHMarZbMU6+sbrynAlQATbX9JRjcM9oDDcFkpTPrPuY9bF643HRq58lwcyOQNT0oBSbd2yNkVvvibEtO6KmttI70C0VlXKiCUBVVJZegbUJqf1YubK+Zl309q9WSGIjRgTeWjUtTEAo4b1bozM8HDW1rQnBsrZAGQGRqwWsxrZujzHdZ+8Zug/luOpbu07wak3sGB2J5u13R/OmW6KzZzD61vQrF1ZVUE5KMrX/xlRjf2jh0MjkL4QWFiDrl7BDFbdcWKCwQGGBwgKFBR7gFkhBVh7q4FtawYRSyiDLYMjgCh8Q5Rb/ZlpYCUCSB2BWDqUr4PEZ1+HFKddaKIiZq4ocYpdCNpeHezO8yavIuDZlWMkbZcTe/pcCu9nqNb2fNMwyVd0BsJYipPNQ2K4AWYfCyofoGmkyOBq1QdahIMo4xKxayE93nnSQOhRlOERmXpGXATABJMrKOzQtQMDqgWX9XRfQIiiKsKyOpFrDE+NSxEhNI/XK1PiE8gUJbGhVuykpZ+Z8EGjFQkAWyYsUwa5sTHpgSfNSUQjjlz50WWy96uroNJvKkaV8SXXJd7UgYU2KrEkldT/nOU+NR7/ukhVptwdSoeYCWQ2tajlO7inBm2lWcRF8Ivxz5/hITCnErveUs+Lkpzw+1l14frTXrxVkqsfaktrI4FDsvO++uPuzn447rv1BNIbHo69b9Sog2lGurLIAallhfY3pySwPW/m4E+L4xz42jj33UQJJx0RpTV9UUEBJelWV3Kt0766YvPGu2HzNf8Tt3/5mtAa3xNFaEGCXFh3oV9zigJSF2/bsifFj1sbpz3panHj+uVHq14ozI2MK8RN027E97vzsv8bWb30vm+h0pDKrKuyvrJU5x4fHFHbYHevPf0Qc/4yLov+hD42uVWujUemO3e3tMX3HPbHjqm/ErV+8Ipp33hurVyv2X6qwHbLBQLs3A1l9CjMEZG38rVfGma/49UyRVYQWPpB6SXEvhQUKCxQWKCxQWKCwgC2QV0rlhREopPYq4X+uYEoBEzDIQMUwi5+GKvxuxRXX9Of8bt8wLQPnc66spagl7sfKolRJZh/V4YbcXwpvUsC2FOVYznOkqqx8qOBc103tb7iXhiYuZ5mX6twFyFoqS66A88wEspB8HgqqynUAWY6lTqWkQLVDUYYVUAWHrQgV5f4hJ1H2ZkEPgSw3kFRU1EP2VkNKmV6twDasVQAJLSMMTHGI0rBI+qIE3Z353joofKvDqoYCVD1KpD2hUMTxkvIuCWRd/jefiPu+9u9RUhsoSY3V0iqJZSloygoJaypn0cOfc3E88bcLRdZyNo5s4kEI4L4cWZOqT5K93/GJT+5N9j5F3iwpshSOp4YR/co8NaH2sr3SioHTT4zHvv6PoueME6J9wtrYo4zo0+OtWFWSikqqrd0TY3HMHbfHt/7uM7Hlqm/GarWFekPKKV2z1JHMXHzpPiVOP/PxF8SpT3tKrHrEI6J0/PHRFCAbFTjtCKrWBUBpYyW1oW7yct23ObYr7PXOL3wpdl53fbSOWROr1F56tGzgDu2/+knnxSNf+/KonHlq7NBCA2ulIBvv1nW3bI4b/uJDcc///opA1OooC8p2qwxthctuUXs//skXxekvel7UHnKGcsGtyvK/lSc6Md47JntMRWPzzth++dfiR5/4xyhJFbbhpGNjZ2s0GpONmOxuZsneAVknvvo3gtDCItn7crba4tyFBQoLFBYoLFBYoLDASrFAquhxaBlQyWqdmcqZ+nvsl1dneREwg6uZclP5M8MjVFlWgC2F/5iHdYY1admdA8z3faQKMGZK2j5b+3J+s5lsnDKFldI+ZypHAbJWcu0cYNnSRgdQsiJrKQaB+YrCtQBZ7hQFyJrPYkv7PSArS5jIKnRlKVSUQ6gt5c2Uwq5KWZhhhqy0ihyrtyl/lR4SAAaxjagpnIsk3nNvKHAksdWOgKxJJQefEAQpSz3zxQ9fFrdc/mUpuwSyxEkUxZatXlcVYOgM9MWjX/iseMIrXzPfBYrvF2GB7A3MvlULSfaeB1nVUk9MKsG5kklFtancZlqFb3dLeaQ2rovzXvKs6Hr6r0e1R6GGY7ujdde9Ud8zFgMKL+yccFwMr+6JAamzBgWxfvCBj0Tzhp/EgEIFyavWlhqqrvbQeuJ58ZhnPTOOPe+82KW8VFnidcXu14Z2R7cUfyitdndXY9fagZhQiGuvEsqvUX61bV++Ov7jH/8lWnffHH1Sd9VVrsoJx8SDX/q8OP5pT45BgTTJrXRntRgSaOretS1ue88H4r7/c0UMHLMhJqQkbLTU9od2RfvBp8VDlKR9/UUXREvte1qQdfLOu3ReBR4evTGa6wXmGrrGbZvjpkv/Lu75P1+KVX3K+aU4y5pWZQRkkSPLiqw0R1axauEiGmdxaGGBwgKFBQoLFBYoLLAiLWB4BLgxyALm4CegjuInW16p5b9TxZWTtKcKIYQOhluz5csy5LKaiPOgBOPfUuRpsoLMACtVIqUKMcMs7vtICK9bLGya7fh8Xa/IhruvUAXIWsm1c4BlK0DWARrsgbS7AFMGpwSzeGiUylK/CGZJCKO4QiW6lgqGsE+SZZf0gJhQMuySIBdqrbagZ0ag5thIxN3Wg620D2RNKSn3lBJmV8dG4/KPfipu+9KV0Zbaq6MV51oKIysJcHSX61E76qi44KXPj9MvfsYDydor7l5mAllpjqzOlOCjqjhLpKk6bKjKt0qJ1PPYs+LF73hL/OiYB0evVhUc/8EP4tbPfD4Gr/1prNm0KTYKQg486dFxd7U3Htksx3X/7X1x4+c/F2v7Ba+kvgNk9VQaccr/+K+xTvm1WlJBDQtojitX1c5vfzuGvn2NVrbcneW9qp+8MY558pOi56EPy0DTsf3ShQ3uipu+/d249z3vkoJPORZQUJ1yfBz7tAtjqGcgdm4bjsec+ag45vEXxd3lwajtvDfu+PMPxpYvXRU9Jx4dQwJZdYXNTm7bHie/+Dlx6iWvjpGjN0RZYYat718fP/7sP0Rp271xxq+8Jgaefn6MnrFBsKoZuy/717hRud2q47uivFYTlqm+/TmynOz9jJe/dL8iSylOV1ydFwUqLFBYoLBAYYHCAoUFCgssxgJAJqBNqlpirkj6BkASoCofrpYPBfT3KQBJVU/4JU2lH3EeZUMz56FyHivug/LwOdemDEClxWzpqooOnzO8SldHNEyz+oyfXP9I2VIlVgoG5yq/gZ6PTTnCkaJIK0DWkdJC5ymnk6u74TFomIIvZ2P0uUn0jiorJfMe2GaSdKaDx2KJ8kKqME0+z/4HEkO8kPPPt0+5M6yHRK9WcpPstrZb6hklrW6dpHxF/VLJbItyZSgmlTi7t6Yk1ArVYuBuyp7AqKpWkJsWZFjIYDRfOWb7Pj8A/uJ+JOH6ud2s8uPBxKoZ1//D52Pblq0xob/rghRTgiaNtavijEc8LM44R7mK+jccbNEWdFwJtdFc2/TRMVW9KaYnj5MiTYWr3xWliROVJ0or8TWu1+fHLOg6K3WnTltKJi1DWCHZv+DSlFYe7GqPx61/qxUl//5zCiPVREQJ2ScUbtgnddXw4Gjs6V0VD3v1K+Lsl70gdmnlwekd98WN73lfjEip1C5Pxg7lRTvhSU+M8/+/N8Xmk06NjUr23vz7L8bXL/1wNGsK0xMebUox9YhLXhbrnvubsbW8J07QSoB9P/hJfPUvPxBTP71DE5eJuHddNdboXPVhtaGBVXHa058Sj3zly2LrQzbGfWPNeNB4f1xz2Ufizk98PI7XyoJT61fH1j27snxVI4JkZ73wZXH6H7xZK2C2onP3bXHL//hI7Lj86uhbt0rwSQkpBb8GtYzBaY97bBx/3iOjWzm1pjbviDuu+lrc/q1vSIHWjI1nPCoe/s63xa7HPUo9Tyqsf7w8bpdtxu67I2KdVsiZ7Ivx+mimyBrWaoknveYVcfqvvyQDWZN1sWDZtNgKCxQWKCxQWKCwQGGBwgLzz5mPHBtxL4Asflqd1a1Fe3g5vhT5knxu/EP7pgAt29Df5yGYfY6jjz56PwBzsvksAkXbUq5sOFONOW+Www3zEU6zKZeOJEXTkdNSZy5pAbKO9BrcV/7DDbKGtYoYA9R8IMvQKk38xy0sxcoUc3IMcghpy9Pn9LPlbAo1+cGd6S6tsKY3DeUxASwpptp9GoX3KM/PbdE18ggBqzFi8kIRX3vzWlVG9SCpx9CeccGhud8KLPahOh/s7HT2PjTSBw916AfTxL2bY7fUNW2pcaosm1vX8rZ9PbFa4V/969bEpHIfLec2LXXZnNuUQu+qQ6oEQUElq+8o8XkpNuh+epRGaVQqtZHlLN6yn3s+kNWZUGa0HuW1ao9GX0UJLSf01mv1+jhZK0oe9bjzFKKnFQDvvD1+IEg1dedtceyJx8WuewajfMYpceY7L4nKWefGeq2GufVT/xQ//sSnBQEVotrS26oHnxUPedtronbGuVHu6cTId66J6//m47H1e9+P4xRyuHpgTdxZm9CKgp2ojXViUKBqUAsSnPbkJ8dZb3i51FenRNf2idj9g+/GT//q/VG59dZor1kV4wpN7BXI2qMVC095/ovi1De9cU6Q1dvRCp1K/L6HlRmlLqy1FAo7RH1PRE0J7jtPvTDOfe2rYvy44+L4ciO2feIz8f33/U30K8y2ooT0nclaAbKWvZUWFygsUFigsEBhgcICR64FZporL7f/stzWSoUF3F9dc/h0hcLFXj/1T/kdiIW/yM+8Wsp+RhqC2NfXtz/ZfOovpoqvxZZxtuOtFMvnz5opZU/aDvx9AbSWq2Z+ft4CZC2/jQ/JFfKdBXUUA4UHkOUuxB7lSvKyqynBT8tl2p8ODFZrHYoHwVywZz6Qs1j7VZTiuqM8QdNa741rVaa6lWh9l5zs70Sl53sxUL9D39wSzdbu6KoeG9XyqhhrbZestTvGRhQrrpDAubblBlmEFqYgy4O6HyokBW+RI0sr4VUEuMos3SpgwUqJk8pRVCPX0TJuLt9sl8jaZLlfOGUkWlO9MTn2xGhNPlkpv46TeqwZFYHFI3mbF2Q11eYUDjgmkNWluqxNCmRJtVU58YTY098TXYI7PSNaLfD226LaLUWXuOOe23bGSRc/NU571yUx1X9SrOk047pLPxj3ff4LsUrJ4FtKhnbsC58bG//La2Os2Y4+wafb/vZ/xbUf+XisHdDyyZqwrGr0x45aR+F/yqemBQAmu2qxdeuu6B44Ks5506vj6Bc8I6alJqtLgXXz//hrhQx+Ncp9/crxpiWYFba6R2rEjS94YWx63RvmBFlHSVk3NLpHbW0yuvUWsamE9tMCYmvPOSsm1vZF7wv/U5zx8IfH5J7RqP3slrjtY5fF7V+6Qgnj1wtgaUlp9c1CkXUk94Ci7IUFCgsUFigsUFhg+SyQ+gnL7TMs31384pm5F/w3NiAWIX2LDedLr5ImFHdIIRDLUTz8bsXTTH4i5wJmUS58xbxgYjnrIg+nXE4rtVKglfphLlMK6vLlPBTRSIeyHR2uaxUg63BZfomvm3YIfnei9+UGWe64Q1I/ePnVmUBWGn9tSag79XKXEVPnwxv92RJXw6ynAzREqUuAZyLq5W6BhN6olX4Q9d6PR7X36qiMCGqtHVQWdgGfZk+Mjws81EeirtDw5ogeLBWRh7m2xXKi+QRTPj/7eV8+2/c5pZMgZu/qlEo4z2px2Xfal+ej8n8v7zbP/bfID9VZJbXOsHJ96UHYeXCMjrw8RsZ+NVqN4ag0j1ve8i3z2ecHWVo2ua+uUMAxrSDYVtihFgVQHY1pArNlfCT6O2Tpn4ijVg8IMvXEzXfcG11rj47z3vyG6HnOk6JdXRNrtm+Jq97z7tjzrW/HMfWeGK70xWlveG2s/s3nR2lUobO33RU//K/vjdHvfi/WnX507BFY6m5JtdfbUCNo7V3RVL831LabW0Zj1TO1wuDbfjtqJ5wQE7t2xc6PfCJu/fTnslDaOrmvBNZ2d/fGCc9/QZz+ukvmBFmVqpR141p9UKGV3RXBMoU69z36EfGIN746ps88JaYrq5UDTGG9t94eP77s43HnF/9PbBAcrq0+KrarfXL/Bcha5kZanL6wQGGBwgKFBQoLHMEWeCAqsuwfAWccUpimhlmq6kr9VPuL+IPj43tTp9ifTNVYfM4+5KqibDMpoZYTZPne88ni7dOmoYcFqFqqlnJg5ylA1oHZa8XunR8gyF1kwr4UhZ6JHHug4/y7dyvvEyun7Qvh47M0jI/BB9JPp/c+HpAck70U5ZzrHLOplg7FINienlQ4oRz62kjU9LMy1q300Z9T7qg/V9jgjSq2QgcnxgRZ5PN3Vgu4lKPaNRJTUjk15Ni3p5tzmmex9zCfokvFud9GNevFSLaJhYhblbK6RY2VDfjALClwsjpWKFtbIV7LueXLl7+W1nGUWkz2n1T4Juqr1Xp4Tj47Bjf/RYyXlRx8WhDxCN7mB1mqh25Wm5xQHq12NKScq6kSy/tWGBxQ/qtxKacyteRQK/T/WPfCX42zLvmNmFi1OvqUQ2voC1+Naz/w/qjv3Bw9CnXdobDBR7/9D6Ou3FSl8nDE9TfFd37/j2P9DiV336Bk8MotVR3Zt9qlrifZV+yRIuz4Ul9M3z0crUedHWf92X+O6ZNOjKYWCmj/w7/EDR/+hGYzJbX5moDXntjV3Yhjn/28OPMNvzsnyBrS/jUllxtQS6yp/W3WCqprLrwgHv2WN0Xz9I3Kt6Vw0p0Kf77x5rj24x+Jrd+4Mo7rE1DuWy+YJxn95HQBso7g9l8UvbBAYYHCAoUFCgsshwXyKUny8+XFzr+Xo8wHck4newcUAYys0OI+l2LFQOexSiN00micNG8W/oNXC0xhmkMeKZ/9yBQuHcj9Hsi+ad3n6932obyUyVDrQM5f7Lt4CxQga/E2XHFnAGBZsrlUA2wKslJ1k1d+AGTlFVb5v5GGpitAOE9WHoAth0ENy1J4dihlnRXFck21egWqBEzI37Mb9POh6On/s6hVFC8ucFCvnyRJ03mCXSeLACh/lnI5xbhkM91rFRI3N8jqzJcjah6jluchQR0pXfaHhAoKCVkqVHIvyaKey1LehBLZC4XEtH5WWQWRJegAGAJZncre0MTl2ijfXFtz583Rt/4qlelWxcypWDJtM54Qu7Z8SCDj+KiUdixX0Q7JeecFWcQKavXK6fI+SZ3qpkTIp2R02URFYci9G9bHnZs3Sx04Hac/4Ykx8NsviN4nnBcDw4Jcd98S1//3D8WOb/57HLWmJ0aUxH37uvVx0Tv+n+h76DnKTzUaU9f9LL7zB++KU5SPa4v+LvVo6eYxtROdv60cadXeSuxs7YqNDWXMEsgaOmtTnP2ut0f51FMy4Nn+zD/H9//qgypjJXqUY61f0HG7wlOPefaz48zXz53sfbKqa5WmFDapdiqIP9ScjA3nPToe8tJfi86mjdF19Pqo9/TFyPbB2P3DH8aOq66Iu6+8OnoUHlnvUl+bLhRZh6ShFhcpLFBYoLBAYYHCAg8AC6Rg5ki+He4DoQH+GT8dvsc9LQXISn2tVFFl/5Hr4LNagJH3DSmDww8dYsgxhyKaJw/fuO5MyrHMD9I81qGHVmwdye3iSCl7AbKOlJo6gHICshgQHJt7AIfOumte6mn45IFocHBw/4BnSp6ugsGJV61aFb29gjmSiULgZwpBXIqyznQObGJizvde3pXfnehwua6dPQy0tNr09HpBqR0CWEr4vlsJ39t/KXv8VZD+alyhWt2lN8YXPtcTn/vCd+Jnt9yi1djWRU95jRJRj0ar9/Ame5ecaX978gCdLl9baU5J3VNR6JruTQot4uvJlzWtXEVKax8tAYnl3KazWMbZtxc8/UXxlIt3xEPPleJn9D61v4kYL50Xw7v+f9m+PyoK9TySt/lAVlu5o7KHbK2eqf3ovyw8kL1RUj6qphKrdym8bqvCC0949LnxmJe9ONoXnSvbdMeaGwbj5n/+eNzx2S8qz5VC9tb0xtTguBRZq+KcP3xjbHrSk2KsR+f4yc3xjbe9Jwbu2RLNXrVysc3ellR6/VJgjah+pPjapdDOfl1zUqGF5ceeG496xx9G/ymnZ9cf/dRn4tpLPxSVbuXXUoL2XoU8btPkYNMLfy1O+e3fmTu0UIoqSc20ymdH6yUogaj+rkkx1n3yydFZvSbWPnxTrJVybHrTJoUeapnp666Lb//l+2Pkup/GGvW9drW3UGQdyR2gKHthgcIChQUKCxQWWAYL5F/k+yV9mgdpGS57yE5JYnfm7Nm8nRCLZFuKF/6p/zhbmpd0RUP8szxAsj8LaEM5xk+fazkNlQ8pTO3j+0rFGIZZhnEGXPy9HLZdzns/Us5dgKwjpaYOoJxOorfcIIsOnoKs/LKoJvnOiQXIYgACso0oh41DH5dKvjqXibAJA58TGHLtLGfPPoo+X2jdAZh/5l2lgKlUTozGWiXb7pZqZHhMtvvv0dv1YalIBmJi9RnxjS9eEG/+3R/FrVtvj/4NApGTJa0wp7cj05v1uqJ7ziIsVnk33/3XanvfiKR1lQ7wZSl0agoDmxDwGleIV/ZWgqTvCi8UNhA0mTtZ/WLtWyrNneTrrsEt8ce/9774nTffGKuP/qQUQkMx2j4zRrd/WoqsjVGa3r3YIhzW4+cDWZ3p/8veewDYUZXv/8/tvWzNlvSEQBLpvYMICKJIkSIEkN6bCEgV6SiKKFJVBAERpCi9BgQpEQjSEiA929u9d2+vv+e98fCf7/3v5m6yd7ObcMbvfpfcvTNzzjszZ+Z85nmfN8ZjR8N72Hg+0beK8KrAY5onVBIxnomqucKSbgQ3n4Utzzue/lKbY5mTSirmGLrmLsJ7v74UjvY+uJurEMnEURumusruRPWJB2Prow5DmBDT3RPGO1fdjK65b8HfTBUhH0ZcKQuiVOi5s/SHszOd05NFvK8HZiq1pv3wB9j49JOQNHuQikURuv8hfPine+GpqoKVPmb2/j50U+E36+hjMfnkM1cLstxUfEm7orkkHFSeBW0Ek6k8QtEk0rzGa2t9aPjhYQgceTAs4+owPtyPT++6B/P/+jd4GAOno06DrFE9g/XOdQR0BHQEdAR0BMZeBNTzsYIRxt/SWplbrM+LEboolZPM52RR86Th9M84PzGqsIzKK9m+zBVlfmhUZslcQj5XggPZloA3EUVIGys5zx2oj4PNjYwphwPNv9R6RcsV9kHmnkZ1m4JfA3l+DSfWX8d1NcjaAI+6AAcZCFQ6XTlIMZQQyIWqBhNFwYvpQBxg4vH4V2Z9q9uWSEKDwSD6+/uLnlrDhS9Dabf6jsRAGRnKZzF66CiVlvy7EjFaXXvMVCflTTYE68xwWZuQ7GUqm5VpWf67ixXk8v45+PHJeTz+/Lsw2SNUCPmoaCJ8sBL88QWJI80JumNcsZKhycZjm62nsiYGi7MV2UQdMrlaePxMKY1maJZNtQuPTTZtg9XJmwLNtV1MZ7QFXYgxxcyWcxeNr7OpLuR4/80ztcrESn5wLEEm7maanQ8ODyvYxeuoXCKACM6HJ9LE9jNx0EyfJakMF2BlOPp8mQo+3sU7uX68WFEkHvGwzQnkxFSd2/QEWCmPFe5sdgFz/D53aGF69gULZQAAIABJREFUm4Wm9wWeO6asn2mI1TRc/4R1HfnGIj6OPk5U1FjZMJqJW8wrYWObcyaqZgjD4lTyUSTEvnN7VIE5LXUopFjJpKYDmWiQKjaaibPPsXgragL1CPXQD8pBxZUzg75kN579x6+wxdYXIR/uQMw2Cf2tzyFK2GYVV/31eCl6GhDi2CWls2BHmjdPWyaKJffeh07CGulj0OGEKZUguCqwUiNBFrVyVh7PVDSFTLgHnh13wIxTT4J9550QyiTRyDEk9cYbePF3tyHe040ZGTecZiv6HMyOTRQIgDyIb7MRdrj9Up4ffjh5TBa89CTeuf0OVK/owNSaBnRQidjj4hs0K2FRXwKBrAVLWBgC28zGjmedhurNtkTGzKqBvUvx75/cAMuCRYh5eF6wP1X9VvQ73ag7ZF9MOvUUFDw8b1Ysw8c3/R4tL70Of12wmM7qiOVRNa4eieYa9Afpn0CoZf68BdZuqh99BbTnw3C3hpDfaAZ2/elPYdl6S3nyxLLnX8D8m2/FxO4+RINNPPt4PdGnri+Vxew5x2DSnCMQCwbA7vIiGW41hfX45NJN1xHQEdAR0BHQEfiaRkDBHXmuVpkdRk+kkZ4/jHTYB6oab1QQjXT/jC/IlTWOpBoqEYTqv0rbUwIEmXPIj3rJro6P9Ec+k+8JQCrdzkjH07h9o7Ks9PwZrB3GeK/LefK6jEsl96VBViWjOUa2JWl7MgisC5Alg46ALAFn5ZbRBFmqberNicRIeT6N9CAt+x4qyHrsuXdgdrCKHkGWmRXmFMiqrepG+6Jx9POhWTwVJ7lkI2xuVopzhzhgM3XLRDVUopdgop8wh4DCFCymkaV5fBx+qm7iaUSZOmZ2E1zEu2Cnv1W1txERTvqj2RQBRTcs+SY4vXz7gTBCXUm4nD7UVPvR2RKDxx0kYGunOXYSvZ3jCMoIj6zLCbLI4wipbPx3Nt7ENLU4FViUBdNYPZOT9DVmlHl7kea/TTkHFUEEVExpM5mYysZUMzM3kKSfUSG7I9VB73E7rOromlg0BU9iKYLWIKzhjZF3L6eCiOogjwM9oQRBHtVATB1LpjrgciTRH6fXkS2AbJJvkcQs0krVG7gPjxWxRD/sueoiyHrun7/Gtttdgnx/F+L2yYi2PU9lFuPDmK7PSzmQZYIPKR7ngjnDmBPu8YGM4UeMysBUigq6XbbB7nPmwLnZZgjzvHHxIWDJk/+k+fof4FneikRVNTz0vrI5eP74rFQKsgABoWlkUi22uehE+Lc6gAA0CVNfGxb+7WF8cu/D8FKhVUV1VYi+VXysQA2BYk9PFOnmcdjq5GMx9bv7I8lzLF+wov0fD+Gz3z8Ae3cPcrVWwiMLvF15dDvtaDz6AGx04plIWZKwLFuCz2+5C22vvAFPrZ9qKx7rMAsi7LQNdj3+h0g31CIfSaLzpbfw1j1/IswLoX5CDeILumDdbits+pOzgC1mMwuxgJ6XX8OiO/8Ix8IvkWmiT5cGWevzJaDbriOgI6AjoCOgI1DxCAhAURkosnGBWDKXUFkeA4GgijdiBDe4OliyLuZHxhTBou0FX3KrzCL5LfEuNXaXY6LM6ZW6Sc3pJFRGgLQu+lDu8JQCLaVGExA3EPhSnxnXk88GSk9c3b6/DiBMg6xyZ9969nc56VUFiJEGWcXJM0GJqJtkn+WW0QZZxmoYxrTCkZamDgVkFQLH4PyTchCQJYosa8bPqXziK5AVD2VQG3DipLM7kY7045UnPFi+MkxlTQ2cvhpE+nux8cY+HHBIDH2tcSz/ooDubivee9eLQJ0dm8xuxeIVKbR3u+DzTOK2XVTGRVBwUrLrNaPGEkd3B5VZFCaZbN3wu8ch1U1AlmzBVtvYsHhlPSLRXpgJi+IET053HyZODcFPsPT5PD+SrH6XzzNdtN+GM69IYMJEO/7yW+6vPY3+9h2Qq2dlRqparFRaFWieJODTTj8jmyPDcyhKb6NaJGMtBGY05E6waoo7QGiXRrJnBarNXsKoyTA5o7B4uA9WcCwUCMVyHsRCMfi8bu5bIJ6kzYXhIYyrrpqFTz/lf9cwJdLxBWHY+CLIev6pW7DD9pcSwnQXQVa840XECXSYdbdeL+VAljnpR79I/wj2rARa7jR96qJMxcvnUD9jKhrOvwCztt8GWSrTejs7kF1C5dODf0X3S69gU18Anf5G+p8x7gRh/d0daHZ7EO0n8LTTw2q3bdB0wS9h8TtgdxIstbaj44XXsOSp55FYSmUUwVkyn4GTnlqu8ZMx89Dvo37PnRCmQgxsUqY7jM+u/RnC//kETiq3UgEzAkyBdHXw/GGlxYY5+2GzM65EosDrYskiLP3NH9Hy8itwVNPXitA00xtBfred8e3zzkB+42lMaaTp5mfL8fbvbsdKmrr7uJOgbzKmHHUwfIftC0xuRlUyh0/uvg+f3XMvmjM8R4P1GmSt11eAbryOgI6AjoCOgI5A5SOgUtiUd5NACFH6qErsKg2v8nteN1tUiiXl76RA0LoCQCq7R4GoYkYJ55aJRKL4o0CisT3yHYm/pBkqGCR/N6rnpB/rwhB+KCDJmFJpBFLKkkeBLXUMBgNQRj+udWHLs27OwOHtRYOs4cVvzK2tjNSNUstKDEalqYVqcFAgS/ZXbhltkCXtU4OG0e9pXbxNKafIQvBYnHdiFn9/9u2iIqsUZOXTFmwyvR93/rULTX6gY0kVOiNhPPLAJDz2MAGOpQW77RrADbd3IEjCX6Bia0VbDjdcFWd6VRQ3/2o85r8fwl/vj+DVZ6p5c5gAV00WOWcbfYV64IxRcWWlCsxBw/Z0lClqQNDegYO+X8CpZ0/Eithi3HFNFV56ohr2wOf41n6TcdIZNZg44wM8cFMAdz1YjUh7AOOb2nDRr1vwvf3sCMWq8fareTz4hwheebuKsjT6aNkIsyw0rqeiKsc0M95mYGZFQ78rgT33T+Hzj0yYL2CsYMNu+4dwydX0OOoKo6NjPP79SgZ//RPTxfKz4aeBdzLbBo8rxR87xtWmsNEmNmy1exs22ZYKwf5p+PU1Vrw2l+qeAOFNvh898c6iImuHHS5DjoqsqHUiYu0vEJDQO2oDV2QVonww8NuZwslUvAyTCqNZhDNMzdxyJjY9bH/UfOsQwsIorw+q9pii2LPkS8SXURFHQF3Lh4V4rgppR44++cvwyYOPYhxVXGkqBvuzSQJEC2pPvwCz990DSaqkIoSUfvpTZb9YhvDCL5BmIQjSJbjrG+DdZDo8MzdGD1MOnUx39HSF8P7jz6L3Lw/DybdwlqAD3eYEqjIWePqy6PbZUXfE3mg86UJW/CSAI8ha8dt7sfK5l+GtI2h12pChyitRU4NNjz4M4w87CGE3U0mpyjJ/9gVa5r4KV38I7o2+geo9tkV4PA3gXR4EFrXjjZtuwcoXX8aMxhqayjOFViuyyg3h+u86AjoCOgI6AjoCX8sIyFxK5kKlP+t7MFS/BM4JGFKFuhRwqcQcshzsUaBHpQ/KXNZYyXAwQCXf9/l8xbmdEYgZPZpH04fK6KVljIE6h6SPKlXSWPFQpXYOBklLlVrr+zk4nPZrkDWc6I2RddUgJM0RQCPqqErnBA8GsmRfosgayv5GG2TJIKHIvaRDSpvVYDfSA/XagCwrU7XyTOGiLgvZWBcOODCOW+/KwpW0SHYeTN4C7ryzGnf82ov2ljh23cmFe/62jGoqORFMWN5VwL1/APY8ZCPsutkXhEdA24qJuO+PMTz2aAGdPUGw4C3cQaaEpf3I5YOsLthJ6EBAQM+jvb/zIX55Z4beStweM++6ySPuvmEa5r7YhYt+mcbe33IhFeoDM8bw+0dNuPuSWmy1qRk/v01SykS9w9Uounn6UeDCs2bT7DtNxRR9v9gQC/9QoJ9VIU8vJ4cHv7ilFXsc0IJYy8Z44O4Y/vyHVkyf4cEfHk0xhZDpiDQmf/tFG277hVR9nITmKQ7UTFiKWVtm0Di+QJENU99cfEPj6Sk2NhbP4Z+Pu3DtVQleD418K+NBd6yjCLK23/Fypp91op/m+5JaSOSxwYMssxQ3YHnMJM95L9V4GZqtW6ZNxsanzUFg352YkmkvPjSIf5bdTuN3nmA5qqjkuBcfZlKU0rtMSLz/Ed669CYEOrph9jBuNgKyngiSjfXY9PsHYNy390RmymQkqI6Tc97Nox3p64U/y4qJrF6YkDYwHdCeTcO2bAVWPvkcPnnsnwj00XfNQ7jJY92ViyOY4bEMpxCrcmP8oXuh7qyLqMijl9miL7H45nuw5Onned76qPLywtyfQpoeXjW774JZp52I/BabU33GBzLJa+3oRJAPn/1Ui+X8PN/YF2drD73DnsAXjz4Jbz7F89dGhOXUIGuM3M90M3QEdAR0BHQEdATGSgQURFHwQdplTGcbK+1c23ao7B1ROLnd9BklFFJzonVR1V2lFhrjq1I5lQ+zUTUm/VTqOFlH5nWSZigQTtZTWTbG7a5tbIa73mCm8OrzUiFF6VxUVWdUii1VNV61a7C5q/H4DbcPY319DbLG+hEaQvsUyDKmFVYazAwEsqRpArKkAuFQ9jeaIEvaJ28bZLCT/1Zm72pQGEr7h3AoBv3KUEDWuSdkiqmFosiyZQNFj6wcjbBjVLM4qaC58OcRnHZWFPneanpdgUqqEK68xIH7780S4szA9oQ6t/5xIeq9bAbhU1srcOlFrO7RVIcbL1sJN5VczCmk4sqD39ySw+23WOG2zWJaXRey5jSlvHaCgTS62jsIsiajoTqOk87pxDmXmpAPseIG/bUiuQRuvpxyLYKOU87PoqmahtvZELoIs64+uRqzp7pwysVdTFujwTt32BFK4vh9qzHv0xRTAKthZTpZvpAgymJaI32TTGaW0WW64knHLcCPLxNuQi8CQqiXn7EXFVjnX863Lax0J4I/m4/pbEyHc/J31hwn26Lqh2RC1GMCKIhVUCCg4R9hYhpbKlWHs05dglef3hIFR89XIGuHna5g8LoRMY8vKrJSNEinjf1wDu+or1sutdDEWEsfTVSfuWic394XQ+OuO2OXi89GR6OfVQRj8DqInQhICywEYBKDTJYzjBM4yZpWtxNWmvCn532E+TfeCdvyNmTsVHa57VyX4DzMf9NwvY4wafoB34Vt2hQq3uhXRrWcmemKfiqsEokYiViOEDHElMPFVEO9ipYXXqHyKkIo1VC8LjMEYxlWVHQyDTXT2488QdbUfXbC9DPPR9ZFP7Uvv8Diux7CilfeRIHbtnt9BLs8NwgmQ14WE9j0G9iEVRSD229FM38LKxhKKiXRKdMibbk8Yl8uQ+i1efjy0adhau2kSXwAUZOkRROIaUXWqJ/HugE6AjoCOgI6AjoCYzECA80TlJpmLLZ3qG1S4McIsozgaKTnR9JOBbGMgFB9JsIDmWuqSvdGQCWAR2CQ8suSvxn9tMaaR1RpLEvFFMbUQXX81DlmTD8srZw51vo51HOvEt/TIKsSURzlbRhBlqgqlJF5JU/sgUCWAmdShXAo+xptkCVtFGIvi6rqqCS0Q2n/cA5zOZAlHlmSWiggy0IvKEktFJBFHERglcWmtXHcdKcTW25BY/QEeVR1L+a9l8dl5zRj4WdTEcUK7L2bGb+9czFqWdWPqyHcPRUnH1+DV94N4yendBJKuVHVRK+spQH86pdmPPhgFOMbt0C4sx12NyEQqxF6XEzLsi3CrrtNwOfv29DXuQSX/LIW3/tOJ1KsELey04/rL67Cqy8uw+kX5vHjC7ZEqn8hbryFHlsLJuO8y8KYMjNEBRnNtKPALy+dgLmv0Dx80iK0LaVQLDYZTlcNsqYepPKswEhTrmzGgcn+IC66ug0HHhwB4nJXq0VvOEb4RsN2qmVMrMSXydqwaHkPKyYGmNaWosm8BekUYWoij6Vtdpjoe0TnerIStpsG4J8tzuOd93xYtrwJhUwCnf1tRY+sHXe+sgiywqbmokfW1wFkMYuQKYCs4GI1U35tRRd91gKETbP23B0hAq54jv5nVMfZCRYLVENl6aElyiybkzHmeREjJLRQoWVq60TXO/NhiSYQp4m7SYzh+ePM9RN65RFlZUlHYzM22nFH1DCNMO1myh6VVqaUrJ9m0YEolv93PpbOm4ccVV0sUIhqpwtdhE4WVqG0ELRZ6KNmIURLxQhtXVbUTZ+EmtnbUlUFpHrbkX77I6SWtyPlooLL6oCPfml5Fg+IRmMIc/ybsMPWaNxhS+TH1aCK6YzinZaJ0MevsxuL/vUmeub/F854EtWsSBgnWEtQIWbNujXIGs4Ap9fVEdAR0BHQEdAR2AAjoMCJdM2Y0jVY2tj6FgI1D5KX/R6Pp5ipItBIeTCNNMgaKI7qM/ktIEvmtsrCRqUKKtClsmuUX5YxNXJdKMrW9HireBqzqYz9VWBPfpea3JfuSwCeEXipmIz0nHZN+zyS39cgaySju462bQRZAmiU8XolT2RFudVFovKZZXARRdZQ9jWaIEvJVJVHliL7MuAZUwxH6pCtKcgSRRYdyQlsrPQhyuCwnRL49QNpGqTT84rm5GQ6+ONtPlx2oRXBhmp0REPYd1cf7rg9jZoqSrEIg7r663HRT4N49JllmGgZj6t+vwKbb5PGdZe68MQ/psHdIIqmL6lFGU94wW3DXzRP32PfFC76hYUqmRZ8/FYQf7/Hit/cHsO/30vghsu9+HxRPamIA5tvEcMJZ+Tx5lPt9M6aggtv+BLHnGRGIVRDNU8M99yWxy+vasQp15uxz6EBelbNx9wn3bCZNkHBHmfVQxq0W+i/FLcg1pPE/nsVcNMvs2iezPRD3kR7aSpvRh2sri74OFa//44Zf/hdHm7PJkyLjGH5slaag09ALOxGDzs8ri6KA76bwH4HuvHfdy249DwaumM28v4O+LLeIsiS1EIBWQV6ZIXQVFRkpQl2WMpvpA79OtluOUVWJke5uBRnYNqeycG+2mm4H6eJZpI+VTzySXqNiUm6KScQiamcxSe2DNMLqQrMU81kZfEBC2tOMlQ5glULIVJCShwTkDntbiQtWdgIolwEVtkoJVKUqFsCHqQIsry1VYiy4qGZfloJGsnnw33wUq1l4zmUIQSjqz86rUkEMlQIUk3HzTItVXwoREnFFEcziwJECSerBXBmUB9KIWBzIsw2hOj35WOKap8thRq2P0gAFwn1IMbzxTt5IqweLx/I2M4U+0uloT3WD7/TSnhFAsoiARFeW1aCNHNSe2StkxNV70RHQEdAR0BHQEdgPYqA0Z/JONdR6pmhzH/GcnfV/M6oyFIgy5hmOFJ9UKoqFWdjpox8pgqKyVxNmaFL7NU8VLVf2iogToCWUbU10iBudXFR8/NSUKXWKTWBL23r6vy9jPNy2Z5Saal5unxmBF0jdfxGe7saZI32EVjL/Rvlh2oQEIhllF4W56K82CuxqAtGVZNQ5VB7aeQ81KoQowmyjPJTZYgvcTHmvlciToNug35BBSpDArVmuK1NSPZ1o2C5DL7A3bBzTo3gKfjp8VY89vQzTKFKIJ+dQpurNqpTCBOSDVRBfYI5p5qRTsbpNWTGso5xuPDMNnz08s6orl2BnkgCe+zZgMtv/QT1NUwiI2DoDQE3XbAJXn2JKV3VfTAlGjFrdgpLP7Ugzok9/BEqc6bwdwuQaKJz0mI4w2bCJBf2P6qdsCqNBLfz7KMT0DjLjE8+bEVfN+sdOoIEIglYbfQ6sjsRCScwyxLA/id0MaVR/NnqsGKZA6/PbeP3ctjvMBMaA+PR1dOFi69I45U3Gghba2EnRNuo2ot99uI+Xu/G/Hc3xjk39lPp1YJXn/Xg3Ueq8NNrulDtcVN5U4V3/7MC771ei2POaYWptxHdLXnc8VtW2LPVYK/d0th6rzQc5gCCTfT5Yvee/xvjcVktVua64M/70B6lIuuft2D7nVelFooiK9qxKrVw/V/i7LuLHlhMBySwkhS+abz2F95+H5Y+8lRRAafkyca3X1/dRHl+rm4xCcFazWKlgkqNScqjQG279A2mehAx3nRzZVI7C1lKt7gYHwaMN2s11ilgbfyt3irK/pQhqHpLp9rYS3+1WkLjAlWAnaYsph12IDadcyySrNaYpuJL/Or0oiOgI6AjoCOgI6AjoCOwIUVAnpFkXuT3+7/yEVbG6ZWCdKXPgQo0qWryRiil4I20Sea0kvVTbjFCRfH5MirL1LOm2kZp+mK5bY/m31WcBpvLG49PKWSVdovKzmgiP5p9Gal9a5A1UpGt4HaNA8BAm5UBwGjyriasanJXiaYYQZZSMMnvvr6+9QJkqcFSBmpF+I1VMkoN9yoRs/+zjTIgKxs8DuceuxjPvrCQHlleWOwBeln1IJdKYsJkG/5ydw5Tv5GkF1Ef4vSL+tdbJsTSNMQu8MZj66OyhKzK58SOO9G83VxDMU2eJuZ9eO89G9q6uIKHjCkzEw7XYkR6aPhd5UI4acb1l1nR09cAi7cPye5OHHV4Flf8zI2gj+laVITR3Agxru4jGyl6f0vFQQ6MzNUiVSD8YKoaqIoRlyoxDC8QfpEHEHDZmPaXodiGvlqRDKvY8St1diztc+H04/P4ZN4UOAsh3HOfF7vu3oIPPvbizpv78O8XG3HODRk89PvlmD3Nh6tvYQU8TwZZhxkfzs/j9ae9OO9nVKrReJ4hYvqZD1k3qzySc5ATwmauQyIZKl4PCxb4cMUVZvznUwdq8/4NGmSJcsrG/+VY7TFjszLVLoPqWALzbr0Tn/3tSdQQgJZKjo03cwFRq1vyZRRrA+nZhnLj/erBotwFtxogX/qgNdB+5WHI6C9ghHny/QwrL3oyfGhKxBFmpcQZcw7FZicch0RdA4GyC7a05LvqRUdAR0BHQEdAR0BHQEdgw4mAUjfJ/EjZryiQVcnUvNK5rHoGHUj1JfNLeY6XZzfJ/FmTRbYnBvDSF9X+oTwnrsk+Rvu7xv4YVV3qRbHEwGidU2oSr/hApUDlaMZDg6zRjP4Q911ONaQq8KkqDmrCVmmQpQYhVeFCBplIJLLegCy5YKVMq/QjkWAtQP6WH6XWGuLhWLuvlQFZmeA5uOiMZXj2qTZESGk8PuaER+g3ZArjyFPDuOgCpl3Z8zRCz/PtBPDnu6w46EdTMGHKYhIm6lnMXqq1ouLxDsRqmHvIgd9PEOUkXKLChLbZTCGcglhqCcGXAB8netMOfH/XMFqWjKfBtgezZybwm/taMaOZvlwdaXjrc+huZwqYbTZVYR8yDVCkqzRG5/6Y/bXKYJ38w8HssFCilsbtrGTHNLVskkAlG4OHjamqquL+qQYj3GIGKp5+yYtbb6pB60qK0OwuXEwD+8N/1MMuWEGOhqvOqsVbr2Zw9jV92GG7KkxpaIYjOI9m7cB//wu89nQAZ1+eQKyTVe6YPtaf8sBN/zBTxoku+mO9/oIPy7+sxodvRfH5Z0G0xAjWasPwh6s2bJBlppuapOVRkZXnASHahjeTwqePP4UV/3qbhuqr0n+NKiYjyLLRFH21IKucYup/ZallG8Z9DPbwYFSUGn0CBmvDQHJ+I7Ayyq9L+ynbNCpV1d+N61vEHyydRY6G9GFWY2zebw9M3P9biHsDVLMx6VZOfr3oCOgI6AjoCOgI6AjoCGxAESgFWcZ5USVBlpqTGp+9jJkC6rlQQSyjwfvqwj3Q86GAG1FmSWpdqc/UQMqlsXo4jc/HA0EnowhD/i4AS1RY8qPiPdB6xvnvWO37UNulQdZQIzWK3xtooqekoArKlMoyjYqDSjVdqbLUZFVSGcUfa6jLaKYWyqAmg6LkgKvUJ5UeOdT2D+t7ZUBWKHAUrjrdjSceX0S/oc9YqU88fXzY4htx/PrBXkxuisIi2VWUvnS2m3DxWU7M2nYKzbi/gD3voUorgRkzUth3XyqVZACjv5Ecmpde9uPz5RH6EflANy2ksitozu2kWoqm3pYG/PH3HfRAqimqvKZNdOG8K7ux1TbtaG6wIBrO4tqz7Vj0mQ35QGPx7YiAK0lbM0vFQL4pyRRNwWnmzb+5qASaOTuLzTetxWfzP8H3DvNh5vasCJcex0KCOfz5Hvbluhoa0+dpEl5gZTonNpoWxm8f6cKkOr55Yf/ioWm473dJnH5VGEmafbstzaQQfVSUJTHvnTze+1cDTr04zCqKDnR1xHH/HzPY/jv12HHrPuScXmzTYMYm2xYwcbIHz/49j/Z+M4LTmAIZcm7QICtLjyp73gKTwCyqp1jfBUEXgeSSpSh09VKlteqmNhDIks+l4uNqlzKKrMHUV0O9Zsq9FTI+TBkBnNr+QD4CpaBrdW3MsFqmh3TWnkrT+J6eYI11cE0cj2SeJzwlhjnJ1dWLjoCOgI6AjoCOgI6AjsAGFgGZFwVYSEnNkdQL/pEEWcaXjgqmKYgl8w35byWcWF24jWIE2aYSdYgqS1IMSxVfxv2OeDbOMM8TNf8fbE6v4iN9VD+r89VSzSmX6TXMZq/T1TXIWqfhrszOiqkw/5NcqgvWeFKOFG1WA4TavhjwCcwa6qJB1uAeWYngd3HeSU489sSbVCD1w0w/K1c2jKOOyuDS6wkaCsylE4d3/t9yekOdcLQVi1dwop0mEDJnkWaVvu8dnMJNd/TBI17dnJQvWmHF2cdOwvsfd8NHZQnlZ5Sa9nFb9YhFHbARdKSzJjip/nKZ3QRDvWhsasO2O2VxwMHVqK3y4P3XEuhqpSG7K05wlWHFQfoIsbJcgRN8q8XJ8zBXhCN2RzsKsQC22SaP73yvCh+8vRzjJ5lR3USjbqY13nP3VNx1Sw/aO+jJFfyY6rJN0NeRRUNdGKdeZMZpR9Oni8sX85vhqWtB7biiBzjSzGAkJ2OZxlrMeyuGeW/YcNLFBHOsdti1xIwLzkjhmJ/Mwl47fwr6iePArZtw2d292GbXJN59C7j/jql44ql+1LgDGzTIShNc8ogSVq5SXcWz9AvCr080AAAgAElEQVTjsTKlM/DQpL1HTMP+twx4QyzjpWcmCF7dUqqwku8OBo7U/kt/D3UcKfc9tV/jb+ODzEDtilhoGk+vNC/jlBWvQSrQzHwwyGcLsLISY44x1IuOgI6AjoCOgI6AjoCOwIYWAXkuUiBL5pVKuGCsAFjJPhuf/2R/xlRCZTQv+5PvlXtRqqosqu/Lb2UnI2BO+mVMv1tfQZaCfUa4pVIIFcQyHqOhQMBKHtPR2pYGWaMV+bXcr5yYcpEX1TCEWfJvOYEHWspd/GvaBKG8sk8ZNGS/kla4SqWzyui53DKaIEulZ47V1MJC8Gycf0ocjzz3MKRoXC7UjG/tswxX/DyD6VOzyEf4loHQysa3C8u7zTjpxALefb8BLk8DmdXnMPcGcciRKfzqrjYU4mkqnoAFX/pw9Hc3Rk/SxKJ8LbCYi4mHVGAxZZFpff3RXngDLiqhmAbIqnbplABS3sB4KN3WIL753RaccUU3GhvAKnGm4qTezN9Zfs9ELyaLk2ma6Rgr16WQsgRJLkL05yJzIvMokG+2tQbQsiKIFZ3duPmWZqYGfolJ0yeiu5dpjlX05AoxHRFhTJ/hwrP/AJ54sAX5tB0/PI2ALBVB52If253FuAkJmBmT+e/b8MYrZpz60xSYSYfOlU5cdLoZh5wTxPf2TiHS2YMX6aF1wLFMoyPIY7YYfnHVLPz5/jCsedcGDbLIFsHifvzhseGNP8XKgqRaEBN1h9VGgd7qQQy1XKu9fPNlOE6pVLzcWCB/X5N1Bnp7tDbAfrBxKkOVoUVk2cXUWY6xTJ8V+aF8JteDXnQEdAR0BHQEdAR0BHQENtQICPCRlDQjyKpU5orxGU4phhSYUcIM9VuBGmWTI+1Z3VKaLWSEX7KNhoaGYp+U8EO2pQzg1wdFljFeKhYqNqI4k8WYbWF8vi6X7bAhnMsaZK0HR1GRZHUhKrmlGhjKpdVUoouyLxnQJD1PfksbQqFQ8ff6ArIEwI1Vs/eE7SxcdqYHj73yMIVXIVgzzTjmuAguuzINW4EVBFOUJWVIhwiJOkL1+NGcAj5cYCfIoidVthWZqBWnnGXCpVdkYKKPljCrV16z4rgj/PTKqqIZepLHyU7TRMKqfAxeP9VYSW6bSqxs2snfS1DITSf8EEAVRc8yH6ZMjeDKW1qxxXbMUexwEYCleJOzMp2QzaAnVz6fRSwRQU09M/+qWeaV4MSSYzpbP/2ZaNOVsbrwwjPjcP6JXaymNxM235dsfgCJvqkw+V+Fy05lWNiL+vpabLftu5jc3IRjzk4QsjGVsD+AuY9ZCdOYGtggDl9JgiwL3nndhdN+SlNuwro+Vm4873gP9jy2Dycc3s2d29DOUAUDOTg9frz7Zgrnnw8sbq+Bn55gG3LVQpvFvuomnVuV/ingiUiScWOqIdVEboI/tQwEhcqBrHKguhR0lbt5lm7PXAYWldt+qQeCurGX9ln9u/Qtn4OKtjThVY7nUI7G91JtU1V6kZcGltV74VdiiNXb0BHQEdAR0BHQEdAR0BEYlQgoRZbyFFXzvuHCHgWaFKBSKi8lyFBphEaf5zV5UamUR+q5rjQdb+LEiV9lMRlteIai9hqVA2HYqfSlFPxJu5UCS5nzG+FV6fPvaPdhpPevQdZIR7gC25eLXZUhVZJLOZGHSqsr0ISiekIuHKkeIcRe2iEVC9VFVm6iK20YTUWWyqEW4z+JpQA5WcoZ6Vcidqt2RGN5ltUL1JqpdmpCsq+bHlWXwRe4m748/HvwW/jxMbPwt2dfhqlqObL9jZg5JY6jj4hh2tQ+7LaXqO6Y8MTv9vWPw7GHBPHlCvpKFfrgRj0K3hAuvjKLHx5J9VZ/uKhg+tujFpxzFvOmq6bDxap2JpskTJloAx4rQignfbNyqThTDd00Z/fCEUggSj8qK6smOgi4Er1tmDk1CL+Dx50Sp2yOlfHsZuQyYipuRX+sC76qNPbdf3ucMucT2P08T1kR0dLoQDoexXPPAw/euzHenif+XgG4fN1IJZj+JoqtTC2hWRvb4aaiK4oqx2a46bFXsPM2glRyaJk/EQ/fuRynX1wHb20XrPZqmsCn8MF/TDjtElYtjImfVhDHHGjFPieFcOZJLiQyTMkkcHBaGtG2og3nz6nG3P9Mhn2iFa5Y7wYNssSs3ETpUJ7HyWJdJZ/K5lhSmS774u5kYvrp6lL9TDw/h7OUgqZy40Ep6CoHsgplPLoGetAytkEenIw399IHGGc2SV8xLgSCcp3mmKdqJwR0Euxm0qwWytRDvegI6AjoCOgI6AjoCOgIbIgRCAaDX83vpH+VAlmqAqICTkr8IPNJmYup7CI1n1RZRsrPuJznk6yvKhSqjCX1IlKe9RTIUsDMCLrKPauO9nEuBVnq35IyKXPxUiXWUNs70Avtoa471r6nQdYaHpFyB19dIMbNGi8U498HUi3IhauIsfqtoMsaNrWiX5dBQaUVSh+UP5aShpYbaKQxow2ypP0KABoJflFxUcYDaNjBLAeyfCfg7FOzePL5l2CjitZExVPCkkAubsY3d0niz4+1w0p4g5ydJuxuHHFMBB8snMSihDWEQh+hsXo87n50EaZXBWEPmhDq78OlFwFP/W1LmF2sCmhnWiIHPRUD6bMcMzm3RKWWzrTC7fUj1NmENCGVp7qV0DJLJVc94jGaq3tqkIqn4HaRpMVc2HbbJM68IA23bRm+MduGejdxCfdBWoUPPqjCn/+UxFNPxdHe6UGwehJy3mXI9FRjXB3VXtEVsLN6ZCZZB0e6mSmTH+DyC6M44fQqJOlQ76jK4LWXbfjDDR7c/UiC1Q+5T4K5d94EPni9FqdeTggYdSKSSuLgXauw8+Eu/PyyVhQSjJvLgvfer8M11+Tx5tsFuFi10QVKbws0fo+24fl/3oLtd76CJRS7ETY1szrjC4R0uiLdsM9vvQEdAR0BHQEdAR0BHQEdga9ZBAZTAqn5kXGuZ3yJtrqsmnUZQgWWqquri3MhZRmjMm6G2xYFxFQ2kSq+FY/Hi8KCSiwDKbjUfG/SpEnFXci8T/pmBFryuUozlP82zvGNKYuVaOPabMNoH6SOh5jYq6qEa7PNDW0dDbKGeETVgGT8rU54ZSRsBFZGSjqYh5XatVxUsq76UQDL+NkQmzliX5MLXQEfaZ/R6H0geDdQQ0YTZKn2KIItAEfBrHViiDcEkHXOaTk88dyLA4Ksex5phzNOUMMUse6wFcccU4f3v3DC5bbCzMqBm27SgnseKqDWQ+UWKxh283sP3XU8pm5yMA3hk7jhF9ehq6ur+NZiX5Y23G677YoVJx9//HF8/PHH8NpnIRxqxaxNmTbK1MRkvIOVDqnWSk0gRGqhaopAiPvKmTrpw2TBHt9y46Kfj4PTwZS+PB3ZqQhK9Xvwr7kF/PmOfnz0Xh0zGqfC6o7Sr6mVSqFq2EniknETPbLGwVxFg3qmc6V6I9j7O224+UYn6sfHkacJfc6Rxk1XVOOjt7249YF21FczpZKVFt97rZqphcCJl7TCknKgj2DtyL2mY8puIdx+cy9TIq3obk3jN78E/nSvG1bfZJ6zTDO0JmnYzbRDDbJGbHzQG9YR0BHQEdAR0BHQEdAR+LpFoBzIGuhFuZovDnX+NJIxVSBHFFlqrqeyWMrZRAylXdJH5a2sFEVSKExAVqUUUUMBWdJWlc5o9MxSwEv1pVJtGkps1uQ70k6Zw4oaS8HHShyfNWnDWPyuBllDPCoKKg3kU2XMX5XNqRNLwSyVvma8SIyDmHF9tR/57lih9apPqh8SAwFZIgs19rdcKEcTZCmqLamFssgAqlRJa9KHcn0c9O/DBFn3P9YLc4SKJ8KfDlpIHX3kJpi/HHA4IzD3V+Pcsz/GuRcSalFpRSEVXnzNjC/fvxvnXnkkKwVGcdQRhxeBldvtxk9/+lMcdthhaGlpwVVXXYW5c+cSUgXoTbUIDzxjxaYzmDoaSVBBJ4xqAsweVkxMSToiGRl/HPap9NViup+nn35XFGE5LUjRX0iqDOaY1ZYh1LJZvUwhNCHNL9hpPM/EVKZB0lMrPAPnnBzFS2/QpyvoRq27F7/4bQN22nkl0ybp8cQuJvhGaM63p8DjteKWvyxDtSvBKos2zH0ugCVLEjjzihhM2Sq0h/owZ98ZsIzL4A93LEFzAxtAF/i7ftOAa67yw1FTw7S6Nvp/0Rw+vWGbva/1ealX1BHQEdAR0BHQEdAR0BHQEVirCJRaFZRClXKwYbTBicxBlYewtFUpf0rnrmsVnP+tpPqo/LHWtOp9uX0PFWTJdlSFRGXZUzpvV/PvsQIZZa4q/ROApVIoFSsYSjZUudit73/XIGsNj6CcPApmqTRAZYynNmUEWfKZ0b9F/c0IshStL01BLN3eGja1ol83XtCiZhIQJL8VyR7KQDyWQFYikfg/IKuiwRpoY+VAlv9EnMPUQlFk2cVwyOQpphbmExbsuXMCDzxGw/NeKqS8BbAIII48fCo+XlrN+LehzmPGk4+mMXVGB/IUL2WYhnfOKfWoq78Cp154ILo6I7jonHMxf/58CMgTeHXwwQcTCi3B5Zdfjg8//BCJmA9e90JWTbRj81mU+1JkJX5TiTj9syxpuCxFp6ViFTy7eSMkUivgq03Sj4vfk9Q8Z47ftdCnir5CAVY2LFDxRtMh2mrB5yYH4+pulw2tHW6ce2YYb7/RzEG5D1ddOQnHnEQi10+C5eSPKYEF/OcP92nCN7YB/vD3DlhT9PXK5vGXO+hfZMvgmDP4VoX97E3mcNwBk7GsswaPPbIUU6ax+qKXpvAfunD6sdX4YmkTgs1LkIoyBdJUrxVZI36S6x3oCOgI6AjoCOgI6AjoCHx9IlAKsoxgZLA5oHGeOFwz9eFGWtoigERedCsl1nC3Wbq+gmKSoSRzZskIETGEAlvD3d/qQJZ4ZJUeEzWPV/5cxoJBpQq74bZtOOur9EaJk6QUqgwvYwrkcLa/IayrQdZaHkVjiqEyYJdNlaYeGgFQKeBSux6o4paxWUOBRGvZjSGvpuSgcvGLJFQGIOW3pCSj5TY2miBLHQeRZSpvKGOfyr0xKde3sn8fIsgyemTFzUy1+wpk0Si9IwtH0Iq27ix+dHwQ/3l/GhzWdhx2eBq/uk5Ky/bSqJ1eUvM8OOOE8djnB8dg/4P2YDqiF5dccCYWLFgAKdV63XXX4ZBDDsHKlStx7rnn4qOPPqKayopkqAe77WKB29IHW76JpvBU3BEMJZIW2l57qLIikTIRqBEifWPLEM74iQM2C43Xw/TSMnvwj8cyeP75AusLBrgu4ZczQKomIjIxr2L1RBq+p9GD9+ZnkEzNpMjrM1x5mQcnnvolKy2SvtGYHME4Hrzfg4vPtmDvgxy468+9VIXlinDu8pO9mL2dFUdQ0WXOUXmWNuOo/Wbj3+9lcN3Pu3DqBSRv5i4kCNBuvJ7phbduDrObRM4UggM1GmSVPUn1F3QEdAR0BHQEdAR0BHQEdASGGoHBQJbKypG5Uumi/jbQukPdb6W+J22QuYEofoztURBluPMjWV9lwKiiYQKylF1NJea4awqy1Hxd+WVJW9Rc3KhyqkTbhnOc1DxVQKMcH1kGaudw9rG+r6tB1hCOoFFeuboLWim0jOmHpT5XpWBrsEFsuAPHELq1Rl9RF5OosJSaSZn0qVzdchscTZBlpNqqgoa0V+WDj3i8hwCyzl2NR9Z9f28D6I1lZjnCFT1xnHqKHW++0YSNp3Xj5tss2G7LMOwWBxKsRnjZuQ145CkrDj/xWOy6+1awJmpw9TUXYOnSpUVF1vXXX4/DjzgCIVadPOGEEzBv3jym3zkpm7JT6UTFYSpB8l+NRDaNgoe+VvzcZGURghwHUnMUNqYI7vedGG641c+KhmxXJg1bdjtcc3kH7rqH1REDDUgShuWzNqYLuouV31LWENfvo+rLQjP5IKwuM9dxYFJ1J359ewhbbJdZlabIYoYXnLgRHn44ilMJyi64fClsIaCDfpDH7rIRDj05iZPP7+SRy6J9kR+n/dCLT1tWYPftgF/f44GTijGLP47PVgAXnzID/37VgsbJhG1JhwZZ5S5Q/XcdAR0BHQEdAR0BHQEdAR2BNYpAabaNylZRCiejyEFteMTnHUPsgbRDij6Vmp5X0idL5osiepB9yRxS+WMNdf5YriurA1li9j6Ygkk+V5UOlRm97EuBxrGglhMBhoAs1UfFJMbK+VPu2Iz03zXIGkKES4lsuZPHCLSMIMtYkdBI442piQNtu9z+htCFinxF2iFqLMltVjFRRulDodajCbLUgCxvA6Qf6g2JglojHuNhgqx7CbKsSVE4JdDSl8ZxR3iwbKkfR8+J4sJL+2GjEstirseLTxdw2YX0g8oUMOfkE7DHTruga1EEt955I1pbW4uy1KuvvhpHHnlkUVV37LHH4j//+Q/TAG2UFTvpb9XDAn9W5BEhKmJqY7YWLm8K0VCeQCrIVwFhmNIJfO/gLG66tQY2sIJgnKmmFEPdeQtw1x115GH1iJk64ODga6GUym7KoT8TRE0gi56OFvj8U5F3h6nIsqDQW8Be+67E3bfxbVBdCH09Phy5Xw2WtKRww11JHLhvkr5fcfz9nw5cf+ZmuPCWT3HIkTFYoiaEOy3420Mu2MfFsenGG6Ghph1N1QRyrNJYCGTw0F/r8OsrPJQw01DS4tcgqyKjgN6IjoCOgI6AjoCOgI6AjoCOQCmUUnM+mVMIuJEfUdLIXKlU5DCWoicVC42+zNJeabu0uRLzI7U9+S1qLBFFVApiKfCk4mmEVrIPVbVwsHgryyCZiyuYpUQnQ5nbjuRxFIglP+WKxo1kG8b6tjXIqsARKifzUxeHMpYzXmSDKbKMF08lBpEKdLM4mAlFlx81cKzJIDfaIEvarKSZAnHUG4JKGhoOGudyICtwEs4dwCMrR0L0zV2S+CNBlj1eQ5DUg+5+Jw7eO0DA5MENvwK23G4JcgU7QqEULjoxgOepQrKM8+PMC07G/rscjYUfvIOf3fhzdHZ2FgfEa6+9FnPmzCn2/wgqs95++20qsmyEV0whdHXBlNoY8VQbqqoSyPROx7gpX2Dv/aJMYxxXNKcyZ12YNasTBxyaREEy95hymLDFcftN43HrrxzIe30w+Vj1kAbv+ZADHqsdMSvfekQTqK2hcXvSg5hUMXHTYyvqhZdVBa/88QocRpXZu/PMOPHwPAJNftzy125sO5EpiYkITqYv1sqP98Ktz/wL0xvTSLaY4Gzg+dhthnucC/2pfjzCWBz/oyq60efpLxZG2ufCDRfU4cn7maLpCGqQVYlBQG9DR0BHQEdAR0BHQEdAR0BH4KsIGBVZCoIIfBCQImonNf+Tl+hqTmiEXqMdyhoWRzLOZSsNsqSvAsak//39/f9n/lWJvpdTZBn3Mdj8WlU0NKYZjvb8W/liKVZgTHtUQpJKxG993oYGWevw6BmJvJH8KrllKU1eh00rknilEhvogpeLR+CPMnlXqYbyXWO65GBtlvUlrc3n8xVpvAxkyuTPWD1QATK13dLtlQ4qxhuBsf2lFF1uKBJ/aYP8Td4GyKL8zUrfDJTCRtWe0tTQUmWa2k7pDcpMkJUj2AnUmuC2NSPV1wOT7XK4vXfBRiuqXPUh+MnJTAl8/iVkcmkEHVRfpXvQ25XHNw/N4eF7+xGL08zc2YTlSyP4ydFRHHe+Gd862IW8KYYusw83/NiC5x6itxXX99T14cxzzsFxx52LDz74AL+4/mb8+9//xoQJE4oG73vttVfxWGy//fZFpZbdxvbRkN1qobk7AZfNXuB2wlR6JbHdDpviL/e+u+pQMMUPBcq/iKkQJ+jK8rsUQcXoT/+7G+y47+46+rbTT6tKCgIkmIZogsuRRjbjW+3pPLGhH795qArvvxnCL852Ysc90rj2vi6Mo1P8a6ykeOLpdajyhHHJ1SkceHA/DdzpDe8VE/gC3nujGn96YgY+eettXHc1sNtuzTywfVSBVVF95sNDTy6gp9Z0xHuAuS9dgNlb34ZM/ycwOTdG54qnEPak4WD6pF50BHQEdATWJgJqvJf7jNzXJHVC7jWqIMrabFOvoyOgI6AjoCOw/kdA0sIESMiLZJmHCMyRH7k/yI/8Tam1pLcqxU+lIw63Ml3p/M4IrGTbct+StsmLfuV5XKrOqtRRkKweJYaQfamKfMPZfjnYNGXKlLKbN84ZjUBrsIysSqUeKkCltqfUYRIbOSZybuhl9RHQIGsdnyGDSRilGYOps9ZFEweDUUagIyBLHtBlADaCrKG0TwZOASfBYLA4iIVCof9fvq8atI3bUwO6Kgcrf1OTBhUzIzxSnxnfjihqLdswgiz5TmmlitLjUEru1TEqBV3GnGVjP1T7LSzIly1Y4KsufAWyLI4r4QvcCTNNy+E7BKcea8Y/Xn0LFpuZn1FxRLP1bMqLTXeL4ImH22mazuJ+MTFPN+O1Jydjnx8ug4XVAjPxalx2Yy/+/if+LTET9Y0+rOxeSLXVqQQ5NyAS78SnH80vemFJVZJvfvObCAQCeOedd3DxxRevumnSoj2fsxBkOXljJXKzmlAwsXohJVdTpjbhyku/wGabjUNVnYtQajmS8Tw85FkmC2NIXy2zbybOO3kpnnlyHHJ2LzK2bhrEc1LHNEWbOUVfrNWDImvGhH1/EELrojQ+fSeA0y/24Mwf92PR8jCuOTOFl9/aCrnM5/jJVRmccU4QmagP8+eF8cKz3Zj7VCOWp8wIr+jD0YfV4bo7liGWyOOGi2rx9PNORPMOWFwEW+0OvPD0j7HtLr9nDBdTdTYZvW2vIsLUSRf9vPSiI6AjoCOwNhFQ9xJ135GHdbnfKduA0ofhtdmHXkdHQEdAR0BHYP2LgDxjC8xSxabUnEUBE5lXlb6Ir3RWTqliSc3h5HMxepc2KVFFqUCgEvcvNUeS+aP0V83LxhLIUjGStimxifFl1ECqr+GejcZ5v3F+KXBRwKKcM3rRIGtMngOKvis6rwBNaWNHG26pdkl75YIWmKUeztfkLYH0U+S1VVVVRTVWH43GZTFuYzBIpCCbERCpAcVIxUsVZcbBVwFEAVnSFmN+dum2jMdgqG9EjMfJCNqkf8UfKrIEZPmZHeiyNiHZS9BjvwJe/12wUpFVCB6KC06345Fn3qDYicoxEwevZAypuAtb7uHA448u5j+zHNS8CHU58MQDccw5y4tYXxVuu64Hf3qsQA+rCVQo0ZTd1kOxVBq11Zvi2B8djx8cuRvsNFzv7e0txl1SDKVi4TPPPIP58+cXb7BWC+FkngbsVg990DK8oRFDsR2JZAQutxXBgh/143ux814p7HugHdM3SXEdeqVRxWWjAf3cV6fh2ss+w7LFG8HisyNd6IDb6kWayimH1Yy0RaRcgy/5uA/uqhamLXqRp7/XocdlcdDRHrz2dAp/vKGAHivf3MT68e0DbNh6WzsWfpTCvHe70E6fLGvmm8i6l8BO9Oe3uXHkmZ/SoD6Ku29sQMpkhy9Yh4zjQyTamvD0kxdg8x2vgc3UyaqHUxHtfg+dll442A+96AjoCOgIDCcCch9Q97Tm5uav/rvcG+Ph7FOvqyOgI6AjoCMwtiMgcyilwjIKB1SmiIAL5YOk5h0DZcmsbS8HgjDqs3A4XNysmrsYFVyVmIMqlZeAGflREE3dK4cLykbi/qqOgcx5jXEZblvLzfFV7CVORoP3tT3uX4f1tCJrFI+y8UIxGsFLk1aXJjdSTS5VGRkHNlFRGSs7yN/WBGTJd0UNJDArEokUFVkDVcgYiE5LbIRKqzKpykBR2iB/U4OMfK7aJDcNNSCoz+S70gb5LYOT8S268cZiXE8BMLnBlG5TrV9qeG+k+l9NbJiClyecktRCj318EWTBehlTC++miTuPt+84XHJeHvc99m+YnVk4KL9KRXu5Tw9mblWFc84k+DOlqb6qRXtbGq8+04NZ2yWZGleFuU8EkHS4i2qzjLkbdg/zz7NWdLQXEKjyEzoFML5h4yJElBvWwoULi+mdArQkHsWbTDbGuJiZYuih4spUjI3dzmqDafk8i2yOhoOsXGhGPwfXML4xy4M99hiP+qY0t7OYyicrPnmffgCmGShYWbnQ2g8n0xRj3VkEvAHELTTTWs1C/sa7aIqpkwFEI71w+8KYMDGAvjYr2lfYUTUtj1A7VWrOFI8xgWo0SGCXQ9bWz/Xq2a4WVm2sp9ovSfDGaomFHIFcGn5fkJ5cHTDbmOrYNhGvv3w5Zu10KX23liMcHY9Yx3vodffDTU2aXnQEdAR0BNY2AkZlsIyp5Qxm13Y/ej0dAR0BHQEdgfUvAvICXdS6qtiUmrPI87Yy9ZbP1vUi8wFlfVNpiKXmaTJ/kjQ5UX9VEtCNdKxUXJS3mTEtsxKQz9h+NQeX+WZRYMDfeikfAQ2yysdoxL+hjMeVX5MRElWa/q6uM2pfRsCkAJvAJ/XfRnP0oZJwo0eWQDEZOBWllwFCtqM8s2TAk0XJXNW/FTCSi1vaquKlvqegllJBqQFUPlcDggyi8m+5magByrgvJSlVeePyNwWwjLLb0n2pShfSD7Uv9Zlsy2YyFxVZArJEkSUeWasUWXfCQkUWPOfh/JNa8PBTnyNQZ0OyvwuWQpxeVS4k6YGVjYYIZaqptMrD7swg2u+mR1Qfwn1ZKq++QfVUDpEwFVKsNej1ix8XwRnhk9lsQjTeReJHU3Wvt9hvpahTfi5FSJchqKQSym53EwyZGZtVx2PVoM28SH4scmCLwC4CuXw6Q5UZzfO5felnwhaC1TwOFivTafIRqrUICvM25BIWeFxeMJl0tddRzsICAnk/bFSCMT8SmaSL2w+wXxm2KY7uCH2/7NVwuClLTvWyD07YCayy5iRSGSe85g7E+ptgD3YxHTJIkFegN1eCFRUbYbEv5L6b0LfMgqefOgXb70lX+MJyqt1moLf1dU1KlAIAACAASURBVMSDaZioQtOLjoCOgI7A2kTAqAxWafCTJ08uvliRyYs8lOpFR0BHQEdAR+DrFwGZ4yhoJfcHeQ6XeZ9xrqfmDgpoqbmV8SV7pSOnRABSiV7N71SbSjNkhrNvJQQQkFV6L6xE/8rNk4c6TzVm05SKSYxCDjX/k5gMddtDiZ9SqinlWiW3PZT9r6/f0SBrHR65wS4SlV6oFEejocaSMBhBljyAK6gjF7CAJ2P7VdiGeqHJuqL+EY8s9VZCBnb5bwEkAllkW7IvNcArIi3rCvySwVAGQmmbfEduBrINUSLJZ/Jv2Z58Tz6T3/KZbF/Wk+3LfqRf8pmqIiJ9UYOrkv/K9mQwUW1ShozyPfmOUqjJv2VfChAZ1zMeT6/ThRTT11z+DG3S65Ho6SqCLH/wbljoeQX3HNz88yxuveMjpAoxuB0FqpMKVHHlEY5nCYl8RTBF73Q4XKz6Ec0xni5CGwIoRIoVAWuqxiNDvy2JjctNcJZjPLhTl8uDXH5VDr70Q9qr/MJEoVUEbeZV0MpsljcAq459gTBrVd68DdFsF9VaPjgsVYReJu4jQfVVHHbCIpj5k50Ek5nS6Sw/s6tzh6DL6mCbWL7Xuspcf7Alz/2b842EVF2sxtjP/vrBXcBCUCVtlYqJqTTfZBWiMFsYD5uLdxA7Denp5ZXjWx4rY5B3I2XupSKsQJDGPhKiMbeQb4D60dXpwKzpE3H/fd/G1Nm3AtEO5K2z0b3yWfTQ0N6RX/dvwdbh0KN3pSOgIzCCEVAPoOo+qhVZIxhsvWkdAR0BHYH1OALyHC5zCPVy3jj/EpCl/LTU50OdZ61pSBS8UiBL1ldZJApkKQXSmm7b+H0lRpA5oMw/jMtYBFlGVZqKiWqzmiOq+d2aZCYNJYZG0/2hfF9/h+csDxjlFnpZVxEoDbcaoBTAURd8aXraumifEWTJ/lSbVF536QVt7Eu5gVa+K2ooAVmq+qEMAGrbApjk3wOBLGMqoKqqIesJPFJKLwWy5HMFvGQyoYCXyjVWIEvdRCTeStaroJWqoqjgltx05DNVdUS9UZHfKo9ZfUdiJJ+pvqm38x4HTdQJXQRkWQt1iHd3FqsWev33wE7Gk3XOxAf/+RZ+dvUneOf9j2ikbqdVehaJTD8rB06C2drHNqx6i+N01hIg8U0/X+iIF5bT4SVkpPqI5vCy5HOEUYRQNhvVYSaqrbIEZbZVIMuYiintVDDPSijE8BfTCIvHWYRRVFwVSM6KNzZWKiwQKuWprSpY0kUZdIGfpZNsZYaqK7ufUKmb68fgcvr524lMnqbxBHKxBD+jj9bqliwkLs2MUS/7SkgGKucgVROpLEvVU6mVIsiicoqAykHVWDojRviroKWkPKajTButzlF9Zi3u1+UMcnuEmbZ2ZBMpxNIBnH3Objj/xz64PH9Apot9sdAjq+9F9PG+yq7pRUdAR0BHYK0iYHx7LhuQ8X/8+PHF8ck4WVmrjeuVdAR0BHQEdATW2wgYFTzSCXnulmd5dW8wPpevenlsKc4j5P5RaVBiDKIRZCmhQmnaXyUQgVKbKdGBsQ0Si9FIp1RtKAVppXEYCLSpeZNRDFGJk1MJIeTYq/NkNGNTiT6ti21okLUuojzAPozqJqV+koFN5U4bZZ3lIFElu6AuWvmtqksohdTqBrhybTR6ZIm6SymBpO2yLxlQVXUGFQPjv+W/lemeAkUCl9SNoHT/xomFeluuFFlKUSX7Vuur7yh1nAweArIURFNpheq4qHar/SiVmHxuVHLJ+rKulR5MxDrF1EK3rbmYWiggy+O7s+iRFaEgyO+/Dq++0oz5HzHtLZqlQkl8tZjyZppKYkVvKk+EgInQJumn6qgVeSqhrOYqWktNQN7Bz/MrCLjiVEq5kU0SNFFlZBWjeUkFpLJL4iVtU6mWYvwulbWk7zkqlxxOpuoRluXpz2W3s8WmVaVxszSw8ljsVHhxH0w/NFmYu02FWzJLzy6CL5eLcYrQ18tDZ3cz0yDTkp4YIPAiOLPxrRON3u2JMrneNvpYFaqYmkgcl6SCLNkIm7uH2xAQ1cAUxjxyTLFclTYKQrMQ1WGEWHAgmQiz3zR2T1NRZqcay9XPGLHPiTr2ncHlNqbN3Al77UNoabsDzsK/aAvvojqtET0dTyDEvjr4P73oCOgI6AisTQSM9wV1n1Qga222p9fREdAR0BHQEdhwIlAKRIqWHMwMMVbtU3Mh6bXKLKlk1bqB2qBezKs5aalAwXhvW9ujIXMOmU+JIku2Z4RX0v/R9IJakxdNA0E9KV5WqUXmiiKYUPBK5sKVPP6VaudY244GWWPoiKiqgErFM5wBpBxYUiBGdV8GE7lg1BtklZInbVqTC3114RQ1lCiy5MIXs/ehtLGSh0f2pyBT6duQkW6LVC1UZu8CssTsfZUii1ULJevOZWEFPRu8ddWUZxEEZSaRiKWpgmojyLLQ530KX+NQcWXhoBlrBAKtXImG8AUCLvts5Pr6YamiwireBotpPPMPqZ2Kfw63ZVuqsVqAdDvgnIyiVZWH+Yk0X08nIjSGp2l6f5pm6HX8TLzJCKwSHbB6CaUybIvJTzi1FIXkDJgcnUzXYzpnNUWcCbYx1cQ+LYOZHlhI84cKqnyBKZOscAgEuT3x16LCK0+j+qLSKyCmWgRiX8LqmYJ0LyuYsIojInz7YI8hEaqFq2EZsmGCMpeYchF+OZlfSM8tmAn0zM2IR5bTCL6B+2YsMoyJ/XP+nX+zc/9MbUznWBHFXKBKi6otpmTamHJoMtEgPtvCz9kn6rxMGSlna0YC0wiy/o4w13XlV5/6WMnzUG9LR0BHYMOKgFK7ygOo3Evl95QpHJ+4VCJ1YsOKlu6NjoCOgI7A1zsCcl9QmRwCLGSeJfcR5RWsXoLLvExZo6iIKeg0VLWW8YW9ulepFy4iKqiE6so4p1TzKaOgQCCWqlhYmoo/0vOvkT7TjOmGKhWzmMnyP4se4/5LgaGCeEq1pryLVTyHeoxHuo9jefsaZI2Ro6MUUAqwqEFGDW7DaeZAg5TavhpA1H6M7VAQq1IP4qMJstRbAGVkb7xpGN+IDCfOq1u3HMiK9jvgbaayiXCJnvBUOnEClGkk8OlGrLeBYGlFkde4mC5oc1ENRU8sSf8zW3xML2RlwAAN0oUZsREO3vgSuQzZmBfRWBxuD2+QZDiJmIUQyIF4Ll7cvtPmLKYduv1MvUuyyqN85uQ2Uh6a07uRjMdoLE9lGCv+kcPRr4qeVFRh5VJ+xGJmBBtDhGYm7qvAtnK/VgKyNKFUlibzrFyYSFFFxfV8Hi/TD2nub6NnWSrA9EoventaUF2TQ3+I3mmmiciYOuD01FBd1UqvKxDwMRUzlaSHVQ0cXqYQ0hcr4J+EdGEB/b5WsSsTlVtOD1VaUuVFPrRxZ+KdlaDXGvto9Yk8l5/3EYpR6ZUvgqwCoZaow0w00Z9RBFkRB72/qETTi46AjoCOwNpEQIOstYmaXkdHQEdAR+DrGwEBIEoRpdILB5qjCNxQP6VQZCgQaLRAlmqrsoBZZUnC+QJ/FKCp1PxytM4iNb9Wajpj2mHp/L0U8Mm/lZVN0Sblf2ISIwAcyvEdrb6Plf1qkDVGjoSi80YFVDHlay3yh0vBlZIpDiQdle4rciwXlOxfftQbAvX3SoRptEGWesOhBg/Vb+WTVYk+DraNciBLlEos80fhEmGROY1PPwJ6O9zYencr3pobgYNgJ5skxMo6sN2uITjNBDb0kjLl6I9lj6Kv04M3XnDQC4owh5UE06RBhTTT5XJRzNg0hZ23p9k9faxyWVaftIlhOsGUzY5YuAqfL+zB3x+0Ys/vAJtv7SOISsLvpf+YpEVmqaKiWskUiCJBDlQwuzH/bQ9aOzOYujmrCXZa8PlHLhz4/QjqxtFHjOwoLRmG7I7VZ6GSy4bONirNpvRj2UdTMPelZTjmTDdvyglEW8ehqrYVJgI48jG2Z5U3l5kwLRKx0gi/gLt/l2OKIXDs8R4kwzVw+qXaIIEb0wFzMaYiOqQiIzDvQ8K/BD27qLaS/lkt3EiyGv2RNuy2VxV8hHE5gizeN1aBLO4oSUVWb9djFIQFYM9Q+aUXHQEdAR2BtYiABllrETS9io6AjoCOwNckAmr+pUQExm6rFEP1Ul0gj/q++p6ADqMJvHw+VGVWaVaNEb5IhsxwFVkDwSjjNkWJpVLmSttcqYyfsXQayfxZjqXMLVeXsinngkoflBgJyNLgas2PpAZZax6zEVlDTnZRYymQpeCTSjNck50OBrLUNoyDmHGwVKmNRohVSVnjaIIs6acMEqpihlTpkH6qG0Yl+znQsSoPslz0DUsgUMVcO/pRvfNKFW65/nM0jK/Cii/q4R2fREfrIlQza+/wo0zYZ+8psLuWk33Rs8qWQx8VXU8+4MGyZVZ8uqAbEyc1o21lD/b+dhU2mpnCtjt2w+ZnlchewrIcwY03QWVWCvNeq8XtNxSw4HMf/FR1NY/vx74HpnD8WZJS2I9kB+EU2VacnMddMx53XpvAM/8gDbIHYfNkUDsBWLEkiUsuNmFcUxcmNVLNZWcqoEjDLEHMezOH3/+iH/nqKrS19mHFp+Ox/TdXgv7siLX68LNfpbHR9AaCtWVAlRWJthpkqea69qICqqdE8eZzW1JJFcb2Oy9GrMeE0y8RE2Ux6KfwimmSAr/s1mrMW9CLf9xHI3dvFQLjInj1uRBaF9Rh9hZJ3PhAP6ozblYpJAETzveVIms6ejqpyLKLIkunFq7JGKO/qyOgI/D/RUCDLH026AjoCOgI6AisLgJq7lUKK2Sep+ZfCgrJd9T8zJhmqEzg1wR4lIIm1Q7lg1wpkGVss3GbUuhL5l8DqbA2RJBl7LvKspJ+GsGWnCcqlVRVKhzpeeiGenVqkDWGjqyqsGdUDlUytXCgdEIlZxVPLCHIMrCVDraVkn5qkGX7yuy91COrQPNxaqhgCZjQujxBAGRn+p0PVfVezJu3DJHoTMKhNmy+aRazN/Jjx92ZW5ehGkmy5JgVl6FA6+3XrVj4uRvz/pPATrtPRvvyEHbZlQDKEcOW2zHVj/ZaUvk2TZ5jI6eSYoaPPQQ897ep2PngKNP1rEhHcmho6MA++5vgd7HiVtRNA3WeEzkPQokePPlII958s4DPV7bCbmtCXUMNVWBM9/uiEQcdvxzfPxSomUi5V5h+W/TXylB59eYbGfzi13VMh6zCQUdZ8Mz9afgJoM6+chF22o5G9qbFBEw0wA+3MJWxGV2ZFpy4fx2OPN+Of73CSo/VCWwxu4CXHuvFVTfbUF+bgSllhcvnYT4jIVmS3mCpKbD5OpFkfuVvf2bGB2/349izvJi1WQYTZjBGcT4UWERSxt1JxwvikSUg65GiIsvJVEy96AjoCOgIrE0ENMham6jpdXQEdAR0BHQEJAIy/5J5mLHgl3xunI+pioYqDW2o4MM4h1P/LXM/2Z8AtOEupUW31LxSzTll7mc0dB+oPcNtw1hYfyBQKbFQEEtAloqNioGo7ES4YqxOOBjwHAt9HItt0CBrDB0VGcBkYDGavRsHssGaWgqaVkfqFeE35vEqozqjOsuYp70hgCzjRGNsphbSv5xAqkAw1d0ZxC+vDcFD2jPjGxMRTfXhn//sxe67TsLEictgI3M56BALMwhZtlZOClYu7A2n8fhDXrxBBZSjOofdDjBj3j83gt2yADswFfGgH9Yj2ReBkybwcOWQjJjwwXwnXptrR2tLDSZubEd/fCGhmAXVPjd23DmHjTaOoKqaxEkgDwFYBz3jX3ulBvfew/WpiJo4aRLee/cTnHHRJPQujOK4MxJoqmcH8r2kZeyLiXCOyq/333bjqus99NHyo6GZ6YrxRmRSC3DIcb34zv7cPMFaPkZl1Tjx2PKgPxvFt6Zsje0OWooFn9B8ngBqkynV+PSdPjz+egDV47qQ7UvSP2yVV1YPed5TzwCNDQ00e0/hyYf7MGniNOy5nxVLFi1CfUMW396bX7bEij5gX4EsVoPsbn+UHll+hkSM7vWiI6AjoCOw5hHQIGvNY6bX2HAiUE7RsSbqkQ0nKronOgKDR8B4zSglk7Hgl4JA8j1jqqGyRBEVj0CQNb22jCBLKsgrc/LhHCsjyJLtq20KnJG2C8gytrNSc8rhtHkk1y2dS8u+jADLuO+BKjaWnhsj2dYNYdsaZI2Bo2gcWESVZSTy5R4QjKCrVHGlBg61PSMVFvpvzOE1DjKlOdxDacNQwjiaiizpkxEQjjWz91zaDUudlfZU9LAinXr9ZR8+/W+A5uYZLPwkhmVLzdhzz40RjczD7FlMLzyiFhZnFJlokumFPlhr0njojhrc9rs+TNzMju8cE8aDV0/D5PGduOi6BBqbWMEvz0p+NH9nJh3alwTwyF8tmPu6BYtWRrHLN53wuK3oW+nFykVt2HG3JNVTTnxjSw+hUw9sbFNn+1Tc+8BifLlwI3yxKImacfRRb4nD43Rh061X4qKfA35RiBFMwVTL/+dBLrAM/5oLXHxBPY3mk2hoNCG0ohlWUzt+d58fTc1LYUnWw2SViocp9t2EjnABp+43G98+PsY45GjobsWUmSEseN2J627rw9QmesfFvbAwtTFLb6u2tgIeeNKELz+qLhYv/Pj9PP263FRitSEf92HL7R340aF9hITMjywqsor0b5Uiq4OKLEcQTl4PetER0BHQEVibCGiQtTZR0+tsKBEo94y4ppPtDSUuuh86AmqOVnoNGFU3ag4ov2UOKD+DwQwFiQSAqDRDo5pnsIgb55mqmp5ULJRluNen2rYCcmp+pQzqlaXL10VppECW/B7KsRnomKltDFV193W+0jTIGgNHX4CSorLKbH1NKLlxcDDCLPXfPT09xV7K94zSxuJ0nrTcmNesvqcGNzXAlXtQGUoYRxNkqf7IwC99UnnLakAf7kBerv/lPLIK2SDT8EIEOjweTOl7Z+5k3HDl59hil3GY/04Odc1RTJ9WR0/4Dpx5QRUc5giirFzo81RRZdTHdYDPPgviZ/SqisY2xpHnLcOdV7Xhh0e5cNp5VD0laQxPVmN2WJgumCsaqrd1+/DP52jC3uKC15mA3zEZhXgVqhuW4tuHhlBNn/cEqxPaLAWCJ+CLTyfi2muWwuHbBPPepULsW05sMjuKP90UxnlX+fGDo0PI9BXg4HdBIZcUArTS8mvuCxNw7c+ZHriDDRZXG7q+bCKAy+Liq03YeFYHTBkTKxBOgsm9lCb1QcRoSH/awbXYcv9OzH+jkQDKhK12zaB1fj1OvfgTbDKZ28/SSD5PryxWcSzkxiNlXwGHvR6RdCdu+Rkwc2Y9DpzTw9qEuWL2pTnCCo0WQj/5bxFfmSzMyJyO3k5RZAVhr4C8utw5oP+uI6AjsGFGQIOsDfO46l4NLQLlng9H+vlqaK3U39IRGJ0IlCqQSiGFMvyW1qkUQ/ltnI8Z/aWMoEiUWWKkXm4ZCGSFQpxzcD403OvTCLKMaYUKtIlyrHRuWa6969vf1TEdTAhSLsYDqdQ2RP+wkTiuGmSNRFSHsU01CBhliAKfVreUG8SWL1/+1SCiHjjWlIwLVVa5vrKxUvWXGqRKt6subhnI5EdM/yR9UiStShEmn6tBe01CZxwwyoE/iaEM+H6/v5gTLmbvan0Fs0r7oPq5Jm0a7LtmUqRc3gNfjQduJ2MQWkZN0K2o8v6ZlQcjrFRI9sPqfKk0byrmmXji0Xbc+fteZNIuWEz1OPzoNOGVFe+9sQJX3eqEz5mkworHQXZItdTbiy3oaXfhk/fy+PzjJNPsJiESX4J9vzsd8cwSHLB9gabtXMHcjEhfGH6m+C39cCPcfNVHOPBYHpe6BLLdm+KT93vROLUF+xzgpnG6GfkEAZiFwIg4KBLL4l//smLRoo3w3Auf4SdXboW/3/8+Fs2rwibbpXHQERnstifpVw/z/WgUDw/PW4KmN56x4aYb3dj9OzHUVDvx0Zte9HS34ZLrazFpk25Y8gFYU2Fk/h975xZr6ZHd9a+7z+mr2/eZ8YztsSeeCcoDioQQykOEUHhDeQgSEvDIE5GQkIhEEBLPKDxxfQGBFBAikUAKAoGQ8pC8JC+gSBEQkD3jeO7jsd1ju933y6F+x/41/1lT31ffPpfu0629W629z971Va1atWpd/rWqiuKXLzS6b0wfc7j8+Z+ZfvPX35/+6A8uTH/z1741/e5vvjr94e9/OP3yrzw3/cmfazLNRYPtHK7pVjtc/szzrb0r09v/86vTP/9HP5r+zC98Mv3SX70/nb7VztNq5FxvvD3T/IIdju5qmWl3z11vfPnT09X3/uV0s23NPLN3uIysXDXJ1OpMD0cGAawp6+00/J3zak5+ElDOtOW1MjqX1r0JUF2DFZ8VCF+aJzyboLl0y6u8WdVbRAX3600+6kOe4flcCJijwfZtD5qt3wM4l+gfOSHJg9RLtueYQTPtSvf+9P1Mt47aT93qVgMXJg666tdrMx2qTeSjOnDKda5Kps6VNzrlPRlXZhwjzwhxUQb64SeBgNsYclsDvys/R6HH19RBP6DzlVdeOfBq7Jp2KDPn6M7piJEcr223lptz4ms5x6YnK5Q9qtVn/Qn161Kw1gsgKt2926PxIwjUqg7Tj6jynH1LmV/T/kHHpT53/fr16Qc/+MGDuQL90IJfBB1medStTCO5Sdvw/e9/f38+epkObbCI6a1czmFpM1PeOqotXWvjjopHc/XAJzJYWBjGl4RefG++h2/eyoYecsvXwwxE0weusjY3r6pNP24eztVf7WeWS11W+5U6w/4n4FNlx10pyiB/E4voDzCuva1eKavpq+Qcr7bSv53rPTnuxUs85zEz2i7qyHOU+D516bPPPvvgYHjtT+Uhz+TcIw7jf/pQ/K6ttZ+2PfJPEsCSNuYB2VjqE3hN3/iO33pymf5dtXHyA9o8HsfkhLW25lHJ+Lbd4+PAFsg6Pt4eqGYV25zyPkil3/xmuxGuvapze5C6qnI0WDE48/caOPM9zgwOE1fNfvzxxw8U5hogqzp7Kk3bGwVyBkQXL17cbxcFzqsq7cqTkQO3mod370z3Tj3VgKym2M891c6raplI9/719Myz/2Ta3WuHPJ0+O31y5fb0VMNjpvPPTb//Oz9q2+Yuta13Pzv91m/9/vS/35yml196frr+ozPT3/77F6YXnrvaMqUaOHb76nSvYTD/5t++2M6KujV99MHZtl3u3vSFL7w8ffjR96cvffnidPXau9Pf+httO9/z70yXG8506tTZ6d13b0//+TfOTf/nj25Nv/oPzkyX27la/+6fteyp/zJNf+EvTtNf+eufnj91vWFET59/bZo+uTrtvPjJdOWTM9Ov/b2z7abCZyYuWHzljW9Nv/iLb0z/4te/Mf38n5umX/izp6dnd9qtiJfaAYfTR9O1W9P0339/mv7rf3hl+mu/erWd0XVq+o1//NT03vd/MP3Kr91ttyS2qt99fbp8+Z3pbsPZ7rWtf7vtOKuWMNXAs1em//jvvzP93u9M0x/+QTuT60svTX/q525Pf/WXb03PPNVunWxA1pl27taZM+3A94bofXxzb/qNf7U7/bf/dGf65b/z0vTnf7EZzY8o++K0d60BciBfbfsiJ+TfOX+3HVL/843n/3C6fvrpBnCRt3Xwl8Y35cXgKR0aDXo6FWtuJq3BflK6Bkiq8zJ1wRoZrw5X1QOjOnSQeK46fMxd5iM6RHAqyxkMSHMCFTpCIyBbIMs5z7sAtiD3wUf//59/kHxOnuAg63wqF+owddNS++mcGzjLoxHvN+lXDb5zHJbqcWxSTqr8J6hX67J/vWBAx7wGKgKeyIzzSafc8XZuHBVAMseDOj9pFyBLu3jY9ueAorSDc3JUbaU8XgJ3NpGZWlaQkXGpus+y9qfyRTuvrPSCsh5tPkeQBMBEpgHvBEzICXafOWigmv7CGrAh5Vp+/uhHP9rXIdSPb0Pd1tvzf2pgu2bezvHpIONDXSzgATQpK9DsGanQI4+8RQv+ESiOXjlu3/3udx8sUgoQkAFvIO7ZPoxJL5hdsjUjOo7rd2X66tWr03vvvbc/r5ED+edc0p9UzuAd/WQB9zhfS/7BcbZ71HWnbUubx2d3USTYVOOPtPOpM+fsGMAKuoK6GSvkHUDSTCJp0EcT0DZryvnugd20k/Kr3NSDzis91R+jnbzFvvJZeXMe8zw0O59qfZRPGaF+QG0XAVMH5qKRz9mnkQ9Q9bUJDNSP7kFnopf5HnrhNbozbUXPnqSupC7oZuyoy9voBeGPWia39Z18DmyBrJM/Roem8J133uluH+w5W3ONGTSk85vKsqeoU/nx+ZlnntkHslBAOAS8RPtHGVkakFTc0sp3o+ehGyfXlTIDn142Rjr6h2b+ZxXsZ/ycfnZ6qmVknT+324CsTxqm8tvTxaf/aVPmvzedbmc+TZdaWta1j1tfWtF2VtTpS6Bap6dvv/3e9NJXSLx6evruN/amV3/m6tTwq3aQ+2eVt6yn9td09/qtaedi29N3uyFQ589Nezdu7WdSTWc4sL2BOGcvtUPV2+GQ7aa/U+fuNBDnUsOnLk8vvdZ+O707vfet3enKlQ+nV758b7r0Qqv8aquXtK+2Ja/t0GtXI7b/7VbF9945NX3u1baSe6MZ22ttdeXpr0w37z7TDp//TjNO7WbAdm5XI7uNbXtrB9Zfu3J+uvbhzvT5BlpNjQ8fvdtWM++cn559GbrbCfJgSGRXNQBv76NGWwOZ9g9lf7btl7zR0LKPL093n/06qVTTztlGSOPNjQ/aPY/nPt+qa9sqzzTCWvl2JNf0wffbuV0/2p2++rOt3L32JfVCeztHbD9LbN/TaBlZOw3gu/6Xp6sf/t3p1k4zpNOn228P+jJgNdiusp8y5aqg2VkY46VVQOcJcl4BjQRFRrRnoKsDyDNrAqoKNNhWNwlqyQAAIABJREFUBTDmaEggS+cvV950SMxOynlJGxUoz7m/Zv7rqAkkzumxOfpHjlwdlwro0C/0jw5xruqOxs3fpVnnmO9dYZWXa+vqlTuMfAhApjz09Gjlo45vvampymQ61BWw4W8zsiwnbyxr/Yfhz9Kz2rEEzl5rl2Ec1SuB2gR/8vp0s/0SUFlqP8dijQ5YqqtujXHOQjcBGUETQQtB/RyoVwNP6dsUBESXkDWDjwEv7Bv8qSDKJuOTgSCLce++++6D26gSAEJXGag5LxI4E/SxbXyRXiCXc2m0UDfqh7xMIIv+QKu+kHPHfjJW+Gu8j9rPPrEDIP2xCvI45w084d3ly5f3x4aX/d503Ec8OMzv6lzkmHGHNvkkoKWdltfyFxDrC19oB4oe46vKlPZTXktr2pIk57Dz/yi7Zqzh+EM7mXDerO7ODsGjBIjV+9LjWCTAlb+hJwSk02YLajF2FWylHAvxPOdLwAYdpy7YhCc9MF0wSxC46mv+1o+jrMDQ3AHwKSPaDeMqeW6d8lGdMJr/zoe0U2YmQg9gIbqH+cNLPw9ewWP0jP5w5VsuYEEfckBd6Hf0DHXQPu/oqgq+28dNxmNb9vHiwBbIegzGaxREjYzQ22+//aCXqdj50mdHbaRTUYM0A8keMJbf4aygtFBAKCKDW4OApaFQCRuIuiq6NpBHyaEAUao6JTqZGfzM8WTE46EY3f+o9fdL06Vnn57Onrs33WiAzf1r7byp87897Z7/3XYA++/uV3H/7t5nhvDCdIMVk5Zu9dRTF9oh7Tca3sPq8nNtC+L7LTi43fCcC23rYTMKZ09N5xo4c+/+9enMxZbSdL9tE2zYDjDRvXb+1NmLz7VyV1q95z/NfGkLrHsNaNq7vzPtNKDq2nXAqraVr4E7p8mE2r0+3Wr25l7Do863sm13XjOSn+Jj0/2XpgsvXJ+uvPvx9HzDmO58yHFYp6a77fONq+18rPb8DgCWZ2SdP9WysvbauDc8qmV3sVX+XNvmN93cma63c7L4u8UXUzvuq/Wz9aFdh3jmfAMmb7UMsEYjgFg773461UC9u/CjpV613rYtmNemp58/u//eejydv98y2vZX4J+ZzrQzr27c/vZ0/cP7LXPtlQZ2fWe60eiBHw0La/V9sd1u+Pp08/pfmq5f+6V2Nlm7WYX0s0O8lEurqEG8xpTvdRoEr3AqRvMvHYt0YHRUR8/ryKXTl3Nq1PVe/fndKOhIfqTO6dVRQTZ5VnmQzvrI0bKvAg21PyP+jfpXA4XkZ9Jf+2DQNqLfbToJ4qQeTgdyNJa9349KPlJPqqOz7t5CxL7eA/X+7FXtCM/r+NYy8kAbok5PGToIPw7yTAK09OH1119/kGF4aPvxGUEZjAgSXblyZV+vw1uvZcfOEVQZhMlf7SXVKXvy9yB9Hj1jxgPAjyvnBhvqP+mwrjlfY6ktAWL5nKv/1eehXYIdMgE2yZRJIMster155zh40DE0uZVGsMa+uKhRv8/xUWeMeL3md8bBjKzMLrF9s0YFlwgwe7TNtQWvWTjNwNwgOzM97De8sS1Bg9RrtLNm6/iavh+2DHQBkpJxlnZE/eY4ue1JcJ15+KUvfemwzT/Rz1e9liCWoLHyA38FmpBPMwbVIz1bnfZdW8F3ZNe5qO6cSz3kHEZXMI6CLQBrPCvdAirqXXWvc2dknzMGSl8FEIv+p92rMRvlocvFLIH01K/GOOp/M8r0Pat90q+semhp3qePl74l44WNsi3ooix/C/Zmxizl1aHOM22rx8JgV+AL7ZjtDm1mQJoFyfMnRX880RP4EXduC2Q94gF4GM27tTAVdXUWRoGcdFanMOmvwXs6zSgTMrJwVljNwHgYnFQQYIknNRDlWVcDlp6zTG4tVLlnENkLotJROeh4nZreb3S+3FYMPtcOXG9A0Y332qHrLUC7d72BR99qZ2R9ebp+9Xa7OfD5aff0xRaYtOyqU6cbWPUpmnPn1NV2e+Cz08VLu9Otuy3raadta2gG4dadm9PZ83vTnZvtLK1mAAB2zp5lu8Cd6fyFlqW1fzvl7en0zVdbO/cayHNl34jcvfZaA6ZasHP5/WnnwnsN8GoZVrc/1wAzQKhPpp1zn7QMq/MN33qhfX9uunb+69NuA7puXXu6JTh90A50f206u9PAyL2Gdu2+1QCmzzcQqhn7nXZTYTvlfWfnfDuE/XyjsWVP3f2gJXOda+38sB3Ifmq6efXZ6fatlnG2+3Fbibnc/m4H8D/94bR3u9Hd2tppKNje/Y9bPxrtjaB9x+ROy85qp7SfansOz7Uzxm60mxTvnybj7PnGw9fad283UIpz3J5vWzg/bP36oIFhZ6fTt7/Yytxv37VV5cbD3T22u7RsuNO3G4++ON1tVd8927Z53m/1H+LVcy5SljSm1aFAttauGGUbuUq1Rv7TUUw94PxZk9FYA07qWRugGyzbX541C0EHLB1Rf8tgu+qXHj1zQ1j1RtblmBxi+H8sbX+OJwniCPLIw5H+zYwn9ap0L4Foa/t0WPnoASUj2cjx65VNW1MzVlIu0pZVHqcNWsuLg5bTjglUk5E1Aig3basGfAQ6ABNudcoFHjO0oIuAz79H2Z+b0qQ+MevNwJJAg6wFF62kzfOECA4BeAhEqvwlDUu/pV+SdtosjtzKIripLsIXwCfhfc0rdS7+i5foZDZC1UkJPNMW/zeViTX9X0M/ZQQF0vdh3PhboMAzrVh49JDmtfVTB/5mjoUZX+opdZnn3TD+yOdJB7LgATR/+9vfftA/xyaBOfUAci5YOjrHdi1/R+V6fv3cQnHanJGuHrV7FL9DjwCo9BArABplxrE+BPxFRvm/dvsrdFKXGd5k1zEncsdJtUvOFWRUnQWQApCVvM3FE8EkZHrt9tw5HgpmacugNUE9bSOyqS9phlj6DWkbvRlR+vX/0l6mfKxZyMujIdAptiGgmz6P80a/DLrNJJb/0sJzzB/lw/P34JfAovNPf5bvOTeM8dq+nnwObIGsEzjGqUDSITgoqayQ6Wzme3UWl+qvykXFpnLx0NC68qDy4v25557bd1hwAjFOKjOeXRNIz9G+9L19csWE9vnMimoGsKlYM+i13yNFPhqbndMAVu2cjrOfa9q3bTG63w5EbdsJz9x4ucFULVX50v+dzu4+Nd2/t9to+6RlQrWVyrN7zcjeagBSOxhx56N9EOn8UzemW1c/N51qW/hOnzrXwK0GdrWteTfbHrqLF5+erjUw7OxZzgG707Kt2gHbO7en6zc+mi5xWyHnSbW8rk8++Wh66vLFfVDsesv0+uTjtqqBU/BMQ3UanbdutoMk7z3d6GoOfjsp/f50dfr4XjukfveZdoPgD1s9pxodn0zXPnhxOrfb2m/A26nT7+yXP7v79D79gG87Z1oGWft3px1mz22J91r7t9vBVucufdwMzOWWwXV539jtnL8ytRYbALYzXTz7XGu7AW0NoNtpwNvNlpl16UI7e6R9t9vaunGjZdXtPtuAs70mP3fad+em2zfbCk7LTjvdthjuttsXP7nxnQZstUM7p5cazziH48L04ZnvTjsNxNppYF3jwD64dfpua2u3bQ853a4gvsc2zsO9NLzVEUJ23D7ifFH2+Htu21xvfmZQs2mQnnqFug/ivFZHuQJ4Iw7qhFIuwYnki9/rnBh48ozOoit2fjfqi6vk6SgnP0YrpqP5LyifetI+2aaOpDrRlUeDyCXeueKaDn3yftT/0bio87LcJnUavPWCAPVzOrLyItvN/lSg1jPUsp0ECeBlnkFmP6jT30Y8OMzvCeQ5rq++2hYPAOGP4KUM+Z52ja1cyVvndg1KCBQICMwOyq0cVTdsSnLaTPrMeLGdBDurjnOuVsAEehJMSjBuE/6lbqQtVu8JNqHFgC5pSKBhTWZW+gLvv//+vg+TQWTyveoz+kRglUBWpdd5ssm8WztOyidBO4e9O4+cG77zPcBAzXRZOw7wHKCHl23QtjZOOVOn4/vxH76c9K2Fjo8ZZ4LHBs+5IMMYekv3Jhlta8dzrlxPpg5b56N6HlkCiAbMSvBd30kQBv5+/vOf/7FtxNWep/ymLkVWAUZSPlP/qMsB450XvKPXBLKqXU9d7FZm9O7cvDbGU2f4d4I8jIFng+kvpM3hs/red7fuOrflIWU9X4rfAL1ya7/1K89rgPfaB3W8Ply+yx+3fQvAuUUwgTr1tTyWFgG7mgxBOeSG/qBvP/e55u+32Gb7erI5sAWyTvj4rnEwR44PqdAa4XzfpOsog0TCNd6pfA0yUS4qJX/nOxxWHEacKQwDygilY7CxRE8aIsr7t0pvtCIDHTryGCHa98Yh6tAQZIAlr1TSm/Crlt272a7HPY8DebkdaH6pZQS1jKJ2wPip25+enbB7oR1O27KUdhoIdb8dSH77/oeN3rYZ7nS7Feduy5y618Chtn/vdMuMun/9a63cBy1jq92YdJ+tko2Pp9vWw3YW1r27pOV+eisa3+9wPFYDtZor2faSXGvOVQOBGhB1pmU3Xb/R9vrd2d13uPba1jp4credJ3Xu3KV29nwDltpWxTtcJdiylXbOPNfqaQes3/vW9OylP7EPTp3a++K0t3ultdk2+51u2+NOtQyzdnDXjZvsBeTwyU/P3yCLaqdt/QNQYrxv79d7u8F3p/b/fupy48c9wMwGLp3inIzTn8lEA7TutS2UZ9p5FHvtjJULra/323PtnK29O4139y42utp5V43oezste2vvSguIiGBaxte1xiv6vvvOdHvvm9O9Cy/u31a4c+u1Bu61DKy2H3HvTjtj68wP9/t3inPADvGiH86JCsBobDXKypMrg/DfyweWSEiQRCdHJ2C04puBpvOH+nx+pENya1uu7K3RT/RJ58iVSr4DxMzzYRIkk4fwTpBcPkqLKeXM51HmAO3SlnrAuvK7Jd6Pzliif8lLtyQ45rwn+K+DzDPIzshZ9AyxXIE0aFkbZC7177DyYXCQ4FzaGoMPZd8gl/7XbZPakX29+NktUhkMwwsXPgQSdNYNkKk/A4oRfw8x9fcfrbaP/uJEZ3BxmDZ03HuA1h//8R93tyarLzIwSvAvbfdo/o9oN6iCzzm3qNd5qmxU/YhMs8jFHM5gS96tCc7lv3JGm/Dshz/84QPdaj3qovQJ1p5hJP/xqdA7BsDKs3wykFPfAdSho9XTvUBbvkDfUQdf+jduiXS+J4AFzYzBCy+8sNGWS/tMG+j0733vew9ArLQPyhjf0T/Pxqm+W9qBkdw9rN8TKGC+CaKYbSYdyh/vZuDpFxwnrcpltpHzRlDCMXBuHSdNm9QNrWZFIZPYBBa8veVOXUWdyE6CWfLa7Kdqy6r/Lq9ow0UA6lV3Zd2p1wTc9dcAs7U3xDTGMemnOJfVxWmT9MMckwTQqu0EPNOHQJ7UpfIl9bf1UM6z+lLv8zv+ZtpR9Y31GBMJhlF26eX8kG6eM9uW79DD8Eje5xw3M9NFFvvmO88rGy6SAG7qA+hDOicpy3fYFHSZMrOJPG7LPl4c2AJZj9d4HZpaFchBnAWADhSIe5PTMUnHCAWG4vXaVYnWsGq0MCSs2noF7EhRunqAwfKmi6x7xByVPisp9EOnMgMplWcG69R7WEd/uvbSNF3+Xw2QabfdtO1u09mPG5jVbtDba4dEnf5kunTjbMuKeqplLLW94+1wqrNPtTyt06f2t8txUPmV6QftDKuX2hbE/zGduv6zDTT6XtuC2PbstxPO73Be1oV27lYzFGwnhDco8JYT9YAl3NXXam7/d5sBa2BV27bXGm8ZWrv756TvtbO4dlpqV/MnuKBw+u57LTja+bBlWF1oW/Seni40IOnM7q1p7+az7f1mOxD+jUbf99qzL7Ra2gHyrZI77dlTZ7itkBwz4KgbrcV2COX01NTOlt8/pKolUk0325b/b3+vnQ928dN98qf2Wj9Okz0GsHK7Pd+cmr1PA6DnX2xO9cV2FljL2eJsrFPgaq2OnXYQF2fdtzuj9m8jvLbXDots9bcaWq8B7RpQ0jK2zpwGoGoH7HPwe+N9+7kBig3A27/B8MV22+H7DVD8QisHxQd/pTNCsIATpuHWwVHudUQwvMjgiy++OAxcenPNcw5wMjDaS68MtFKWvRmHObH0ItigDtO/ne8GbDico/YZa+auzgVbc9ApBp0ZuOrwGAzIQ9rIoAJes2pLP0Yv+O/qP/ppkzmd5wz22oE38gLnkTnoTWZzdEEPWR3owBrY1mfQS9CcGR3p3K0FFOdocTyrrlsrH9Bvvxljg1OD815WAnqf/ruoUYEOeOpNTKy480KG3Jqe2yG0LcwneFS3FByWPyPZEhwxOPHwcwOYowAbk4Yc+2984xtdWc6g1fJZRw9kGPVzk9+VqQxeHKeaIaHPYMCW7fSC9EpHBu3pZ5B9hB7O+Smoab0EXWTPLb2yTvpFJodZggkyJh1umaNPBtPypAckJKjrQiA0ZZ2b8L9X1jOy0l8TjKEfAG7Yo8ywXwuqUQ/6Ap4bzEu7QSY0uY2IrC+yJhJ44PeUjYP4qYflUe/5HAPG3uDZhVifUQ/Qf4DsnjwfN33qVf10wQh5mwCKvB7Zn+OgOesUPIJv0Esf0PN5CYz2NReEqINnKGfG49yitmNonbx/5zvfeQC6UpcgkPMVWqgfoNtFE9rHZrEtUTngt5RVgXUXz3me78wadiwyK9YxyEV6+8d7njfo92m3bRNa8gzAXMSBh8Y2zFV8D3xV6/E3afGCjpF/uSQf9Bna8dPMfkta7Qu6x7Oy9JF7+pK6ABHTxlKHlybBU/iuHsuLSI5bjrf1PxoObIGsR8P3x65Vz1Hg/IMEeXIVIZ01FHdeSauzlx13BQ+DS1CLwjWoRcm6Gu8hgekcGRDrcKVxmwtQvZab4Dcde5U29HIoJ+1kWu3IkTZYmWt3TcCcDh99QfnrQLJqZMZPAhrwMoN/nsHwwDucRIO/5HkvXdj++c544Ky52kwbfMZ4YyAZW97TuUsDaXvVCbU8Bz9iQAV2TG2mDevhnb588YtfHGar0F4vUE2+9+Qv6axjVOsbjWEG7IyDK/aCpcqIwTrjyTM4CDi8a165yk8b8BGjLrBjYJAHjNaAUXlJmXY8RjR85StfeeDwJD/WPG//mbfPP//8vm5AxgSgnHPpEEKPMpDtZWDM93OBfE/uqQ/5rXrDsjnvcj5wDtHSS/oYV5wx9Yj1KfsJQFAf9brNeVQ/dWbmWY4h9SMLtOcV4tSXznENiAWC1gSqb7755oOMw3Sec55QD/3/2te+9mNOPXTowEqTwAJ6AAdXZ1sbwu86oAYoPOuWjnRizYSj3+g8xhg6vFLdwMYxSn1HnUcNMo3m0UF+r2OX8kQGzChjEB4x79A3zrGRTjsMndDHuHqEgHXJezOBnB8GooDcCYL2xiftbfYh567zjIDYrXQZCGfGHnX81E/91E90t9ovbQi0Mm+tTxCXtgT8+Yyuc8vTiJfetAi/BNt5Pu1H2n4/S9NaewVdyIvlzZZz3iEjAMFpU22j6mBl0EUSfifzwjPRnH/aedoymJc36WPYZvYtfc2evCoLD2sOI2P4quha+53Ag3OLfiLL6K45ea3y5TY69BjzNMH/Ov97vkvaA8bAReIeMJjjy+eRLqB9dTQ8gDZkVl3rjg3nqzbCPvbor23Kz7RLAlw9/y7nlPSxgAHvMrPTuV7HCTAEPrmQre9pDKItBxDJmwvtC34HczXPmFvyX7TRLBrSL55T1/FuRhl0VpvM2GL7PA9RfkCzO0v0QeELACry19uuK/3ewOnc1zbzDHqC+vCV4Knz0PHQjzQDE3r5bMzngpIy41bsHLPMkode+G1Sg1uOqc8zxuQJY4ZOV+YqiAhPvvrVrx7pAsBIf29/f7Qc2AJZj5b/D6X1nhO8xnhVQ0E9pFVrrKrzYEDN7waLGaCm8awgg+dmiarbdlWcfK+TioLDUeB9CajgGQ9MRAnyWZ6kc+jKC0o4nWLbTH7w3JLzpPMin9c4Chp/+0z9Os0ChvIwnSDKQ7vBIkAURtGbcqSz0jsXHMEfVqocu6QdJxdHQacjx6knzLQB7RmoYtQYb3/TcbBOg2+NMd9Lezpra8DG6izmuOQcGI3PmomaAItZf4KzyJNtK78AHsjv2sOGpQGZwJHWCbOPdSXO8nkGhHM3+ch4sPo5eh0GyII2Mym9Hhqwj744d3tB2VEBWciP23t0zCog5jyvjhG8gUdLr5Qf6sf5zfnss6kj+Q4eMN9G8odjx3zOoNE6XVnV+dT54z1l6zBBHxlpqSsrLzIIAcjK11wQRhkCd3irY+zcl3eMP8E1Op6XK7vO/ZxLyBc6g+8yoIY27YQr4PZltEgxmhMP6/c5XU1f1wBZlBPI6snQUfVDOnmvQFbacoEs+O+CleOXQaj6aimQ1770xtIzoRJAVrbUN7T/0ksvPdj+bGDLnMtsBn0CAALAjAos2Ya0wm/+a7PzXXn3OwIz5i9tm5Xi9jv4YkCaixm1Psew53uYdVUPezegpk1s+34md5svc3bToDf1VY4N/SBApj4zX9I+ST+LLvAmZVEfx6A5ZVK9WfVkpXMTOfbZKltLuhg6sO0CWY55XYihnPOt+qZ1MQOasTHU6Xlu3n6H/j7I1kvGGd2at5k6l/SnfHc+LPEueSTQRP0JJuSiibbUNtG/vCpv1+hh6h0dveB2Q/iW2dY9G+/8YByR1dQf2v79s1s/OzCc+jzPyTkH3W+99dYDv5sxGvkvtIvPhm3ieQFB/WDqhhZsHbLD2Kfc65cLzKlPbdu+5mUN+s29+YzMsQhp+/TXMeQd24te7C10uZBEn/Hl6RP1oKt4lt+hH97hD9EO8mIfec+EAforf5BdflM2BPnMcGfMsHkCYRnX8MwWyNpECz4ZZbdA1pMxjou9SAdvLpAfsUGlQkCjM5NKyc86aGTSiM6ngs9AxTZ9xhUpnR2/pz2zsaQDJ4nv0/lKsCSdTLNXPOPLICgNuXSxgmq2kUaN8nNZCzpf6fAuBW5rnIV83oyFDIDT+Nu+xgyDi8HDiNAX6FoC3NL5sF2eJ8A22KA9vsOQaGA1jHW1S0Ofv2efGQtXwtIg+xzfucpEppIBLL+78pWBjrJhGz3HNvm5FBCNxmbpd+imb/CKz95qZWZhHmRJOcbL4Fpnb9S+MsY8QS5cQdQRtX0PmZV3BjHWXwPZegX1HB2HAbIYM7NlHGuCHuek4760oild1Tldk5EFLwCXMltNvmd9fKczJL9x0kZbJx0L2iFIY/6pa1N32BbvyAbbEwxslsYfB9FzfGrWmDpCsNRA2MyO3GYnTRlIj3Q/v3uWiPqm6m5XZPme1dAa1DjmGfjxHc4tTq76zfmJPNAPV9i1LwAI9Ncx4nu3Uhvw8bt1Ot6U94yiPKtIupaC1zX8Oe4yVW/5N3zDqR+dYUJ5dHdu5TqOPksX7wlk6TOkflYWGA/oYqwcQ4MrQQ23cCm3PbCjBxAQAOccS13JmHluJ4szBFAEd4IJAu+ZGYO+wn6hD9LmqzecH9rK7E8FvngGmgWX+NsAju8NJr2ZrbeYo/za/kgOzWbQ9qZfhX6mz/C+5/PM6Y70L/Eb3HKZCyjaIN7xC9HFVS8lf5SjORndVI+NyiuXc/xLn1d7aQa5YyAgIs3MN2xBfZldbyDOmKAHzSxVRvmd5/Fx04b05Fz9mHpdP7oCk9KXvF3Tf2WMeukD80oZzjqlX5voTofKh177SX/GKks+LPUia8phZiFJc9WflPfcpqxbcIWxgPf4oPokdf4SC+m3rPFfoIG5YXa38gKN+u3upmB+1HNPE8iyP85T9Q5ygrygMzIeqnzQD/cyDn3uBMoBtd0aq07sHRGgLKDHzA6DVnjilnEBL+U0wUP4qi+M34z9lnYBM/72sjDaQc/kDg5lS79gm5E1sgRP1u9bIOvJGs9j7Q3K07NiNI46XBirXD0QyJIgV3F01ETtUTy52uGZNziK/OZKi0AB9blyYECHsmTlQCWZ4EY910unozrEOgfUk+AJilUlDu0oaleQj5rZGZzoaGL03H6VzliuqiWfHAdXZZJGtzD16M8AwxRm+qszCn8MhCoQooHOemsgopNBX3AgXPHKcq5Q0SYGlMB9zpHFeEKnDrIrOmnQRuOTgOmco7Q22KuOEv0l4DHopk8eZoz84sS7hSMDgRHNyKJbGxx3nZQEVfOcphyvCgLx7JqtgZQ7DJDF8+gEQWLowBGGL47haEVT3hwEyMJRMjtCPcF7ArG5cu5n2iI7Uf01Nz6UE5w0eEl9WJ1y/hbEGY05v+NUUm8F2Tw3Q2BfeVUWcIY9VNlgqM7N7PccLTiOjlUFwZRDZBMd8Nprrz04pNetQ16fnUAWz3menIsLziOeg58esOsV6cwndAf1WRfjalanF4loGwxMdKwpB8jI3HOb5ibzb81YHUeZql8SMALIGp0RB69z21jSWOs+DP1JVwJZ8FhZ0NbId7eZpa5VfnuAVQ8kheZegI/MMs/cgp3zUKDXeYVehWZBC+gRSDWAE3w2c0o6Dcx4lnoJRPUjlO0KfEEzwBltCkJr16nPeUnb0IhNzAyLBHuU77pw5Vy37bTtucCBfiRQFIRwLKDBYDltpPWqQykPTwRV3UZY66Nf8BTQrI639aNH8Nt4MUepq17msSQfS/Kbsu64QEfP/ie4Iw/4jgUY/EL9UL7LbBbbyMPek09JH+PhubPKdQIm9l0dx7N1TJ1HCUKsncPp9619hnLYG44GqOAOvyWQxbh55MEm9R9F2aW+IV8Aku4AqX6ePhq09+Yt9OEXwHtlceS/QA/t5eVbyp08oy7mBjYqATTqFgQzhnLOKVs8i7y4GN/T8cqK4HnOI3Uj9Xt0i4uy6Cg+e2YWui3Hnt/5z3eC4/IGfchzbjmmnfSveMadHswrxsXMaceHd2jyrC7iIn0h7YqyR92wh7yBAAAgAElEQVRbIOsoZtDjU8cWyHp8xupQlPacPBXXGkdWRSuQpTK1DgNClUmekVUDJRQcAYnbmVB0pqFSr8EZilvFWB0ng3MVMWdcUDadXD67xcvgKw1W9tvPbN/JlRAPi82gFMWJgTb9W7AtA7ykF57MGcOesZEWDZdt21faySAvz4CpSt26cHTdm095tx3pOCcduWrrigjlMSI65/KZenHGvDkOY8NYppGTftryoEYDzTRqfoe8YNgIBtLQavRdwaRtf3dlHccjnX3lUQdwafyzbJ1s6dT2JqIgHL/pLHjoqiuYOqXIlw66dI0mN3S7hYz+Z/Atbc5JV3Yds1wVzkBTXjAmgIuj12GBrFzxZ4zcVmfgOHIEpc++25c1GVmCsOnc1np6QBZjCJ3V0a28gufIvRmLykHqhPrM2i2dPAc4VHWI2SHMPV8G/uof2kcnmOKfGWmp/0Yr3gLqbrtS/6Y8QQPzn1VswFH0e+rj1AnONQN2AXidX4NL7YoBupk5lHcrFm3Cf+uibh1hF1pSJ7hSjI5JXTWS/5P0e85/xobAZOkFP08ikGXQlOc56lOkPqa/vQwDx7yXKSA/kA2CTmUB2aC8IC+2w0wAz7lS3/KOjGD7KJ/bcQRJK23oW2xX2oLULeognhPMNqPaPuvLpL5CXgGcenMPGYAes9p453/yjDrzfBm3NFPmlVdeeZBNIQ3aL+a8Fzi4GFPtlnWb/Zb9oaw08w5/DEirbwhNBMSMBy/tJOCX4HbqwU2AmKWyad97uj71nBlZgnWOs2XUuYxX2t4KaLpNGv1tJot6T/2tbUR/e4aSci3Nlqk2J+eRz2Tfqi800h9pL5ANgKwEXgUwrAf51h7YVuVt/b76WSO7u0Tz0ni7eOc5VYJGjJG6Qd/SDN6cT7RrbJB+q/VIVx6NoK8L3/SJc65Z/+uvv/4T/gblPY/KuURbmSBgjOeCYdU56hTe0TvIsXbRjGrqFLxHJo0b9LWNPdCJnsXJM8xXj18Q1BUEpx6+c8uxdNC2NOMzMFfsozrDBQN3GxiDoGfU/dSvn0HdWyDrJHkqD4eWLZD1cPj8yFtJI3QYYjgjS+VjkIZCcmuDToZAVmYBqMA04DhVlPfMHMEIFBMKDIcGB90UUuuuDgFKrAJQ9JF2MFjUlQ5iOmHVgaEet4Hxm+eP6BT4rsNhgIXBFtiqzuNafucY8dktMrRlZpQgiEBaPT8h20pD7kpsOkrURV+rgySw4bi6wky5DEapExop7zjzjpHDGFK/5Q28Mvsnf5Nu2oSmBAR00PgNg8bKuY5uykQNTmrgr7GjPre0QS90piFUVtaOm/Jkf+rWL+oWYKzOYzqhS+1RJ84H/61Pvhj8Z/DuarvOBgFQbk9IWfMmq1F/DwNkMTZkFSkT8MED8XWGjxvIIhhQDnW61WEpYzlvkG8cvhEQTf8MNnLFNJ16QRn1IM6Y5/WNeA9Qr96zLPoT5zH5lsFU1mkAmbceJhgyah9dTHu5uKCjT38E8nA00RPoBmTVYFkAzL7ryKs/c/7poCqv2JZazoCB/spvHWPrts469+Q5vEDPLOnQEV8e9u+Ob46d5xIt0QLfHwcgqway2ae0F6kDKVMX6np/m/WEPCgz1p9bZ1P/G3xqI5Frb0GUHoNfgTJvDONvt9Ipk9ZnG8ynDPBSX/iMdhibLziSupz5gV+mbXehTd2fATi2Gp+G76ANfYze8gwj22eOYKu1s9TJf320evYebaMjPHNHkCf7Td9pTx1R5VUbB1iY+oJy9smbzbL/a/QYPPYMQcG+9DlS52uPtA1ps/U/zBgzwFYf5Rh4c620usCkP+u5WOp129PHrLaKvhPsZzZM5eEcL5ZAnYPoMHgJOJw0J5ClnocHxAK9eZ18rYBm0uRcXktnLsr04h7GAZtulm+Oj8A63yH7Hmiv7MJ7j0zxxr88L2oOyEra33nnnZ/ISEo/BCCLl/pKkJ528JnS33O8BXD4GyALfSVd2Tb94HsXmtJ2ekEF89Ntv55h6QKZbfO3CQjeII9e8Uw2y7uNFtl1Oza0arcZWz4D/KODoA1Q3vnP744nn6GNuvCdeE47sAWy1s6OJ7PcFsh6Msf1x3qlQtR50oCkoV5yIFWqKBQcvgR1+M0gj/o0Zl59ihLWmPCOYsNAeMMWdfKMyDsGxNt6MDR5KHiumtCuDgef2RIoIGbnBU0MIJMpCcikQ/Pyyy//2K2MGo4E7yyvIuUdulHoOBo1DX4TEdMwmW0BDxwn95vPOTKOi4o/nRo+Y0A1Iqbs8oyHYMs/M3/gt4Yc45igJPW5ip3bD3Vcc2tbrjZigHgugQT4w3OOL461t2tJr44RcuM5JulEIWfQauDgVgy+T4eJdihDHYJC0OfKVp0bzpmlFX9lMZ0J5drnXZ2yLO/OuXQA52SF9nESBAZyjK2rOsK2TVmzoapTwzPUixMyeh0GyKKPOLRuMaNd5pYHe9L2cQJZbi1MEFxZVcbkl/OG8UFePdh3iT+MD/Of+gmaHH/r0vkV/IEfHhg90r2069ZZwVy+Y94hx4I8zv86xs4vt9RBZ86J0bjbFvNFfex8VJ4F8nL7E3NKEArdkW3aZx3epEG9os7VGVbmeZb2GFMdbuvmWa/5ts60T5SDb9ThdoYMitfw4lGWOSiQpQxVwCJ1x1H0K239mjOyGFPsWW4j78mmAQ36DzkUTHJsqSNlKeeUfoI6nr/5nb/1jbSzfg8NyoXBFrpLENQ6KCNAof41OMxA1D4l+CvvE7BSF1nOPmkjPP8wZZZ2MsC1Pp5xccOtaegygE8Xb7xFlvmU+lf7mHzXv3N7Efok7Wtmv9O2wJ78hy6zyqgrAQd+o03+0x95yPfWw3cGzx6CnvZ6SX71GwCg0k9Nfyv94fpZHQo/0R88J1gn7yyTY+wY6HdQRl1ov9LH8XPqR3U+vzFezOF6flJP9ytfggb+ne9+3lQHps+Q8iagIM3Qi+84eqWv6qK4Cwxz4FzWKQ1+17M18tbtwTlOfKZdb8hFDrEl2vE8I8oFa8qjNxyrJf8l6TIZQN1hG4JMXJaCvLodmnIuwnmoevrL6iLagAYW45kfFchSN3t+qyCsz/O752KpV/N4DP149ai2n+95Dr2SWZ7GdZSDr+7ASb9X3Yq/j47ibw/hz34pw97E6GVUVZb1wbdbC0cz7sn6fQtkPVnj2e0NijODAJSCzkVdmZxjB4oTZxFFiuJK5VeBIhS8507ogKlEUa6mqepkZXDH7ygjFDftYCh0HhOoyUCe5994440HN4HYJ8+8SBron05KVZTQ8+Uvf/kBC1CqAnfZ3+ok68B4FoCgR67WrRUzs3noM4bBtrwCOAGVDMTTKdYI1fbZgqXx4Vn661lVjBnGzy0+OHxmxjHu9bwP6PIGSGjKFG2znfjeFWSdEgATAn2fcSx0DJUdxj/PBqNPyAL/0/EXTLRf8oF6vQLYg7fTuTGbxZuV6qpoyokOwtIYIh8VJMm/K1hSQacRmGFAUeUwHW7p69XlQZnKhjLLO04asjZ6HQbIQhZfffXVfTly/NxaiBwasMytaObYJdDE92u2FnopRMpHOsjqJ8faQMwzX0bAD0A6cmbKvoGwTh/120/aRTZxKAX2RrzXcXXOUr/gpvNUnV6dO/sk2JSHB2fgMaIBR5RVaPWKz0KTGZTyTTmrPHZeZVvOYZ+Rh3yvPnKhgzJmGwrO5mo+NOII86zbm5zjqTeoF5o9ayvnxYgPj/L3HpAF2GqGyBxtBimMfQbOOR+Ool+bAlnQ4hmX6rIlOhhDs4DVr7lqr3ypJw2UqDvH3zkhqKE+zKBSIEr/RpulrFA3cqTPgiwJqPmsgI1zper93nzQljlO0k076BjAAekX6NK2Z30J8vCs29yYX9SDfdVGG0Srf81G0ZdyXgu+uOAoqMLzXoqhHnLxxjrpB+WhH5ujThS40J/gef2c1E+1bRc8185d5Ib/+r/qnQTUqu3MoFvfzOfgr4t4yn21U46/OsvfazsJYPmMY6ycOV6el+jvBvkjG3WY+e2ignPBzBna1h5o32iHMWFcmQ8sDvdePXqpyyxAfMBcPF2iv9aV9lxeqwO8yVS54XdtqSAQ2/8AkgCOBVYFvqHDRV/tEnVsCmSpT9RV0EcbP/3TP72fae2FJZ4xBS+8KVIZzgVYxwZ+o4uUV22w7ywwEBvZrvJPOywopD/m7gf9DfpIvZRV/uWfZ1fyvYtP9FHA2wuKjPcEgHme+MYzY2kTO+64UZ7/jAVbEPnMorxjoPyp+6BxC2QdZrY/fs9ugazHb8w2pljgCMXoNjBXA6jMQGjkQHqNqs6aCiYdJpQP7XkNK3VqCPiM8sJQ5VlLGnHBAB0cgS6UYoJdIv3Ua+YPxp1XOtIeHI9SzFvE0rDpWBqMufXJ9gSypF3nTCOgcSDI38TQWjYNMHWj7HHobAe6Ud6Z0QD9GjLqyWBxjgbKk7KrA5lKX2eBPjF2nj8jYKlRSoDMDCj4pSOqAyt96dyxKscz0MD408ac01idff/WoddBMo1ZZzsDGo06v9XDL3XaqYf+KkfwxMDAvlTZ9upk5C2D9dGkhDbnnKvYOoHeYqP86sh7lpnzQAfX+WIgl+CWczLfacfbympmGb/lTTpL/TgMkEW9edg7ffBsHz7rKGfgh5OIM8tz1VFN8OLNN9+cvVXU/gDkeS5L7aOBiXrFuZZnWCnTc4EvZ8zoKHtBBPU41gkyUQ45ykyDnMOCy84PwHXHem58qN9gST0qz6iP76DH8ypG8lp/11nU2SYYYHzcaiT9bglw8UC6zOzMoFF591np1ZFNcFi+CxrAG4IOLw9Qn0EX4KNzRGdZIFC9jsOOPVujOzfl1XGWV6dKN397VsvI/tQb0JSvtCVztiUDw1479XfoI+gS+FSvOkcsrzyOsjYMymjbbW8GTm5jR8a0+Yx7+h22K7BFe8ho6nnnY/JDGaUsvoABnfNBvUU/AEbzJj75lLot9diIpzk/RmCNujTlXHumrKDnsdc5r/wt+YuewAfRF5JO7SvP6DPQH0B8+g+Yxm/YdvWVNttgF5rMiLQOdQZjRru5bVG7yfP6Gepn3r2hbTTnoEOfShkQtEzgbFQPv3u5gnIi2KYOkqfYG4HjUb0pCwne8T30wiNe8KiCO9U29trS9+d5zznzvcpW+mVz8spYAPb4Sl9P+YJm5gNzrer9SqPgB3TWXQjwsfotI37W381Ogk4zRVOH8j1yTNziBQzKrr5Gyo1j7fhAnz6nNoYy3nyY45vzxH47V5VJ4jR95PTvbMPyzjP1G2OJXeRZfXnK2le+w69xLjnWgljJZ/Q3fgryJg/smwvTyqU+tDEE5bHNbiM2m1ud7HxUB7vgTT+o0/IC6HlBBP4VdOljZN8dd/yxnCdr5simMrUtf3I4sAWyTs5YHBslKmCUg+cx6AygDNYENyg+ypFFoVOqoudvnRGVLk4ddasEVSQ8gxKynLShQDNYNLjke51SaNAp5HfqJ9BFCZpqnQaD8hglnCMDIEERAx3b9DroXG3leW8YUSm60qrhoh8YDcCmw7zgi+nvtGs/MAYYwzxvyt90DtY6xEtAVq4mAXq46lKDSfroKpCrQzn28jWNOXV4No/bfuCf8mOdeXikzpzjpQGnLQwZzxug51imcdNI541M1aA5/jom+Z7jKT0eZot8u8WzpnD35KAXNFIOp82D1pV5ywrq8G6GInOQPqbzuWb8HbNq3Hn2JABZ8izHne/MpEqepGNG+W9+85vdMzhyHNYCWTkPGOs8SD3nnQ6sjmfOU+VZgDXp5TnGwhsb05lOnaicMu9xsEeBLG2kHCS/bDOD9oPqKueL46Q8WV+VRf5mvtJfeOSWIOQ4z6ZKYNLDlHVi5XU61LTnuYjZ19zyYp06z+oGygNu55lpB+XHw35O/m4KZNF3b1FTtqq8JMiUIH0GofK69rvqVehzq5gAkbpcPcffjCn/57I25vibIL50o4eZrwCh1JnZEjUYpD2DqLQf0ljbrTeMZrYDZdXJAsaeE2ndSwDWSH+Pfqf9NUAWPNOOUKc2VRtvJgZjh53277Rdfpeyoi0EUK36TMCPuc78T2BZH5Rn1Ce0axn6JZCl3+c46nPQtouYa+di9S3WPme54wCykobeeOec2cTvs14XEPXJ+d5FFrPynA9Ji36cbSrH+KjeHCdt2rl8XiBnDY/RF4AsZvdra5Qd7YdzSplIn68HWCQ/iQU875Gy2mgvdEAmBbqc1/JA2c/FGvsuLTyjDqB+wRznG+/Ij3PKulOvYvMFnY2PciErfWJ55Du/uWBYdZQxBvaYPghMeymQmZ6OI6CitxXaZtLrXOd52vI4D8cjy7Kg4TbM1CsZLyboS30ef8Jnee65ZoyjGW3yNn0k9Lug3Br9uUY+t2VOLge2QNbJHZsjpwyFgHIxw+MgDXgoaipOgaw0DKx45xbEdJ4zy0mlabaKIJnb01DqABG05zZDDQz1ozxVwBnQ2DefMa1VwyCA5604eQiyDlQeep6GSICBulCW3vKxxM85AysfPfsDRzwdO50LVz1r4EibaxQ1ZQSypBOaarBH/a6O27Y08pzPYGQITuVVBsnSz7uOE/ylj26BoR4zSKifzzikAA4JnlUwAP54+2Ku7sgDyptBZvpzXtubfa/OYx2/dC505FzZNLuhF6jMyUFvnLy2uNd2dVKcT9BCn+CpK2D21TGa60sviH0YZ2RBz1JGVsqWc81+5nlp9kvHDhnwGu2l+TcCsvJZeARPABh1oAzcpBMadV4NmpXfLJsggG0gn9SdgDX1VRCWZwnU8uaruT7KjwQgKNtr/yB6f+mZBKFqOXSAGUM5V9CbblnOgIrnmRPoa17qkNRT6kB0Yj0rJrfJ6sgn6OGc8pYknfGj5slx1acO2RTI4jnmQL31rsqHQb7fu9jg2Nmvqsucsz7Pu5dTZKag9VhOG8OtnEsv51svaMmMCbeM65MYKBmI6aOwYp99T6AkdYy23ls7+c3FrAR1lDXboxw62e36npGnTCdg1pPBni+zxJ81QBa8RkeZxZhAlnyFD9W2px1MsEteCgin72L/HHu3FLqV2iBafsED2kVX6BuoR9Wv6gmBUQEYs40PMuc25TNtPAoga27ere0zfGU+6l+nHnEO8i5YpLz2/FbGSRnhd4EnfUN1Nm0h/4zPKKNK/9dzlMzqM3MI2vISIf3CpM8+9WiGT9DpAe3OVzPciFeUxTzrzTlCn+ANdUCri/8uEEJP+gT87eI5dNsP2qOPbnuH1gR3bcdLrgSD3GJfAd3Uy8oyfUlQCptoHOTuHMpSN/MR/4IYRn0IrTwD4MWcdp7LX97NxPJCA7cFqh9pjzqoi7K0VReU1BH0iefVS/JY3pp5yzt1urtGICvjGHmAfh/J3Nq5sy138jmwBbJO/hgdmsLqnGaFKrTRir9KjL3JqdDSEUiHzMPXUY6Ztk4Z6khAzTpUdBoEaPKWGzNwNA6ugBrc06eeU8J31OtWGLeSpWFM5J56dKAEGfjd1YFUvtACfTiHaTh6AzYHZGmoWEUW5DFbSVrSaHiYfBqwNcEqfFgCshw7+LlmddzU8uxXgiQGQBhgDBSGitU2b6rMMXbsyIobBe0YVhxJnQ6zNnLF0LMkCNy83VFHw0C2jlGV/3TepY82ADdxdHCuGXe3QdTytX4dvsw8xIBTlwfQZrDVo09nn98IHuBXz1j3aKnyl3P1JABZ6gjHJ8eXOWYmWmZk2k8crlyx7M2/EZCVzhDP4/AyJ2lDp1k9qn5QxpEFxgOnzosenNfJd2XUrQuZJZp6R1CfsXVL7hr5yjIGppUX8jcD6TUGJnV41bMGq/a1Opboe1/yhb8NqviMLKND+Q7+wHvHlLHX5qSNWAKypAFeagNyLAAIXSCZC3zW8OVhl8kA1DmyZmshMoxu5X9P1y3xwDaX+lrLVCCrjnfOD9rmVs7Rq0dH6gvqxD6Y8W1GlvPU+pEJAh1tAt8bfFsm+YzMYXMoI90G/wIy2iF1hDZD+jxE2SzEBH9rv9JGrbHttLUGyEI3EeT2fL2kQTDY/hrIykcXA7F96D30s+d55kIhn/nP7wDHHicxN87YbTPgHQ/oEshS78ITdK0g4ZqANTNm0k9Rl43836T5OIGsOR82v6/gzZyuT5rxvQCyeDYBzJRDF2YZL/1r54iZdTwvwEB9mRVj2fQtaItxz+zb3vgLtEgPdSVgrA+s3+7tjc7d7FO2r1y7iIr/lnV5cLvHDrg12cskqFfglLIuPiH31O3FLs5325Z+ZdVFKv7GtzAuog6BLG2yt/fxjEkHAsx5FqK6J+cun902L5/NMPOIFupU3r1ASr3F8/DHeCljx+SrIBh+PfMQ2uEx/IUn8kkaHB/1pnXpFyt7tK/dt+/pJ/E8fgJ8kFb7kvqcGGYkcyN7s/398eHAFsh6fMbqyChVMaNcMphYakDlYlCig6WiU1GrjAnADOpU8hpBgawMEHUEUV4oQZQ7Ct204mxvybmbc3Y1/jpaOtZZl320L15rbgo8dadTTHnTckeOUAbBglDpGANouEXNQBYa00GGFyhx/tOutK9xZCizBGTJH/gukJVBQo4hn3F2OSNBGUrn27IZPFG/t9TlNlD7QJ9wDjwXIAOLpAMj6fZW2tHJVY559zweswKPYuLoYOFceUi5WxbXONLQkE4jf2dmziiYToNPn70hc+4GS/vcc4zT+eNzBhBLvDrOM7KQ/cw2FIiAHm8LS9BSueM7wdEl2tcAWZmK7+2atCMYknNYmdTZ9LbTORoyO0jQWkfUZxJ8MQBcc75IbdNsVmiEPuRzpJ9GcyS3zyIvAvu55TllDvrlG5eNpH7IQFJdIeCNPDOeOuzwPLN1dXj53pvYUsahk6xJxq0HZAj+eIvlqN8n7fcEWDYBsigrqK+uFBgwSKWvVQ+N9JLjZ51pfwmG3Jrr99q+ai84nHfp1bPrtbyBJXPXQNEMIulUnrh4wjmRc5lyyo38JWAXWKUsdtgAvgbNyUPtssEs9k1bkc8h0x75YIbIGr5n/9cAWcwtb4d0zkhj6j6BLMvk2Go7eM8LNJjj+ncGym79pxxzdc5v0y4iL9hW+25gqt6nTegUGKvZmA9rrh4XkDVnq0eyP/odviC/Zrkq1wn+wPO8mc8YwTEVzMwx8RynBB6cZ+oW3t0qtzQ+LhZrswQ0tF/SIyCJ/2MWj/LinEo+evMfiyN5NIm00G5euEIZ5JY6zADMxRfaN8MfeRWUysxtYyDaAOQBxNa3oa68Cd2xcx7S37w5PfUWOsID4CnPXHDRO22qZ305V4kt4EPVwTmm9lGZSLBPGnyXN952Tj3IV/JJPe8z6EztDM/r32unUzckGMhnxx79Ce/hpUd8ZJ+knTYFsjbVow9Lh2zbOVoObIGso+XnY1NbNX4q/7kOqBDefvvtB2CO36m4E+RxtVyDpoOHgvSQyASnLIeSwkBgqDgDJQOwnqHXCd0U3LKf+byBpaABV7yabQBd/G5GAAaEz5lJsmbwU7Gq0HkuDRLfa0gE0XJV0iu4XXFIp3iJhqUzsqQLOuD76IXTA3/SaKcMaey8Lc9zcqA1V6UpR99yT3sCitCRABCykWczpCG0TcrrtC/JRfZRB8nvqgHU0eB3VvxxYNz2OsoiS1lLhwOesFqWDoDy6HxJJ4254OHarpommJn9GRnwlJmTkJHlGFcZQlZc/VQWUlfwGedu9FoDZElD3mhJ/bmdhnZSpnS0AZzq2Bkw5OojbQCQuzrqyq0BQuo45IoAMOfYXD9tA32EXOG4uiCAw+nW6Tof5oKnuXaYfwQFONUCqtSfq7w8q31R3ycPk0/QQ9+9uIHxdgVWsMD6dFTNzqVd+q2u5HvKQJu3yWWwlnM4eTuSnZP0u3zNoG1NRpaBQ9pjAQoDBfqpvU37U22lMpOAmGXUo2kvBTR7OtXnuHV46aXM6GNQV+o++eKNZKkj1K8C0dDDBQpztkFQnTrcyp5biNDB9NNDqaHboJI6XSxDBpl3BF/O4eqvCGKhw5BfbyXMxZHqq/X4NAKyaJ+6ORuuzgl+U/fBIwJ5LyBxzlQ9wd9uVUVfegmKgDdyhP7xjCC3AzkG6dc5ptohg2B56cKi+tQLcPL7hzlHjxPIqv6h86kuROQ8WNN3/BV9DcvLX3UwY+cCmTpX+6Q8KivQRZaXv6uP6mKPcyAXqXr0Uh+AsXbAeZL+jzR4YZE6XEAzs4Zpg/64hV+f0r7yt/5+2pkEdHKhnfrUoWZXCnA7t7Xhgi88A43MOecwNLqrRd/esbRMvTiKeYRdRBd5nIf9o+88nz4kvoi2kToZd2w2dDpnjGuoh/qVL3W6NNW/BaPQaTzjDhfHNP3bBKQEMx0Hf1MG1aHSIU+lM7M/+Q79xLPqMueJckPGbR63sWaObMs8vhzYAlmP79itpjwPxVY5q5hVnmsDflbeNFbUkQ5lfm82jA6tq2oYF5VQdkBljPLBQSR4TUBFRZWKkudHAJZtSFs6hSppy+RvZhxlEJlKV+CpbquZG5QRf10FrgY8A2nGkb/hDU7kpiuSo62FBuVrgSwcujTw6VzpGOvseu6APIdvGjOc/Twsv+c0O+4acx2qdHYNJnge3uBAKHfVEZTPtrVJxgpOgStjOOpsixo5ajpBCTi41VKnMWVHubPfOBs4RV53nvMgA/S1SuGkAVnOvQSyoNErl+v4ZAaB5/Yt9X0NkGXbrl7L43RQ1Xm2xbi7BTDbz36kk8c45mGvyK/ZTc4f5g4BgOfZGMAt9c/gDxAL+dTB5Fnmgv+RV2X1ICAWzruXZ0CP2Sk6mm4HUKaZrwAt6Sg7Zys4oEyiew0ydJwFQ/iez/DM7dzqdnUs9LkCrL0TrJEO5Ip5W8GVtfPnUZU7KJBFP5EBs6Sr3TcQMjAFCM1gxwDIcowBPPaMSYGvHAtkUN/DAGZO5tZsLcWfju8AACAASURBVEw9meOWbbrQoV1y204+K5DlnFHWejaaIFCg3PODqNPbhZUzeOvZLtRjFpJ+gnWn3oUXzFfPoqGMYJbblNfK5wjIov/MlwpkVTmGPsaMOSvP5JMyI0jorXyABfBd8Mo5RznK4K9UHVb7Rbvqxp5tT0DNuUudmSm6NCeVu/Tx1vK21ntcQFa2k9u7oBPZyyz8TYEsdCJ2TZ0rPxOA4vPc4fmUz7I5Vvo2zrnsB2OPzK154Q8xF7SxOT9pwwVQfWW3SgtwCfjYFn11rASNKtBiW8pntdvpj1MG2TO70LMcq/3xGepGD2BnfFGWy2lSD/i888rMd+jP7XHYUua58ws7iVxoI42RvM1XH1yfOeeQv+l/QJ+2MecInxMw5jnPPUOm0I3Q7RlelBck5DnGn3GCVvySjHPkPc+gm7A5qWv8nTrylnAX0Y0l1N/5LAvj0HTQOb5GXrdlTg4HtkDWyRmLh05JGsNe4JUEqdy8ISyVdRoHlQtAVt12kk6SzooK3eCGZ8zIMstBBT8CrarSyj6NFFp1DFD+ZByJ6qMsdYoxmNCCovTWxFH9c4FtGrjq7NImTqUKXYehngs2ats2loAsHULq9rB36zV44W9XQAQk6VemONsHjavbD8jC85BM+pUrLbU96U2DyneuXgOK6cQKMjAWpsZDLwYeB2oEMPUm3dxcMIg2xdvVQ4xsHnbZqzOdQGh3VSkPM63zLZ1v+kE7Xu+ejtCc4qjyn/w8aUBWOnPKGDxifiEf/K78qzt0vN56663h1rk1QBZ8pA2COJwqg1DbSRopCz8FsjwsNuezTiDfCbypV6iTfrqqmYA/MuF10zrga4wD84u5YbYUfHIeQrsXBDA3dNwps0Z/IPuetUG/DB50Wqkfhz23G9A2fCRAcUxTBvnOA98BaH0BEvBfsDvPHUPvuP3Yc3dSb2I7vAzCs/K0LRlwwV/m05JNWcPzh11G/jl/+XtNRhbl3Ao912frhocEvWYcOd7OQQMXD/rtZVxRFtDTccwgSXuW7zULofLVIG2OdvmR2aV857xKIIXv2FrIy8OIkVNoNOOVPjKPvOkZHqjn+UyATCDHnKJNbSPvBnCeu6P9VB8435BPAkGCdzMR6Sef4a3nT62Zn2uBLLcWpj1KPaXPYeaHMqEPlvInPwQLoDvPxnExae6smvS5aJdnzbY2OHUM9Tf5HlsrOFKzcEa2cA0vR3P6uIEs+uwN1sgWL88yMhMmaVzjC1CfQJZ+QQIUAhACWdq6nG+puxkrFpCcwzUG4HnHCplbE18gc9BpnbSt7lb+lAfPOKSsoIxAVtLp7cDYDb6vvqxyVYFW7bv2kXLIszd0Uo8Hx5tBrI2Tfp7RzuiHQitbC6Wl+j30Adk2ozrPjRXIsi70s5nHAuq0TTYStMoX2iKWoW77w7xh/NWPxjfpZzmGZlMb23nDO/oP24NsQi+/Z5YZn7E56DFtujZZ0Ek+4+OhC/Un1EnurEhfmH64G0Tboy6Rn24tfNzs+0j3bH/vc2ALZG0lYyMOsLUwDYWfec9VjTlFgmNooGFA7yq+4AbKqK7kVGPdM7QbdaQUth8qf6+A1/Dlyr4KHQOGA772jKS19Km00+nS4ErnnIOx1AaGAv5nEJRjSXtLh73nWHuuUtKYgKPgFoaf8fVqbp0nz7HCKDLW9WV/rV/DB/2myFfnQ0fCQGtNZtkmY6KMwz8cblaYcCzpC4GRW5tqnT1H07R0+JHnEcA3A0cBGwN+eHmYAyzn5q3bcZZ4Qd9o2wDDzA1lVYd7qY6lWwuTt+n0mpGV8p7yC4++8Y1vDMEYeIecGXBCZ29czJKDhtxipL7RSVUvyBfB2Oy/Msx3yibzIM/04nuBccozV5CBzJ5YE3xRBpnEoUznzmAAGtSvZnTqEPO9GYYG8/TL4IZ3aCTgdh5mho3nm9CWQBb0833e9ua4qmPlP3PH8eUdWjznSn4a0Dg3oIcAyW2nBjjwFt2tk08fDTSoCxlmhRg61elrdUDKS64CK0s9ULCny2vwvSYQlUbncM6BNUAWzzMHvOI8dYHBhG3QD8DhzNwTFFUulBPARIOynFvwh7EggEEmPehbWZZ+V+y1qb3Ao9I6N16Um7MP1KueJbiS7jwEG5o9/Bn55W/op8/wzgxoMpA8+0s9kDwE4PFQ/Qwmcx4755hTLsY4p5RL+A8YNrpIhrbNDsmAT50jT+kbNjHtuPM5x4W55VlV2nTttv2kLrfU07aZFtBsRiTHS9QzHOWHc0bdyPvIP9FGpI9S5wP1JB+ld40OzXloYJwBt7xAZtyqRTnHz7LyCv7g38zN7wRnUycgE8idi1z6ybybEeQ8lCcjHWamIuWhz7bln/xR7pFvZJ7fkcHKP2is5yLZb2nSn4Rm5gxz3YPfczFWXeq5lMp/8k1bCg96459ypQyYIYg9MDNUQMvFkQR37GPabXU67WJv1GOUcZzMcktbxe8uxPGcckg9bC3U/1V/pB7Rr1W2GGvkiDrhuQu26lsXq2wjs5EcX+MZASveU3ZcpHfupDxBD226GCjvaNfFCheSc456GZLguLdA01ZmWtdt7G519NB65cAx9gw/3s0Eswz1MkZekrOJbR3Noe3vJ5cDWyDr5I7NiaTssECWt4HpwGjANR46BZnCO2esa6B4FAxT8RGAefVsGvsMYPj8+uuvHyjrp9KaznoNftJI95z6tcp65CgeJZAlzV6NjQHmldsOcGzy6uxe0JffLQUqypMOqE77UchErw6cWRx4HQD6kbfW5TilU6yTxVjgDBug65ToYBhEOrbUTxCaYF0NQkZ9rTLm82uALOYC/bOOBBaqEzlHx6MGsgzipa/SjQOFw2cA4e8JvOjYpr5ya2EPyKi80FlXrvO8OMoKisNrMzpG48rvmSVYAQgdXME4Mz4IWmzfFVvBrlyU4HlXXak7AzfL2wbvlCGIg37q9crvnKMGYryzgpwv5hX6wsAiARLrZ4wIlL011OfNAkOmU98IMgs8JmCyJsi1f5btyTwOOeOQtzbRDvyC1wAh8s+5Z7CyZoyThuMGsr7+9a//xFaTBGXoh7fgzdkk+ACIlWNhBqPbEuv2eAM6ga21fJE3SwsdyhFzi/FgvCiPfArMq18dJ4PIzIJAPnnGoM/AzOwGDyTme7fc1TkJzwB8vPXMZ6VRwKHayDl+HDeQlYtG0KYO0SZr19QNgjipe+o8rn0Z+ScZJOeFNKP5O+cfqYOtdwnISpDDYxKcw2mTrYt3t5U5P6p/0/N3kAd8ZN6VAflmwI/O89Y+9diIByMgy7GAZtplLJib6FmzwdxGTJtuV9O3kVbe09+hDurEDjAfzAKiLvqRwJAZWfYp/W7t7RyQVXWQY8m7i+e2Da+Yu4JY0OBih/qHMsoyNgVQBh9M2ijn7cP5jDZOehknj82QRoEsbaDP6PspV5RHLwj68Rm+a3NTbh0/vusBWYA+Zms7DvTPG6H5zmMDXPyCHgFPd5+gO1OXocM8k9MMdoF/x5b6qNuMKxfr5LGglrGBC4hkpmnf4TH/eRZZBhRDB+eFYvCAftI+z6KH5dEmdmRb9vHjwBbIevzG7JFSfFAgSyWOMsPp0vDmipbGkA6aNZDBocahBow9R/qgTNIQezOdWSjUpwHM1WOv8T5oe2mA0lmyPd5HQNXod9sYOYqHBbKkNZ1yjAn0GczYRw9Kr1dy5xgnTzXujyojq46vB4JrhJEJzwypY5ZOGL/hjBCouw1DnrhS6jzQQcIwE7RrtA2gNg3Gc56kc70GyGJMWRU0oIFmgRGcB29EWpoHBwGy0AO2a90ZxEPHmoys3tZCQWnnms6Wf9uOjpX9TWeW9hOc0An0PfUcn/P673Sy1Ds6icyPPLB1FKgwBoyjYEOWz5V/20GWTPunv+hkt1mlfs3gkzIGA/LIDELohj9mZgi8okfdxlD5Ci0CzklvjoN89FY36lC/4LDPnRMIHfRHwKXKZc3aGOnvuUCJ56gL3tBPnGvaTp7bB4M3gY4KWo9o4HfpOGogy7odI87CzO8ErhPoyW3o6iqeSRCK7+W1spR6i/4wTgK4aQOrnR/xh7rW2AdkQlvOWLktR73rllbo9AxEt+oQvPI/szAoRz2eV6MeN9s2swIN8mnT+aJMq19St9Kul7ss9f+4gaycnwbY9BeaCWSRbfUp/WX+ZyZZLgDO9WPkn6gvexk5WadzT/mR58r2XPs9+5hl+Z1xx3Z7no/+q22l/HoYuXWM/FR0hxmM9AE+OleYH8iYgAu8redlLsnHWiDL8z49i0kdagamt2a7hVdwIUFu+umL8mR2AVIJ/gpgKNtehuDtelUHpK8yB2Slbqz+FmPGdlAzn52P0O7lCnkQftp3+o28AUapo2zLOZfAk3pZHcAcMZtT4MwD6GlH/zF1pP1PG8K4Q6t6J/Vx6os5IIvvBQrpDzx3Wz/Pm1klEJQ7BSjvmbzJA/igzcuzuzzTit/lh+CvusN+ZKyQ/TYb1d0a2h1BVHgorbSjDaEO5Arg0Wwt+rJ9Pdkc2AJZT/b4HnnvDgtk5aHfGRi6IqrRWnPu0FF3zrYxuBg+jIeHuOqopEPGb/VsnIPSNHJyNJ46CSr9UYCb9IwcReo6zNZCDZdBrYFqrnYZvLmi6zlqGOl0YFI28vs1gQrljzsji36Yrq3sunpez4ZLg85nxkHgR4dVhzhX93QCqA8QKEER6hFU8tmR7B0GyKItb/pSBn13m8Go/bVAVtYjkJVyfhAgC6cfhzJfFQDGOfKsB53h3Ibh2OgYpYxmsJSBi/PWbReOlX8z/gYDCYqaQWRQPeKtMsa7vFI+MnOEfnkeHs4pQbIroUvACo4iOtHV4JRXaVNH6iRTr1uUcruIckh5t1AKsEGzGVmWk1dmP9IetLJNCr2RgKTACGADYLOOLVkB6ARX2R17g5CRHp0LcuGHoHYvmFWOEsBwO13KUYI7S2N93ECWfOBMQ0FKdY18Vmeh5xmDzKDIsa39qDaO4Jr5RkCCjvMw9awv5Xk0B5aALMcGOc4z1/zbuZxy6tzDVtFP5g26jvHmRf+VN0FKfss5JviSWRQ8x7xLeU455HPqBequCz6VF8cNZOU40CcBbfjmVicBTEEPMxB7WXcp74IgI/9EXs5tLZRv0MO4qqPgt+AlZXKRQblQTydfezqBcfSgf+hxXAXwlR/qQeeY4aTemZNn6GU+IF/4nwneyJ+6gOL2Tm+NXZofIyBLoMBzBz2DSODBcxfR1+gvdXsFsrRD+gaUpU7PV1TvCtIIqsCnevlN8kBbNgKy5sZPHQ0fzHJiDprx403CAlcCNB5tAJ3VVjjnHFv6pByYpQk9tEG71CkgST/0G9Ujykb6dfIRvjHegnE+W3Ul5XsZWdSNbEGHvreLZtDN2cf6Cem/M3cZQy9syHmS/qg7DKjbS2qUBXjvjZQ8I+38njZQ/tIH+IRMAAZX28j8RlZ4tw9uKVQPO66bLliNbMz295PJgS2QdTLH5cRSdVggK8+I0QlQubmSjXLC+KE83Zai45RKLVcwR4HIiKEGUrSDcw1IAX0oZujSSUsg66ivcF8DZtmPCmiN+sfvI0fxqIAsHXTGh8+MoY4kdOfqE7/z31t58kwNg7+TAGSlUyU9uQVK596V0nqWVY6th4kLkrgqpUOUzgu8YR5UECbHW0d3JAO9YJzv1mRkUffczWKe9zVqf1MgCz7rSGbdhwWyemOpc6SjKKhTs0scZ5003ikjeGl2lu8+bwCU26xcVdWh07mnzwZ/ytpoVdEATeDEAM2/DUQMvpArA6DKz+R16hm3CRowJk0GjcxfHFn+Vo/SF0E65zTP8t9gTweZur0q3mBeHhocyBPkqZeRlTc3GjC4ok2fcXYNTGhXYG8kv3XM4Q2AGfLvth/5RVnp5F1bxff0AxDRM4Y2aV/ZzTE7ijOykv98ts7UwbadgTUAT12lr7ZJGVRG4AfzDP0p8CPgaMaHAcqaMUmbONpaCA1mV7gYwbsZUvKV9wS6ybxmrJHpXvaEN+QChiPr/LcP1uN8QWYZf9qUNz0gcxN/4GEBWY6tc1I+wZME5uw73zGmzLuccz37NfJPaHsJyLBOZErZQq6qfFoufUb7Jc9zESDlgH4JkrmVSvAqwVJlyqA9A/aejtAWaAMoL+AGvWbzyFf+pqxbuOcyU+3rGiCL+jzIG12vTtNPEbTyIgLPPRUEs4/60rxDH3PD7X2U1d9R9pENbAZj5pbKnBep6+bGP3mq7q3+o5l00OmNh5TF3nhGZNpRyplZrFzkvPa5BJMcP8eTvrqwow1MQMxsb/WvvNOvSN1Gf+AjZXKuVb9uDsjS1tG+coRcOFfcwkgflF/4lCBWtYHSDW2ea4luc/54TqKxnTKtf+XcEeSjPnWJY6T9TD57c7LPC5rXub2JDt3E1mzLniwObIGskzUeJ56awwJZrOq7guehfml4NJYebI2SdQXYVVsCkcMCV5XRaTi9BjhXjxLI0mERbDsqZVnryWyMCowcRFBGjuJRAlnSnkAWDgt8ZNz5n+nF9B2DX89+yH5S5lFmZOkYKa/u1acfOqz0V+PfC8Z4BvnyXBad85pVosMAz3AM3MbRC3jS0V6Si+rw6FCtAbJwRL72ta/92LwzoM1rs5faHwFZ0pPOiBlZWe9BgSwPra384m+cXACQ5BH0CLbrrKeDqTwwzp7zpG7o8UEQnzYMVHR8ExwymKjjNZrz6sSUU+Vr6dnUc1le8EXnk+1mOpzyRTm1367AM0+98c0tEfIzsxYo7+qp8wh5NOtFHnjbkWX43u0DubKNXrFdx4qyBiCezeT5LJsCJrmQAU3KTS/jQpuR/TZQYT5jPwRQevO6N2by4ziArJwXbvNRlmxXOTWLQDAxgTr145KNFgDUB+B554VZHwbna+3ryD4oq97qRXlv03WslH8zKwBa0ekE72yfQS69NdMDmwUTkA1uchPcySDNemnH8z83lb2lOfwwgCyDU/uiz0Q/4RH9Aegz0M5DnPmtl9mRMjLyT2x3LiPLOcQ4ADK4BbRmvKR82r4ZsLSh3oB+t2sLOiYIQ79d5EwAygx0t6PyNzKdPmTOJ+VSucl3gRUzeZI2s1CQ0dF5iiMgy3mO301dbEND1tW39pX2kX9sFKCt8zbtIp/VcwJZtJ/ZuYLBvHvWHmNGOZ+176mD5oCs1IeOr/Uot4Ip9MWsTGIR5rVxB/110cPstNSL+Zk5h++j3+JirSAN39ejEfSZrKf6Mr05bv89l0yQSR4mTfS5B2T1fD/ayt0B8on69GM9E2vJF3Fe8pwZrvQd++gB7+lL5MKOc4J3fVwXNzLe47NlR36QemmNHRrVtf398eDAFsh6PMbpxFB5WCDLQ4VR+u5x1nnIQBYFygvjpoOCAcKhcAvCUQJaKmreMbgYM+mS+TrxBm2sRqNg1zrao0HMejBSGC54xGf6bEr03ArjqP6Ro3gUQJbBiNkUZrR5VoDGk34JDmQQ49lAeRC1/RoFKtZHP45ja2F1PvjbAzR13nTic/tQOiumYFeZp0wGw9aXh4VmED3nmCzJQO8ZvlsDZMFTbujMl/1KZ2ip/U2ALAOMowSyzGqrjh+ymOdW6FQxHoBbAuk6lOopZZ35yBlm1XFK/QGPCQ50ZNUhBsw8azuCAwYRm4L2Oc49RzmDD52+kU7hGYAs3jNLFbptQ8edVWxAO/hqMJL9NbB067ZAD397rkXyhd8F/gSAdZgzMLBeD+unTzxnfzPAoCw6ifk1ymZImU7emjmWq8mOlUFUgho64oKAeYX8SHenDjQQMPA4qoysGqQBCEqrv5lpYJYGcl9v1VPuU/7Vb4yBhwMb8MszFz8YG4BGMxMT+Bzpt1FGFm14wyw0sbAGTWbFKa+eucLRAcikZ8iYpW3wlhkL/MZBzqnHlT/1udkgSxm2a2Uhyx03kJWgAu0qB3zvmTR87w1x8MzxdP7lmUipbxz/kX8iz3tAVmbCQAfjqe8EzwXL7UflcS9QR2cDhnl2oJki2gF4kLsKqAPZNcsG/QINlPGMS2UjbYl2o+qZBMcoTz1+p97WJxzJzAjI0vYAiiGbyDt9R996TqzzmX6TZSWQpQ6WBvUS3zOHvbWPueE8sD2BbGwe7cEvdWdm72hzR0BW2iM/qy/NGJNOaGAhwhgDXgq4wAcWSpSl3FGgvOYWeP0+23SOeGlL9kUZSD2eNOnnVaBbH0JdlbKQdqcHZDlG6Xe65c/sPmWSeYpeQ69nJqE2vMqp8zL7QF3wFTlKvzxjPOvjnbbguWPiRVs8Cw38Bj/QG2aOJR0CysaK2c/e/BrNl+3vjxcHtkDW4zVej5zawwBZEG/KcgWyDFZQQAY0fEah4RCgoMzicY83RsJMpWqkDsooFDAGV8NQA0GNB7+zsutK3abBZo++dKbMLMDp13BhYExTRqFv2ubIUaS+w56RZXCP08VnHVqDNviJDOCweO6H1+h6GGgeRJ3G/KQAWem4CUwZzBoU5dkKAhL03QC/BoQ6Pjp6Gt882ymBrDlQa0nujwLIymDXLBecQRyW0WsJyMp5Zt8FRnQorb/OyYMe9k599MHzM6gXeeM/q9K859Xdtq8DqvPKnCFQWZqP8AfHX8dMh9nAOJ1t9EoGimvnOeVSLuyfAE/W42pubgepDqkBqAAMQBbP0V+vMzdo0SnVAWaOyx/KGkDyvBktbjmGB+g2dJ763DkjndLm8wJdBo3KtkGQ9PC3NMvzDHDcJlNvPxzJMnWxGk/wlQHQ3HM5NpbxQpNNMnPsZ86B4wCyCEL4b6CuzlMuDdgJUj2QtwY4vQACur25kzoyq8Ugx3HCPhDAuKg1GpMl+yAASxsAWfoZLFpJZ845gVK3Tr755pv7tLqlh3rycg/nGr6DZdJOKIcGZWaHCo7YNwGKDBpTb8/x4GEDWWZBwjPPuYM2gEF8FueEgaWgD9979o1yryyP/JMlIEu7WXVY2owl+ZHOrId+QBN6ypvtBCb1V50f6h3lGR2H3Ho2EuONjhHAq4G2Oin9AGnp6f81MpH9HQFZtCG4j70VEDbrUH3ruAJkMY+hQz9A2RWoQbaRDc+RxX7kHIdH2gbqEzhLuyMIIi/mgKzkRwXW6rirX8geFKznO8E1FyHN2sqxzXHzUpJsG17QR/1zPlMPPq7jj/ynHyV9lPEMPvqJLc1bAomF3LrMOFQQVR4tbS3M+YBvI9DkuGKH8TnTHsqvHpCVMirfkRUXeJWF6nuqc62TNvnPC10GH5QDvnNhIRe61R9zc35kL7a/Pzkc2AJZT8BYqhR5JyjDaKEIUaCmQlfFUY3jKFhydY2gVafNVVmNDX/bHsAF36sgefc67jzM0nZ19F15N4BJB0hDaV9M+XflINH4XDVba/Thm4cSJmBlICc4Q30EXBjf3P6wJEpr+KtixqDpQBng6mTThgcwYuRqn6VVWtII6+zCm7oyaACMAcugXN5V50AnLwNHy0KzvMIYY6B0Cvie8SedO1ep8lmdBZ6rIAYBMrTwXwNrMG4f+N5MnqMCOJU9+S0/MLB5M5tzke9xfvNWSw+H1/jrtPKM8iroAJ+8/WWULbNGhVXwJwN/M0tG9ZCRpSOa8rwmI4v2cLDcwsHzbMPRQU565AVlehlZ0Cm4y3MAWRmI9Pph0Kmusjw6iXHRaYL/zmvmIVuPPAslnWrnI++MM3MGmYCeCr7aV+dKAio6csgpjjU8wtH1pbOqrOS8zjHg2TwnQpmqIEnqQukY8c425bMOfwYcfueZIsi/Zwp5mLcOp7LoOVH8zWGzS68MIPzM3FKetEnaGYKstIsZeNtfaKS8CxJL7fcCD+U3bexcHdBskAvNBohcoDAKvLJOx29TIMtVbFe1BSDVa9TnYcLaYmRKW5tnnBikCQ5hMwzwtSsC+7RjFh3fUY8ZAKnzaUebq8wKQFL/2gwm7Arypo2TtxmMocf4Gzo85wf+8LegheAqugD9JiABb3K7t3TTb/QodpF6HG/9F9qzX2bn9Oad45FBY08+nHsCxCMgi/ICTuqutI0pV/AAvjjP0gfjs7Jg9k6CM8gM9tAzAw3sU44MRtmelvxj7DxD0PIJkuhXmC1zVLa9zi/+ZgzdMi/wvqQfqp/GWHtjMz45fHPLuPZf/b3J/B/Z6LnfR0CW4+82ReYQdlH7zDjwnz6htxlzfDFe+izKbg/Iopxb6z0H1cs43H7o3LUPGROk/9XLyBvxpS7wYJsE6tNH9oxT/dWMA5Q/5R8e0YeMVZwzyj19RZbUg2YU8b0XrRhH5c2K6ivP0xNIpUza9py3ytUIyII2zwuTb/RBMAkac+5TJn0yn3FM/FvdQAyFHpQHzg1jJbPu+Fub6BxgOyffA9hRB2Ntmeqv0J66BP4YO0pvxoDONfulfhnJzfb3x4MDWyDr8RinVVQycXEkXNnI4DCdxh6yrjKea8htGtTtoZ068Aa3PosjRACq4snV9VT6CcJkEKjB4L2m4aqAUplDj9fDHtS5oT4zS2jXs0swWjqNAnUqUBT/2rOr1ihQysArV4oSmEnjrvNghpYGoeeQpcJeArIcQ/qDw0WfXVlOxxf6eGGMkAVols6UMR0Azw/J1VfBH+WwBvYaZM8SSSAHYIHyS0AWdPAs/TioPPTmQQazGSTj8GK8a2YGfMszgOC/WyozYLH/0KrsU5eB/ggEXaMcMvBNMAo6HiaQpe6ABsCLXNHWAeEd3sEPxrGCmVXOWekdveAl8zX77pxHjvmME+9h09QHyIWzruyOgKyewwd/0SE46TrMPV1AX5kXOKE4ZQZwAkTpPKZTBu06jfC2HpZt++ozA+xefSMeLgFZAgcChrRD8IQtUKfBB8ebsTCQ9TytpfblWdqaOSCL4MJtL5Y3gyjtCZ/RndAxAvPSlsp/gCxXikf2Uz1M/wWMGBOygzaZ3xm4CEatycjiORcOlNPUu4JGAlDQhPzzdTrMYAAAIABJREFUDLwzA4BnDbyUUXiY27gyAOV5s5u02drTtE3WLzBDGf0G5gPzYs1rBGTRDuAh9SObAp4GW/DJ4JN+Yr/cXqa9nTu4HP1OWX2Z7Iv8553MVIHFDLZ4Dp47R5ATj0/IQLLOBf5266O/2Z56H1roO/NOYMqAVZ2g7THQdZzTPvkszwh6JFiuztQvqkCAGZTwkqBVm0d9VY7TFir30FaBLH9bIx9zZZKntJHB+Eg3ZJ3KPjzB9js2vHursSDJYejd9NkRkKUPh61FRjKrRl8QedFG0h9so3M6dZh6iTrdWkh5/CR8DeUNHvE7c4y6jxPIUucxtt4OSR95qfOY99hP/Ti+18/0NmO+S1/KvlQfOHWXwL061vmEHLiNDxsObxLcTNsFkC8PU7+qF9Ke94As6PEMUD5jI1P3aAvdYWK/eVcfOQ/42z6p47gIyF0k8Mr+2wfqx0bwYh7AZ/iPvkAPm51H+24j5Df+Z9a1NsPYIflFG8gR/xlDgS3K5CVSm86dbfmTz4EtkHXyx2gjClEmpqfmGRRM7Dr5s+KRsVZh46y5Iqujo5GwPto1q0Clq/LXmVbBUS//BStE9VFguZqaQWSu+OiwoQB7N2ysZR704dRiTFw1UYmrLKXR4FKQRBqW2sqgIR14P0O/hpMxNEASTNKYyE8NhYErilrnsQe40M4SkJWrHtTp+TZ17zl917n2N/pv/xgngwI+u2qbzibPufUoA9N0uvmsUfN2L/qQh+mmIea3dCbMZjpuIIt24RUrZcqojp/y41wwSNHxV/blDWOtDNBnnMqaUbNWnmu5Rw1k0T4Oliv10CeQJa3KtjoCvph9mJlqjinv1CtoscSb3nlEZmMxTvCe7AuDDANdtx5JU8q58mZGlu3n/EM2XFxI+nrBF32ER/RLkCDLZdt8741ArmxTv5kAyH86bzlHDzonloAsdWBuERCw4DedW8ERwCPGFlvF+I3AnAw0/VyBLO0FdRI0WS6DDXnLu1soNgksHXN4jWx4BXjV71UW7R/j6pkzZhaM+t6Tm5zPa4As+uttjeop+WPgqe3VvguQCgIKSqT95TcDsgx4qtxqF6rty77lIheftS/wyW0nI/3HmGA74U/OI20FMgeQBH2ZjakPwzOCyvol9MvznZhX9p/vGTvBmLz0IuXVuuUBctvT63kDpuOlfU//TBlUbujbCMhyQc4DldV5vCfYBN3QllmU+buLWvTJxYGkDd6z2OR3CcApX/IMnWxWOe1iQwlqeSk/jqN/Q4tAlm30dOlITnr2ke+oE33qrdXa5NEclU79EEFDnkMu5LcLe85BffJN6d20/AjI0ibkbaouRMgXgVX+Rj6Ya+mXpxxob8y24hlkEJ1CvfRbYNiMt+MEshgfLxFhfPWvodntjZkhlLqMZwW3BL8EfIyxtDHaQW0RoLdZqNWm6/u6cOVWe+2mssfzlOFvs5ScV2uBLOpOn1s75NxRp1Ff+tX8brzjZ3+HHm0K7/A14zb7lzrAC534jniEMdGPM26At25tpD4zp9Wj6Qf5nf2Yi3FZvEgbtOn82ZY/2RzYAlkne3xWUVedJhQPCkLjilLIMj2j7O9zDWqYMF4qNJVG/q1Tx75400LnHI1ecEL7Xp+MAlO5CehoKBIAQUHRX5xdr7W2HyMHJPvrte2mDmuMXHFOsCdT50cgoMp2iZYMKhg3V4lyJbzyS4XuaopXgEs37Wo8+TzKyNIo43yYUq7TnM67gZgHMmbAqLFwnFy1rYENRtVAANrgjeCc/OLdMxbkHeCHspg88xmDMoGsNWOzapK1QglQVJnObRE6NTpPnvGiE5TZadkH+qjR9kbMtbSNyp0UIMtz0aAnQUnlJp0mZdDMzzoX4Bd6wVtQl3iQQJZjB7jCnMhMC+swwEPfpWO3BsiiDtpwex0Bar6qHlCe0dME2QYHS7IL7YDuyot1QDef4QtzwNVN2z9M0LcEZDmHaa9mvuXchF5e6BDGlyCPvozAtZ6tqECWMp5nlzgWBuDwxRVeeL0JiFV1DAAcY7vGQVYnpM7Lg5BH87eO36ZAFjT25KG2qw5GjjyrRN1sm9p4nmVOMpYe6DzXj+qjZH+UyQxG+F0AZa0O53nP4OR5ntP+OYdzYQW5E/BUPrQf8oG+ub0n+60sKPfwiIWwlOUKEFE3/z0Dj2dtBx2G3HrrnzJl+yxqqDfop/ZVPo62Fsp/fUH44ZZpda4LCbxnwJzgrWXghUBWjjn1mjWtrpRuFz7VVfgZZk3znSBknWc+73h6buRRAln2gfFwqzz1uw14pJ8S7PAzNof5AdAs3zyDKC9I2MRHXasnarkRkKX8V3Cy+g2ODb4fwKML5AnkpX8mkKWd6s1l5+ZxAlnMD7N/BIqk3a1/xhrKe26hTll2WyCyYrYm/RKQkZf8beZRZiPDQ8tShxme3tTLd7yQFWMBj6rwPFnHRb67CADv5zKyzFy3bYEy+aHMCDSrC2sbgvq5pdxLM1KXy0f5LHCd23Zpy23d8JXnXezCPjr/3I6YMac86AGoypTZxPDkYYHGB52j2+cOzoEtkHVw3p2oJ2uAIijhSsJaZ3CpU7SBMuRdhzzT03Ueacv0+XQQEuTIgFCFqUHHmWObn4GsThdtqqA0lql0zcgye0N6Nhko972b0modOoIoZw8jz613/j7XVjqhlslnUim7bc8V6Vw95VmBELN3NHqcvSHIpOO1FshyDEz5z3ayTzrnjpHjIbCosdCICS5W+TTgyOBFpz55TX9YTZF/HKbr7zr0tplAk1vSjkLu7X/WX4MJHH9WcXnlb46d3/F70mtAopMODwg4ASWPcu6eJCBL/UHAkwBmBp6WyUNHnW860zqEXtm9NM910B0H5gfzjP9mWfC8cmv7yKmyLcCkTrCsGVmp0yiDk4sD7flV0tcDsugnc49AuwJZ1Os84zdWV71enjpd0bZe6FJnMg+oWwCxp3uUyZGeXANkeSZe8sogLrNQoM+LErLsHA3OeceCcglkpX4xqE85cV7qNMNrndsE/kc8SP4xvtipNc+nDXORAnBi7uDfJT4YcKmz12RkwR/mgIeMZ/3yThBU24GM0T9pr2Og7qI8OrrKluWrDq62MnWjPoLjtVY2HWt0ikGdukXAhr/Rq8wHPrulOvvvgg31eXOi568Y8Fk+aWVOAoqhi/SJMqtDsIj6kVtf6mVsB8/q80g75Zg3zCvoyQOoU4+MgCxo5VmBI+mpcsb39AWQts6fpBmaCEwzW9rfte0Z/AvuONb6UWag8j1jp8+Ti1rWK0BgRlb6VEcFBtU5re7dBMhyXjC/GTOCfF4uZPEdfdC2Vd9orQ7apNwIyFKvQrNnNzn+6mcBDcrSF+23+l0eJTCCbWVRbjSP4cFxAlleMAFtZlNpU6HNPtKX9K+RQ8eH+SOIZQYS804gLOvQJghkuShvtqc6inq4UILvvVjG7EnjGOvFZgF2uXvDMXOhT505d0aWulE/Szvic3yvToM3+hH87jnELvqp4/IGWu0H/JK3qUMFpfSJlAmes0/2VXuF/OjvmGkLzygnn9TZ6gD1DuWgO/XmJnNmW/bx4cAWyHp8xmqR0nQG0/Cn89EzJnPOZm1M5cCthbmyJqpv0O1zed2wTsmSs5EgAc4EQU6upqpsE5GHdmhBCaLwULJu/6tO98jRyWAEBYny5L/7tHWGdSo9ayKBnKMSJdrEKUZx6xykcdChEyTBuKKscSozyEme8XmUkcWz1MXqusZbPurE2EeCc5xdx0CnJ4Np6Mxb95I/rr6mE6cMOBaCZuy/t16BVI24z9tvjZoZWaNxXztmKU/yNWmHVpwlD/o1WHX1S+dWByYNtiv9rloSILgdcU2QvKYPjxrIov84bG5t8Zw0sxx5F6TRSWKuEXjyd2axZWDMXCWQN0iY4wVzwwso5Ck01YAu+Y3zT1Dm3B8BWcqr9LlVqJcxVoMXt6ilvORqt/pVOXK+qZfV7batvMpX+ejv6cSPggx5OtpayFwTuO7Zj9TdZt2iYxOgnBu/qs8pNwdkedahejJ1mU5/ZkMhO9qNNXPJ+c8cJ/jw7I+lZ6HBMURO0NcEjTjbm8xx+5LzeQ2QhRx4EH+1C/5tnepMAQ3tkGNQ3ynPWV/yMAGMtbJlnZZPf0a5GY0N4+G5PdajHlbeoVN9m5dUJAitbWGMPOuzyke1B2ZUKUsGggaG2mroYi7ahjrD28iUE8EB7Sv1mVHnocnySFDO84cczwTE4QMyzwKjukMgVFp8py+ACr709/xbXyDtVI6NWwTluXTqywjS8fdrr722r/cpQ4au4J9Zk9JE/c7neglM1aUjOZn73fnsObAGy7Y9mt/0R/pTFzo/lQnKCfhvqncO2rcRkKVe9DgDeOoCSfrU6gbGh/Hib8dF3yvnMkCCmWkCXGmDBE945jiBLBeVcn4Kmpql61yzP+o9+FAXhCiLnaFeZbQCWfA0z4JKXslHF1QYV/ufus9FBMFFz9EykaDqbJ6dA7Kg13OyBKmgUZ/D8UnfAX8NGt3a6BzmefrO/wTv6YdZuh7E7lEkxDVenEH/BerU0fxOP/mvX2BGeWas2kbaseoHUbcgWmZdp2yutU0HnXPb5x4eB7ZA1sPj9bG1lI66nzOAX2Po6wSvxFofQJZGT+esd+AtQavIeWYF1XpVnrnihbJ1pdu2pE/HUGWm4tMg9pi8pv89QApDh3JFUXuYLcoRR0pnci1QUhVtfS7HEJAIha/RpSyfc2xNP85bAa1zrr9LQFauoLhNRAezp/AJRD0oN8G2dHYrkJXOP0CWKyo+oyPh4cD8TT/feOONB8NqenQFsjRq0oLTjwO1dnxGkzOB1rm5gtzCY8dGY+3fBgTUpRE3KNB5QZ69FagGSyMal35/1EAWtBFEeR6EwZJbzORVnhNhNt6oX+ikBLd65XEozUbozXX5k+PM3EdO68qogQ36j3bNyKrjpf5AnqmL39V30qh8KgfKdQ2sU384vw0cBEez36kLKG9GB/praV4v8Xp02Dv1upV4ad7BC2+HzWB8qe3krZ/ngCxvBzWwpHwG7bQjwG77I/lJueB5wSe3g3m2z1wfMsjBLnq1eta1Zn479psCWdQ9d3Nn6t8ENeijQXjKjPYgx9iz0RJ4qD5ITz7X9HltGbNEHG+e4zsvOoAebyykPywWue03+anceBAzOt0M95STDDiZV2aGps8i3yhLwIycUFabYECZ9VYeCqjwPHLD/8x+4fdRRhbtu00fvmQgzG+er8lv6mb1VaVN2c+thTk/E8gSFKBP+V99xiIVL54n21o9mFvR1G/aT9rNWyzX+HcjGaINL51If1VbMXreOZHAqVsn8eX4rw5QFvBR+J+8X9POQcqMgCz1ELz1jFbPWERekZ20KW4tTN9Pe5T21SxjfEX0HnW5lc5xd+4dJ5DFuBBTuH0v9X7Ot7RHjIsAloCSC2roA2/+EwhK4NjYiOdpWz3jHDArjGcEl+m/dqQChGS1QZtZ/3WxN8dmDshiXqPPnU+Ms0ekqIeoBz3jlma39ylz8MHb55Ep6/I5s9YEvhxjYhr+6welPeZZ+StwxVyEPtpH9sykpg78bBcgrcdYgr89V5XneiDsQebP9pmTzYEtkHWyx2cVdelk1yBtTTbUGkdAR+Wtt956sLJMWyiuBLKsy4Od6cAcCJCObmZJ5BknrtYncKGxMVXeLI8MChPwWtO/NKoJqjkAbjXECKscDWTXgCUeKKmB8r0OMLR6do/pyBrFzPigHHR6Jo31LPV1TUZWbi3UQGt8dWz53oyszCZIZ1aHNDM0dF6pD6NtqnDygHHzCnQDEZ1d/jYjS+faNh2/hwFkJciQfIcXOiOZZaKxz6ya3H4in/k9D1tN52EUaI8UxaMGshhzHDbkC6dDp0ogi3FkPrsS72ooW5Z62VjedEO/DYCWeEC7ALQ1AOQZ2jKYyC0tZo1Zr44qfxugCWRRdzqT+Zl6cOSdPz1Q22unc/tdbk3KeS1gqn6oTqE6N+cG36Er+H/QLIA1GVm9w4zTBtB39BBBAHQ7/iP5Tt3i5zkgi+wWzypya0gFF9zWtzYbKsvRB8Fo5Jjx4P/SSxDDzKg8R4zn1tgQdZyOv+O+JiOLZ+hzbytYXWjKv6mb4C/1bbUxzl3mQG7jq/Y4+ZMgUNaX45w8WcMf5gPbZ5yf2o85IIug0IyKnNPqIQIheCYwI23Iklmizml4ZoaHusE6KYP8QIeHqCM/6KQEulI3pa2077RBHczherbbCMiCFvwkssEqqMtvyrf9UF/xPfTrT0GLfo+2XXm0v5lZkuVTjzr+2nb6y/mX+g1mZAgq8qx2smZ5r/XvluYn44LeqJc3pO1Zet4xQgbMsiQIh9/IGHVDv6Ck8jCX1baoTA7w4wjIcn4j797qx3eCHYLvboekjGd/CYo6PikvgkHMtQSMPCvMbb48c5xAFiwzg0p6mcPQVM/IoqwAnAs/sjzjlPSnlf30s6gfoJL2vNUanmqTqIv63WrMnEtwCNkT8GaHC3VTRllT12pftQ9zQBa/M8cEgdDr9FM/g/FzZ4cL9SlqPMcz/Gd+qgfok8cXuA3b56CZOaU+8fv0j5wLyB7yAq+YM0mXizA8ByhMmZxz9oP6mXd5o7zjnTHhAabQ9pETzIEtkHWCB+ckkja3tUtnQoOo4tmkD2Yg6ZinA6gyQnm56oWi95yTbAflWenJoHATmtaWrcFADXww0vWMhOqMSjMG1y2NGBe3b7oiCU06j6ww94C3Ht2ZWlxBJ8EqDMncVefSxzuGjGyVNEg6yNLHb27xS2fT1U+3QmD86K+XA7giSL9d6depIp2dulyh8UywGujiICKDR+Hkykud7xrUZRDu2WGCI/AAXo3GCJ4AZng7V4K/a4PttbJKuawTJ8OVyrk66Mfrr7/+YwG3oLlnzSy1z/M67cwV5ngCtfA2g2DmCs4JmZ0J7ui0ZTAGwDIKdDMbIXnbo9nfzTpMeRbESDABJ84sRudR1UfQ69l3OKtuQXX1E5Bvrg/Ktk4w81hH0oDX1XCd2dov2mMuMifybBZ1ZeVxfR4aMtDMjAmzVdx27ZljFdijLbdbClRSxrGGL+gC+uacss+8S6OLAswXgnoDJ96t334po8qLoDIA6VFmQnhWCmPs2NJmBq/IoFvg1Qcjue2Nw0GALOpx/hlQ1rZTJxikoJddxbcvOa7KJvV7/hTfjfTdkq5wa7+XZKzVa+heAmblQX9CsAl5AchTJgwcndOe0+J8Z7zoE797Ng3zNbNQbMtzXxh/xz3nJrTAU3Qaz0AL9Svza/s4V87FvwTJ9RfUSbRt9kfq0aqrBPB9Tn0oqOU89GZddY5yQaabtl1emYmmPaQOD3/2O8Ae+JT8dWFBfQAtnvXmOK3hXdX56RfwGbCStjJ7Wp3Bsy4i5nymXf52IVf/QD54lhfPs9giEJlyoUwgD7nAsGSjcs6t1R8jIEtees4svp06wN/+X3v3giNJzlxpdCuSIO1/OwIkQFrKzDeY8+MOxyPCsyq7q0vtCSQiwh+k0Wi0x6WRrK3RmY5OzgONN+NlQR59Qubib3zqjy8vQysAoz/7WLFl6j99zPVRX/l3yyP0V78sqgWQ+ZA9V3us8rhaKr315YuyJ+v7iltqRyAVe03v6NvGQDxIx2i/Tc3RX/nRAbzmc8eTbQN+996rzd57x7Yt0WAcV059UF8Bzyqn72srGtcApNrWvXSYbVau7El6oP+15z1Xu6Ih3idPZcs3GRRIxV/eyd6er1/SGdGZPDv1EI09Ez97JjurH+LNJ//mjg55nvnrcuABsv66ffOXpOwTkMX5+REgCxiU0bPvCIXLkaAEzYoW6FJkGHYq1Csn5tWz38H0rS8HeGfsGaCUtJRtsx8cAfuuMPxoOoGsrrfHxN2g4Y8EsjgLCyh1LYOSkerPPYFBhkhQyjAKOuJTBi4D7oSfZMIRwldA1jo8lh98F5CFrtqxjrZ2k90+6z8ZIRuIv5OtZCEDfGYGadMCuVdgyVfldmX0DpDV88na1V4xd4Gs5CB5MPstaNngwViuvhwXywG3fWjXt3eArPjbrGZ/PwJk9Z5MC8GrcpLTDRCv+gJw071kPp0gq0z6vPfOMWTsxJv0SQ4lZy+ayBi5uApuotWeP2bBl86rcbJ09D3dXzn2FDFmN+vpzMA8Qd5dUkgXCgajp/EeeAKIWp2HXoFg7Uh3pjfJUrIFCOPo9+md2tEYa6+ku0HgnbFVufWxZejnsmmn6dovhBzSH3dp0U87Bu5kZFXPV4As9dSO9BlbRA+ubBizu+/PlQy/4+Pq1+xU/RjPzPDf4U+y1dggV3Sysi1tNn7t0wjI2izaymhcWtJDvjYg2jbGI0fFAztOwKL2m5QCAglu77TvHf+ugCxyTy/8LJCFT3iwtn3HpoyKBSIWDIuX9WvBM9veuMkOAa7ovM36MGZ+Fsha/V999Vsyd/6trOs3sqVv4wXZ6PnVowtkNUarB0jTc3Rb+ig+9L+Tm2Qjutj/1Rdf8QPuAlnp7/rVRNPaHja5+8lW/dWfPnoHZAVSZrvWvtf++Fe741VjSPbn8hJPjdsrIGt5dTWWjNVks77uN6AE3Y33xuU5wXHlL/S+Pd3Upz8AvpWTzqEbjH/346FM8b4X99RPa8dledpP0cEB5BCf1nd4l5FV+6OnNsX32tsnwOwcA10nO9UZz2x4b+npygh56B2T8Sa92HRAf+8nS9nxaGLH8Uef9WmcWbVgD9nqCJxzgnpl7tYvd2z388zvz4EHyPr9+/BPa0EKpZklimsrZmwo9aujmT85sgxVBoICX2W2hiKFJlWecfTsBk9XzskaSWVyTH6GmWZnzGT02+liHBdOidmDFPKeEhM9ZgeVt7OBvleOGZ+vAFnW6q8Tvs70j2ZkcbCU6/c6u2vI6t9oCfBZQ9cztcfpKPVxNMWXjFWZbQybzDx80neVUdDW/zqWP9O35GOdx5OHyZ3Ar3YlB3eBrBwEs6Erv2T1k0x/NRBa54yT/Y4/9UmgMSeEw9KnLLR370dfQFL9GYhTwBkNmz7fMxsYmLE/2/4jQNaCTT8CZNFNK8Nk1R5ZX5WvXZJx591ky0l/PU/P0ClkUx/Zr8J+HAKH1Zc7Pq7kzjjuMyArmi2dQfPK6AaZgtLqM4PqaG1jpTIs5YqP9TmAu3FtSWBl7BIB/dH7lob0bNcFJuwUp5+eyHEGPH6Xfjj7j77A0++qRzl/BJC142KDR8AEIGN1/Or95CvgOXtmnNy1Tfhng/nkpLKSp3e6b2UwubEXERBnsxbKwuu3cSLDcGld3wDYtLK29a3OtfxwZW/Bjq6bsGosNCbThwCSn80YqO39b78B3rX5O4AsfkyfeyLdyk59mE2wBGnvRUvjvXcdTlNZ9bdgdoGBBba6zrZ/Ndt6+bL9ucu0TQrUx2Ri5bv6oz2aZJQApk65qA6b0vd9M2EWYFxa7Jl1bk59+lQrd+uDvLMhd4EsJ1EGPNnzTf8B7GQsseHuvwOy2Pxo3IkX/G0smOSgt90DlOHVFZC1E92nL7Q8ylZEd/LJhtaHlkXTVzs5c/K7upLx3SN2AVfbI2RnAsJ3ebbx7vm1Rfm2jQPtxqd+pwsbvwtkrczt93dAVrTFZ3bc/lMrOztee97EUvXLmjcGrJ7InsZn20bEX8kI6TbZ932vnGSoz+rqHaDoOfZMCvRpcqjxIW6qb7puxU30sRdk4o79eDd2nnt/fQ48QNZfv4/+MhSmdHL+KJsTBPI7hZZBzJDfdeDXMQ8sE8T0PqBlDVuKzUlka2g4j/veOrV/llKLjpyXDPiZWbUzMine/jN4ZoIcQ83on8Gz9mYIcgDutikD7tQSQsU51Hc/A2Th85ZtVpvMaFOf8cXeYwz4glg2olRetDsWvOfMuJMPDkuf54aw3z2INuDRH7UnJyE6gTTVu+DjKzqAcpYfFdT7O5etfkdbdryde1NclW8piOWxtdkYzWH5tDSxMnOwKqeAKz71J7sHuNJ9e6SVcg/EvHK06JY7GVmOuVbPfp7txZtdWrj82nGZzEuN3yC5Z84ApN/nUhnyQbddgXaCx826kBnHuavcnSm1BOoVkHAGQKeevpLv9HL17VKMDcTiaTo5J1M76JfGbWMcgF97LaOwj4qjsgGrGyABtFZ/AK6cCsnpXT2gHQKIfgMo0PZVsOVqfHCk6YLl34Ipqxu/Cj6TKXQr97sysjaAWZ1jP5ydqKHr2Sb6wAbXG+B/pZ0CzWQlHW7Z0SedF7/teSVTkF2gi8soFUBGU4dE0AMr/2TawQXG5tKwzzcmCjDXrq/el3lTW2Rjxr8FfT+179P9ALz0Klq1Ydv73UCWPaCufLx4kh1MdvRDbTbWdw+e+rwxXKbMla+3umR9y088+XS/etmiKyARAN5n8mj/vyYna9cru2x8Jj8BEAL8gnWZtPxU8seWmsBLF94BN78LyNKHyWiAWnzhK7I/5FsmzS7jJe8nsEfm4lXZ9MCuE/DN/zWpyXdnT+lWMn1naaG+xx+6rc/sen2YzMn6/rTMvHeiA2jSZzIQjSbj0GtfMfvX5l/1LNuFj/FqtyXYPbLwHN3pini5p4mePobfV0CWrS5ejQl6nFxu5j16+4wH9lCLfzK0qtPJgt3nl9RG4JIVKLKSe6Z+sH9Yda89WX+qet0X+8lyftcmcc0nXfDc/7058ABZv3f//anUp0wcubszEBzcdVg5aVdOzhXRDFvKLbBsnQiGjJNGuTO6p6NcWU4b7B2K1IwbBbmGYIPOH2Gq9znRlH3tuXLkXaO4M6jWwQOyGO4NXDagBuTdBbKc5rUB0R8JZFXPubRwDQuHZQOF0/DgT3w14042dqbuDDLskfUjffnpnSvnsWs54hnlvnNCOQafytzZN4DEHiwgMD777itB4skjfb/7V7yiU2CZI25M17YcwDt7gFVu+0U0lu0X/dsYAAAgAElEQVRt0DX70giEzbwlNzYmPtu4Y6B7d4CsdEDOluD/u4EsyxZPHpOVT2NUAHe2Vb9335JV+izntOuWKQuCrgKgBXfuOHdXertAZAMxZQKZOJh7qlr6z+EVG7zhU/1vY13BRPWYzTUu6NWVk+qp7enaPRVqeb16tjotTUi+tqxP4/M77u8YpvPuyof6d+x9N5ClbHoZwNfvXYbX9f438IgWwbisjmjegPUdD4ECyUo6tD7NJjau7gD50QLQE0xvUFRZZV3sOPvP//zPfyz1ole1ozK0gwztmNh+iOYmiVzz/GYEVG/6zx5usiOrw/K6n5Ex+9esXNHv+vE7gKzKB2Li6Ssfz3hfIPdK9/S+vXRWTwEA8ZPONkn6M/xKpkw6paMsM1sdpT6gAn+zsWAJGP20PuUJZEVn5ZpIVG7XjaPqIC8F+k7LSyfi37v2fvID7mRkRUNtrO5ALPucrb/VMz8CZPVefr2JHDylI/4oIGv1prEBzMp+2qTccwuYdD8AK1tUPwCx6HF9rg+Vn40Eesar9JJTz42dfTd5jqbkkU5d8C6bZQleQNbKj/Gy7bwCsl6N0Xc6OhpkXNnXMx4oK57IIrSFSrow+rrXmLIFzPI5Oa+tlmIv2E4/rN+jvnMPr8aJ5bhrq4xhPsPP6Inn3d+DAw+Q9Xv00y+nMmWSYgtkWeMtM2YNac9+dY8iwWnKrUDGbDvFv84MZzQnV9ZOdQpg+p7DmCHevWnOQAKwJaD5WSZTuJSq9OR1yF45HD1rz4gMH8dm27VGkNMhPf8T7T3PkeK0r9FghL8jI2uN6wJZp5FaZ+akXxnLL8elb3B61YbK+urS1k/82/unU5AhTtZ2mSRAJlm9k/FBRha4O5dXfoXGT89uIJZjLtPq1XvRt4EgWex6Y7aMgHd/1ZeDlcPT2Ow3EIYDv4FP2Zyb2bNl/wiQlT4pkFyQQzkn3a6/yshax77v57LFyjuBK6dwuX6C/5+ALvvbCQTqr8qw7xVencDNu3Lpw3fjEG/SozZj7toCtLLoclzPPbLq64BLz9NrZqOje/fs6jknK9HPZoQBdJa4FPykX/rtMA36knyT0+jfzYUXaP7E+09jqfv1S7y/M9ZPXUL33qlnx+13A1nv6k+/NR42s+AM6PCh4MLm1XeBLGMuHZ8+kZXZmH01Tpfe+G9J/upSY7HMmGwlu1KZZRgusA2IA5wJ6o2pBdT0Q3KV7nOs/Gnj9C0gfTc/rrzk10ERd/r/1TOB3DZiXp9p7c/PAFkn+BLtgCxtpNPujIGVnd43CaR9dBLboB+7/rMn/cWTgJp0k2XJ67OsDmWP7a+W3ggA7XnAuzJWj0R3uq1x0F/P5x8kKwtSAF3pVL5tZdk7K/tyHgy0fFof8ZV8fAKytJ8PGvCy4Gzl/szSwtqVX28biR2HfIufWVq4/YcH6zsugM33IKeyB+sX/2RZuWuD6pvesczUmAfI8OVtgi7jfXUhwLxrNiZPv7JLykJ3z6RXdwneVZv5WbKe1lddYH99lM3Wivb63j8/Yycuoh0wVfnp6mjvuy1fuh8NZ6Yb/6/ytc34AO7xEeIrMMwphL1Dh8YjKxicAqysHRN3bdDP6N/n3V/LgQfI+rX8/21qTzGk1DJGFLlZRYZ8lchX9yiicHMuAnJsvHoGGWa7+szJ3X1iVnmlKKWAo2s/BUk7M/IzncF55HRz/ARwKXsOHwO0hsjsRu2u/Zzx0/hxTPssYyVF/mk2Trs3Iwst66CaSfmRUwsZRsYSL3dpIYPPaVsaPO/9DUS1r0A6Z1Dwsc7JOoCV5bCBNeQ/079bzn4/l0XgA2dpHYZ39a/cmBVMBtaQ+30GCncCvXV89TkANyCrOt/9xfM2yL4KUgoKkq1P7SsYkI1lqRdHfp3BZDr90TNXsv0jQFb1pC+W/q8CWRt0APOjrwCxMUN26ZT4YTlC7+71pYOs4IE2C/b6tCxj9Ur15sBxWum07QdlKPOTrjjHS/qn/z2wAr0LrHP0G3eW06R/bWqv7X3aJ4MzvDTJ+kWHexz75ftmXRYI5yRvAEC/0KHJlWzH1TffAWS9kv1Xffujughfdgx8x9LC1aXLG/1av9jTcHVc9OwYRpeZ+qulwe/aHhiVnyFQTOfc+StQ793kxT57eNVvp58aP+nt9N7KcG201Ll3AiEWZF1brJ02KTfOTlpdDyBobMRDG4tXRvUFeNi8+E5br54pwK1sWQj68zuBLPUag06C5ZORixMI6jrfbMe6cReNgHrPCor5TytzJ5B1x8bveIlP/Z/L5OnonsW/+icZNokTzf/+7//+f/qN3KNRe2pjsnQCWT1XPwV6Jl9r82vf+k7KlLEar/nb+nh59UmH3QWynKZp3yJAIj2WP/cjm73XHplJKwN9dxrdd2z2vrazOumvbGS/2eP8cRlH2Q0T4mTZe+TOWK0f4kWgmyyt3on/6RQ+S755tqZn7Z+3vvvaY/u9yeYnB7uc3oEw+cDrs7NxG1O8ysgC1J/+gSV+3Zd1Rv60DU3JXu3Cr2Q5/gGa4vPuU6WueAM8RsfyWuKCdlRPdSwgJkvQflsLfDVJEY8+LRH9Uf36vPfX5sADZP21++cvQ10KZp0/mU4pre8AsjS04CdlnUJSB+CCM0TZnZu3ng6FzUZ7PqVYOSlI/9/J3KtA4Kr8pbHvDMc64DnYm+rOoHG6zY7YPPtTcMpJ2owsBnCNYt+/OyNrgaxXztYdRzR67Z2z8qAdG+jWjpyDnYG/w6OvykP9F7CWgXUiUWUAheo3M2936j8dY2BHbasuGSU26MTPu/zj+OrzPisbSPKp/f/0T//0/2Q9knkzZO/e79mcuwIWe0hstmTvCkAL+nKMXv1tUFIb7iwtvALilHPW4/pmZJ26RzDXu+mWQLLzL2e5gMn+GmeQKf2+93IOa3/Xtt/jUfJUAASoipaeCzB6NVN/0nIlI+c1enVltTbYS0ZW2Tq1Zq5lZdkAWgZX7+zy0RzT+rZPf8YueSzrVxDSM8YF0ET9AqDKp9uADQuExb+C3+qMzv4FHZ6/Mz4/jY8dX5+e/SrAqLw/C8iKx/VdE0LxL/l0OhQwUrCn3/o0AdMzjWM6+BN/gQfpIjq0sv75n//5VkZWOrjMh97hO7AN/W586uvqcnJqzxjv9n/rMxkRjC4ws+BL1x1AsoHYjiv9XP3pCcsQFxSL5ruA3Su5+rOBrHgkIys+nP37ziadvlK8yC5YlrSBPH+pdrP75OocE+/GnGy6PvMvkxe6QOZ8v+sLPllyIzMYOCUji62qzp2UIXNXQFZlVHfjCJAFKIhf/AZ2gt0X8EdPOkxwL3tHne/afxfICrCrX6tbhqNyoyugK13Q+ElP20sp+lf3ekcWoLbXx56rP2uT7M1kuH6h79cu0K3eMdn6Ss6SG8viKsc+ntEhZrGkFHiN5gWZXMvO2qS8ctM1+r02REf60obo9q7Fx+1L243YEiA90x8gz0newLfKNgGT/BgHS+8nIGtlI1qSQfu8VZ8Ygy7cSTcAXPKZ7OV30LGVhc6VR/XV1sovE5G9QL8sZmMBaBoPZaAp02SNrMB9R9v5jcaLNrzy8z7Z6Of+78OBB8j6ffrql1O6TtiCKhwBRiLFkiKyUesJMK2jKqhOqTqydWfKzARxMJyY1Xs5uV8J4v9IBnJY17h8ct6XHsrWPjgc7JR6RjjFLSW9zwxJm9fucodP7bMXEqdsDaL+dALbBu7bDvwW5Jtd2U9BPsAwOrWHUTx58woIxNfKbMmRYINRXCPFgHWtwCFZ+TRTiWfrMJ+OuTq2rr47zUu6/MmnlQVO6oIRQAD9sDNMnHm07O+drbKP1idjfd73Oxra9Pjk01X//Ou//us/+nEDupyUwKwrRxD9wAxtNq458rWpoDAnusytV5lTO945ui0R4sy8GgM9+2//9m//WNIIDCb36NxyzAC+2udu6/qXf/mX/69qwYngKRrQLJPUNe0F1jTuneqTI2ij9N5z4tc5+7hjheNvHH/SDScA1PPpnfo2vRx9tWOzFsirGdLqEmTR54JFe1mkX67GJD0Wr81gLwDGTggeek72l3HvpDR6cpfmbJ2vxsInHv3K+wu2CB7Rc+fU0fqmAGQzfxYUYxPqc/tL0lndcxhJGZWN9XgbTwWDgKjVndHpJNYdz8vHldn0aYBk79mLjY3f/lsQiN2Ipt7tzwQCnRkYEZDJ7+h+bbSEX9l4UP3xoTFN3vFq9U8y3viIVjYv2mTraIP9QivfxvnR0jvRYWzIrmQrr8YJ/XTqZ2NGcAgMqCx90tjbZYw7DrZdtb3JNHXRlXT1Ak3Z9u/wwbJBd/6qKxDDZvFb9+lnnvrQCYXk2rt8q+Ut3ZGu3QC9OtondkFc/EE/nWtSsN/8o+oG2vX88nZtj/7F6+1Pur1ryU42cw+HueJjcmZpOKBsxwO/TCZ79wB6wAryyFYrj0/zCcjKTjQmKrd3Gif5aECJ9X2Nj/gA4Dj5ig94tf3XOwBLdhQvd0yQEbJwlhWd0Rdf4rNTVRsj+NG7tcM1vqd+sBff2n5Zp+lje4HuYRXincquftlGdNzGQ2c2fTJL30WjiTRLtvHJeGE/ly94u59A3dP+nPLG74kfTi/Uh3xdfKdT+twxh7fZhD0E4BwjfJDej6f19U7wXcWed/TM88zvxYEHyPq9+uuXUvsOyGJoKaoUdMrUbAgHixIUHKaYMg45eIK6lBIH0kyGgHNnv8rIuhuo/SrGrcJeR+ekh1OZQ5oBELilmHeDZYY9w9ks7jr1n9q4m3ozqgwDQ265gLKULzjsufom45jh1a8MrnIFvT0LyDod3lfg1at2NAN4nvqz/c8gc3a/AmSp84qm85o9FXIMgLjrEClrgw2B3IIZxoIyGGXOwzpmHN4FtDhZfeZk5PCcad2nM68PFpxbgPPKKemdng8I6u8MgAoi7XvlWfUYx4Le06ERZNnDSCbdWc/OqMt+wN+ArAUir+Sn+wFx6DuBrHVKjb2fBbKig/6qXrPCTvWh5zYQ2sBlZUZWTHo1cODUJfRC11+BBp/0A7mLzmQcoBHtZq0XvHK9uusTJ5QJlGQQdC+AiyysfC/w0fXqdgJcui86VlYFnfE1+5LT2p8+E5C90q9b9wluuae8KyDhDg//yGcAR+S4dt85rCG+7Ix18iSwlHml/fRR/ZUO7b9xGT/yAWRVbjYG+3/ak94tyD4zLM9+t/QkXSLbpfosk1mds/pYfSY5BPSVl4zYv47cKof9AqwbN+xdfA5E26D/7FcAvr4gL3wgGQyBgDIno6vME5kF9qep3nhkX52t68rGry3texkisjcFh2s/+t54aonl+QeUkZWRPATykQe+1ycg69T9a89ejQn2KR1+549tP4GsK3B6ZSx+C4rJj0/6t2cqP10FuIimLTte5YfgmTbi9fKs8RGosf1QWQ40AHzg+7afbVtgha9DB5rUy2ejB1/xMF2e3PHPlMtP08YFfU+fho7l/wUUbXmfgCy8xPdTPmSrbb+pc/m6qwZOn9LvPu27BmQmv1f2Z/1I7bbdR/ytL6M7IN/poJuFGR/puvTstu0//uM//p+TftdWx++er870iUNLFuCsnsCunmlc4rlsZz4Vvm3sVTlluUbfAlenrcNnbV8bWFsaD2w4GVveiw+6F13JuBPJe+5Kj67/4wRCvkvvWumwSzZXvvlKfdZX5M/yVxN964ff0THPM78fBx4g6/frs19G8TsgK0W/TmHKNAWdEkop2ThyDT+HT2rrqTw5RpXLaWYEUqplbnwFyPlljHtR8To/PSJlmVGgoDm9HIDanHGt/acD966NTp7CQ/znYGQwc/xzvBmfszw0O4ksWhnWjJDv+qW6TiCLYTlBmU/9kwO5IB/6BRCArMrJgbxaq/+pjjXwV45l7cqRyeEQNFev5bULiDD03S/o7jP6e7dyLCPjZOzs0joU0cHA49l5H5hQm+3rUfn9X6V8A1iSLc5R9SwvT14U2AlqNshPFmxC2nX1yzqKVm3GM31HpnvGhszbjyfAdDXe/+u//utjRlb1lGGhbIE3B24DBtccGAGsfSc7lb0By6tn6UOzoxtEnk4afYoH0Wx5Q+N0ncMNIt8F3+/aUBkF+PWnJYVdo3uN7ejx3b5T8ap3ep5D3z0B51nvAnbdM6scGFZAA7jjfPd56ro7p5etjl2Hdnl7JQNskTHwV3GGAbobQDrl9pNuy2Zy+OkcgJasCOPR7HhBwS5f7XkATnJmmY6gDg36S7BSwCYD45zRr48CGWwFsP3h8IAzAN/f6TDLUfkhli1Hf0Hggru9C6TeYEiwqs/Td9vv+102lg2a40vv0y/0FD9o+WKvx9XLNreP3nOvl6tg/dQ16fAFsjYwFeBWX0ue2Ao0bfnxw7Lgrq9tWl3MVrTc/KTvlc+A15VzgsR3M7LY9jMb9QQ615Z1L55bJruTpJ4DEFvC9S5zlKzREWs7tB2Pm2w8+RNPk/dA2+TE0qztjy2bTJ02v/5Mx1pu+G78p9ObeDRulO83ICd5DVR4pe/ItfLY895/B2Rd+VInvfVRfGG/6KKV5eTmDpBV2Y3NdJUVDXSSsUMO+TTks3FsE/G1X8DvyqvP+LuV17X85iaZ9CcZ55+oH+9rh/3xKkNGcd/rW5MIsl+rI8BaXwHB6asFI+vDftcngFftvfIdF2zi08v+PjP+duJVG6vLSe0meLsnI9s7xptJrspePdhz9tLi65+2ZW0z3bZ+cf1SVlo8+JlJvU/29Ln/1+HAA2T9dfriL09JCiZAisJkxBZ4EaCmoAtMU6T2iun5nqUo19nY2Y1T0XpOsNZvm6d+Bcj5Ixm8ARP6F8g4HbcrWqR/axPHwKyZ8rqPv5+cyK1ngawt83QycozM9ggkBST6Osdv9zjiEJ20V3aZc4AD978aGJolrk6GbGetzjbY2PsO33t3AyNOWdc5VV2LhsZADgc+LCADuOFAdM/GmE5Vif6cq8rhsPScDMUFejkoPhnt/cQLgfkCGhwJAWdOQ47ZZk/UppyjBTWvZLP3BEHnmIt2GVnAFgFzzl//tZusqgtA1Dt7SuGWfwIRZ92VUTbGJ3mqnOSQnkHDOyCrQMOR2J90xycg64pujiuHzTObtcppjd76CqjfGBXEbGbM6pxPNO99SwGjydJuZdU/gCayV51mPuNpQRIHtufrf6duOt3pKoA9aazOgvLkydiVsWC89Ls6bPB6FcSewSU+noCl+mv3HpyxevWvZGO0Y+lLrycbn/7IvMwTAb0gRtmONXfc+Tm2Gs+B+XSWIEL9nt/rAnYyKxCk2+pze8Msv18FrQtop0vLvmCrBMAyazYYTY6TU0teyPMuWefXBNLQD65FL3/Gfj9AQAEx2tL9TuXc/kr/908/r03tWkFY7y2AePoXy+totEl+da+M7xiuDZWNzz1XfauH8a7x1xhfX4z8kJNoaJKK/TrHN95FEx71zmmTK69g/92fsnq3LD229kp/sIn6KnlNj7ORbDqdVpn0WTpF8HuCp5WXnJThsn7RKyCrcnfp5cpA+rYxlCzyrbRl/UdtMUajCcgfkJ8OvvPnkAH9u36DfouO2s9XufItjc14GvBkXPCZ+BZo2pMytWv9F9eiIR1gjyzgnWf3uU9A1rYN6G5LkqsJDD4Tu5WOOuUgntdf0UdexDH0qI3yq391WHzSz/hi0tiy4u37ld/t2+q22bsxBzzvOfKaTGyG3mZ66SfjcEFS9XatctOf8WEnstYfQZs9NMUE6+PjrUkM+n8Bpp6vjM1Y15be61k+yfLj9INlKlaWCfkTVLwzVp5nfj8OPEDW79dnv4zijCEgC4iwsxIMckrIJt+cO06QjIQMuRl8ZdWwdZw4Wpytyu1+yq1spFez/b+CQWbKX9V9OhAc03Va4m8O1+lknCBL9wPyvnrSkeOP4+s5exZ9Ag+beeYwoFv71nHh/K8RVe4GGrKj9C8wMzoEpRzD08l13QzmOpACXE4u3idP1amsTyAHx2MdiNM5NdtU8IIHWy8ZNvMUbY2BHIFTTjPY0qYFHtq1zsSOhQ1k9hl02ndigbB9p+tO4VoeNwYLhHfsec/467N3Oc17f9/bcmuPJRQ5vZtRSV76dDKNjLV1KpVd/YDXdZK6v7OUn8Z9y2pybK7AAO9y3vvMATQeP5V9tUfW+c4ZGNSW6E8nVk+fXTvHBIdtaTS+7JGym6cv3z7R7X5gps1f60eO5o6DrtPByYLlAJWRoy6rBr2yVKKtALoyte2kyzjoXUtVjS8Zfv2WYSjoWJ5smRtEK1sQGI+jjePtfjJoc3I6dwHPu7z8I547x4U+llEpKH9V94IP5/iNH7U3vV8/7Sy5eukCv+tvpwKvHj51k+fNup+6RRBt7xwZVeSv5y0vvGpbdOeTpGvUwZZVRjayMdI4o3ei3e8Fc9QNKNgN2I3dyk7O+6eTKldg6Vo8rG5LHZf/mx0jo81emAA/e831/p0DHXb5kDF72tRoi67GuX4CUgObut61dHb1bllsXG3xfScH1hYZ+2c28OrA6tTvTnJ8Jb8C7spj21c3rS12XfYzEGF9HO2vvPrAcrATIFt57Tsg69Q1/eYrqb/PzVjbtvcsgM1BMfve6R/ql+jbrFz1nn7TycfGakDMlkuf8xn6XCDr9FnXrph0BcJe+ZQ9v5u9ex/v/aYjAmlkOJ785AtF410gqzJMvtPnq1fIQ8/JPkr/LThUvbUxHdO46TdQ1kRuYzS+7dK77evk0D56bCO5uwJ1+eHu8Xn0oet8PvQvgF4WKnnqupOp2QkAEd0vxqqs9GW2ffddO21G5cjeXl26MmJCZLPHTwALGNj4rz0LNpPPntkMTLJAbqrT/lh973mb0id/n2KzVzrnuf77cOABsn6fvvqllKY0zowsDo1AQACUgk+RFPxeOTL25Ki8jMMGC2fQto2unhQwtP1U9L+UQf+3coYPoFF7ZMSsAV8j3js5GTJX1rhx0DjcnAsnFt5tc3Xk7JpFP4EshjeDYW8zQBaDArTsd/0mNR6ws88xvpULyGJYARwcgfqUA8mpwh9G3T5qC06ZgVkntvcqr+BnHcM7fIpWfPFu/VhbzeALVLS1cvFF4LCnrpzZMuivHMeA5wj0DgN90ioI2vv6C53K3WeMxz4bM7tkQP8kDzmQghuBJUdrs1+2jitZXseptslc277Utp7N0ckB3D2fzmBgHcKTL/GwOpLDBQJf9XUbHQN8ziAIjdpVvfbY8Ow7GTqXIb16drMfPJPM1Q6HXSyoc46H5bE+TMZyXDmn25bl9zv628BYpoYlVvqCfubs9pks2feIo7gZbGZRBbT4Sr/vpzHrWc6tjJCe5bSb/d7+A0rtNfUBr2SFbXC2gUzOe+0B1nKol/93dMgf9Qw9KBDod/IiGN4A4YqGBVI2AMAzp0TFh6u/1eeC1gV6124Lek77rA17H3/rQyCuutSTPbJ58RlQWYpK7wl6KtcsvgkX/oq66G28o9N7Ln7sxujxBM/ttcS2o1tWXDpm97LbILzv0ZNuqe8ASZuxVLnkNL0NrNYvZ19X5u7bpE9PIKv3ZMnzy9ama3/0FbijA8930rKxGR8D+/ITtLE2ATh7Rlbf+oHsde9bDmm8vRo/aKlMy/VO+VpbwT8BPqgTX9Fm2dSWFQ3rg9Gn+i4/6rQJ22f0Zc+zC1egUG22jEqWJL21ese7fSYLgW6bJXNHRyVvsqa1R3/6XTmW8p4+1WkvZWQBstb3Iy+VC8gyFvmxpwwDh/mEO861nw57B2RpC3plCzkpEp3ssIx5mVGnj0NG7S/GTzXWAf98mB3rK8unX7P3dtL3lfwXH1jyH+/Uo5/8jjfZOichksXGs+0Musa2srW2oZDpvcARfYw2Y8ukbjzxvkNqKn95eY6X6t3M2OXPvsdGi0VMpFVedfB58keMCdt8+P1H2eSn3L8OBx4g66/TF39pSlIom8JPQa4jxAFISWUYArIo3VWGlK8MJMoJA1Y5c34pJTMfGaDTuf4rMDAlKsDI2G0wuM4+g6t9Z7BmBomD1PNmQbsWUHPuE/Gu/Rk6GVmn08G56H0AJKdwHZUtPyPUcqLTQWGU9U2faGWgbOQYfwQVZ2CrrjXYAoadtQEsrQORrJybrN6VjXWa6ssctvpzlzSuY0vmqx/Iat8gdb6aEep6Y6p//byGenlwOtYcXs/o096vDcmKpV19Vr70+tPxrR9qZ9dlzQAXl2/roK5jsgGEjT5rU9+V1zP6LTqiqTGcvJ0BybY7+aoctOvn2hgA6JCIpe2qr6O3ACDHc3m3tJ/O824W+0l+ykyoHdtPWzaZOfttr8tWBWiTLXWbsYynC2h0X7BbYHY6jacjetWWQAlLpVaWdgbbezYX3gyY3on+eEaegU49Z2np1r109qzlzPHNmKEfT5klB8pjH3qenFVvz+2YXtmqfksgLaFYmt4FH5/k4bvvr2xWdrQFGJhM+ARkbbvpGMtbGou7yTj+02kLjGyQUZ/SXzsBsH1WvZvtQ8/rF7QodwEBfkB9VGAmM2kDv9qf7C5wGugVkBQdjRkgsX2QjEvvrIyzhU5v2zEs47By2D1+ELplZ8TTDaSU4zO6ZSHpW/oD/9m72i87oj6jP7dfWl59Ald+G4e9t+Ccerd/6q/0qhMd18fCr54BZO0Jgl1vDMcngX7vJydr368C1U/ySyfFi4CsHZur32oL/2IPnyAz0W3Mx1M+1KmrT17SN7Wl7Jb15bqHPvJDvu0redqZBVrwLJ3Xf3/6TDmVLxPLEuhTJ7zTOQEZjVX25vSl2KUFsq7Kw+vKsudWtNaec3K09wFZDvDgn7Bt+FC/WKFRW9XTfT4oPr8Csq543DUHVOBln9Gc75G97BMd/BRt2gNf1G98mhyUcYRfq59WNs/+Wnp2qTFQ24Q/0G33YUWL+Gonf3YbiK0jnRMv8Em567ea6NPGlfxEbHsAABgdSURBVENjIN2XjqidfLjTrq7srA7Jt5ERi2b9YUxtTMTX2aWFXaMTdwxf+aTa/0m/fLe9fsr7cznwAFl/Lr9/29pSLjKyVqHvrM6CF46V5chu4MWRSRnmzAl4KTCK9gzIUvCBY5Zq7WaHv5qxJ1gBHLDBqEyodYC0F98yDNL5N21YhsYCWfadutvuePoOyBJQ5CS1BGuN3S4LAZKYkeu57qN3A1AOiaUhZ39ymitrZwvPNnGS+lQXR2idcHxcR+dOEF9ZyZKU8toUTTIG8R8f8IpM12Z7oew+O1ezled46He84xQC9jiWHE+/T2PN4T5BgXgA3FgjLphDh0DsqvyukdHK4PgsqLAOvyWTjnvm1C8wEg9lYZ0zZufMpH5IR3CsKpPzBtiprVeytXLUfQHuOpSvHM2u5/wnl+p7N9bsyfbKYbqadb0KRJLD6oyH5Iy+Xec/+shXPI33Bd+18cyCvTMGeqZZ5+rFS7rKGDP2qwMgeI532RyA3yudvkGD+8lI7+aY1l4neulvvPc8eQWUsiEcV+/1/Am2b9BlPyIBLRBsA++7OvbPfq5x0Ux94wjdr2ggQwsYyYjcJSQLEChLH5+6gz0qsA80SO7o/JVZOuIdf/BbsLT6qLaVSZSOFdhWV9ftW7N6MB+hfl1/xLKlDZKjn96vjWiOn9W3k2XV1fLbAkE2umvAJ2MjIMDYWB5oO7savwKLVn9qO9nts/vVQ/dW93kqV8/sgRc7MaCs3i9I3VML6SR1yMR0cuiOMe0zlhov8S69lz+29lObqtOBGSt39B7b9kl3r62v/dW5crq6VUYYPQaQqIxd6nRmnKxftn112orafxfIii4nX37SDQEZgIuVq+qnf9tOA5i7Y/GOfs+/SHbxvHeMoa7h06c9stBWv1Ym/48/cdrKXVpo4i46LKNfPasd5J6f0bMmJbp2B8hamej9gDRj3N51O+mz/vsCNoBydgltfTpldO0Jn4m8m2j1HtDmlAcnz6798ayJoO7JpKr/V9/yAeK/MXLqHGMxPrOjskd3a4LVQ+/GpufYbqDXyhgfMD4CwPi4+pdOR+9Vnb1bu2SM2et120hfne3+NPae+78/Bx4g6/fvwz+lBSlRs/aMKAXGyFA2GY4Fsq4UCyVoA0MKep2bNXLNJFbfKsvfSWGZDTHrxAGojTJOOE3r6GkjAKf223vpKxlZleNkIEa1smRB+J4T3uw3gINTCrAUqMvI6n19d4IqPQtM2WDpSmCdbJmDrw5BgoB9A+Az4Mmw5SD1ToHMedw7uRJIrLFcZzU5t/TRsleAC6dSO9cxfrUk5+7grEzZTDnhAob63RLKT2UBSwXnMrE+vffV+yuf+Ghp7G5e2z3Pxldy60SoKyDnFS32FDPLrj/phJ2x4zxxKvVXgUD9RAa6z4Hdaxzqgt902WbjaRNnEL0FV8nDZhvcCdC2vUtDfNwTl1beV++hw9LUeJuu5KgKLO7QEm/LprAcR9AvkHIyU4BZfwtobuBQX6Tv6rMNsk65wcsrfXc6pZ9kdHXDq2cFb9UXjbWjLD1t+VTHX+H+8rPAJBkhAxuMry5ePVrbk5H048/qrOWHg0RWb53yY8yujdfPpy64soVtnC1bobJlhVRG9dqkuc8rQDmgVvYW0KZ3fSfD6c/4o4z0coHmgk7u9U7/yZL9/lYWz3Gn/2pfQLlT2tY+kUd19Gw2oXbZ8+sEqwFZ5xgzRuNPsi7zDhBERy6/qiuQtPG+kzvaWpvyPWS01G5679UYaeljeqV38Ttaey8dvDb2Sh+4pg3Vc04OxMv6d/2F2hWt6f7v+HNaM1tLJgB7Xc/OsRn2EPtUd+0z+WkJGSCjNqTT63P98am88378r7wFMU4dGz/j7y7jpaNPfyl7H697hx+62WTkK2Cs8nYiu3u2BBBLsG9Xdi46s63ZxHiw+8OSoU/8sC9d7ci/TXZPMJRPXlnV1RjgA5rI6965h9Ta7U90vLpfGYDfxp/fbO/y5dTztSOdTibtz7eTM/hvAjr5TBfUN3eX4F3paG0HdG/74mH12QfPvVf2ns+y+q/+jvbo/J3jvx+Vi+e9exx4gKx7fHqe+t8cMGOfchUsckIo+hRPyn9n/9Yh2+AlxZSzlEEUoFKMHCVr1xmdnWFbxXgnUPvVnWjGLaOakqeYpdiuogYkrYE3I+OEN20+HbqrdlZHzm7lAh6BV5vlJLi7cmBOI2UWEa29w9nymRzcNZTxRzYKB4XjtY43OqoPsJkR75nqy+gBzjbwO/lyOiBmrOzTgE+VUX/VjhyqZNMShX7/qHN51U/VbT8wG4FzZtaBWdlfXlkmJEj9Difrqi7XnHa3hxQIYGURxMcyHOITXnFaFnT6ND57Z49m7nn9v07QFZ82m3Nl4hw7xltlFJwnV5tZdwap6A88TS5+BsjaQLm2AZbMpG+70OEaHVL/Fzzt3x394Plkz3Kx2i4QjLbKKQjIUX4nV4IyjmxyvIHyAmAbXEWD9mz7um6m+pWM0EHvZEhgSFY2KP4ke7/6/hW/6x8ZSfjWc2ufo5tcNQbsubRLer9DR1hmmA6lP+l99KweOfm5wNvV+E2+2xdysyjSOZbnWS7W/d2kXD2V7/SuHTN0lKXUTuqqvPgSfxdsqhxjDT8t+ZIhsfJK1vF4P3fD/LX3fBx9WZ3ZfBkJa0/jbc85ufUEHDYAtq/dFcgXzcZidNXuHbfA0F2aZ/+rO2OjsgK3K3vlYP3IHfuC3f0EIMjIX7m151hjAqAYv/p/1d47dC+t9QOwrO/6O7r1Q5+NMXtOtgySL3S3vt07iI2zTcfZljtjt2faA1Efr0y4VhtqU75TcuKZBWz1FTssy0ZGKFp2ItJBH8YTHiQPO2mycnv1fe1bevtH/Bt9ck6qLg/rv54zcRa9/GPjvDYBidiS75Cx6uJvyF4zMXhOFl/JUu9GV/0XGL9+uecr10EV8XBXEHyST2ORrPCjFsS23QPfVRYcHtMjq2+Mpa7x6elzS7TZkN85/vvE3+f+j3PgAbJ+nHd/uzebldyj4hkcIFbKKgVUMJSyl9mzSn6NKEWbspY+LNhd8IsCpeh+B9DqlXCktHP2HV+unRsgr/O0Cj+DaraFM9f9O4FqBqVZOTxkhKQoV0ZOX0bQhsfvQKDuZfB3yQNH9AxavzJQbN7LcPk8g5sFQrpnWZINm4EpgtdoEIwDP1zr3WbHa4tZRTPe1S/TUCDBgd+A/CttvPNsdNj8u/rtObLOxPKk5xt7zYDKmNG+T7Pld+g5ZaHxGsCSw2ez+uiMX9W3+5AIKLaebced+jlCHDFL74wbQOeOI4FZ5W8Qt23Z70sT598s5xlkLXBW+WbefxTI2gC378pJBmRHnEHq6sOeT0aS207K2jH4bhzj/T5Tm2XfRks62YRFYEJ9e1Um3Y72ZAFobznByTfvCHT8Pj8/geHG7StZih94TF86ifOO/rwjo3/kMxts7Xenhxl37IGAAPAie7QAx/KktTPfYVOjQRDeJ5pMCLzjT/VfgRf7TgFs+i35krHY+BC89blgMttpnFh2lr7awIpsyGTt954sa3lQ7aFnzmVqp48DmDsn8dCE306CFhyufTZxZW+rqyDOuAqoeAUC88ts6P8p6O55tn1tXO/JkDj17B0bk61Ir6Rf1j7TLwvGLiji2SZD9uTcldnordze28mlK1D0Z8Zpflv/gm80AP31maWWZeqe2XNX9csMdo8vYhy/CuA9v/2xfInO/tf3u7LD/Czg/qnLT5obf8luNkdWHcDORJ9Jv3Mc8ksqI1DFqY2rj/adtRFXqxFWH97t21c+AIDN9gjkP71jEuCVz3G37rvPmVjlo+PJ+jVbVn1o/8p4/6oP6YwF3j/RdPpXS0s8kp2X3PMD+TEAUHTTjZWBv/E2euz/1/dTjtff+UTvc//vxYEHyPp79fcPtzbl89///d//R0llqAQOEHZKKoObQs3gmEVa581zlBuj9t0Oxw839A96cbM64o9TWjYAWeNNafvsfUsegFjnzPs70nM42pNjA0oOVv3JgFiWwQiu0X4H3LwCJj45RGiWYh59TlhRZjLF+d0Zbvcro2eAfNrFYHKyz9mz6nK63u7JQ0YrJ14DsPp9GthX7f6qGK187Lv6K3kBqsk+Ixu1Lwci+WhGdUHOr9Lx7vnaGg3xyoadHByfshQcH7+8/xlHZB3P2tps8IJZGzBy3jcICFTfcXMVYJ7OWsEhJ5LDvvK3Dlng0c42fpXv64zTCcZeQZolM2Y46Utt3aUFNp5fHfKJnjOQqo8DoexnEn31aUt06uMT/LlydOn23m1Mx0tO7spu3yvP39qCDdA+yebeP4EZYAWakoWW63wK6j/x7c+6fwZrxgPepseWp6u/40UggAAfzad+/Jm2nOOTXgUuWPpKt67u1idX/bf9KMhu/Lc/T+M/uU/vyUB4BfZWthMeLd2JH70fkNIEiHctH5M1nX1ka5P93acFzXeC6RM0rz72Lpr6oy/5V/YsOsHH7cNoa/+uyge2CSJN2tT/AIazn1+N3TvycNe+V1Ztcvoa4C56V5/sBBL57FkTNGeWyTu+040/o5e3fysvO+yU3HjLp5AFuHsD5kulY/4o3/b0Pa76Iv72LyPrlU3o3eRjs5227cpefZlN3Imr08/aCQ12c8cnebDPnzrOdvVOYxSQdG6ZcGfssePkrn4DDnp/91czsWtFyNVWFXfGx91nVjd4J5qTtz04ZwHN1aEAZsuPT7/91Rj/qv9KvyTnTkGs7GglW6ft7frGKgtYrU36o8bJ3T54nvt9OfAAWb9v3/2plKfwSl+X+SGg4nxJv+V85HhkFBm+cwbkldLifCj3zkzfn8qIn6js5IENaM8Z6ytnfE9Y4fgLJu/wCGjTOwy35RTSpM8lcutYnADS9h8jtU7SlTF7x7p1RjYLheFWB8PreU5qjgbQ6Sq42PLrB8unnHon0AKwxpMcpz0V5Se6/qdfjf76MOfRP5Cre/EpEMuM9QINdxy9OwSexy6boZeBlRNlo+PKWydpna4FJwQCd2att19twsrhrHxOuyCuPo2mPncflyun0ZhauQ64l42xNC9IQP6aef8uR0ywv8BxTqPTuNBEt3Iu42Fy67AGPL+jH9QZH5Qr+81JR06i7ZkT+Dp5euUg5+wGkPW/oNYJil3J4id9csr4+TxHXt+lTy13PdtyZyz8ime2jUtzQYX93Mi+/kx/AfiXZuPu3eTEV9t4jvc9/AHfF5yobkDL2hq0bf09KyMLsFsfp/d3o+LVEWuPXE/W+C4mJsizfXuiu7/sobFQHekQwBd9oY5t+yl7+u2VTq4+h30sf2TY0qkL0G+/VX7bPvjrHl1QGWfmxdYRravPlPHq+urxO3pFefRDtguovXpuQRA+SryP57WhfuYnkXF94N1TB3yX3WPLaoNsekCI9m2WWXQXoLef2drDO+NJX6xcse+f3vfu9gubmHzg944vspqOSN6jdycCz4mEOzbuBMhXV506IqAmIMv1vR8f6YfoIwv642p8f+LReZ+MbHaYybhzvL8q+zvsh/FBPwGm9lClcxIN7V2XaXueoLj6kA1c+biy06/aKds2e9N7q0tPnccv4r83Fuil1Udf8VG+2rfP838fDjxA1t+nr3+6pZ16d6aFU8CUJLQ9xWUturTrdVb2+zvjyOj+LjPn75jMkdCWnNcMOQNVW2Um9IxMqXjKwbhyLO46bHeN1galV2WvM8up+IpT+4pH6+jneMUb7ZVRwVnDH2voA06XNycY2O8cDsvh7NWBx9FvD6yrvT/u8vinB9mNAsyALRhgttLr61y9Am5uVPWPR5rR3YBneWXflC1vZ+D2+ik7Gzh9omez1urHAiKHDdAxljcAr/o8dce7vnQvntXmnLZkRxC1AIDlk32m7+6Or1ftPN8/f9tPMNndQKrnorMxYI84Qd46u5/4653Vx/HccgFZm547syOuyt/gynefHOE+bTBPBwLnBO+f9P8G52eAQxcAqSsrUG6zcO7w5lc/s3K7diK6AuYt42SLyWWyuQGNcj6Bg19t71UgTVely/uePOnbs5/Yx9URZNFpgOkaBzBYSnjSeb7f/StAmu3q02b1MoSSjz2U4gqQWH14Nfm0dHVfvwCJdgwD/QJK0mXprfoNwKCsEyT4ah8Zu32+stmnnL0CO7X/XVnoY4/irxP0tp6zz+pnB8VshvGZufzKP1k+faec1z8t9WZv6BS+iyzu9PAVwPqqv+wrt3rune/1qk3nO/RnttJ4MwF1buOhLcZLZQGSXul2ZZ4ys2WdAG7Psh3p/cCaPWUSCAu46vfpw/xoXHBOmvjthOrozo7KgFx/4BwvX5H/r4zTjZeSCyspVt+YPARUy4BfPU9GPvnzd2izv53N788l3PYurE4A5MrOJ5/LuD7t/I/28502Pc/8z+HAA2T9z+nLP7QlKddmfTeISulw/FJggsczi2XTek9nlyHheGjEnZmfP7TBf0Dhtb32cgz3ONx1qs3o5chloK6U+znr9inQu2rOzsx5/+yfdwZoy2SIOOzd+ypNa3DjTcEP4FQgsjPNydm5jO6kd8EAm+sWNFgisvtdnTPXd0TgKni78975zF0+X73HMdx7GxhwNn+ELu8U6FlSs/sVnQ71leNxOo/bJ1+hacdOcmF5YXXmeAoiOMA/G8C0XKd6BN87o2hZkmB3x+8rQPVTW6/4cga/MrMC8DYrtrHWPmBmk8nTd8nn0lE7jNWrvj2DejbiVfvvAK2yZF6VsWAVeV86NssAbwAKArZP/fMr7y+P9MXayq4VjDUmCn6SzwKyABiTAPv8d7flKoC+suGNp2QXGGWZ9C5NEQjJmGrcJdtXE2HVe4K6d/Xd0pytYVtkEVzpj8acYA0PXwEOK2eePcfz0kqnNcbrP1nGn/rqlT419u/INx+N/l7gnp+34MQnms772t1noAXADqCRPBQc83ls0r598A7EO8fEFe+/SvM+T8/xIcgBWQh03Awisgq0/bTH31VW6qlz16afOvadrXvlE70aJ8Cv7hsLJqb2nbtg2jtfx2TGq6Wzr/psQZ07dp5/iqd04uoOGe5XfuDykM7Bn5+Rq0/vRp/TadVnmeWV//upvHc669O7V76dfsDXE/Re/wPf8PIKIF/ZO/XsJ/qe+39fDjxA1t+377/c8pzkZn1T+ILFlNJu0LeKUoB9GoENvD8FMd8dkH+50d/0gj2gtrjangNdkGZvqnMfizUUu/zq5OknY37OykTH9sOVMy7Ff4PA3ssAVR7n5mrG7Kq8d6y8CoiTtWaAnNgi86fPMz16AbQNeFYG14C+okWmw6Zxn3zadz/x/ZvE5x/FkAcO5dZ/Zmmcv3+GlndONJoWuDzH9ZU8XAGp72hcp8hzGyi8C+hOeff7HegESG3s2ozUDOhVkH7S94qeT/3A4dvA8dQf6YwAAQ4kYA3fv7rc4QyarmjcstG2gQCeavfVDLY+t/RAPYJUcv3VMXa+f3dcflVPfeq7P+q+/qR3BcYb3CcTLdNJZ9qjMj4sALz0vRrTP9OGlfkNXOjTq345bZk2GWOvwAzlf8piOWVsQYYTnEH/6XeQ87vAyslDbTyBDWNq9aWDPQT3r3ykpfXTcqFXcu763t/63vlnX5WfLctpt/owIEh/A09OX6n3+SKnTH/yI39Gpnt39e+VXT0zqr7KG/Q1zvtbHpzj4wSxTh38I21dfl7Jyqtra0d37K9dvdLpJ418yVdZT10/n/mK7j6zwviLlQGoPf2XaETPV+r6Ef73zplFr35+xdrVUw8BhHtmacb70/8/n7trL88x+coP8tzdct/x90fH0o/2w/Pe78eBB8j6/frsofjhwMOBhwMPBx4OPBx4OPBw4OHAw4GHAw8HHg48HHg48LfkwANk/S27/Wn0w4GHAw8HHg48HHg48HDg4cDDgYcDDwceDjwceDjwcOD348ADZP1+ffZQ/HDg4cDDgYcDDwceDjwceDjwcODhwMOBhwMPBx4OPBz4W3LgAbL+lt3+NPrhwMOBhwMPBx4OPBx4OPBw4OHAw4GHAw8HHg48HHg48Ptx4AGyfr8+eyh+OPBw4OHAw4GHAw8HHg48HHg48HDg4cDDgYcDDwceDvwtOfAAWX/Lbn8a/XDg4cDDgYcDDwceDjwceDjwcODhwMOBhwMPBx4OPBz4/TjwAFm/X589FD8ceDjwcODhwMOBhwMPBx4OPBx4OPBw4OHAw4GHAw8H/pYc+F/FkTUTRhJDkAAAAABJRU5ErkJggg=="/>
          <p:cNvSpPr>
            <a:spLocks noChangeAspect="1"/>
          </p:cNvSpPr>
          <p:nvPr/>
        </p:nvSpPr>
        <p:spPr>
          <a:xfrm>
            <a:off x="155575" y="-1169987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3493" name="TextBox 1"/>
          <p:cNvSpPr txBox="1"/>
          <p:nvPr/>
        </p:nvSpPr>
        <p:spPr>
          <a:xfrm>
            <a:off x="2268538" y="3759200"/>
            <a:ext cx="4824412" cy="693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5400" b="1">
                <a:solidFill>
                  <a:srgbClr val="FF0000"/>
                </a:solidFill>
                <a:latin typeface="Arial" panose="020B0604020202020204" charset="-116"/>
              </a:rPr>
              <a:t>裂璺</a:t>
            </a:r>
          </a:p>
        </p:txBody>
      </p:sp>
      <p:pic>
        <p:nvPicPr>
          <p:cNvPr id="6349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0" y="2978150"/>
            <a:ext cx="2374900" cy="216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标题 1"/>
          <p:cNvSpPr>
            <a:spLocks noGrp="1"/>
          </p:cNvSpPr>
          <p:nvPr>
            <p:ph type="title"/>
          </p:nvPr>
        </p:nvSpPr>
        <p:spPr>
          <a:xfrm>
            <a:off x="303213" y="195263"/>
            <a:ext cx="8229600" cy="379412"/>
          </a:xfrm>
        </p:spPr>
        <p:txBody>
          <a:bodyPr vert="horz" wrap="square" anchor="t"/>
          <a:lstStyle/>
          <a:p>
            <a:pPr lvl="0" algn="l" eaLnBrk="1" hangingPunct="1"/>
            <a:r>
              <a:rPr lang="zh-CN" altLang="en-US" sz="2500" dirty="0"/>
              <a:t>功能2：输入助手</a:t>
            </a:r>
            <a:r>
              <a:rPr lang="en-US" altLang="x-none" sz="2500" dirty="0"/>
              <a:t>---</a:t>
            </a:r>
            <a:r>
              <a:rPr lang="zh-CN" altLang="en-US" sz="2500" dirty="0"/>
              <a:t>快速查找生僻字词</a:t>
            </a:r>
          </a:p>
        </p:txBody>
      </p:sp>
      <p:sp>
        <p:nvSpPr>
          <p:cNvPr id="64515" name="AutoShape 2" descr="data:image/png;base64,iVBORw0KGgoAAAANSUhEUgAAAuYAAAGnCAYAAAD7dZIHAAAgAElEQVR4XuydB5zV1bX91+13+gwMXUAUe40FFAUEjT3WJEYxmuQlprwkppjYpShiTcxL9aVpookaxVhiQwHB3ivSpHeYXm6/9//d5841PJ8OqO+PoOfnZ5yZe3/l/Pbv3GHtddZeO1Bgk998BHwEfAR8BHwEfAR8BHwEfAR8BD7WCAQ8MP9Y4+8v7iPgI+Aj4CPgI+Aj4CPgI+Aj4CLggbmfCD4CPgI+Aj4CPgI+Aj4CPgI+AltBBDww3woegh+Cj4CPgI+Aj4CPgI+Aj4CPgI+AB+Z+DvgI+Aj4CPgI+Aj4CPgI+Aj4CGwFEfDAfCt4CH4IPgI+Aj4CPgI+Aj4CPgI+Aj4CHpj7OeAj4CPgI+Aj4CPgI+Aj4CPgI7AVRMAD863gIfgh+Aj4CPgI+Aj4CPgI+Aj4CPgIeGDu54CPgI+Aj4CPgI+Aj4CPgI+Aj8BWEAEPzLeCh+CH4CPgI+Aj4CPgI+Aj4CPgI+Aj4IG5nwM+Aj4CPgI+Aj4CPgI+Aj4CPgJbQQQ8MN8KHoIfgo+Aj4CPgI+Aj4CPgI+Aj4CPgAfmfg74CPgI+Aj4CPgI+Aj4CPgI+AhsBRHwwHwreAh+CD4CPgI+Aj4CPgI+Aj4CPgI+Ah6Y+zngI+Aj4CPgI+Aj4CPgI+Aj4COwFUTAA/Ot4CH4IfgIfCIiUJAK+bwCwaDyhbyCfM/lCgqGAuJl5YPFuwyxXzCQUkF5ZVSmKL/zg/L80NyW1LzVrZr6xJu655m5Wrq2TblEin1yygQjigQzqgxltMcOA3XoPntq7H476zPb16u2OqRssFPhQMiuwLnDymf5KcSFc0n7QQrE3PULhYICgcA7P9vvNla/+Qj4CPgI+Aj4CHzcEfDA/ON+Av76PgKf8Ahks3mFw0HAcgr0HQAUR/lZygLGI+GccsGQFm1o14PTV+m2fz2sFxYuUj5SoWg4rmw2qywgvxAJKZrJAL4N4IcB2nwBqJVs0pB+FTr7tOP0hRG7aafeFYoox/sxd41CLqNAKKJOfqkoYvH/BczttRJQ/4Q/Cn97PgI+Aj4CPgJbeQQ8MN/KH5Afno/AthIB4LOA3crnchDUIVhy2PNAFzsNiM5lQgIjg4xB5EFQciGolo6c7nxyjq7+ywNasKYRtA6zHavkLAUVEm0KsV8oGlMa9juc4+AgPLtj4A12hxWMRZTPdMDK59QnHtB5Zx2r08fuq961ccsBFOErx3gCgH93SQPzXUB845+3lRj7cfoI+Aj4CPgIfLIj4IH5J/v5+rvzEdhiETCsbAoRILXA44BgmGs2k4nkYa6DSEkQlrBT2r0/d1mHrr11um6e9gIMOTITQLeMDU8B6NGhhIIlOUxIOYC5YiZH4ZxQ7QFY9AjSFmC70gBvSwk4GClLQqP2GaTLvv15HbJrb4WzsPQmYyEJKHTJVzaWsZRA+hYLkr+Qj4CPgI+Aj4CPQDcR8MDcTw8fAR+B/5MIGBfttOWBoDKA52jY6PG8k6OEwwBuA9d8SwOgn567Ruddd4deWJyA0s4qEupQlNeHDOqjHber16A+PRTjPOl0WhkY9rLqcjU2t2p1Y4vWtHRq4dK16mhPKxwqB6cD1ssrVJ7qUDIYJQnIa0B9UL/4wak69ZCd3b0lA2HFNmLL333DG+vO/0+C4U/iI+Aj4CPgI+Aj8CEi4IH5hwiaP8RHwEfg/SNgIDcD2DYpSxBAHEEfbjrzCIWYKb4/9OIiff/6f2hZGyx5R4v237Fenx2xtw7cqV677dBfQ/rWKg477o43Bj2P9MUKOAOVak/mtGRDqxYsb9DCZev1yFOvafYbi5UCoJuoPAzrnjX9OeC8f3VON3zvJH1h7Gfce47JhzW389rmCz79LPYR8BHwEfAR2Noi4IH51vZE/Hh8BLbRCOSyaVQjUTBxUWMONjZ1CaC8WKtpXPkby5M6/Ue/0vy1aW3ft0Y/Hjdah+zVV0MB5EBrJCyw3wD7Age08z2VRVOezKtXhRV7soOZrth+XU4uKxs69eSclbrtoVm6/+UlLgEo4ASjeNydZ1BdSP994Zd11L59kbJEHTA3Bt/AeSSCFIbfPVu+jU44P2wfAR8BH4FPYAQ8MP8EPlR/Sz4CH0sEkLHY5r6Z/SCy7xQ4++GHH9Wwg0YoEi3XZ8+5Sq+u7NTZJ4/Sj0/dU3sOBI7nsDcMVCjFIUtakpqzDpmKk5tH1d6Z0ZLVTQpX99CQnoD19nb1qKrQbr1rtUtVuSrRx+TxYVzX1Ia94kJd8sdp2tCB1jzViBtLGBlMTDv3j+jJ3/9EPeNBB8Qz5u4COI/FYkX9u2PmvV3ixzJn/EV9BHwEfAR8BP5HBDww9xPCR8BH4ANF4P0YZiv1TACoK/Md/BRVBxYs4395t3bYbT+dM7JOX7jqQf3riVdhsM/RGSP6KQJQziE6D/D/aSvaNH3uKg2oqdT2dZWqjXCibIdqKiudN3oYvTkCdq1ozagNKn5pslMrYeLH9O6pE7frgZ1iFkI9pFcWrtLXb7hbr7/ZAWTvVEUkpUtxavnJmQdA3hsnT7KQSrmviooKx+y7ZGIjb/MPFIwtuPO2MMaPFg4zu+/yl8dCJ1csFeapUgxsKyTIorrdioY777tlmT9hKwC2hJEiYnMQMn98e6Fg7kEYbXZ/fkbE7kHnOFQqdOY7UxPPIeZX13LO+5ykNDy7Q+dYZEkhP1NF4Y6N2cmdD38xSSzefek3m6RuqIyV95xHf/H9QoA6Dnd9K4W2rStOaaRj0aBiSWRgsbDz9ndF2ZwecRifUD5iJhPDsShsldt895uPgI/Axx8BD8w//mfgR+AjsE1HoGQ76KAEwCIN6I1FQ/rRbx/VivUbdOO5J+jeV9foyhv/oZvO/6aG79oTm0PcUgohrUyFdcPTb2tor7x2r65QGf7j5bitBHMBLBJTCkZoFAToKOC8EkQmg9aFfSrVlGpSAteWeesTWpGN6sydotqpqpcaQkF1rkzrzGtu1JOvva0p3z1d5546HA90/NABNFaEaqDcGHMD5jb2baXB0Cfd3rGrNriISEtf/8apYHaDk91t3a96ZICtIWROZsFpc8EAMi6bDlin+cWAavebjdD8+IuA2jaz9TS0Xlxw6T5xeCexencCYUXJJAwps/YsUAjNZ8hAduluDPQ7G1KukEYuFmclyd4tkKA6KRb3wxqQojmrrXBDVKFrKA6Ac2DagDv1F/ay2ZkGLLngZ7sXa/TFJ654oN98BHwEPvYIeGD+sT8CPwAfgW0jAu/H2P4bMKYBC1giAqam/PUhXf3XJ3Xn9efq0B3DOvKHf9JvfvQ17blLNfAooUK2QvctWqG7lq3TKYP7aUhZTzTpGygWBYakkgKXK1xeriRYKJ9DmgJ0CEcSgOqcygAmmXRQ8fIMZ6rTwy836v51C3T1mF01hi6gxh6uXpzXkytX6fCDd1Qv6zIaiDsrR/M0b2pqcvrympoa93uJNd/an8K/E6B/j/QT1RjJ2Fxjg7turwQTDWum0UeVf1TgSFJHtyrOZvaZlkQW5VZ22iTfqUrodstlk9RKWDGyM8QvUub2ZfS1k25tApi/6+yOdbfLdzW+KoFqezEHk21MeJjzum66gHX73QC6o+vtdY7NcT9hnIjsl7TdFkXXJuEKdbkjtWXSrBpR98G+LCq5+Lokwlko8WXXdtfDK8k1Gfjf2ydqjm3tH3I/Ph8B+0jyx34TC4A+Tj4CPgI+Av9b7vHuPx0FAIotyT/y0ts6dfKdOvaAXXTz+afopvsfU33P/jpl1M4Ksk8qGNOfXl+kt9YH9OXB5YqW5dXWmVIgiiTFAEIwDXpAO04joUy6oPJIudLtoIrqqJY0tKosUK1CZ4v2GxjXJf9colWtQe0/oEp1/WM6aEiVRg3urSincEwoWCnMNbO4u4QBNKtXr3aMec+ePbc5YG5z8N0x/yCgaWuTwvyvezH46IB50ZU+YEW8prsAaBqgLOHXD/tZRMBUZIb5J88sPd1JjYk2xtvpQrpnjJOMzPYw+BpgXDlWXUIRk2MViWqz++we2ZtcxLXOcoB+4wTE/hVOICeJMeeNy7aOtcF3pCV28yG1uWsAzllJMitSB8xLTLeT2NiZTdCVd/8FLYEw1E9iaz/mDczzeQpHkQlZN16LgW3ceh6AHwx/1Ah/2Cfjj/MR8BHYOAIemPv54CPgI/CBI1CSgBgwLIFDAyftre06fvydemrOCt07/hQddfDuevzlRRq73/YAiiAAOaOpi9bpiUUpfXVXOErkCc0Ub1YHkasEapVOInFhiT5aFndAob2tSTVl5XiaY1Wej+oOtOg3z3hZPzxqLzqDJvSHGatVGyto3yGA+lCNXmxYr3OP2FWf3RHArxgAx7AdbjH8tmz5MrW2tqqurk69evVSNBrdJrTl7/VwNga1mwvOP8wxH3hibOYB78UHGWttPLBBZBMwFZEnLwKaDUPnnBH+h9/Cpu/gPFnTchse7aKqHUTeDA27azbbRWO9w3KbkoU3ggDqTWYO73TgQjziWHA+O5Z4lPCwY7Kx+4QtD7MqZJsDzHbu0q0XMwB3TNLAOwDdoL7Tl5tuxUh7VpXa6IJbZSIw+gmEYPIzgPYc/8W5boEk1VTtJohJsGKUIb7Vm5DhfPio+yN9BHwEPmgEPDD/oBHz+/sI+Ag4YFHSZpcsB3OAqF/c94x+cuOjOqBfuW6fcrYG9u0JU20BoyA0U6G5+JH/4ok39eVdt1cPajFXp5MqTwRUicd5gnNGYUddYyK8z9MA9GymwI9xdTS3OYBx4G51Ou2/X+LYSm1IN9M0CECfrlVHoEnrlzarXRUasHNU15+yn4ZWBtHrchFX05bQ0qXrnGzFQLlJWUpOLO80QNqGnuuHAdkfhW3/vw7Ney7UMn8ciWs4FEmTlfMG+c8x1EUs/ZE2m4bkhu784S4lSspsM2GSg6bXpj6h260oMXdfCSQiUSQi7nTF+tFNEe4w3ingr60pmYacBARQ7qQpXVuBJDVPBlJwBaCsFnXJrNz0ZfBga3cNu48M/4vZxbNGldvrdp48kpwAkpwQbkR8hKj5JDd1iw42dJOy2GZadlsgCKc5NkzSQ62Gsf+lZOAjBdkf7CPgI/CRI+CB+UcOoT+Bj8CnLwLvbtJjQGvRmnYdcd7vtGRNq7519Gd07Q9OUWXYaDzzCgd4g7p+OvstHTukp/pHKfLsjKuqLKYlwXWqSZcpFMc1AjBCvadb6u+go2c4Uq0li9brsYdn6rixI1W9Y5neXJPQv2Yv0tJ1QfWpDmphB11DW1rVo0dfuoG2qyWX0qEj+ujGk4a78xWcTKFTSRIASyLieJxvLOvYWiQem1IVbsyMl1YsbOaVVi02dfy7Z+nmMu3/V7N7U8kEayUUMBrQZc7ACiNmekciEjDm3JpNfZSNWoMUxZOxMCs1GUedIyyPusJPp67elKrTkgWsNq1hVlGjThGp03tHgNxZlRe6d3XJB0g10ICH2d904gXY8EAs4uQoWRJMqjMYgkH1sDtvIGzwHekX6aYB+hgIO8V8VrjC7WOxcgg8SkMvpF8RkoVCJKakKw01FxZuD/Y8FUO2YhIY6jKy0SLDXgCIF4xttw69dvfFXMBvPgI+AltBBDww3woegh+Cj8C2EIGNAey7gbn9/tt7ntGFv5yqtnxYk889TRedRMdNLA/zEYAw//LfvzShdcve0NDddtHArFm35dQKWIpA/7UDlCrL44rTBKhhzXqlElmlAR2NMOU5dLGDthuoN9Y06XWA0Z598rrlcbzOsUwsY5k/hoZ2cVur+gYrVRUu05xUi8L1Gf3i60fppL6VzjUjBwgx7GH68hJbbvdj4zYWfWsA55sDrEtgujR2mzfG/JdWLT7oPNqS4HxTwFyZpNY98ZJan3pZ4VZWSOIhJWF7c+akgoOPQhQOdLuVVNvvvZM5nmBe7xrJBqhQbo/HdOD3vo6/Z9TKkRUvWZm8zzUMxC594RVWeDKAcLNzLKiNXKH/nrsq0JO6h00dP3+x1jG3XZMrA9gkpb132F6heoqQYbytYDPFV4ZiTlOrRNNZNdz9kF7+41/Uqw36m/m6sr5Kx143Qdp1KDIUxmxJp81jkoZO4HiVy27sBjh/qkN3Ve+rilw795twxbNNlt8U4qonyT3ovt8rycpTPBdBzmKrCO9dbrYl58gHnb9+fx+BT2IEPDD/JD5Vf08+Av+fIpAvUJyJJtwW5bMsgVc4z7WAliU7NPI7f9aqtc0AirxuHf8lHXvY9sbzKQwzmYT9O/2+l3TCHv20bwV8H9ZugUxUrYCxFARmVWdOlT3LtH55i1atCmjdunVa19io9Wvz6t+rTKOO21ULmlMa2ruX/v7EG3p6zlq0t80Ajmr1rSnXihWtAsurX0/Yw5ZyNXcktePRA3T3l4Y5f2grKDRtLUO2WjhG364C108jR4gVAD3o10EsjgV15YccYz7TthW9q2EVYVsbmtopXi3TOoDS8lVrnCShTz2a9Z49NLAHugHbF7BGuSkxynP3USebsHPmWDEwOYIjW5Hu5AsUvJrdHYmMMZzid+U5RySjnDG6LB2EOIs1YEqZxIdzGtuZA0DlSGAKxC5mBXtU9iGs4L+UkthN8o5xsG7cAcZtcDaWb+X+K4lX0YojR2GhHfXsYaep5fGZnMLo1+59AAqM38kgAISV1pk1Z4W6PEcuZKKOrLmedLOluWYI5ruW64zMNxf3pNg3h4QkyHwo4F04f+I1WjXhOqcnNxbayGmrOchyH5QhdLtliGWQ2MSQPFkSYBaBpo0JAFqL8m0YasZYAJQXJSQ5HU1c3DMnSUyzHyXC4tEUNyaLKbOdFgR5ST6f1APxeh5PkZFOIj2xEsxhjz6snocdpE6uVW5xTBJz5nSIz0qBcxcNP2Naftn1mnP5pbxRzqpA0rHhox97WBWjRivLyhI+LE7kYrpzV6TKOF75z7PVcOO/SAASqslWaQPn/0J+MWMi4WRqZONoyBMRtcx7VSKZSdoCFbEqRHKq7WjRg8d9VXUUiyKScd7tcStaBfhX7r6rhv/sUjXEeHKFqMpIfvNhirc/M1xV1WVublpBbC6BaxEJhN98BHwEtlwEPDDfcrH2V/IR2KYjYDDFVLFmZ0h3IAdwowWQAEzhQ68u0UkX/AlGGgaRJkG3ThinkZ/p6zTCBjRe3tCpqW/M08l77IIGtkOZziTy1jK1IluIA5aCmRQOKhRrpgDyze16eUlKs55brOz6NnUCiPcYtr3iu9Vr3apGzV3boTXN5j3RAfipwqwlrHWrWwFvCfWpxYmlJaK1DU2q2qNGt353jD5TD4gpokCHyrMAQTv6seeX6MFXliifApzBJ+bRnafR7AaQwuzYp1JfOn60Y9mnPvyMHn/xLS1qTCmRSDp4nMIXPUHxqTVsiSOHqKooUxzgueugnvrsQbvp1CP25oxkCrCWilQ6IGxgP+SAokl7LAkwB2mTCOOaAdjNwf5HeH1FR0BX3vSAXp+3mPsDQhrQAjjmsKKMghq3qylo4g/O1MCecQoA8a8GJMN50vX0ac18fQmj60RbT0mjndMs/Hj/pEN30/dPwc+9ywskzzMJBhJ6buzpapv9OLaUxrf+bwDmHES6NhNqGHA0pti5frifzd3DVhwsFem+QU0OZB0zuQeJ0JiCNYAKARQBrRYXk3cwD16bNEUrxl/HOQ0QkzoAjg3vF5Xm3fuYm2QpSIFlnrEY8Dav7uLKAvIolziYlOn9gXkA2rhz9Sq1LF9B4giUxc3HVlOsBVYAPXYW+dUro49GKmLPEOdwvPrLkIoM/MXPVL/HHoQ5QoOtNlUAoANhiiozrPbQRCsM01617wituPc+vf3VbyJbofjSPMUJ18hH71PZqJFuPjrdDhWwBQo3jcGOcP1ZQ/ZW57K1PDfSDItJRUy9DhzOfZW5p9GZb9QO3zhHa/7wNxKsB5GLsepUKGfMOeouiCsA25LPHMbtZaw6FJhjnSQF5plYjqQnk04xJ/lM2+cYt5aRD92nmlEjeBbF4tOOtkZV1PTYpv9u+cH7CGxrEfDAfFt7Yn68PgIfUwSsiQlu4sqg6Y7QnMc1hKHLZ4oCyx/+7H797t4nwegx7TW4l2655AztvkNdEeAARn/5wmLtwzL8duFyCMOgWpItipRVwsZVqaOhWRFAQbA9ATgGVKGZ7WgM6u47F2vugjbV9MzokLG7681Ei16ev0EVaMRb8I7rzLYC6stUWRZUG0C8NRNXDwo+Y7kyNTd1qDWe10+/daC+uWdfB38dxeiW7Yse0Nf+ZZYm3PyI0zKrUAOoA5zCUufSHdp5YG8dvO9ueuPNeZq/qlmtNDFyKNx5YRsTC7uJp7UDfshrXMdGa/ASy6q+PKA9etfqvLOP13GH7mhlfGBK3qObqRWa2nF5Vh0Mm5sSIYOWPhJB3uASn5Au/s0juvrOhzlnGWOq5tSAMrsmiUxNuFO/uehsnTBssCphZY3Fti2QT+nUy+7R1Nmvcc5S0yRgOAx5nmfww3FH6dpvHsZ+XMUcTvhfNJDUzNEnq332bFhmA7SbarFTtCUx2USWwZc5C7+MYgC/dDqtsk206LEGQdFAjCLfhI4rtJI+hCnVBRSSQBg7iwRbcydP0cIJUxxjXknRb57EgyvBRocB9WYY+P6bscIx2OAgYN/sAVPOvhPFiDWsIg4J6+7ZDTAvkKgsvuTnWjDll+Rw7YBnW6WwFYE812fuE7MK454DFQDwJHPPxCHteKyzF0C7A41MtRVh5uNIY7gZktcMMq0wgH3s/f9QW3lBL4062j1l06UneWYjp96u2hOPBxwX3RsDSTThSHhs9aNz2XI9OXh/5PCshrCa0A54DrGEEMS5KG0NhcqrFO9s046XTtCax59Q+6xn1EGHzxzzsdyeO6x5DSdtxX/drmdzNWbNiwhOu80Z/ssT13JWgCKsSnSQchw6435VHDacsxf1/J0djepR0fNj+ovjL+sj8OmMgAfmn87n7u/aR+ADR8DYUeff3AkwL68QihUAQ4fWs25/8LhfaumGBpbkQ9p3cJ1uvegM7TqkFyCJdj+wc+dOf1NnbleHsgBdbU2tGjo20C48rsZEWLPemK9edbUaPjCINWKV5q/PaUBVuXoXEmqgoO0RWO0FDT3UsH6BFrRUaue+FWpY3ebAvQGNvv1rVAWyeWrOKif3qK+sUaotow3oLkafsYNu+dw+xQJJ02IzZtcfhq+rbpoOyzxNQRjvfB6WM4MMB4Bl5hwps2ysqIYVt5blJiswnTPL+9yfNSUy94xitZx5UxcdXqI5CkxNC01xnjWd6RVL64dfOUrfO+0QVZpMJUChnzWOMfjNMag4jMx2kolcgaQAkGTJwlV/noYWmFjHqhVpM9YzoWRZhWqCSZ3/5SP5Guu8rN1myN75VYd06qW36Z/PzncMsck/aK/qGjYFkFR87wuj9fNvHeESi6ILDSA83amnjj9b66c95uzybC2g+83kS2nYeM5pYNpSDpKocDrDs6wsunx0s9kRlPMi88jq1IblIOai758lF66GETD59uRrtWTStbC9CcWtDoFEpc/IEYqNPYifuy+udLbfxpibbInnnYapLiNpiPLa2iXLtf7mvzpgjmaja5T/lrKYZaIVYS69+HrNv/IaVnU61Wa6byROtncaYJ4neTSGOUDCVMt9J5PcO8lGwuYEzzfEefkJQG+yG7zGSUKcuwrP41DY7ByfnWeP+KzKSRwDJA/txHvIhMu05yU/YRWHPQl/yCyMCGPjrGmaP+G/1fbUdHUAqMPIhiK2qsP/bX6GAqwk2TMgJDteOl5rZj6r9hnMZc5LOueAeyfJXoikr5JXLEUhNXGrHE4gxTy3e05xUZMX2V3aKyOnP6jYocOZVsUYrV+/Tr369P7Afyv8AT4CPgIfPgIemH/42PkjfQQ+VRFwSm3Tr6TgOvEWdzIMANTLqxIaPu5G/jFH4wyY2Wdgjf524Ze0+1CYapjeFMDlOzPm6GuDq1ipj2gA4Ls8FsJdpVFPLGnTUyublGhP6vqT99FTi9v0/PyV2rNflb60dx8t7KSIc9ocnbznbnpx5WqkGhvUr6yg1vUAfoegAbkRFNag3A0JLkdBaJ8eNTDuMOaJqOoOr9Or3x3rgLNpra09ecExpwVN+fNjmnjzdJb3Ya3TKLNN0MwyfwQ9fJ4XrQkLnnhOBx02ttJAlqM1ec3YcsBv0XcbyYhJAhhHOg8oNw0xfu0FwHOv2rgmfvskff2o3TiHNcrpspl0ShbAj7HtAKgCLPffZ8/Xdyffo6YEoJx7LCRhOmFLrTFSMN6uy8Z9Tj8+6zCK9awBEyDXtNSWGhT71mjc5Xfp9tlvWLWkIXa+bOw4VsO2fv/zh+jnFMOiq3AMdQ55TAgmfeUtU9W+BMkMoNDkF+/eNi78i6KtXvTkDCVmPIdHdhhOlxmBXCLPfew04Qf81r2URbDZKSQVQTq47nERWmuONWtAm0f2fxTrem3CJK2ceJ0DqGbvl4J13vXib2qn8d8jp+jT/efNtXbtEojb3DAQbgGi3mDxnHl666DR3QJzqwlYctnVmn/5VUDghDqZt3HYb0xNuNc070YBxUHkI7au0clsiCFfAtw6qQ3e4/DpNh+aeS2KVKeMIktj3TMkp/vNfEDl1XV6/ID9OR+SJOZXElnS7uMv1cCLvs8qToRr2e3hHANYfii8E3MItj27gSLYGiVIosq4bt7BbBQvanZ1HnHmzpBLL1XnQ8+o8akZauecVrGQJw7xwQPVY/fdlWi1hkQUvbJCYhmQpTsZVnVaps1UhuPzyLLKmdOmkR8xbap6jsXNyGQvTKzWzmbVVG4i7p+qv4L+Zn0E/v9HwAPz//8x9lfwEfhERMCYyDzsWjbRpnhFuQNVlFrqthlzNW7Sv2AJW1k+D2vv7ev194tPQ8rSy7F/6wGCk55boC9sR9MfwE4Y4Ngn3lPPr6uVsrgAACAASURBVG3T1PmrtWRdiuX2vE7ZtZ8DwS+vaIEdDuprh+6kV5at0EKsJA6oiWguIPyhWa8CFCLaAKuehBENZuN0MkypDIy7YTXQCgazX6+eal/bpM4UcO+AKi299ARX32f1lBCdjui2e7ny5lka/5cZMMxWdAncQQMdRCaTB8gFYNFN123MplncGRB3PxtYN/bdulF2MdMmQ3BsLQ4ziAec5Z1JHBxQhUUdsXOl7vvl99WDhkYmzDCAn0smGLcxwDDIYMjZLy/QmVfcpjVr+aUCjUqiGUAGw07hp4Hw0w/vpz/89CtIJgxum+4aqAhQE4DLLh0CgJ9++R267bGXwb/GRDM+a05jz4yixR+dPlrXfetzLj72TKyY0mB4WaJThTJ8rzlL93y04371KqB1yWU/BxzCnltiBmBNhWt0QmYOV8IzvpvNFWBylUCuCVCKzMlxtKaFRyZColQADL595bVaBTi2Lp2WeCQAtRGKVjOhqOJotrvb7NEacDbNekm/b/ppW1WxTpqpLo35+zHmBcD08vG/1Lxrfq1sqhnWHmUSMhUrps1YcHgW8XwbY2UlhRWOsnAlqw8tgGTuGxAdygOuub825kE41Eb8nQEi4Dmu/R55UD1GD9N9JG1h7isAOE8DlPc7/zz1nXIBhbzMA65RYZpwxjsjMADYT2G0JYnWpdNU9p/ZUQf84nqte/5Vzb1oEvGIkRR0aOiFF2j90y+rYda9FAOTcLFykYzUaNfzv6MdL/+xtRWyGcMN2GjsOTOvKXqdGt6DFSKSbGJjJaqBQJUOfOQfqjvi4C7Dd+pJAebV1RRu+M1HwEdgi0XAA/MtFmp/IR+BbTwCIB8rjkwBzKuqqx2wMwb9ur9M14V/fRxm1wriYtp7UB/deuHnteeOVUhCYlra0qE/vbpIJ2xfhy43q7KyMqQsUf3zzeWa25hUGtlJi4FgpAHb9QyqGb/xI2DXT6bg89bpL2vgkD1UmW3XS2+ntWLxQrUDXBYs6wC0psFfFSorT6sCzfv6Ja1IyDPqUVOnVFOr2pDchPbppbcnnOgIZMcjm1YbJxOTLUz+61MA82nchC30U3gKKDJQ7Sh0o1oBLBF04T2roxq8XR+uU+2kCmZrZ5rqNmxgFmPh2NjYCcKtwY2mAb0xAN+AcQoAh9wnw7n6Rtp1xTnH6z8+dwDJTBH+mowgj6tKNlKuV1bk9J8XX6cXFjfB1huIsnaSVvwI6w7iP+3IYfrN+SepNtDhjjfYb2O2LqtllT1d8Z45xpx61b2aOvM1CH0gr9G43Itpki1O555xmG74+liD0awaWKGlncPAJvtFTD5R7IrZLfBl34VXXal5E64BNBedTqr5fxtJzfEFpCnZTUH7rqwI+VMuQRscihyd9t+pgkgY0HO8duUULR5/LYDR8dNOlmNEsklg8sEu+c77DNJqGZzfimvRaY+Rgk9bXYD5jbokknffJWU5KtdSlDh1MfZWX2mSElP6QO67OWPDMyca+7q3agC5I9aDnKeTMceRqxww/QHVjzjIgegoEqZXYPxXXXGtqknKOjmhyZRGT5umyBGH6FGKM23FJQU4x7ZfFbvuq1FPTyUDqHFz1LxkTN/9cKA/u8Fuk1xZMatFe+gPv60drp2s5udf0OMHH4a7TSXQvVN7XD5RPT53sFIt3Af3W8b9ppA4xQcNVn7IAFXaVIJJD3Curm5buCTx2B95Xq0xYoqTT5Zq04A2qOrAw3CUZM7ApNvWsQFgXu+LP7fxv9x++NtYBDww38YemB+uj8DHFgEQUpJOnUkkFjW11c4SMAKjOOG30zTxH48h1TDHk4h26t9bf7v4VB2wayUwoxI3kwwgfL4OH9BXPbEUDCDV+MdbK3TPgrXqEeuJ4wWMeUeT4lCGHbDW1XG06FznlJE7aD86iG5Y36IedTG9saxd29dFNL+toBfealcCO7gFC5oAFQ0qr6zVhpVY3mErV45UJpRKq6V1neJ7DdAb409wrcodLDQgahIKAO9EGPOJNz8KsAW8gcJyaLIj5qcIsLMFf5OW779LP1341eN0+N4DaHYE8HLvG3oLqBl0c9ujr+jnf39Y81eaPh0W1KhzkgwDblmYzrS5sMA0f/9LJ+mGb+3HCOC7u6QnZpe3uCWr70y8SdNeWgsQM6256cMjFDEC0NjxiP121u3XfgUe3pjuYiMYu4/1JDsFWPM+Pavc72bcd8bEf+iuWW9wexTQ8ixCzi3FNDMA/y+O0g3nHAn+LjqWrOtMqa68nHQkC7hD9uB44e7tDgMw9HMnTtSCK65zNoEhVjcsSWgN9NAp+RVuHN1tVpwZBqxmgq3cRjW7ZrV66RoN3G47gKOxtiHsEq/WMuwSrWFOEpAbwWsy4hhjG2n3VzDwblC6q4WOc48JuC6aRqCbQw3gtBtg7lx7zBrRvuxahtBdGYEhdORGrPbcA3tfYY42vJ+1Yl403AfOnKleo4cz3gSFpmEtnfRzzR8/0T3rFPuI1w+e9ihuJ6M0CwCeJuHLUMgbyrG/sNr89WXa+YwvKlpZp3TI5EtxvTTmaFaDcoDsqNbjSdqLQundLr5Q+f33U8es5zTzaLTqOMKkmSd7XTJBHSSbKy6zhAktPAldxLUNKuPzJNXynNrsXlwVgSUGMeQ0WHIivQqSHIYDBvB5osRmzKP/UuWYg52syAHzpgbV1fniz4/tb66/8KcyAh6Yfyofu79pH4EPHgFjDzOAgSD2gsEqpAgGcgAZP/3DTF1/x9Oui2COZfsY7hMP/vRLGokjSTiD+hZQ88On5ui0XQZoMNhpaXtKv3pukV5f0andASrrYMMbAetR4EEO95Pqqqha0J/X03Bo9LCdQAcJDelfqTXLU1rfsE4njt1BTR1ZOo2mNePFJbDTUb25ZIWaOW8W0DwUe7fVbQDXVoztRvTV8omfoxDOQBBJgQNdhtTymgDLf/nNTzqAWTTiK4ozIAyxQ4yqT1VOd13xFR289xCK6rh7QHmenu55k+Pwu0l5rOv5g4+/om///F9qACznjBHvYrCdzaF1GgUUHT1yf91+/gkYdRjnbhKOZsBPlc6+/J/6x8y3KdLDVtGKQM35HOY+A+t90D6D9KefnqKd+9Q4KUKpZHHt2rVavXq1Bg4cqJ49ezrnFdPQfx5gPvXxN1yZnzH/eefJXtRv/+CLJmU5ogjU2RoaGpzdY6k5kZ3D9OSl7/Z6sUg0rH79+hUtHjnu7QmTNRc5SxQvcLhgg9q8l9WxOWQmttjgvMIDWrJkCQsH2PQ5vXuxCZJtpfPbz7av7dOrF0XCvG8hXnr5zzRv4iSeRzuyIookk7izbL+LNGggMp5N2CVawoR1ZhZAW7KltESnAnY6vbZBTW++5WJsUhYXBRKWY5BfOWmSgXIrQjDHHoZq3UDtNbNZNOt3Hruo5dXDZT1IiAC4aP+DaOsDrGIMn3Gfeow8gnIH8/cpqOky7uHyKxymZw2GOVCl0Q/fofxnD9EbI4/VuhcfIzk14Gw2nu2uLmPUtAdUd9jBXBvLTq5n8qhMB443T0xTI8XMbs2AgtL80J2UI6F9YcwxfF4yJKJxDbzwR6zYxLXsooudxMgkO1acbL7uZvcYsefoVPD87mwos87XPG82irjGmAe9RcQsMIc9/ojqRpkdY3GetLW2qpoVKL/5CPgIbLkIeGC+5WLtr+QjsE1HwP6pTiRwJsGbO1Lbw9nIBQG45//+UV1z29OwocUOm0EcH27+/sk67fi9nJ+ycZjfeeh5nbFTb1WgFQ6Fa/X0qqVavCGvVxbjTQGAbqTYLpTkfICdWFkeu8MEfuk59URbXgsIGtynQjvj8lJT3qFwJ64s2CP+9YnldAcNaZehdVry1hqt7wRkZcpUZdpscO6a5lZ95qydNf0rY5HYFAHqu4H5pJuecA4aOQOxBh7NAQPYkkULPHbvQfrLRaepP37hTnriADDAB+AUM2YSRjeApV8HWOerk+/UPQB0KwF0BZNIS6zTkBMPUFB6xMH76J+XnaoQuvIgYC4XqtDFv3tIv/nb0wA6dNFY2zmmHNCXApzvjZTntmu+o136GAC0a+GwQsKwfv16B6oNOG0H01xVBWPeBYY3BcyvOadYBGvbqlWr3HkyVnzatb27+6mB8rq6OpcAFJn3QLfAPI/Ex+7dwPhrr732znk37kpa+tlZ99GFs0ePHg7425YGNC4eP1mLJxkjn2NG8DjC1drpkm9pt/E/IKab0Dr/W6nhyO9i8O3EBS19+XXNGXFot8CctNAV8oZZqXDNpay2wDm92NxwghbdgzbeGlaVA7Y7TX4FsN5/1r/Uc+ThqHFMFiQtRiP/2uWTFY0F6M5pUpYKjZ12p3oOH63Xjz1Dqx+fqg4SgPIcDZ/sLnHxGf7wXaoYO8ytGljhZoTVicaZT2nW504mGQ6oJ+C5KZrTnheeq6EjRuqBE09WnKTFUsp9LrvEaejfuPIXzrHFxo3xqNmS89xgz1m1SfI5jeIwk7QCZ4o9KynEbWXFxVZ5IiQqBuajrBzt/8h9qj/8kKKcyoB5S6tqPDDfpv9u+8FvexHwwHzbe2Z+xD4CH0sESsBc+HyXwUpbkV0YwHL+jQ8CzJ+FjIQLRmdbgCG/4PQxGv/N0c6EL09x3MTHX9TRO6CHTofU1BxWR6QNG7hq/fmxBaqh0LK5rQUgDnMHiKiiknMtuu0sS+4FLBEHo/E+dJ/BOmCfGgo7K9W8poCPeUE//fV0koMy7TiIIjukGetgrNvakT6Y1p3KvUb07+Mu3ltXHwDjCgNtDiJBpx9nA6hMvAUf8z/Ncoy5WTo6vQuvh7I0DopW6BsnjdR//ecYx1RbIah5lbei62YP1VV1uX6gO0Ysrcv+OF1Tbp1R9H82BtYK6mDMDR+GAeZjhu2pqWjdK9Gdm17413c/px/+4l6YTVxcAHd501tjoxeimHDowAH63cVf1cgd6JSJfEaw0+Zo0tzSLGPLDVwbIK+pqaG5EUlDFzO+KWBujHlpa2pqUgd+9KWtBMpLrLmBa/u5srLyHVbewOqmGPPS+RYsWODY8I0ZeXvPMeOA8hIbb/dRW1sE3CbNmT/xSgpAb3DX7sRBBKdu1WPf13vMSHXi597dFiFzSSCLMgcSY4FTANQcUhhztWldtU5rf39z94w5qzvJtk6Hwx0Qh32PAGQjhnY5Rw7XoQfDfZwcygA0TuKshqS094yp6jua2HapjRZNuBq5zxQSPuvuaSsIdXT4vENlh43Q65N/psX4jhtoD+QYJWx2mnMdMHuqeo8Yxb5F5x47WcNTz+mxkYepLlTDypNB7bj2uOxC9TvrDL361987e027556HjVTztCexebyOHASveD6H5scfwGq0g0LimDHvfJYswTPnlRBLAhXOKR6vdqtPtiUC6g4KJGIjHnpAtYcf9E6Ybc7V+QZDH8vfW3/RT28EPDD/9D57f+c+Ah8oAsYQpwFLBYrf4lXVRUUyLOnPbntcP/3jLNO5IH0wq8EyHTdiV9180cmqKkcuAfi89+3VWp1q0OHVgzR1QaNj2pvaM5oxZ6Xq0dDmaGPeCiLKtbWrL0CtuSmrjhQNW6IJtOZDdfQBA9TeBsMLu1gVjIsG8/oXFowPzlihgb3iWtUI0G+J0WzI8DOaWtj41j7V+s3EkTqG7+a44py3nYbYgFdek26d/W9gbl0iDQBbW3b8yM1b+7wvH62rvjYKAhJJDNWATa0dWjh3HkYo5dq+b4169KkvMrN8/eb+1/TDX93rnFJcMSHA3LnWADAjAM7DDtxDUyefRDOXSt01e7G+MeVmup6aM3fRw9vkEYjYtX3vKv3q3FN0xAFDnANLCDCFjyEJR0orli9yLHN9fb2TmBiDb4W0JlcwsPuFSXdutpSlra3NgV8Dz7aVgHgJPNt7VuBqr1sCsDmMuYFQG5ONx9j4agqEi503i9r1UgJRAv8Gzu09289tANv5k6/WnIlXIckw4UWxF2m76bmJQdhi0c1moN+uZA10iuW9MME8d0usXGMl+6kbKYsdkWb1JGJWkk4QVJwqbux4wVvC9WigDwCd2gGzoYyWK04twx6z7lP/kYBqDujkma265Cotw489y9pHkGMS2CYeOON29TmMfda1aOFPJmn94jlIvDBYjMRcgeneN1ym6D77Ccl4sY6AcbQ+/byeGfNZ5gi2ixR5tkertceFF2qXS37k5EPmWhPifpLUR6ychJvMFZfYDIehNwlORNVYJW7/h0sUT5gDTMzFNGFzkqQj9/QLeuHSyTi7tKKDZ5UK6ZZJcQ6b9ggac+wSu5K95ubmdxKnD/THwu/sI+Aj8KEj4IH5hw6dP9BH4NMWAUAA8hLz7C6ncDAPk2jK4/uemq+TLr4ViUqx1XyepffedXHdMf5MHbp/b1jymNZBQE548kWd2GOoxk9/UYNxMVm3foOWIxv4TFVES1qRr3R2Ugwagc1jmb2NItM0/srYuX39+H00as/esIF0SxRNhdoBM+UZPfHKGv3u5vmqqUJvvjqO00dKQwZE1NDapuYNHdr+5F0147xjnPsFZaWM1Rq7/E9gPvHPs52UJeuaCBlrjr0eWuYMbOsFXz5KkwHmpu817XhTY4M2rF0D8ImoBzr4vgMHAd7MCUT61d0v6Ce/vU9JULa1gg8CBK27psljooA6Y8zvm/x5PTunUd+ccpvmrAEYw8AGKWzMwVZan6DeZQld8u0z9J3j9nTe5K7zJOwn+FVvLVnp2FkD5QaUrQDXQLMxzrZtDjA3KYttBmDb29sduDfG/f22VCrldOh2vc3VmNuYDJgb8C+NraSBL42zBPrs/PZl+xXlP9KcK67WkonX8qTSyC8wcTQ9tFOSwPg6Kvv9NytGZomB52kafgA5z6zD+c8XVAkgTdiz705jbud3tixmC2rX7HKZsaExT8MA3scjfZ0auy3UyfPAqpPnt9fMh50ri4nKO5lrqyZcr4UkF2mkIc4SshDT6MfvVmTUobD3xUsI96B3nHAAxCkkXFliUG55GHMhy7gbZj2rF444lufMe5icx6nhGHLh+dpp0mWuoDiPC04Y/3tLGJbgZDOP1y0ZyVADkaE5U3+Y9GHT/8i8rmIVgLhgB2lNp8znftGNf9UL512qmmQbiQbzgGskSCQOnvaQeiBl6ZpUamnBupTmX37zEfAR2HIR8MB8y8XaX8lHYBuPAG27O609fFbVFXhyO2axoLnLW7T7GZNdy3gncgWgRAA5V3/zBH3/tP1c8xrrpXPVs0s186V56kz0UnWYQs51q9USrtJAmOJm9u+gyVAg3YIrCzaDMM4bYMF7IqU4btRe6lce0qOz5+o/vrKrhtRVqqMhq8t+/6bmzNuguvqC1qxsxSGmTGUUbOJaqLU1SU04f5TOO2QowIjOnoBt89J4R8oCcJsIY14C5iZlMZ7ViibDVuQJk3vRWUfq8q+McM/MGNuWhvUw28gY7D5huKvrezu201jd3/zzRQfMEyQuBsZNz15sP4QiAhBljPnDU8bpe7+4X7+59ynqD4ua5QCC9TIYywRI/PxxY3Xl12iCY1WIZmdIEWMGYGyFnq2sEgzoiUEe8TDga8DcNpcgfYDiz9IENOC8MTB/t77c9jPQbKx5idHeVPGnMea2Gcg2QGeAu6Rpf6+Jb/dgGne7JzvGSieXTLpSC8dfBRgnsSEuFSRnmBKqgwSiuuue3+9D5Lp9IjmKgGyjFFFmiUuSpChuz4NEyWZAd8C8jfeBsMQd+0vALSp45CB2jHtUbAndFRtEESi6bRpAJRJJpntMI2cg/xh5EHOhAzAfx+f9Z3qFAtkY4zdpSY4ZcPhDf0MiAuBl9ajTVDIF3FCcQ4oVnXa6zqmM1rmwOINIkoOWWc/olbHHA+QjrBp0Ov/6HcZfoB0nTGCfTpI2/NMtaSBWcyZN0VpsGjth8uPInjo4vryyh6qG7U2hKUNH3hPMt/CZxQ+H8y2Y9QQCM5tndP4kYTEXF6s22HfWg+p9KElG1ypHC8WfHphv43+2/fC3uQh4YL7NPTI/YB+BjysCtBFPZpTs6FR9DwChOVMAERpa09rv67/RirUtAGBDHfwTnwhr7L5D9Tv8t3fqjxSC/+aDSL769wdZzq+FxcavArDctAE2sxKAgYa2rR2LwUwLXUGrwaU5NTYBHgPlAFe8likM3bCujkLPJo07eS+teLNDv79vKeCvQ7vvXKe9dxusx2es0tyVy+j6WdDAo/vp7u+N1KAeuMew1J+GqsylAD7ID4pbThPQmL9T/Al4c0WW6MVd0R8g75KzAeZfptkK4ClNZtHZ3oKmF/kJ50h1YI9YU+/wM7Bf9z29VF+95h/EAlAHyDZg7hhzw3RdUpZHrz1LP/jlg/r1P59w7KixuwGAvNXjpfn9wB3qdfuVX9egXjD76JODzuqPhKBpPfsXcKvpgeYZLbD5VAOaDZB/GGBuxxljbjKWEmPeHTAvFZhuTvFnCYi3AujeYcK5i5LLRwm4l4C/AXPzoHevE7OFaMwXTkIGAnA1uFgJVB705VNUf+YJysSK+73fFgCUp4mT2aqEbCWCORdiuSRMsePKOQu09Ls/2YTGPKO1f79L826+hVUeJFiw9Ci0nea8HXmUdTjVzMdIIMqKQJnutyGShdg+wxWvrkSSXlAnNRSF5cvUuXRhMS3jEcaRLOkzwxTtQeEzVchZahqqAf5N5HAZ5lZlpELDHrmJccPQW8dZY/Wh1ZuwRXxy9GFcDdkYLWsDdKLaadLF2uGi87gPQDXFnE7cA5O/+Jqfa+GlE0lOkSdxWSvmZDhw4Aa3kehg81KWi6uNzxU5RVEW1LUiYM41GX62lZ1DFr+s+Pbb835x7ja0NlOA7Rnzj+svrr/upzMCHph/Op+7v2sfgQ8cAVvCp6mgGtc3qh8uKQWAS4B/4CEQaW7ziB6b8RKcIv/ql7Vjc4eXOKzyPyaeruNG7+as4/KAhN+/2qo/TJ+neqrOQrDgretoxIP0oK4qoPU47mUpLC3kKlRbVeauE7K25/E0+nJkD50FlfUo6ACaprz80lJXvDhs2O4auXsfzXjsLc1ZuVaJJEWDA2r1kx8fr3N2AaClADumSADsNLfCxpfX4m5ikoWiXWIJmOeRdRS4tsrQO6MbRpejiwHmV4wb7ljJAsC9Gf17TTl6XeQqmUSryuvqHZlqIHr2a6t12lX3aE1DC250NCwyOYS9azruLsb8/qu/oIefW6NvTKTDpznQWHdIc6/DFcOKDYMkOsccvD0e8KewalBQB4WttgCByQ2Wd82gqaKkxDaTmBibbTIT2wxsf/Hyu7rVmF/7TZxDuo7fmDEvveYwXpdNnr32YaQspXPY+d/Rjnedt+TIUrqeMeb2Zfs5QA8enYeP+XwKJ62vaCBSxhiyqgec1o0dhQyk++LPKGNPW7AA5mGYYZPV5JifFYDMxsUrtOqWWzYpZXl74s/06hVXYrFofieAW0C1adRTISRFFFqWmxwka42maDDEnIlSj2A1FSYEoS8WnULpBmquPuGkqmiYZHKcOGC7CYGW7dOD2ZDmvzaAfshJq0jscNw5ggZNiKi6urKaxhwpz5Mv6enRhzOLiAPHRuG4+078MQWg5zt2Pkzagju7k/jMJWbzxl+pWuwTO6wmwtkjOpzPUTxLYmdF2FGkLwVWBExHb2suZutvc8w6+AZoBnZcfj1jxh3IzWxWnloa1dcXf37gv5X+AB+BjxIBD8w/SvT8sT4Cn6IIWGOcHDrXZtd0BCaawjXXtgRwOZ1l9xMnPYAMBP9r5/LAO7w/bPcBunvC59W/mp3QUm+g0+WP739dz7zytnpRbBmiMC6LiLisnGLQDZS4dSJDAITW15Vr4Uo6W9IuvixMsyAY+HxLp6p79tW6hg20TG9TbVlAQ7cbrIY1+KDTPbQHGcLcaFpf/MFIXXH0HurrwEZRJ1zItdNRNKtaGhEZy22VhhNueaILmCM3AJ1Q0wfMAc4428SIxp85ShO+OhK2Gt9yYE0LwDwO8AnA9LckOgD59cgVTEoQ0JMvLdGXYcyXb+hE4wwIQk5QrI6F6QQsHrX/jrrtstNVUxnSDbc8qwv+cD+dInmbFQFDR8ZgZm21gYTlsnEjdcl/HAa4xB2G5MeY2qBp9618tcvVxJISA7hW/Fl6bXOLP+04Y7RLjPm7NeA26lLxZ0lj/n7Fn3jgcH9ZHZM1P/B/fxjs/O9IYLrsHN/Nyhsot+TCpCxFpj2lBeOnoDO/XlXo/dt4UPZyyDqwAorzXR093/cjx84ZpBwmsLLNpDFBO85+NtE4WxldLnPUFASC5QDaZh1qUhfmapZnFOWZL0Yf/iZWh+V06zR/8TCstMUdIlzlAGCcw3kWFEqSOJUloxR7tjituRWDRnm9uw0+nberXL2DgWRL2azPpyVxR2ebikmDNekijjbfGqY/pWePOAbwbnPYiomlnS+9REMnnl9sgsX43AIBcpS30ZgvvvxypDsZ59dvhax2FptilgiY67w5BmWjfOaQB1WwDwIac8138eng/rY/8wztedPPiTPsOXPcVrnWUqvRt977mH+K/sz7W90KIuCB+VbwEPwQfAS2hQiYgtg01i3NjQ641eBlbo1McCXkH/A27fnV613Rpln7WYPvIKAnDyV87rijdf1/jHF+0C2A7GaAxtV3vQjL3KJeMJJBZC3r6A7at6pecxZhs4eUpXevKmcNGKLTS6/aGn6GXS600+mShkFrNyiDN/Wgnn20Ytki2qeH1YMGKwuMcT6zv/7rhP01oMKAT1ebTAMeyBnyMIlVdFAsAsh/A/MAnuMF9MBWNLg5wDyIaN6AeVVZzw8EzKde+RUY1WIDz69Pvl1/eWw+MSH5IF4JK1iE5XUmfDRp+sN5J+n0sUMBhEVW1aUXjLsEoo3NNlcTc2kpObRsijEvNRh6NzB/N2Au/W7XKDHa71f8uTnAvDTm0nk3Pr/dg8lxZ2QaswAAIABJREFUHIsOdl5B4edrl0/hftPmaQLINHcUHHYAieXOS7ybzWwC7T9LDpmn9p/VDYQcqEfawjUswiGkH3buWDijI0m2wKYEFrkUNjgLJwLMJ05RJVIaFOMkR6wKkTiFSNzyTPQQgDVPQpkGDMfQiwcCLPNYDYMT4hTB//ttVhuQMna9gA99sIISAhIy0zGR7B6JhMsVcn4EYP7a5KtUxTzKc54cn7Xo4CHqfQ6rLymKQbnnMO8lzNyczSQvppQyKVEQb/2KwX3V//QvO4283QZ1pa4AOb2+VRW9u1xztoU/Un6MPgKfgAh4YP4JeIj+FnwEtkQEDJhbTVhne7PTKPfr379YIwazmULT+5M/Papf3/4ov8bR0lrRHdpcUGgoFtXdl5+l44b34F97CgI5ZAVM6eX3va5nX4d9B6iv3LBBu/buod6Dopo+e6kD50EY8FQbQAY2vbl1NQxvLUxvs/KNreqPvruVduLJdFJDdxwMiEppt8/tql8fu5f6VNAqPgvA4EI52NxOPM+fReYycsfegLESq1kE5sXiT9jBzQDmzbi9lKMv3xiYm654cxnzv48fp1o6fwpHjyUtYY278G965vVFLjHJhmqR9OArbckEYHyn+rjunPIN7TWksmj8Z56KkWLznpLMxACugdrS9kF8zDdmzN9LX27nNFBu4NyYb2dxyBAWTSx2/owhvzEXlHeAOcDSGN2STMW5eWwks9nYKrF0PQOFBpgtubDXOpAXrRl/jd6adA2MbRFERpMm4QAgkqzkzJ6lm82sJ43lpWwUIG28OWMmXuaNbz70DrDye8TdSxksebuOp1mWyT2cdTgrHWv+frfmojEvw/ozjStOOE58kTbZKkiurAK/8Idc0SYzDxxfRRw6FNt3mPLUMkTM8rKbzZKvYHtOyZdnsgKAPMVZOFrSFdCReVtx+GiM+ZJJNzB/LOUgCUWOUrv7Xtr5dxOUT1M2Go3T0Ag5GPE2mY95dOb4HiZpKdBqNEP2F4nkVXPIIc41Bot1tyXXeWC+Jf62+mv4CGwcAQ/M/XzwEfAR2KwIOMac/yU6O7AO3KD+fXrDtpk0oCixeG7hGh3709+rsSULKC/q0fPOwSRLEWZEv/7p6Tp+2JCi6wRuFxsAMr96a5XueWSBdgQdnX/cruo3qK++c8E9WtScoiskbcaXNKt/77h27t1P9f2QFgAUTd5QUWGgCA0vtoVz0+s0aJch+s4hO2ig40zNGcWAVkSvLu/QxXfcpMnHnqQ9du8LSOti0dH+Trz1SedjbsA8TzHepqQsJWAeCuccY14ZRzHcBcyfenmpzrz6jm6lLHdefqYqjDKHFTUHkSdeW6uvTfiLFjbD2sK6BvKsCnDOECsNBfTJ++1Ypwdu+JZ6lRebGxVvqqgDt8TIYm6Fk6U295sjZSkdbxpwKyQ1Kcx7bXYNk5lsbGdYAubzsDSM5ozb/5/AvNgds8jql+wSSzKbjfXlJR17yd/cmGTHqiNfWXTV9XptwmSY305XX2CCiiCykw6edVzo7LvZ3L4kWBnryEl8DYSbPWEloD5DEmeCjjAOQHmSRmuxkw8mNTy3mp8qWJkBqJIIxLp86V1dAddyVo3OaAjWnOcztXwI3uXcI3kfCzBIYwIaPu02VY05lPffO5alIeeCNMB69Hk9ftIpKutIOCeUDj4nlkAcgXyLvOsjMeYvIwGKImUph81PcN6yLA2T4ghbqGdo5VlV2CfDFibMucb5Kbm0yi7K5wKvfFYFjs2sgU3n2XYlGZ1tOVXXdl90u1l/PPxOPgI+ApsdAQ/MNztUfkcfgU93BKxQzEBKFqazEetAA1T1vXoV0bpJEVg+v+CPj+rq25/psluzyjI6J5o3BLrV/vVV+v3543TsXr1pauJEI2i/w3pxXUIPv7ZQ2/es0O796vWvqW9pDRrltrYO7bjTLtpnt4B2q6lWO+xen16oYzntG40tesqcRXjtcwP6af/exixj/eYE5O2AsLDun9moi2/9l07Zf7Amf/MIxzxb4xhW9Z1O3IC5MeYmZdkcYN5Ee/IKnEEMmLcmOx0wj4DmjTHfHGA+9fLPK4YtnjHLBcBdEIbyN/c+rR/c8Eix8yhUZRjQlAVQBU3WwHbiIbvrrivOIOgwu7CsBjjty9hsk4GUgLk9i81lzEvA3oC5sdUbF3+WZrjtY4y2fZWkJh8EmHfiSW/HdQfM7RolFxeXXFhn0YumaO61P6dgMo28hwLMWKV2O+972u2KC3h+Xb7i7/MxNFtOl7u4B+zoeyfLUGdSS+bN19xhh7giXihkZkcVnHebPpddDUCnINidk6JN0w05VG5MOwptu2ljsokDSz+aHu5p6xei1RW1D+X4jmf0mRn3qmr0oeQlNqO72fAWT898Tg9/dqyz2MzhitPGWCoRlR/rGPOPBswXXn4Njis5V4Rq2vogKJwSYdUw4tZwlutUc8/ElM9IBNlOiFUB0me3umCxjgPQj0Au5jTteObb1taCzzyfPb/5CPgIbLkIeGC+5WLtr+QjsE1HoKQVNibSGFGTQ/TpTQFklxSBPyZatrZTp1x+h15csAGQmQDEp6kBpSgvgMMIloh9h+ysa845Tqcf1AsHliQAwVrY05QlHdZKCjifXbhAy+nSEotntB3WhQNpYV/bp1gU2kFm8PaqBrXGY6rBBu/Q3j01pLqcbp8USIKdyoIJOojGlIKNv/gvD+u3Dz2v3etieuamnzhtcAFGll6JxWfQxZiXpCw52N6Q6eW7Kf7cGJh/GMb8H5NOQw8foz26dSA1mQ2rD0iALvvlffr5vS86+xWz+QvA3qMvAFcaXIzr3C8cqmu/NZKfYXu5UQO0BsQN/BrjXQLWHwSYW1GnAXPTp7twdLm1lCZoqWOngf9Sd1Br29OdlGXj4lQD9O8c1+X0UrrOe1kn2n29PvZEtS1ZqA1LlyD1wIrT9NYUxVbuMEQh9NIx5l23uNfKNLkPA/tOZ25jB6BGiGNLU7Oyr76uRB5pjLnyOEeTpCqPOEJDp0xS3733QNpRxOAOpJtbDvg0adaC7F5KCe6kWNf8VSL4l3dQ8FnGjsOmP6Ta0YD+TXy6cTtU08xn9MKRR9FYyhpQWXFqFFeWgkYVmh1Y/yga88V4mdtqlFlvWk9ZY+StKVImmCKpTZpruusvYHdoMpoyajJSvB9jRSHP5zRPT4Gj0svdJyTPBLWzdFoy6l1Ztum/237w214EPDDf9p6ZH7GPwMcaAQPmyRSseWOjA+W96nt0Fe+xth9CT/70cv3nlD9rXRtsHC4maeQngQhMteEqPMLj6HG/efhBuvrbozBqSTmvaCPokjEkHK5jSpguoB1ahiQmg15dFIxmqUaLcnzvvmVYwuWxwMN9AwbTQIS1pkENzfcK3T99vq7/21N6cd5K1Q+U7p9yjvYajA+zWV2Yy4aThNhBWewSZ//blWUzgPlHlbKYxrymArhj+mxzWQEFImDRUjTzZ1x2i158cwWNZtDW4wiSx3M9iB4+TzFeCMB++6RxOmk4ALUk+wB4mtSkBH43xy7Rij8d9utiww2Yv9vC8N1681Inz81xZTFpRIkFf3eh58Y2jKUxvBuo342UoswKNHFCCQKc7XllcU4xO78MgNLELN1tVsRoMXESDfThdk3TlrvGUU6uQTzNv5uVigTJW5wpEUJCdMDsh1V38D5KsEpBtJXB/cccT5LGZqOTz5MQRrDPNH/BB2vqcA1Cx460BjNGahZyOuDhB1QzksSpmOO8/8alG2c+oVeOPpZxcA6+MFwEQGc1otDId3MD+vCuLAsmXe3cXKwUdT0+5zHzKefzVok7UnsuwcpAJatNdl/4s5jVI0lgmM/vBhyOKrGmtPYDYyhMRUfFylPxZpqwS6zzwPxj/XvrL/7pi4AH5p++Z+7v2EfgQ0bABLjFRX+TtRgwb2pq0oABA1yjmhCMdYKqsTLA4zV/f1IX3PgQ4NLYbMACrhfGELumRA58JLRj37i+d/yh+tLxw2lxD3trTJ6DXyaLcTJ0BzQCgIusoTOkByEDbMhiXLGeMbGA9A2dOb34xiJdcvMjmrN4Hd03YSHDbbpz8rd0PDaF1uAwBwPvGPP3AObWFdJw+6YY849a/HnHpLNUZWxtBJBkTtFG0eKBnqIw7+nXl+qM8/+u1TS2Mfo/YlrplN1fBADZjmSlp569/mTtuCP30wWuSyD4w3T+LAHu0rlKjPn7ObS8IzVB/23Fn9EuYPpuV5aNrRft3O/+vTTxNmbNSwD9kUA/nnyO5jg8D8dUEwdWDkLMmSRt7YOuhWU3uNecRwDQpgIq2SYGAaB2r65fDqDUPF6yeJSbXWIc+QZmhdp/xsOqOezAIq4m+Xtr7nwnVTIt+sHDh1mhBHO3qJ9/LFBhPLRaOK4aOUgHNpH7PPmYeo8YBbDunjPHmV2ts5/W86MOMx0Tp2V1h+6uVYx7DMDc5v9HAeZzr7iOeGc4j/HlZaoadYgOfPwWiqhJfLt84p0lI6tHqRlP6W/Hflk7UGCdpnQ6Q+OhDKz65xKkMAQiRN2IbU0dSdVVd6+d/5B/TPxhPgI+Au8TAQ/M/dTwEfAR2OwIlICWfTd2cgNuKqZ3Hjx4MKy4NWSBVgT8pnG9uO5vj+v6W6epMYPFAwwm5uNOc96FkpCx8HISd5celTrpuCM1blgf9e/bB69xZC80dInBgJqrRpBjsoDzECArj+1hgWLNVjzJlzR06t6n3tStDz+rt2lURJsiEFmz+tVkdd15Z+m0kXsgDQHMce0sQCjDcn2ZubLw3fS9U/4yXZff/AQe1AAXgHzBecRxD4iVsxTA/eSsz+qas2lP7gQCEbW1NilGt8dYJErDoya6iGJVGK8w3K+nX16oM66+V6vWt7isxcaaM32Nk0YkdcTwvXXXpSe7LqdWLJtGxmNsdwigXmR2C/rzg6/rvJ/dTokjQAimN0q2YFfORQwkhbX3gB6aduP3RWNQJAgmcmEzBtg01QDSz196l+566i3ibzoZRkUCFDCtMWcxOcz13/4sTC3FsyCvBPEweUaYcWSxmzQ4h09Jt/PAOmkupInNskk/dysbnQyghk6wrSRLJ+btulXdzyNbMeFZUGrrNCMRQ4Bd1pUFdCMzGFMzCV48ZV0rQ2phpaAMQBlBx20dZU3ykXTxyuE9bisOSKS495xppnluJt3IEYcw996CFWKlMe4AzzjvtHPuEIA8Qk2DXTID0x2lerOFIuLjpt6u8JGffYfwXrJkiZPBGKAfOnToO6sUWa4zM9ibKNFGC/QfI7EyJfbBsx9U3aEjnJzdgXt7Hk4WxVjNh52XAlg5Wj/YxKOz9MRRxwDKaSCUq0FWA3vNeY7MNXAfznmdMQbVTsKZeWKmXh35BeJlx5rQJaMhky/U9hf9ENLf5kQSH/UqdO50/kTGMvfKyc5vPcKjN2Bew5j2n30rR9OVlKTUeZ+jy7EGSOlp0/XwiWeqLtGsDiwbAxkSGmJ3NEWoOT5foa6uoC3M8xpWCfzmI+AjsOUi4IH5lou1v5KPwCcmAiUNstniGWtuIHO7gWhHDMbC2oUARVZid8sDL2jKnx7S2xsAq2hdDdCbHMOAjzHeMYBYKmF6athMCikH9eulfXYerF0H9tLg3lXqVRnTgN4U5wE2561JaMW6Ri1a3YjsY5HeWrIaJtXsBY15Bqhw7t36hvXLi7+qUXtuZ4pssAjg1GoAeX/V2jWcvx8jLIK5q26apsk3PQ7MAroZMIftzwJerNF5GkB74dnH6MqvjGB3RAsAu842vKYB45xRnR1tLPFTFId0x8DZMy/P1+lT7tVaZCnWy8a5bxtNa8WveGIftv9uuo8iTtM+RwBCps+34kiLhQFNe319KqhJv7tPv536DACzAjkGqwwZujRyzVQKeBVJ6gsj99fPzjtTtRXoDgBPBkwjtnyAPOaMy+/U32e+1uX9ZwDRwJg5bGf1k3FjNemcI52POjeJ/WAQK8Kk3r74aq19/nmX/LhViG62LOAutXqxcm8vIrZh15a+whouQW9XjjmMGHd/PAaI7MtqR1lY5fvsoT2nTFSGWIQoeg0CzM0xxBVwms4fhFuwouFHntA9J3xD5SlWGSxZs2ZDAM3wF4/XIX/7FQDZShZLvXkMwmIJOPUxzTz1W9x3G88BaQvPyDzqA7X9NeL23yl65OFOVmUW4mGzDuKHYu8iYsVkWb9+vVsBsoSzF8XN/9bfZ/VQoA9JHoWS7FfA9cdA7sGP3aPaUSNQYJGomcwFVjpsDDvPxrTaNl8cUAd4L7/hJr394wvUTLFnebQvpQRNLlEYXWii5ZC5t7OqY/p2xtYwezrs+qkkjWjneb5mzdhSM0Ajbvql4v16KEedQP3IMQ6Mz716khovuNb5qZubTRNR6Xf4GA2//3e0I61z893SCDt/lAk6+zsXqvW//858SKgTqUuY5SkELzqM4k9bm3KNi5gPLR0tqq0udpf1m4+Aj8CWiYAH5lsmzv4qPgLbfAQ21g3bzRhgsSK/hoYGNTc3q7qqTH0GDH4HKFlTcPNTnv7aCv3XzVM17fW1tLM3iz1QF8x1AYBYRM3ACToSFgDDxmYHTLYCS+ra2iMzseK0DIx5Dl17tKpGGZjkAt0LyQacw0YAuUN1RVzH7DtIl37/dO0AYx43ATFQI23AHJCxcunbJAHl6gcwL3DOJBraa25+TFP+Okspmr0ILTNmzwbxkFAAiDn8wrOO1eSzD3HstcEr81A3xjyKvKQdkF5NE6Mc58kw7udfnacvXfWA1jQAzEF5QWtwY2APFjJCoemYYXvqn5eehCYfJTEg3BIaA+c2HtP7Oi00Kw2Lm5P6/pV36P6nFtvwGZM5fQCDkRpksfyLAuYvOf1wXXrWSOeoYdIgA9QWstMm3Kl/PPGGA5gFp90AbBsCJUY/Gne4rvmGtXc31xcrMIWtZ7XimWPGqXUmvtq8jjN3t3OUO3FdJK2IUXQkDfLcUrSer4bxtQSoaDD4/puzHHQ2fTnV4GJyEIA2jSOIaaINUL494QbXfKk8mVUrSUkF+837r7+ovLnJuYlkeS7G7id5Tp975E6VjRhbTMosRDHkGdZK3gAl0ozXvnCu1t71T5RAebWbpz7APx/pwJ8cRv6w0ao/dD9WO7BjpLpzwDfOVGTgYJKDIjC3Z2Pe7dZdtaqq6t9yHFaDHgj3VRrkHCGGWVxZbMaMeOQu7od5wjxwiwIMaNGl1+st7AuteMLmcwj7y3akXmbxWWMJB/r+BCy1pRUm3hpVWMNztOvbMwPEM9cTT87StBNPV+/OFq0G6Pe2xChUCfBnzmVMk16uY/Lr3BxcNGGKXpt8LYmL5TSmqOc7ie9qbNi3o3Da2Htz/klyjQrGHcblh8ggEbN6B/TmyMNy/D6y0GHmkV0sPSsUrTzfauRjfvMR8BHYYhHwwHyLhdpfyEdg247Axh0cS8DcvhuzaJKWhg2r1adPf9XTndM6Gho4cBaLrqNhRpPveF2PPfGcnnljMQAD2YNJGZArBEDOBazbAngnB6ypC0A1jQQhGC0rNjByPcpRl+NcYSx82tAbLDJUO/ZwHRqz/6467vCD9Z3j93LdFENofx04NdzPpRctXoiDSbsG9O2nunrsHbmGsdxT/jJLk/74ELjXfJpZ/zfPdUBR0JrlAIjPP+toXf6Vw7l00dy6vb2TsaEwhmHssCX+So5DJ2zDe+K513XK5PtYPcCT3ArrAGM5A1iWfHBfIw/YQw9MOsW1n3fNdAB9Cxcu1Hbbbaf6+voi+DNZClKN2XMbddalf0CqYzdg8hq+03woEK3j2A6cRlK68UenadzRexblII4yzuiEi+7Ufc+86WJa7JqDbIO4F2gs863Pj9Fvv0Pxp+U8jsM1iUtGj489RR1IJgIw85sqrjRNRsBkDs5XnKbyxCGJ044NwDTY0Y3cV95rpqdg12MA+Fy2Uz0B5vvPfNBJN+I8syxz5FGkMKb6ro5UOTefjI2fPbCKVxP2mvXGUHNfZYccpENn3c5qCX1BAZvMCCcXUq6a5I75BBBPd67Wo0OPUnTDSiUIYQK2Og4orsaKkqfLIyp23Mwh+Rg143ZcVQ5z8bLNVoDsOZnrjTVJ2rhwdVqgl3L4dWZS7SQRlYrDNB80837sEocX/X54hFlkNIsnXKeldDFN411e4BkGc9bwCgkJLixlXDfFGKxMk9JSeP2Yjsuv6rKBJxacI8z8Sbat0vSafbm/NmVj6NM5fVXKlOjWWZckJVCtY3MrSS6kZdddp7fHT3CPPsj1OknIqkjaGpgrtUhjzMfckoAs9xjiOVnRcYaYu9UAt0oR5zopilCRaNkzspjCsjc3JlTXYxMSpW37z5ofvY/AVhcBD8y3ukfiB+QjsG1EoNTYxv5xN6DZAtvbsGaJthvQS9UA4AQAIQojFzXgCPAr0DVz0dqEHnr6Dc16bamen7tUy1avd+DVgHweWULeUIkVqqGLCFkzGLMHhJWP4B5hBX0GkCOg7YH11dpv6AAdPWIvHXXwHhrQA6hhHV9gYNOwjoaHy8EcS9+epw4AVkVNreqqalWNI4wNJwGzeMu/ntNN989mf3N3sfY09n+EAIBgY6DHHTdSXz8WwGVyC4BOexuykhjSDcZnUpYamET72fzR35i/WOf96SltaKRFu+Fkpws2rT0wClC43+6D9atvHf6Ob7jZFa5atcpJevr0QVdfi3OM6cJNAkTcbpv+uv5w51MUsloXR0BSBE9wYpGC/U6j1R82tLeuOOdUbdeDZMIKWulw+uMbZ2vmK/OQ0lgnUWsXT0MdizuU+hePHK4LPj/cyU7sGqhm3N2+PPZ0rZ/xQNGdpWQl+T7TL8B5rNV9OYlNGttBw3NxgG2eGJikplgW/P5bjqTDpB4mL+kzeoz2mXmvUoDtuJ2JW3gk2hMWmYSMkZTBB3fS8Ic1AZUhN4nCMEczOa1FxjLynpvU77ijuUcALBlWlhzNwLtLYAyiu6JhVnLuvV/PnfgNGGCSGuZCCoefHEmAQVBj/nNxkqxkWAc9crNq8BanvZAbvK3+GDC3Ob1x91JLAh4BDHMWRmjzpcxcwXXQ9EcVGzOieHQ3wLwMJr+Jz4OVUgbNVQiWOsn9DTp7nIbe9FthSkTCad7jfOM+UKTr8YGjlFmx0NlAtsP498JWtM1mqX1eYNyPLsCYc8blF4/XnGuvKcqoeD62glHGsk8rYNvsHbO04S1LptRE0moypDhFp0lqF8zykTJYrkayhpTrmNxa97Ml0ha0ttaMqmp98ee28RfZj/KTEgEPzD8pT9Lfh4/AForAxs4dG3ubdyYyamtG1tK4zgGaPv0HOClHwdwwrKGJFYZaEajpk8FQr8xd7XTii1au14JFS7WwNai16xvogG6Qr1gUaYAxBEqOIVsZPKheuw0eoL0H99T+O/TWntv3Vk25gQiTayCRMcbbbYg8cNVYvHCxA6dVdbWqrEaSALtZVQdgBdiYprkJ3/RlDS1O8x0C7AYYawL7vCgFkm0A4kF9eqpvjbWeB7Qw3vYWABt6W7O6M2BeRSGnA7TWNZExN6FNTtBB0lrAW19MY0pN5lLA+rBXVUh1vepdMxfbbJXBunfal3XXHIxPdwT5TYhxFQC/GUDgqvWddFFtVByv8kwGOUGI6/OfNaVJcg/b19apb60lIR0A3iqs7TZoDVZ/ceQbBsyNNQ9jk9eWSGqngT1UVkkRnwEuE664rqyA0D/cps5li1m8MLi8CZG5DRy9diidQpOPlz3ymsoEPKwlQ/zserl3s1lRo61IYNin6h12UOVXz3SA2lYKMlC9j6LfDsbKXbxC6LWzMOukPtxpBEhLkSQQdK8JP1XV+HORhMRgxwHsXK+jpV2vzl2oAyiwLcvaK0VLTCoF1Dptpub94Go1zl/gzmKa/jTzEO4YwAr4D9fqgJl/Vf2wYSxOkBgSe5MY2fw1r36TtJTmYZ7VgvurBrEA0qq41TCjl09zuVEP/FM1h490ULo7KQtQ2q0QWNJmXH1syECVjT1YI66doGzdQJfoRCy5ZFWGEl1GB7P+2kt65vjvKrF8LfcK444sKsL8i3DvLcz5kwsrOKpCcyf8DIb+KuZwVJ0kZhHmXYxYm+eK7Y94BvhdTvEs6RcPvxw2vZV5bk2UbKXD0qWB43+koRMuKer8aUhkW6YF2U5NMWHxm4+Aj8CWiYAH5lsmzv4qPgLbfATeqzHMxjdljh9JqOj165pgz/EWiYXQUPdRRS26cAc0TFoC28hSvmuiY0IFmD1z1zBNt+mDratoGHbUbYaG0ZZ3eSMCxEzaUGxNv7Ga2SlqoQpNe2tHNqxdhrSmEXwWZxm+t9PIBgAyiVZMCisN5NtZ7DyAYLCiFUe668AkF2DPDc4UkIg4O0KDd+Z/DVhMdiZUUVXtijrb21vRmtOmxqQpgCDTSJuquwjMzHqx+LOzT+e7tUq344x17aQTpYHxYtIR0po161yxYV8K+oL/j70zgZejqNr+mTt3S+7NHrKxgyAQwCBBBRXckB1UXFBeWVyAV9lEUUFUlH0RAVfABfHFzw2VsAuogIBCgCCrRIEQCARCyE5yl5mvTs+tm7o1VV1VPT0zPTPP+MPcma46depf1T1PnTldLZ7uGT0ElNNaOIIecRL/iZv/SETOozx48TnvKsO/CrSLaHye83WiHOHSQ4v45tV1onz00CVRVUi96HHveSEs14kbKDkRIsflOWouIvYDQpQXRYqHuB809tUnbmpkWcmarShugHxdODpaRG05NX1AjFU77/wR8+K0ptJNnWLxIqLb4ncJ3vySKYm0lTy9duddIpIrHtQp2mH23XzTJg+/iJSv7O2kDd++g7jXgB8YJNJChnbuXCv8WPbYM/Qy34sgtsTcbKvto0ZE5kv0Q0K0QY3wjXeRibLbRfQ9ml/is36xGOsQi6e1YuHH/2NJz8Kcc8xZmLNAZ2Gi6xIRAAAgAElEQVQun7bKfJ8+Q9yw2ifytMXc6hM7vPR1raGtPn4YdW4hhLUQuXE3f64VDnH/RNA7irgzrQ7xi0H0YCOeftxAJ3dY+CF2phE/NwkuQjxHcXkR5ebJyls8igcBiWwZEfEu7QLDN4uufkHsgb/wGWoTC0rec72fYfMOQyJ9iJ850CbuwRhYuzK6GZUfSrVGPFV3NKcWiUXzMmFs7Ju3otFjJ4i5Moq6RN59oZv3ahdzf6l48qd4Yi9eIAACtSMAYV471mgJBJqCgNzeTz5OfTiCzlvCCTGwRmzBt0yImmVLl4g08LU0ccIEmjp5KnWLbRCjnIKhpAfeCpG3C4xenJ8c/Q7Pt66JFAZx5yRHyvnFJVjMCTkZleOki5Iy44Ms0nkPFJGeIqL1S14Te6uLyHZ71xiassH0SFh1CwHT37eaVi3to5X9r9GkDSZRb/f4SLj2syhiPRQZEw+eEba6hCDhXHfObxZ34YmnRYro+qIFYjEhtqCbICLPo7vFHu7LxNMkX6Ep4smn3T1idxYhzvMikl0Uu7eUduEQKSiiD/2czsNCe4Bzz0dHecsciV0nxNKkSZNKj0MXaS0vvPACTejqpElC4OX4wUlCMLcLxTUoIsOMKyd2z2gTOdV9QqlyKkKhX4hkoT7XrRIPIhJ7fNMYEa9l8c5iu19kI4vUl0i2sYgXArfAu7fwNnxC3A+IRcWYcSJ6H3HvLz2iXUTXo/tFY145sRd9v4hId7DKF2xYO3YJQb9WhL27RdS+KB5gE/caFLu4tBVE2oQQxQVOWRE82d9BYZd3EinNA74pQUTveVHGW0ayX6IMp3eIZJ4oqsytcw56l2D3wuIXaeVqsWPLKLH94/LSQmarLTePouk8fgUhvjkNiH/1aBc3CUepLqK/0WKJ5w3n9vPqifs01H8W5rzg4nGKUoy4t5xGJPwaNSgy1MX9ETnBklNpxMaXgrJIoxJTN0qtkX0wbJcYJYBz+8JWt1jQrOEbXeVqTuTkrBUMVryyiCaKOdveKViKzhbE/Q1tYsHDLvJqj3f6F5tFUgf/8BGtkMSYiBSd6IZPMf68TTn3Y42ox62N5vMlGtjSuSMmSbRdZSlPXbx4MbD+lIz6yh/lhbB/TTynQKwYRQoYbv6Mndg4CAIpE4AwTxkozIFAqxNgEcO7tbCw4XxdFqO8J/QEIdB5i0AWO7y9ommXlzh26sNq5OKAc7Q5ssliitvjG0d7enqiiCfvqCEfOc91+YFI7A9Hp1kUy6de8gKD/ZMLDf6c7cr3vH0eR7jZfxb6/MRM7tPixYujelOmTInaUeur/ZC/NPC/nLoihR/7wByYlfSNbfMWffwv+1DasaWU0sNtyc/5Mz7GedBcn/uqvtZv8cdrofWKm2/SZbvcNvcl0pFD9qs9b9V+8C8FoS/1nga2xYsZZsl94f4zi5deeikS1byvvvqUVN+25s+fH40zzx9ON+JxZ/vypT6IiT+T79X9/XkeqDdKy3mm29DnM4/Nc889F92HwPuny6e6li2ADZ1JawylHb7/gc8n3jVIzhNfhigHAiBQGQEI88r4oTYIgMAQAV1osABkccNf8CxIOTLMn7Ew5p/T+T/+mwUI/ycFSBxQrs9iie2yOGabLExZULA9Fmj8X/QkUt6be0iUcj1+IBKLeP6P/5aiVBXOUmzJ9AUWwvxisTdx4sTIrlx4cJ9Y6EePgRft8+e2lxTSbI/7KhcOUqByn1iYsdBU7UhBLgWT9Ev1U/aDhXvci9uST/xkViwA2R63Z3tCZ5qTm/sg+xvd1MuPpRfjstlmm41YPMQxlCKXhSMvZpgjC2fuD48D8+PtO5kxi0pepEkupvmlcn3iiSciP7ie3JXlxRdfjBaTvHuOXBjo/sk59vzzzw/X57bUhWecoOe5zPOY25LjzYuurbbaKlqIqe3a7KQ1TnLBwzvTMFtmIc+BtNqAHRAAgXgCEOaYISAAAqkTUIUeCyYWHlKkswhlMc2CSYpCKUjiHJFih/9lgRdtlScEDAsnFmBS7MtIoy42uT32hcU0LxakIJfRchnplEKI/2VbbJuj/Cxk1UivzEdmEcP9MQlzNS+f7bPgY8HDNtVIKPebRSqLTV448N+qCOfjUsyqArP09FCxeZ5g6mqfBRYvLLg+R5f5P9mOZJv6RFAMykWA+ksFjwcveNh/18KMj7O/PHY85lyPWao3aPI84/FljrxwkgsYHmP1lwPplhTPcmw4Ws7/MSceU14AsNjn8Ze/Xsi6cjzkOPE84MUil5PjIReH8hcek7DmceH/eEHJiwyuy33gBYb89YZtyvGVc4o/kws9FzufcWW7PB5sl5lOmya2PRV/J/l1w6c9lAEBEDATgDDHzAABEKgqATXtRApymSbAgok/i54E6njJiCuLBf6PRamMuLN44L/1n/SliJGCSG2P21QjplK88b9SCEnRVHpiZyl6rkbhpZjhPujCT4/Es4/8nxTTupiSCxUWR+ybFH6lp4Ouv91V8uT6qg1dmKt12G/ZB26H+cs2ZD2TcHWNSchxXZzKurwQcf3iIMtKfjJdicdcCmMp/Fmcs0DmhYdMo9IZqsJccpQpMWxTLoR4XF9++eVob3N9vqhzi+2zTzxvuE1myn8zZzUdSU1rkbz5OC/6ZGoTt81M5K49cuzUuSdZyn9t0fyQ8ZELURblpfsfxI22Ys5Xe16E+IiyINAKBCDMW2GU0UcQqCMBVUjKtAIpCmWkXIrQODe5LIsoKcRk5FxNWXEJc7YvBZWeMiKFD38u0z5km6qQU6OeUmipOepqH1RxLOvpgtzksx5pV/moglC1pYt31Wf5t8y5lxF+VShWe4rItvSosfrrhcsH+SuJXJSpolFNHeH5xf/JNCfutynVh+tIYS4Fspwj8hgLZBbbHMlWF3ImYc5CVpZjH3mRJRd0cuGnjxO3L3+NkXOZbchFpD7fpH9y/spfnVzsXMfl+cQLE5mylUYk3tUujoMACIwkAGGOGQECIAACIAACIAACIAACGSAAYZ6BQYALIAACIAACIAACIAACIABhjjkAAiAAAiAAAiAAAiAAAhkgAGGegUGACyAAAiAAAiAAAiAAAiAAYY45AAIgAAIgAAIgAAIgAAIZIABhnoFBgAsgAAIgAAIgAAIgAAIgAGGOOQACIAACIAACIAACIAACGSAAYZ6BQYALIAACIAACIAACIAACIABhjjkAAiAAAiAAAiAAAiAAAhkgAGGegUGACyAAAiAAAiAAAiAAAiAAYY45AAIgAAIgAAIgAAIgAAIZIABhnoFBgAsgAAIgAAIgAAIgAAIgAGGOOQACIAACIAACIAACIAACGSAAYZ6BQYALIAACIAACIAACIAACIABhjjkAAiAAAiAAAiAAAiAAAhkgAGGegUGACyAAAiAAAiAAAiAAAiAAYY45AAIgAAIgAAIgAAIgAAIZIABhnoFBgAsgAAIgAAIgAAIgAAIgAGGOOQACIAACIAACIAACIAACGSAAYZ6BQYALIAACIAACIAACIAACIABhjjkAAiAAAiAAAiAAAiAAAhkgAGGegUGACyAAAiAAAiAAAiAAAiAAYY45AAIgAAIgAAIgAAIgAAIZIABhnoFBgAsgAAIgAAIgAAIgAAIgAGGOOQACIAACIAACIAACIAACGSAAYZ6BQYALIAACIAACIAACIAACIABhjjkAAiAAAiAAAiAAAiAAAhkgAGGegUGACyAAAiAAAiAAAiAAAiAAYY45AAIgAAIgAAIgAAIgAAIZIABhnoFBgAsgAAIgAAIgAAIgAAIgAGGOOQACIAACIAACIAACIAACGSAAYZ6BQYALIAACIAACIAACIAACIABhjjkAAiAAAiAAAiAAAiAAAhkgAGGegUGACyAAAiAAAiAAAiAAAiAAYY45AAIgAAIgAAIgAAIgAAIZIABhnoFBgAsgAAIgAAIgAAIgAAIgAGGOOQACIAACIAACIAACIAACGSAAYZ6BQYALIAACIAACIAACIAACIABhjjkAAiAAAiAAAiAAAiAAAhkgAGGegUGACyAAAiAAAiAAAiAAAiAAYY45AAIgAAIgAAIgAAIgAAIZIABhnoFBgAsgAAIgAAIgAAIgAAIgAGGOOQACIAACIAACIAACIAACGSAAYZ6BQYALIAACIAACIAACIAACIABhjjkAAiAAAiAAAiAAAiAAAhkgkLv+vieL7Ee+0BbrToGiYtZXPhffm4GcvT7aNrMDczMXzDUzF5xj5VxwbcG1RSWAayquqSoBfJfgu0QlkJXv0NwN9z4SKeZcMV6Y53LxynuwOBCrzOPqo20zOjA3c8FcC58vOMfCmXENzLVwbphr4cww1+zyAdqhnA3OseY+x3Jz7i1FzONlOX9BxUfMC46lZ75gP/HQtk2AgrmJDOaaJeqFc6wMDK4tuLaoBPA9ZvkFBd/fRjDQLeVYcE2t/jU1N/nQ7w1FzGMD3kK5x0fMC47juUG7aojJcik5hbaNgwPmllUz5loZGJxjlusbri24tigEcE3FNVUlAN1iitZDKxoJpPhdkpt22OXxYVnHGOAwCIAACIAACIAACIAACIBA5QRyEz7+fQjzyjnCAgiAAAiAAAiAAAiAAAhURCA3/pBSKgteIAACIAACIAACIAACIAAC9SOQm3gIIub1w4+WQQAEQAAEQAAEQAAEQKBEAKksmAkgAAIgAAIgAAIgAAIgkAECSGXJwCDABRAAARAAARAAARAAARCAMMccAAEQAAEQAAEQAAEQAIEMEIAwz8AgwAUQAAEQAAEQAAEQAAEQgDDHHAABEAABEAABEAABEACBDBCAMM/AIMAFEAABEAABEAABEAABEIAwxxwAARAAARAAARAAARAAgQwQyE34GB4wlIFxgAsgAAIgAAIgAAIgAAItTgDCvMUnALoPAiAAAiAAAiAAAiCQDQK5cR+7tJgNV+AFCIAACIAACIAACIAACLQuAQjz1h179BwEQAAEQAAEQAAEQCBDBDItzL/95eMyhKpyV75x/vcqNwILIAACIAACIAACIAACTUkgs8K82US5nD0Q5015HqFTIAACIAACIAACIFAxgdz4j2Yzx/xbX2muaLkcqW+eh6h5xbMWBkAABEAABEAABECgCQnkxn3k4kze/Pntr57QhLiJvnHuJU3ZL3QKBEAABEAABEAABECgMgIQ5pXxC64NYR6MDBVAAARAAARAAARAoCUIIJWlxsOMVJYaA0dzIAACIAACIAACINAgBHJjP3pJJlNZzvjK8aki/NZJ59E3L/pKkM0kdVwNfP28S11FouPLf3M8iT3mvcrq5blu3IvthtrX7cn6ldrx7uBQQbW9Ru+nLztTubi6koucPz7t1Gs81fEP7aes69M/W9mQurqvvnNXHQfXean6GWrf1Mek/fNtO66c3rZtfH3bss1nn3Z826hGuXqOQTX6A5sgUE0Cc75b0i8HfiFe/3C5vv4B+vCXf+jtjsm2b3vcSEhZb6cMBUUqSzaF+be/mp4wlwI7TmjzMZ9XqLjXbX7jXH+xvey3x5O4OZf4X9uLj8uXLK+WNX1mKu/bhl43zr4PT1O7tj7LvjZiP00sXGMj65j6rddVOapzIm5umOZJNcYzbu6a/FZ9cPmjniOmfutth84dm+8m/km428YniX0TC9v55XNuqr75lHddq3QbsrzrGsb1bDxCr1s+/TDNGd96tjlg6ruvTZQDgWYlcO3FYTrvoBPX6x2uy8K8s6Pdikctz4Vke7odPqaXVcu7+JvquurEHW/6HHNdjNvEeTWi4ybwSXPMl/32BCHSR944avps/Zep+eZZ3YZr8qht8N+uV6j98i/BUj/1vtn6avMp1I9a9DMJPxuHOB5q301tyuNJ/HGNv+l43DxV56vut2keqPYrnSPSVuhcKQnF9eeji7FrPEx+JLEv6+j/6v6GjqHuiy8vn/FJ0s+4OeYz10L7n3ROm7jXyr80+ggbIJBVAtdeXNIiB51Y0kSu97IftnLyuLRn67dev1p8cmM/nM1dWc44xS0CXVBCRLivgHe16Tr+9XOS7cqy/HcnkPh1Y4R502dqAf24rTx/bnpxe2od09+24y4OtuPSnq/vbMe3bBb76eIUN2b6fDCxiLNfy/GsVT/TOid8/ZVzSh2LJOeEbQ6H2FfPHfY/7vx19c92HXHxlfVCzknpp/TZZMN1HujXDV8/fTnYrh1qfdf1OW2ffH1HORDIOoE5l8TrvQNPWK99ZFn+jP9+bcVqmjC2J+qiLKeW4c/j7CepY+Kp+lgp76aMmMu0lLi0E71M7VJZ/IR50miTKeooJ4kpOuWKftmiZWlF5Xwjwmp73J9G66d+oroiZ65fAkzc9DZcvzyYxjZpdFRtOyQSn7SfcfNW2jSV8TmvfC6qcfxtkX8fu3Juh9pXz3HT+aF/5usLl9PPPVNd2/kYV9c2P6V9F8fQX1hC+uw6X+PmkTr/0rpOVuI76oJA1gnYItGmz+Vnsk8c5VbLxUW1TXVVNnF2QnyslHdTCnMJJU5s66JdjZhXM60lJJUlTiSZhJ3PF6j6Be3zM7KrjEkMhk5K05eXLghcX9JxYsHVB10ghAhL37762IwTJKrwikvxcM0L37QKky8hfXUJZ1dalm1O6ALUJRJDBVZIH9WycVxtLOIWZ/p8cdmPW4zozFyLcRMz9bqhnpu2sur8cc3JJBx9rnWh/Ywbe5/z12ec48bcd+6hHAg0GwFdMOv9M6WY2ES0TXyrn6tiPrQtLl/tlJamTmVRgbvEtukGUVedJCdH0lQWbsv1E3noT6Vx9kwpJdVKfXClr/j+LG4bj6z0U/rnO07qz+eun8lNtuNSd2zzyTXHfOa8q3+m8ZR2ffup+hHXnk8Kgq3tuL7a+hDnv2seu+Yp++PiE9dfU+pT0vEMHWO9nbhz3refSftj6vM7dn8n5XI5KlBbdLhYLFK7+LM4OEh33fV3Z7qciYeehmQamzT74DOWKAMCzUDAlqpiS3nhPuvpLL6pJ7Y0GN/6SXgLYf7dbG6XeMqJSfpjreMS2aowtxmpdEcWtvv1cy5O3K/lvztRfDFfLL4kSv+Wf9mt/5zLmF5qPdWObtPUlql8nI2Qjvr0SdrT22y0ftq46GMqx9A05ur4yuO6XdtY2zjq7djGxDWutrmn1tN9K4mx8rmt99PUdoifIfMsrp++duLOK2nf1m/XOc714/oewsXVV9eYy/Gz+eRzfVHbsJX3vQaY2Ln6sPs7hThvywtxXoxEekmU3xVVC5nT6nlr8tc1bi4/cRwEmoXAnEvCdN6BJ1wsBPbIOmqOOXPhMvyS5WSdfz/7Ir1xs+nRMVsZ9ZjOWLWn2097PHJjDr4ok8L8zFO/UFFffXLGVaFtEu4uMZ/EwdPO/m5QtRW//wKJxdNwHf29akw9ZioXZ4uP6S9uV9YxHbd1RPXXt7O2frn64TrO7etc6tlPGw/b2MT5Hjcv4sZNjqvv2ISOZ9wcNY2HOs/kcdU3vX2fuWjzOWSexfExjYupzbj5qY6RqY/yM9lfl/1KuPj2VR0/W99M51fIuLv6abMl23XNv7i+7rHHHsOH77jjDut117cNdezixtv3XEQ5EGgmAtddWtIdBxwfr4tc5eRxnY1uVy/Hx/mzxa8up6mTxpX5YrPraqfSMULEfIigj5DnopVGzUMi5kmiTOyjLaoeF4XyjQCyfVc0K3RS2n4JiPu8Efsp2Uk+MqqXJOrpGgPXcXWMQsr6jK0rUms6HjL/dB9c7cX1VR4LsWE6B9SxjfulQv+1xzYHbIzkvLf57WvfZxxNbaQ1V2zndghH9Rqg9ydJxFza2H333enOO+8sQ2Rj68vSFEn3rYtyINCMBPSotqmPapRcRrq5nB45N0XBdXt6e3If9MWvrhDCfGxUXG0jrn41x6NpI+Y6NFf0O2sRc1ek3BUptkXP9Cgrc4qLiLr8kJx9I0imyWyKJMVF/10RcL1PcRFHm/9pRVbjTl51jCqN8JrG2+eXlmr0M0nkthI/QuaeaT67zgHbnPW9MKu/ULh+5ZC++DCU7dui7WlFaF124sbOx8cQjqbz1fca5duOzzkb8iuSz/UnDd9gAwQajYAaCdej4rZjahRbRry53+rfkoMtYi7LsjA/+Ivfi6Lm0obO0OWHK9qfZEwyK8y5M0nTWXyj39wGR8BD9jtPAlnWCU1j4Xqun7FtosIl3KVt28/Gpi9UlwByHbcJnLif8U1fxKqdRumna96EClOXGHEdjxt/F/OkfYmz69v/SgSrT59dfQtl4xKtoQsy3T9VNPv6HiIq1WuQy76eIhV3bVHTdHz8ibu2uBalLr9dx00LaNs8NKWJ+fTP5QOOg0AzEjCJ3rh+uoQ215VlTGI7NDXF5l9cG2mMU6aFeRodtNkwif4kwrlaPoYIkGr5UIld3y8j9LMSyrWri/EcyRrztnZzr5KWfOdtXBvVHus0fKyEEeqCAAhki0DLCnM5DLpAz5I4z9ZUgTcgAAIgAAIgAAIgAALVJNDywpzhquIcwrya0w22QQAEQAAEQAAEQAAEbARyvR/6Tia3S6zHkJ31tZOiZr921kX1aB5tggAIgAAIgAAIgAAItDABCHNt8FmcQ5i38BmBroMACIAACIAACIBAnQhAmNcJPJoFARAAARAAARAAARAAAZVA3YX5Sdsvx4iAAAiAAAiAQKYJXPRo6cmArtfKX7+pVCTnKhl/vCDqtxXzohBnmxaoWMxRro3fFqmQK4pjrgbaRK028b+CKC/+EmaKbcIGGy4WhH/CGNvIDQijeVFKtMf2C4Pic9GuqON+sa288LC/1OW2dhrz0Qfd1VACBAwErv9eKZ14/+NK6cT6+6TQfO3a2lM/T8unuL7kej94YV1zzE/aYQV961vfSsob9UAABEAABCog8M1vfpO+9rWvVWCh+aueddZZdNEjpScDul4rf/tmGnz6p5QvsMqN/fqNPxwJ6UGhj1kkc1EhyFmkCzHdRu3iMyGgY83nROkByhWHBLgwUyiwQBfvhbAvCuEt/hF/twutX6SceB/pdV4LRL47pIEQ+etFfJHmXHdj5M2h957iQoTjIGAkcP33vxh9vv+x3xk+HveZC2OcHVdb6nHT33rbalsuv1zHIcxdhHAcBEAABJqYgBTmnZ2dTdfLL3zhC3ThhRcm7teXvvQlOu+88yhImP/mzVT478+iWHX8yxUTK0XERbyb2qLotiify9GgEMx5V1WuGIluIc6F+o6i5MKfSOhH2l4o8GKH+FxEy/N5GhRR8/xgRxQl5/L8GvonpgsyYs8LgCL96fpborKH3XNyYt6o2HoEpOiN67kuek2iWq3vOq63xeVfW7GaJoztiQ5xe77CPE1BLv0Swvx8n1O8arPlpB1WIWJeNbowDAIgAALxBFpBmK9ZsyZ4GowePZpGCvNeLxscMaf5v6g4lUXI6UgdRxpaCGyW5EJZCx84gu6IlkfKmsU8p6mIf4WNwfaCEN8cLef0EzYlbIvoe1HYikR4lL7C+l9E0n0i8qVcmyjaLlYOdN2cmyM+h94LYe41UVCojMD13y/Nnf2PvSD6V38vK9g+9zku6+qNjxTmF4xoW6/j8q/SoYUwr5Qg6oMACIBAAxOwCfMcR1tZdCV8VVo/YbMjqsmIeU2FuYiYF//zi0j/NuRLpLZQYd1QTktcD0qinoU/J9fMmXP9kDD/SkN2G07Xn0CoMHd57BLQ3J4U5LowV227FgIuP0KP53o+cEHyK29oa4byX9xxJSLmKXCECRAAARBIQiAuYq6Ka/7b9tIFfEjZJD771pHCfPXq1b5Vhsv19PSMiJh/519jvGys/O0syv3nqooj5l6NVaMQKwLOH3cuyjiUz1F2UaEgUlluKKWy/M89X66GV7DZAgRu+MGXol7u9/lS+pn+XiKwfR53nOuo4pvbUD/Tj6ntu9BLf13lfI+XCfNcdFt2/Isvz8WiyHSLfhHLUz7XRzO37KRttyLaaFI7FfIFWrx0gB59skDzny7Q2j6Ry5Zff1EvihtQ5AvC3EUbx0EABECgegQqTWXRI+Pyve3z6vWk3LIU5qtWrQputre3N5EwX37NLMo/9Uv+lgxuMwsVoo1aOP2F7wR1vXhHlugmUs4xL6WyQJi7oOG4LqB9ibgEu27XJphZkC9+dTlNnTTOGDFPqx3ffunlhDA/b8TVIxfdkm1/tYmTdUAIb7H/EnWIk3fKpAH60N7raKMpY6mnfRJ1tI+OTtI1hRW0bt1iev7V1+na20bRwpe6xMkebcgUifr1wnw1IuZJRw/1QAAEQKBCAj7C3BYBL+3mYU95UetVkhaTtItSmK9cuTLYxJgxYzRhXroxzPVa9budiThi7iPMOcc7yvWOt5rb9pdUfOKTIwqZPnP55lVnKAfd7X8UohtqMid2Zbkp+vsT95SinniBQCiBG35Q+rVlv8+fP6Kq/rl877Kv25Hluf56Yb5K3PTZKwR66V+1fVu70q7NX5dfruPBwpzvIhkU4jwv8tCmT1pHh354FY0dNYZ68zOob83G1N01htoGc7Rm8BWi9leoL/csrVr3Ov3qT+OEOO8U4pxvFoEwdw0MjoMACIBALQjE5Zhz+y5BbRLmUpCrdU2fVbt/UpgvXx7+vIxx48ZVIMzFzZ/OF29+mB/a7jxemScV5lzP9dIFfxQxj6Llrl/PIcxdbHE8jECoMI8T3i6Br7bFf2dKmI8+6NwRV4Q2RypLUexv2ib2auoQP18deehrNH3iIC17dUNavGgr2mHzGbTtFhtRsW+A5i14kR6e/wxtuNHTNHnqElq2Ik9X/GoMvd4nHmSgpLJ86U1rEDEPm7soDQIgAAKpEagkx1yPmNsEeb0EuhTmr7322jCvDTbYwMrulVdEQGnoNWHChBHC/MKHR3sxX/372SJi7iHM5RaIkdUwYS6FulcEXPHar/zQZubOHHOzMP/43SSvo0IAACAASURBVKW9qPECgVACN/6wdOPwvp87b0RV/XNbOVnJdFz9jP+WEXO1vTi78phsQ/cxtK9x5XPBwjzKPSvSrO3W0Af2XEUrVrXRLX/ZgrbeaFPaaZuptMMmM2hQCPOHnn2RHpz/PD359PN04H7P07ixA3T730fTPQ/2QpinOYKwBQIgAAIVEAgR5rrAdqWysFv13J1FCvNnnnlmBKGtthI3RGmv+fPnj/hk8803r6ow5yBXjjck5+C0JZdFj3hzdFsX1zax7RMtlx0eETXnR4RG2yq6cuQhzCs47VDVQMAmwHWxrotkG0wpnk12fYW52hbbC10kJBnoMmHuyjGPHncgfus67AMraItNXqe//WM8/fupibTVJpNp5ubTaJpIpi8O9tMLryylR59ZSk8tfJm2fsNrtNe7VtGil9rpJ7+ZNCKVBRHzJMOGOiAAAiCQDoG0hXncjizDQtAZjU2nb1KY/+c//ykzuM022wx/9uSTT5Ydf8Mb3lBVYV7aT1E8yr7AD/bxi5jHiXBXDnpI3dIe6K6bPyHM05mlsCIJuCLhvuV8It+2qLxcBOiCXB0l08IgzQh6sDDn/PC8uIh8/vDlNHFsH131+0m08NUu2nh8L03fYAKNG9MV+f/qa6tp4ZJV9MpykVA/po8+d9gyKqwdoDMumwZhjvMQBEAABDJCIESY6y43SsT8qaeeMtLebrvt6PHHHzce23rrrasrzKPs8tLTPOO2JpSRbym8TZFwXZTrHfKNsnM9frAR3wvmfkGYuxmhBAiEEzAI8/inIhRFKkterKRP/MxSGj+mQD+/Ziw9vbCH2ttzNH5UO43q7hARc6JVfWtp5euv08BAnqZN7BfC/DUa7B+kM37Iwnz9SY+IefigoQYIgAAIpEUgRJibbgS13fwpy+p7obtuJk2rX2xHRsxNEXFXOxxRV5/8mX6OOT9+k0V5/JM8VSHuEuCmPiUR8i42peP8gCG5o8z6XVmQY+5HD6VAwEYgN+rAc4Ju/hRpcdQhtko87MOv0qYb9dNNfx1L9z3SKX714i2zxO6n4uZRvs98oJAXEr5fPERY5KO/ca3YUvF1enVZkS69atKIHPOTZ72Omz8xP0EABECgTgRcwpzdihPTrv3KXcer2W0pzG1R8bi2OZquCvML5o3ycnXNNbt43fw5HJmOiZjbbvJUI+B+N3QKGa1tuWirV9qXnLdNdkXNzcL8kL+f5MUJhUAABMwEyoR59HjdNnFSRvllpS2Tor3LeWXcJh7VOyhOWnEhedfOq2nP3VeIO1vb6fv/N0lsocjFS8I8J54CVsgNCFGepy5h48hDltMm09fRPx4cTTfcMWbERR7CHFMTBEAABOpHwCXMbVFy6bHphlB5zLZFYq1uCJXC/LHHHgsGPHPmzGTC/PdvpeLTP3eljQf5YxLoPjuz+NwAWhaF5+/y+B/Oh3wXzyRhEc8PABUBu+vmlB4wBGEeNLQoDAJlBMqEeTEvYtziZpQOkW5SEDeA5IQg55s9+eFA+eIAbbv1IO3+1uU0tjdHPaNYpOdp7rxOuu4v41iXR2X6ifcrH6S2wiDt/a51tNtOq4Sw76BLfzKOlopdXNQLOYQ5ZiUIgAAI1I+AzwOG6uddZS1LYf7II48EG9phhx2SCfNrxHaJ/xUPBHJGnNe75NoAxRQh9xHmeqd9ouucXROl2LhuSOXgnXieCQ2K3NV8nubMuX5ImOMBQ8GTDRVAQCFQJszbxU9YfWK7pLbcILWL/cYH+cQT70X6OB30vtW0/TZroup8A2i/WCYL6S7O3356fvEouvdfXfTcC90ir3yApk0ZpD12WSMi5YNC0vfTzX+dSPc+JJ6cJuxCmGMOggAIgEA2CLSCME9KOkkqy6o/7EJt/75SfG96hZ2trnGqC784+JXb5udUfOx/IpslcX1YJPvbtr2KCo+LLRRlU+KPgvjFmr+XpbC2pb1Enz95uPilWwjsNiGueYvEvAic8e2friwW0fagaCsf3S9Wugn0T9fdGvn7ib+fkBQ36oEACPAZ1X3A2SNOQb4I5IV4LohTm3dg4febb7yWPrDXGpo4pl+kswxQe7Gd+sTJ/9Ir3XTH/aPEfuYrqad7nTg9O0VKC18U+MmeIs9cpLWILc3ptr+JPPQHO6gQXajaRuSYf3mntcgxx1QEARAAgToRaHZhXinW8847j8466yw6/6FuL1Ov/+EtIsf8qkisVvYS35f88E3xy3Nu26up8OQnqW0b+5M8WWQXRPQ6ekhgpJeFwFbyyvXdXaINYbb7ZWSXI+SlQLmoE+2r7uG5+oAk8b1/7Q23RJUOufNEj8ooAgIjCdz841OiD/Y+5pzoX/19WrzSsJuGjbj+5EbvP1KY84qZc8uLJHZYaS/Se9+xjN628zrxTnwWXWdKx1euGUVX/ambFr3YRhPGF+idswv0xi1W0tixIuVF/G/p0gF66tle+uv9PbR8pRDrbZ0iJYZjAOKsF3nq8vWlN0OYpzXhYAcEQAAEQglIYR5ar5XKszC/8EE/Yb76j2+j4n8rzzEvZZPwri0DIoeb7/viv0X6aCS810eqS+U40Zv3Qy99txZFcI13e5HbHg5H34cWC9F7thV9n/M3uvhLKnJhe1AE0UrRcPurFLjrEhY5EEcileXG6N9P3IWbP1vp3EirrzdeVhLm+x5dEub6e7UdeczVtm5LL79UbOc9cVxvmZm4enwszjeXTz7Hy4Q5r7YHxf+mb1CgQw5YSdMm8EknHiokbubkn8dYss97ooeuva2X+tbmxecsxDuin76KubUil5xPaL4BtF1cTAai20dZqHP6SkG8JxFt55tD5YuF+YYbbujjK8qAAAiAAAikTOCFF17Ar5YOprx48Rfmb6E5Fx06LJKTDhd/pw6yfhbfsbzXWUGknOQ4zVR8t5YezDm0OQN/K3MKixDw/F0bfSdzmSGRbmuf7fJ3NbfBKawDwh7/Wh79qh39f/yLb+AVwXzhEy8CROhuKMp+6J1IZUk65q1aj4VuX/8AdXaInOmYl020JxH1JltxdtRjVRfmeioLL8bf9dZV9P63rxarYb75U8hyccK3iVzz1Wvb6PrbxtLDjwvRzTF03hpRrJr7+cZQzkWPouq8baK4ePBFI4q+cwrbQJQSI6Ptao45p7JAmLfq6Yh+gwAI1JsAC3O83ARCUllaWZh//C4Ic/dsQgmVAKeGsDA/8LgLhj+OSxdxpb2Y6srP1HZNEXOZSsPlVDum+qottV6lo5vr2v+sEb9XvX/X1fS+PcRPVLQ2WoUTi2oREX/qv930x1u76dWV3WJNLiLhvE2S+JyFON84UhjktbrIQRefcXRdrMHFipsj5CJXXfwsxpH2HO+pxNF3vtkELxAAARAAARAAARAAgZYlcMtlp0Z994mY73X02VFZWccFTZZXy8m6ui1+bzum1tfL6XVcPvkcLxPmn//Ya7TppuIGElG72Fagdf0ddONfRtF9D4sbOzmCHonryl4Q5pXxQ20QAAEQAAEQAAEQaGQCLGqfePoF2naLDUcIc5f4jRPXqnB3CXk1Yh4nzOP8qYowH7XfyIj5zG3X0ccPXEGdbf30zIs9dM3142jxUn5ksNhzRUTP+4b3ZUo+HdQc8+RWUBMEQAAEQAAEQAAEQKCRCdx0+aleEfN9jipFzLk8v3zfSzZ6PdWWLCNt6u2odW1/pzUGuVH7nzFyu0SRkDJpQh+153P08qtiJxWRslIUN4ZwzjjfFMoJK5W+5F3cldpBfRAAARAAARAAARAAgcYlcNNlp40Q5vscfSbxZ5H4Fn/rL3nM1WO1rm5Pt+Hbju5bnJ8u/2zHc937fbvSzVaTtj2i3gWnfYlOPvNC52eyAJfnl14nxBlTm7b6sj15vJJ2XT6G+mXyJcSGyx+Vuc8Y6azi7KfFUe1vkrmUlh/cV3VuxrFIo03TeZDGueE7J1AOBEAABEAABCohcPPlXy/d/Pn5c4j/Vl97H3VGmWlZRh7zfe/jo9qeatfnbx/7PmUyK8yluHIJTNdxVSjpotpW1ySm0hBRrgGxtetaFOj98GHi8sV03OSHy7ck7SSpE8fAdMzVRqXjrYtjk1hX24gT8CtWraaxveKpucpL1tXrLXh+EW260Qxj9yrtk4sZjoMACIAACIBAKAFVmHNdXWjr9nyFuE1km9owtakvEkwLBpevoSy4fN2FuU3s6aIlTlS4hKgtmuqqJ4H6lksyAD51TP7XOiptWijZFk/q57b+8XimyTXUVtyirFoCVh0zWxtcZt5jT9KsmdsQC/IzLv7RCIQ2gc+fq6Jc8uXK1eqPz9xFGRAAARAAARCII6BHzJ94+nlxQ+hGw1X0qHnawlwV4HoUXjrhG51PY6TrLsy5Ey7h6RJxLlHmsi9BxomlWogbW9TXtrDQJ4CLQ9IJExeNNi1e4kS8Ot5p+Gtb2Jn66krDScMf05jEcbdFvtU6/QMDdOq5F0cf6ZH4pGOKeiAAAiAAAiCQBQJSmMsHDJki3ewnfx4XofZJg5H9TRLpNqWzSL/S5Fh3YW6Luvp20qe+SbzZFgSq+PERVKow5b8rFfChkWkXp0r9ibPv4ur6pSJNIRy3eND9cDGTx5Oyk1xeX7uWRnWXHuOtR7B1gc3vWYB3tK9/8plMYfER5ibBDhHvO9IoBwIgAAIgAALZIJDr2vdbdb3588Kvn2wl8aUz1j8Fisup72Ul+bntOJdTj/n8rTsUZ1v1g/82+egz1HEcpF3dD5dfruM+fun9U+vY+qqOia0Nrpu2f7b5kmY7vsy4TVWYx3GQczROmKuCXZ9ncu7o42H73LcPKAcCIAACIAACIFBbAnUX5jaBrQvurAvzag5b3GLC1a4Ua+/de3+xFT0/gbX0gKhisUjt4s/i4CDddssNLjNlx/WFhEkUuxZB8ngavuki1Na2FMGuDlfKTRfmciGiLrJUga3ylG3Lz6Rg539POee7I1x3Leh8FlIuFjgOAiAAAiAAAiBQGwKZEuZ6l9WoqkmY+0aQbSLSJN7qKXRMbeuR5TjBqfPT+ey5136Ua8sLcV6MRHqoKI8T42rb+qJKimFVcOr9SuqbLmjjxk9v33aKpcEtacTcJLxtwpzbUG/4RMS8NhdNtAICIAACIAAC1SJQd2FuElYmQV6pMDeJMl+Ra4vW62JUjYAmGTDbQiONiLn0Z08ROZevW2++PombUR3bIkIV4S6RXCaAK/AtbpFmOubquC5yQ7lVEjHXfYuLmJvGQo+4J02vcjHCcRAAARAAARAAgXQJ5Dr3Ob2uOeayO9/5xpfpi98+n/hf+ZLv1X/18joOaUf93GSbj7Ndlz0+brJpale3GTpUejs2Jj4+x/n9/n0OoD/fdJ23e+qYqJVUfibergZMXEN9s7FQbdu42vyzjXeIb2xDzTHX57Y6x+VYsQD/6tkXjXCL7ajCXOaa63NXzj05Vmp7tnFyjQ+OgwAIgAAIgAAI1JZAJoW5S4i7hLIuynQRZBKtcTZd7aU1ZCYBbGKhilFX29USZSELoDgf0/IvTnybjlWbmxTmp51/qaup6Lht8cPHQoS5vkCSgt3LCRQCARAAARAAARCoK4GGEOZ6FNBHzPkKbdW2PhJ69L7aIxUXMTf12bVgcB2vtD+2hYSv3bT808fQFSF3tes67uof1497AqdeXy6+4iLmHEm3zUdT/9U2fM4XV59wHARAAARAAARAoPoEMiPMq99VtAACIAACIAACIAACIAAC2SUAYZ7dsYFnIAACIAACIAACIAACLUQAwryFBhtdBQEQAAEQAAEQAAEQyC6BXMfe38zEriy1QHTfOQfVohm0AQIgAAIgAAIgUEcCM2duHz2vQ/63cOFCGjduHPX09FDPgWfV0TM0DQLxBFoqYv7Psw+kWbN2wpwAARAAARAAARBoUgLz5j1EW2yxJbW1tVE+n4/+47/5v0HxtOveg85u0p6jW81AABHzZhhF9AEEQAAEQAAEQGCYwAYbTIkEeUdHB3V1dVF7e3v0X7FYRMQc8yTTBCDMMz08cA4EQAAEQAAEQCCUQD7fTp2dndTd3U2jR4+mUaNGRe9ZnHfv9+1QcygPAjUjkOt4/zdaJ8f8vA9EJyVeIAACIAACIAACzUlgQDxFecmSVyNB3tvbG+WW87/8nsX5qH0hzJtz5JujV7nOvVrn5s9/nntQ9JMWXiAAAiAAAiAAAs1JYN26dfTUU/MjMT5+/HiaNGnSsDjnCHrP/mc2Z8fRq6YgIIT511smYv7Pcz8ofs4a3RQDh06AAAiAAAiAAAiUE3j99TX0wAMP0pgxY2jixIk0derU6F9+zyktvQecAWwgkFkCIpXltJYR5ved9yHq7enN7GDAMRAAARAAARAAgcoIrFq9iv7+97ujKDlHy6dPnz4cNed0lp79kcpSGWHUriaBlssxHzd2XDV5wjYIgAAIgAAIgEAdCSxfsZz+9rc7ImE+efJkmjFjRvTv8D7mSGWp4+igaReB3PiDvt0yEfO/nr6/+DlrkosJjoMACIAACIAACNSBwKabburd6oIFC4xlly59NVaYT/nIud5toCAI1JpA7tp7/t0ywnyTUashzGs9w9AeCIAACIAACHgSYGHOe427XvxEz6TC/Ka5z7jM4zgI1I1A7pq/P+4+A+rmXroNb9GzlvihA76vgw46iK699tqouPq3rG/6zOeYtOfyQ7YdZzPOB5d95/GF7XTArnn66L3r6JMbO0tXv0A1/KmGzTgSf+2kjT5Z2rLzI79cQ999dxWxpdG3EBshZfVuV1K3ighhuoYEMAdqCNujqTqNx0YbbeQtzJ9//nljR1555eXYiPl19/3HAwCKgEB9COT+cNejLSPMN+/to2lTp3mT3v+AA+j6664bLq++Nx1zGbbZMtVz2Q+x5fLLenxhnvZ7a54+9s8+OiwTwrwK/tS0j210woxOoqvX0iXVFORyQGvaN9FoJe1VUjfxBEfFTBGodA5UWj9TMDLgTJ14Thf54DJizlFxNXquvue/X1y0yAjqpcUvxQrz6//5VAYAwwUQMBPIXX9v60TMN+xeSzOmz/CeC/vutx/deMMNFZc32eHPXC+1bdVGXN0Qf13t08I22meXNjrk/gE6PBPCvAr+1LKPUVs5OvmlQXqPE34KBWrZN3a3kvYqqZsCKpjIAIFK50Cl9TOAIFMu1Inn1GnTjGLcJNIXv/SSEdmiFxfFCvM/P4CIeabmGpwZQSAnVqMtEzGfN+8h4p/JXK+9995nRJGbb76J9M9kAT6mvric+pn+Xpa1fW7zTbYvfdHbtdV77so87XxyTjlcpAseGKQjNnFREMefy9HeO7fRVocQ/frX0kaBfv1Kgd7rUT0qEtnI0wND5Xe+YIBuPsKjsqnee0r+HHJBkU4+uW3YyCG/HqDveTtEdPtx7XTIr1UfAphwl0Yw9a975d7tdLIEQf4cE/s7NH6Jed3eRhscwpw9+yjbk/NraAzJZ8z1unFTxDAveV5dTuvnetg8q3xOjRjbnQfpgZuL5HOKyXNs5Bj5zw2JKb054tm2dn5ScJ/XXxOG61Y4X0eeX4KMj09Rm2KxLK9prvcx87J0XSgq18ccHbdBnuZ7zP+o7gMFeuV767+OeUwv2Nnjejl8no50zusciKub0vXW42o/oginm+qyRBflXIE/45QV04tTXOJ2Zeno6Ah1C+VBoGYEWk6Yb7yx19dlNAB77bUX3XLLLcODob7X//YdMWlPt22qb2qPP+OX6pdv21zuuStz9OYvEf1mSdEtrp8TDN4shNmFBbrliFIrtx/bRh8TonLJ9/1aPXayqP+bAn1/SDgfeyzR9z3qGut9ueTPA4co7d+eo8kf8+yP7P//K9KDYlijmRD1MUcff7DotViJ+Bnqf9mbp39bw+OV1N+h8auEVxAfjaU+hrEzJmQc9HkZzYEc7SznacicSIGRfk4EnSOG9qP68wvr56jjVCsrn4DliDnicWofOzlHs5Vz5sq9crTxLR7XFGHbWrfSsQjpt9LHK/dqo7lfLl2jStfHHB0ydM2K3s8tel/v1PI8LufPXn/tdGHVufD7D/pcVzTDQdf4uLqVjoerw5bjvK2hKX3FFDFfsmSJ0crChc9BmCfkj2r1J9BywnzTTTfzpr7nnnvSrbfeOlxefa8f8zaqFGQbrpds39S2Wl/10yWA3j+L6CtLyUuYc9mPzyM6Uq5nbiea+BGi3/nU57LnEc3785AIdnVWHrfVE18UZf6YPotp5/MTxcHfEf1ARtgT1J+t8hDmfv5+8X8/URjZ2g9si82wvyPaC7GRAi8W5mXMPfo3V8ybEZxdY5+wnWhe6nUrscV+plQ/8Tk21L5X/WrMEddYDbUZNL6KzbJzUB6rdL6GjJviz+2fJzpvNtGfjxw6lz9O9MW5REt/IAIR4tgfPqRcLzzY8PXg/4lywkTQtU/147mfE80a8sGjyeEiUb0vEn1Hu0b52CirW+l4+DRqKMNP6PTNMV+6VHwRGV4LFjwLYZ6QP6rVn0DLCfPNN9/Cm/p731tSb7ffLpSiePF709/ymMuwrOsqpx+Xfqifsy3pj+pXue0i/ex9RTqJvyWU1++XtdH7XI48V6T37VikT/yrjT4lhbnpM4ud535WoB1/laN/3Zbz+1l/yI61XoX+UKX1RUrH58YX6VeG/n7i9230QxfQAHZRE5X6W2l9mw+2eTPUXjTVZgeOewgbvazrfdw8r5RRM9Z3XRf4+G0FGv/h9QVnX5Sj2z6lpszFGLHVrQZL376cK+brz4g+9Smin91GdK44zz+0LEd/EP/OVq9/PvZC5rJqb6jeV0W7z4lrNv1Mue76tDvE1etapNsz1a10PHx8NpQZP368964sy5YtM7byzDNPQ5gn5I9q9SfQcsJ8iy22dFJ/z3veM1zmL3/5C6nv9cp8nF9cRv5tasB1XK1jKqt+Jv/W/y1vt0j/O65Au/wrT5+Sz2xYIPLDdyQ6ZbmHMI/KFulQtb64gI87mOgan/pc9hyif4k8Rv9HRpS+9I31TP6YPrOOsI2H1seQ+s7ZpBQI8pXrVehvxbyECyE+D5Xd+po8ffW5Qdrx/jZa/iNPsZagneF5qdetxBZjT6V+jc6xasyRkDkdyku3rbIWKXJl15tKx8KrL3yeFWmX7xbpamqj28UC47b/HaRrxI3aT10t9HHQ9UsEQt5boPu3ztGvxMYfYde+Cuoq596PXAECyxjweTuibhrXDy/+Iwvx0zl9bn3j1Jbly5cbW3j66f9CmCdgjyrZINBywnyrrbb2Jr/HHnvQHXfcMVxefW865jIsbXFd35deh9/LtvV/y2wuGKR3zyzQoY910GeGlPGCn/TTzBNz9MdV7eRMpCmrX6SfvLufTty6nVZdJnLHna8CHd07QPTHTrosaky8P5roMmddS71Ti2X9IUMf49y69eg++iCt97/Eg+hihVFc/aj81W302F/z6xcb4gvsVvGFvqdr9RHoK/tRkb+m9kJ9CCmvldV9j50uFbRTNgcqsRUJzfLzJmROVdbv0HOsvHzQnA7sa4mDOD/fXaRTh88BPl8HaRevcyimLhm4B/mnXzecF6ihAkMM78+tvw7cOkC9HxRBjYs76K+f8Vxc8tTh68P9+ej6yPPg7F3C6tNQu4cOXzN9+lDq91OBvg6Ppa1uGtcPH/e1Mr29vd61Vq1aZSw7f/5TEObeFFEwawQgzGNGJFSYqyJeN6vb4uOmz2yfqyKcy3gL9KELvfRnl0OFoBZRoFO9hfkg3a925lBfUT5UKbq4r7fh/YVjqrd1pV/cQ6JCfBEJBNGrxENEzL1ERalOSfiomxkpX+hxZ3iQyJCGSl+6I/0NGb+RC7NQ0RlU3raQE7uljFjImBiFsNHLut6HjkmIL5FtKezkpPLor/RJm+fRx6HnGAvlpHM6uK8lx6PFh5yU7HKAkLTWTUEIjjg3d/Efh/IFd7jILw96JBDMEQOx6PG5PstLbNn1aOja5iHUy69lSt09CxUHQuJOvWoegzCvJl3YrjaBlhPmb3zjNt5M3/nOd9Jdd901XF59bzrmMqzakmV1O/y56zM+zi9pT5Y31XP5hOMNRuDP/TT6rBw9cUd7WHpQ0m5yex8g+tOaDuJ7XPFKmcCCAdpj20H65BNdw79qVdxCNWxW7BQM+BBY8JN1dBh10h0BUXofu61W5t//fhIR81Yb9Cbqb8sJ82233c5r+N7+9rdH5e6+++7oX34v//Z5rzei1zc5IdtU29Xb0v2Sdmyfe3UWhbJL4M/rqPvAQcW/PM1Z21V9kay0+8k5o+kKqPLqzJEF/bT7G4Uw/3c3fdaVCuXrQTVs+raNchUQGKTPdvfTW9KcCxV408hVn3jicQjzRh7AFvcdwrzFJwC6DwIgAAIgAALNRADCvJlGs/X60nLCfObMma03yugxCIAACIAACLQIgcceewwR8xYZ62bsJoR5M44q+gQCIAACIAACLUoAwrxFB75Jut1ywnzWrJ2aZOjQDRAAARAAARAAAZ3AvHkPIWKOadGwBCDMG3bo4DgIgAAIgAAIgACEOeZAMxGAMG+m0URfQAAEQAAEQKDFCSBi3uIToMG7D2He4AMI90EABEAABEAABNYTgDDHbGhkAhDmjTx68B0EQAAEQAAEQGAEAQhzTIhGJgBhntbo9S1JyxLsgAAIgAAIgAAI+BDonFxWCsLcBxzKZJUAhHlaIwNhnhZJ2AEBEAABEAABPwIQ5n6cUKphCJQJ80UrBxrG+VBHX/7vI1S17RIhzEOHA+VBAARAAARAoDICCYT5K2tzlbWJ2iBQRQIQ5mnBhTBPiyTsgAAIgAAIgIAfAQhzP04o1TAEIMzTGioI87RIwg4IgAAIgAAI+BGAMPfjhFINQwDCPK2hgjBPiyTsgAAIgAAIgIAfAQhzP04o1TAEIMzTGioI87RIwg4IgAAIgAAI+BGAMPfjhFINe8NrTwAAIABJREFUQwDCPK2hahBhPnu3vaMez73nZmPPXcd9cKVhw6cdlAEBEAABEGhxAhDmLT4Bmq/7EOZpjWkGhbkUyL5dlGKd6510wtF00SWXxVa1iXuuBHHuSx3lQAAEQAAEEhOAME+MDhWzSSBImO/8+ZPogR9cFNsTLsMvWzkfG5WiMrXBn9100pEtv11iqGA2ldc/S7oAqHScUR8EQAAEQKDFCUCYt/gEaL7uBwlz7r5N9Eo0LuFus2FCK0V+HHZTe1kR5vecuTcdf6Pwft8zae5ps8Ufc+n03U6j62kbOuWai+ng6USL/ngiHXjBk0qZxXTNZw+ncx5b3+v9L7qZTn+beP/iDXTEwd+jR7n+yRvTORfcGhXa/uRf0JUfnGrE5CuaQ1JbbMI8LoLOzoUuCprvdEOPQAAEQAAEUiUAYZ4qThirPwEvYR4nkFkYx0XBfcS1TdS7ouu24/rn8n3NHzD0j+/Q7JNYPO9Jl97zRdpt+L0U0zQswkviWxfu2nuSwnxI7H968ZBQH7KfwnzyEd0Q2CmAhgkQAAEQAIHKCUCYV84QFjJFwEuYs8c2sWs6llYPQ4W5aREgFw7sU+1TWUYK6+k/HYqgszMzj6M5V0yly6MIuibco2P70QxRTEbdo6i4EO7DEfMo4l4egdfZJ4mYq8LbR6jLNl1tuSLqac0b2AEBEAABEGgRAhDmLTLQrdNNb2GuCvA4kW5D5xvdVuuHCnNZV62n5rzXPGI+QlifSQfceBqds+mZdCmdJlJchBi/Zhu6nFNThlJdhtNaDBArFebqjZ1s3vbeNH5xQt11qiC67iKE4yAAAiAAAokJQJgnRoeK2STgJcx9Uln07vnkfvsIbxe2uHak/bqlsrDzMn1l5ja0/WNP0macskKlFJftxWePis+Gc8iHy66PmI/ov5pjHhgxT0OYS198I98Q5a7Zi+MgAAIgAAIVEYAwrwgfKmePgJcwd7mtR6hVsRySY87t+Nw8GuIPl5U+1D6VRTQ+LKbZE3nTp0xBUT/jv9d/PizWxaccSb98+sV0+qbKzZ+BwtzFTBfbaaaw6G37CnuXzzgOAiAAAiDQ4gQgzFt8AjRf94OFuW3HEymok6S5pI1V37KxrhFzUnZZMeSOl3LNS/nkpVf5riz8aSTUKxDmaey6Ij30EdaIlqc9q2EPBEAABECgjACEOSZFkxHwEuY+qSxpCnNbe+qNnPo46Mf0qD2/r0eOeb3nS6hAdkXKfe35lqs3H7QPAiAAAiDQwAQgzBt48OC6iYCXMFcr1iJiHteGq3321RS158/rkspSx3lXiThWd1ixpblw1+KOmY7XEQeaBgEQAAEQaDYCEObNNqIt3x9vYa7fSGnLK08jlaUawrxVI+YtP8MBAARAAARAoHkJQJg379i2aM+8hLlLhLtu/gy9oRPCvEVnI7oNAiAAAiAAAiEEIMxDaKFsAxDwEuZqP1wRcddxHyZJc8ylbaSy+FBGGRAAARAAARBocAIQ5g0+gHBfJ+AtzFWxbLvRk43HRc998SeNmJt8VH1qxZs/fZmjHAiAAAiAAAg0HAEI84YbMjgcT8BbmDcDSAjzZhhF9AEEQAAEQAAEhghAmGMqNBkBCPO0BrRvSVqWYAcEQAAEQAAEQMCHAIS5DyWUaSACEOZpDRaEeVokYQcEQAAEQAAE/AhAmPtxQqmGIQBhntZQQZinRRJ2QAAEQAAEQMCPAIS5HyeUahgCEOZpDRWEeVokYQcEQAAEQAAE/AhAmPtxQqmGIQBhntZQQZinRRJ2QAAEQAAEQMCPAIS5HyeUahgCZcK8YTxP4Oi8eQ/RrFk7JajpUSVQmOe68lRcNzhsmN/rL/W4hwcjilTbvu5Po/mv8wnlG1I+7bbStmfqSy3aCGEYWraa/pvmus2/JOewz7kr20tiX9aNY6T2Mc02Kh0X13XGdTxkHlWTT6UcQvrR9GUTCPOOjo6mx4IONi4BCPO0xi4FYa4L9Wp+ISb9YtC/+KSPJjGRRf9toiTNL/RqC13b2KXZBx9xmHR8Tf6n6Tvzr7X/aY65SxAm5S656KLexj7JNSJk0ZJkceG6zriOuy73pgVJmnz0uRlnm8tWMtauvjbNcQjzphlKdKREAMI8rZkQIMxtwiQNYe77JZLkSzcu0lbpF6I6DNKWajMt+y4+prZDpki1hYlNXKlf+JX2wSZseX6mYbvR7YeMcaiw8llQ6PMxtA0f/qYyIedB3AI4ib+qvbj+p7XAs11v0pj/vte1Sq7RScaqYetAmDfs0MFxMwEI87RmRgJhrl+g0/jCjftCTMu+6YulWl+Ivl/IocNYzS/euAVMpYLH50u9EvFQ7YWLaQGW5qKiFv7bBFMaQkofO9/3lc5/fV5W0hdb4CGN64/NtrpotM2xEEaua7O0lWSRIeeo9NnERS0T4ndLloUwb8lhb+ZOQ5inNbqewlwXDmmngriEiUs0unCoQoHLpu2/FAj6F59NSLv81Y/H8ZH9SfNLMa0Fi6kfuigwfeEnEQ6mxUOatk1jlrZ903xJa3xNY2qbh6H8VdumupUIZv3c0nmY+hDqv+36kub5q15zXNxDedmuz5VeN22LhTguob6HXgubpjyEedMMJTpSIgBhntZM8BTmtfriskXa0vqCcX3RVvqlUi37rghkmnzUhYv+xWw75pqOcULfxcxl2yYebEI9iWizzYs0fffxt5L5GVe3Ertx1wZVRKuR1iRjYOJjmhuV9kWtn9YCVbdpSq8ylQmZ+yofn0VY6BiYFqFpj29ofxu6PIR5Qw8fnC8nAGGe1qxIQZjrroRe8OUXislOWl+Maht6Tnwa/rvEidpGFvmoX7quqRVSVueiLzDixt7lR5woU9tJa3xNgq8a81Nd/FTDvm3+6cIrdJ5WKoh9xtu0EDLVS8v3tBZeLrEv+2D7Jc+Hje/CxdeWXs5ncVFtH5L6nsl6EOaZHBY4lZwAhHlydiNrBghzk6hKyw1bRLga9lXhk6b9SsV3nC/V5qO27RsdDmGXpsB0carG+Ib0NWnZSoWxq11f4ZzGwkv6kua4q7bihLdvP+OEZ9r++4jaSiPmOp+4qHmShYtrfunHQ9sItd/w5SHMG34I0YGRBCDM05oRnsJcv8jbbgCSboVelH1+ek1D+MZFUtO0z7bq+cUYyt/mb9yNXiFT0LawSIuRSbSlZdsm4NK0b1r0pmm/lguvJHPPZy7pC5e4OtXywcdPUxnf645cVCZZXPgu7JLaDmGapI2kbBu2HoR5ww4dHDcTgDBPa2Z4CnPTF3uc2Aq5iNtEQ9r29Uhgmvb1L964HNJKvrRCI28h08TFwyQefe2bRGY1GFWTj+yrLydfNrWe//oC1DY2SfxXGbnqh1wjXHOvknOqlgsvfQ75vnextPGxLe5C2IeMqSybxL6rj013HMK86Ya01TsEYZ7WDEggzH0FSoiLcV8gNiEUal8VglzXJbBC7Et7/K+eJ5qW/yZ/XDeRhfQhTjzrdtL64q3GGFSDv0lApe27OierNT99FkOVily9fqX2bAuXOEGddH5Wa2FnYhJ3TiVl5lPPp4zvdSNNW75tNk05CPOmGUp0pEQAwjytmeApzE0iRIrQNIRnMwgfXZw3mnAzjYGvKHJNRxeLtOZQtYRVM8zPai684iK2+s3WSUWz78JFL+eam7Y57pqzSe3qc8kkbpMKXn3+23xMOga2AIraTlLbITyboiyEeVMMIzqxngCEeVqzIaEwV7/80hJVvl+8Sb+0qmlf/cJqxIit6xcL03QL+QJ2iZy05lA1hbktEpyW79Wcny7xaWvb9zJjEuZxIi5k7rh8jxtzX/9NYt41Z5Pa9uGS9BrnO0dDfI8ra2Kflu2mtwNh3vRDnEoHbz6CaJ9flEzdVCTaOxWrVTFSJsxXFPuoq0DUOdghcgmIBgr8po0GqEBtOaLXxV9dhTx15drEJzlaXRykfHs75QpFGlXMUW7VOhro6aR1eaKOwUHqEsey8po37yGaNWun6rgTKMylE9WKnKhfhq4Oh3y5S39V0Zymfd1Wo/ExsYgTB6HCwRYVjBuDJOPL9lw3Jss2Q+ybhGs15k+157/LZ/V4CJ+Q+RBS1nRe6SlpcmySjqt6TavW9cG3z6YFfsiY+SyQTPxcbfhcz3QbIfPH1X5THocwb8phTbdTN4v8kH0yL8iHr6FF8VIBsDDvGChSPtdBa3LikFDjK/v7hAgvUIcQ37m2PI0W/3Xn8rRafDYojhfYhPivR3zWOUjU30bUJz7vKgzS6DyEeboTDNZAAARAAARAAAQiAhDmmAguAs/+mGjzfwideqWrZCaOl0XMVxcLtGLVKrrv0UdoUd9qWisi5q+uWU5r1qyirnWDNH3SFHrrDrNowynT6aH5j9HiJUto6bKl1C5E+diubpo2ZqIQ9P00ado0mjl9Y5rW3WPtaG720VSce1kQiCR1okiQaOuhnxxT94h5UGdRGARAAARAAARAwE6gAmHuoye4TMjLpml82pJaJVQXufxT++Br29df2XZo+dB6Se0TPUv0ts2J/ilbPJzombcJoS5E+o+2IfpfTm8Rn0nR/mNx7H9l4beKskLQb6YQdh13DYbH8TJhvqQwQIuWLqFvf/8SWtvTTe2dnZTvFnkpIno+PtdFa5avpM032Zwmj59A8x64j6ZsMJl6eoT4FhHyFcuXU//r6+jVvlWU7+qg8487hWaIyHvcKwS26wTRJ5w+GbOQyuIxJigCAiAAAiAAAiDgQ6AGwjwNMRuqdWSbIbrHVjaJ/yH+VrKgCGlHLRvChaKIuRDiUmRH7/9X6PGbiK5Uks1ZdF95BNE/jinNPD3S7jruM189ypQJ81UiQv6SiI4fd+Y3qGf6NBovIt4dXe3Rf3kRMV+2YiV1jOmlZSJS/rmPH0qbT51OXflOGhSpLK8XOOWlSLc99A96ftHzdMKB/0NTRdqLHDQPf0YUUSeTHATTBLMNrP45hHnoCKA8CIAACIAACGSYQEJhLvWBSxiq5eIosDaJ0yKuuupxl0+yrKuc67juk14+aX9MfbVpt5pwMQpzRahHTnAe+ulahPxZEW0/hOjXHDV3HU/vHCkT5uuE+H61uJYuvOpntN2Os+itb9iG2traqKOjI7rBc8VAPz28aAEteH4hffSd76aNesZGOen86s8VqE8I89/+7WZaJ8p9es8DaZwhx9xXSJsmn+/EkYsBdTJAmKc3cWAJBEAABEAABOpOIIEw79z12BFptHEC1nQsRMOE2g7h6bto8BHKIf10CXqfPtSCy7Af3sJc3CBqekW7uAzdQGo97tNrvzJlwrwgRPZSkSN+4VU/pe1n7kj77rIbtQ0UKJ/PUd9ggV7sX0O/ueN2WrJqGW05cTJ99B170gbtXcQJK/1i15a14obPq677A02dNpUOfMs7xc2f4k5QwytEYJsmgfws7icaRMz9JgFKgQAIgAAIgEBDEkggzDnQ6CsuQwSrKdXCFkn3iWbHpWu4IvTqcd+2QjISVH56v126jOvWlIu3MD+9PKd8uKOmiHl1zpgyYT4wOEDLhZb+4TW/og2mTKVPCOHdKXZM7BNbHw4KkX3tA3+nX95+M03fcjNa8cIi+ux+B9M7tpxJo3I5Icxz9LrYweWK315Nu7xtF3r7FttTjxD08uXKCVK7GPezR0iKi2oTN39WZxLBKgiAAAiAAAjUhUBKwpx9d4lwm4ZR88F9bv70SRHxyQs3BTil6NX7I31PIr5Dots+i4BQUa9yT8LFnGN+pfnGTjXHnB19Vghy3vR8M/GPnmOuH0/pBDDkmK+j1UKY/+a2m2iNuJHz6H0+RL1if/IBkaLy4uoVdMmffk3/XrmUOnpH08Crr9F+O+1K//Pe/WhAlOUbPlevW0s/+tUv6KAPHkRbjZ9KE4ZyzE2TRBfYpsntOyCmcoiYpzRLYAYEQAAEQAAEskgggTDnVBbTS0ZxbeJW1glJZdFFqGrbhtNX3OqpLKYNMGybYtgWEyF98w22usR03KLBJuLjpmJZH7wi5kMWR+y6wp9pO7O4jqdwjpRHzIsDtIoG6cZ/3k1PPf0snfiRQ2mUyFHJd+Rpqbi584e3XEt3P/4v2na7mfTsvEfomA98lN7+xh0pLx42NCgeRLRs9Wr6wS+uoCMPO5I2Gj2WxiipLOokilu1uSal67jt5EGOeQozBiZAAARAAARAICsEEghzmcrioyXioui+Kbm+wtOkXUziNzRCH7IA8I2O2/ScLxP2qR5csjJtYxcW+gOGBvv6aV1HG939n8fp1vvvpU8f+DGa1NFJfeJmzoHODrrvpefojnv/QRN7x9G6lcvpswd8mMa1d1BB7OayVmStrFqzmq767f+jIz95GM3o6KExQtCrk02uFm2TzTRQSVdliJg3whSEjyAAAiAAAiCQkEAdhbkUl3HRZ59exUW644SuHjH3aUuWSZLSYls42LIfdD66FnT5WykXl/2sHi+LmBf7i7S2rUj/WvYiXfjrK2nTaTOovW+Q2sSOLPnRo4jG9dL0CdOof+Ua6pk4hta+spTWvbac1vavJeoWAv71tbRS7Gf+ucM/S1PyXTRWE+Y+P5+4VrFxK1gVtFqO/0aOeVanIfwCARAAARAAgQQEEgjzuFQW3QNf8avfbKkGIV03Q6YtQH01kq2vNkFtGh1XhFzXYfXkkmB21aVK+XaJIjKey+fplbWrae7T82m52NN8fO94Gujro9UDffT0Sy/Qqy++TLl+IdZzbdQ7qoc23WQj6uruEv91i/3NX6HpYreWXd60E/WKBJfe9pER80qFedL8J24XqSx1mWNoFARAAARAAASqQyCBMK80lcXWkSSC2FUnNJXFlnXgk+ftk6MeJ+ZNgj5Es9kCq/Jzk8hX6/ik+FRnEqZrtUyYvz6wVmSLi/+1ddBr4imgC5ctpZ7RY6hNiPU+8X7pqqU0vqeXcn0FGjW6V2Sji5d4uFD/YD+NFikv+f4CdRYL1C3SW0aJ96PFE0HTguqb+2Rqjz+DME938sAaCIAACIAACNSVQJMK80haxTy0yCSCdWEr3ycR5TYd5SvM1QVFkrQZ24KlUi51nauejRu2S+wTojxPq0XO+N3zH6fb7v8ndY7uoTduuRW1C5E9b+59tPfu76bNN9yE7vr3I5QTEfEXXnhBZLj00pj2TpHWspI2nrQBvWX7Nwlh3k6j2tuNwjzOP9cK0lTXlf4CYe45I1AMBEAABEAABBqFQA2EeQgK2y4ocTaSRKptwtx1n14S/6QY9uHgo8Wk7y57aXJxtZWl42XCfFCkrAyKhxz1CcF9x38epZvuvZs6RnXTGzbZjCaPm0AP33cf7SkeOrTV5lvQjf/6J60R6S2LFy+mLhFRH51rp8ndvbSreGLoRpOnUqeIvHcJcR6y8jKt8FyRct9Jg4h5lqYefAEBEAABEACBCgkkEOa2HHPVkyRpEdUKKuqE9Gi0Kzqt1vcVzknr+Np3lXMdN82aEA4VzrqqVi+/+VPc5DkwMEjrxIOBHnh2Pt3+wD/F7yk5evMOb6JJY8bRU489Svu8fQ/qFvnk9wjhvmz1Glq+/DUhzNupW4jzGeMn0fZveCON6xolbhgtUIcSMa9qTzyMQ5h7QEIREAABEAABEGgUAgmEuenJn43SXfjZ/ATKhPla8eTOznwHDQqBvkTcALrw5ZepQwjucaN6oxs8V69ZQxtNmUI5EVZfJx479LqImPeLp4W2tbVRu7gZtEukwXQLMZ6nNioWBkXEvDMzFCHMMzMUcAQEQAAEQAAEKicAYV45Q1jIFIFyYS6e8NkhUlmK4ubOgsgpF39SXkTMhfomobqpT3ySFyI8z/ku4qbPnIis9w8ORg8g4r3MxU6LlBdCnv/Oifp5Idaz8oIwz8pIwA8QAAEQAAEQSIEAhHkKEGEiSwTKhHmWnEvbFwjztInCHgiAAAiAAAjUkQCEeR3ho+lqEIAwT4tq35K0LMEOCIAACIAACICADwEIcx9KKNNABCDM0xosCPO0SMIOCIAACIAACPgRgDD344RSDUMAwjytoYIwT4sk7IAACIAACICAHwEIcz9OKNUwBCDM0xoqCPO0SMIOCIAACIAACPgRgDD344RSDUMAwjytoYIwT4sk7IAACIAACICAHwEIcz9OKNUwBCDM0xoqCPO0SMIOCIAACIAACPgRgDD344RSDUMAwjytoYIwT4sk7IAACIAACICAHwEIcz9OKNUwBCDM0xoqCPO0SMIOCIAACIAACPgRgDD344RSDUMAwjytoYIwT4sk7IAACIAACICAHwEIcz9OKNUwBCDM0xoqCPO0SMIOCIAACIAACPgRgDD344RSDUMAwjytoYIwT4sk7IAACIAACICAHwEIcz9OKNUwBCDM0xoqCPO0SMIOCIAACIAACPgRgDD344RSDUMAwjytoYIwT4sk7IAACIAACICAHwEIcz9OKNUwBCDM0xoqCPO0SMIOCIAACIAACPgRgDD344RSDUMAwjytoYIwT4sk7IAACIAACICAHwEIcz9OKNUwBCDM0xoqCPO0SMIOCIAACIAACPgRgDD344RSDUMAwjytoYIwT4sk7IAACIAACICAHwEIcz9OKNUwBCDM0xoqCPO0SMIOCCQn8I/v0OyTbqX9L7qZTn9bgJkXb6AjvkF09hX70Yy4akntB7iCoiAAAgEEIMwDYKFoIxCAME9rlCDM0yIJOyCQkMBiuuazh9Mjn14vyhf98UQ68IInFXt70qX3fJF201rgcqfSKXTlB6eSsw6L859uQ3NcIj5hL1ANBEAggACEeQAsFG0EAmXC/IEHHqCdd9552Hd+L19pfF4sFmn27NmRSf77wQcfHP7b9TkXNPnja6e9PU+zZu1UnXGBMK8OV1gFAV8CLJhv24Pmnla6vhCxUP8/mn7FeiEeie4b99RENZc7h+jbF9PB0/3q3HPm3vTn9wVG5X37gXIgAAL+BBII84cffjixDvHVGy49AzvJdGArcEPE3P/0jy8JYZ4WSdhpAAI3fyZP+/yS6PA5g3TlXmaHfcr4dtXHlpdY5pSVg5+ko9SouSuNxVSnbBFQ3hMZeQ9OqzFA8bHlU8aXN8qBQMMQSCDMOzo6GqZ7cLT1CECYpzXmEOZpkYSdDBN49vI22vy4HL31e4P0j6PMjvqU8e2iv625dPpud9D7DWkqI9oypKGoaSxGv0ypKyaxbukULxiOv5HC894N9nxs+ZTx5Y9yIJB5AhDmmR8iOBhGAMI8jJe9NIR5WiRhJ4sEbslR7sC2WEFOPmV8+xZsy0OYR2L6e7TZiBtDud7/0Q7XcBqLwTljHS7n0Z5mriSYt6FTbG35shHlfGz5lAloEkVBIJsEIMyzOS7wKjEBCPPE6LSKEOZpkYSdjBGIotb3Faj4E7tjPmV8u5XMlkMo2wR23I2cVlGeTJiX+l9+g6ovl/JyPrZ8yiT3ADVBoO4EIMzrPgRwIF0CEOZp8YQwT4sk7GSRgE8E26eMb9+CbcUI82iLw4XGSDVHlS+f+YtoN5YRr5g6pXKImPsOJcqBQFUJQJhXFS+M154AhHlazCHM0yIJOxkm4JPz7VPGt4shtow3f0YCm4xbJJbEtSGNJbbOkOceN3/KPqaZ8+1jy6eML3+UA4HME4Awz/wQwcEwAhDmYbzspSHM0yIJOw1AwGeXFJ8yvl31slUmlll4n0bXlzUylOe9QN9eUUbCY+oM5aH77ACT5i4pPrZ8yvjyRjkQaBgCEOYNM1Rw1I8AhLkfJ3cpCHM3I5QAgaoSCMun9hHXRnfxgKGqjiKMg0AQAQjzIFwonH0CEOZpjRGEeVokYQcEkhOI0lBu9diaMDxHPHLK237yLqAmCIBAAAEI8wBYKNoIBCDM0xolCPO0SMIOCIAACIAACPgRgDD344RSDUMAwjytoYIwT4sk7IAACIAACICAHwEIcz9OKNUwBCDM0xoqCPO0SMIOCIAACIAACPgRgDD344RSDUMAwjytoYIwT4sk7IAACIAACICAHwEIcz9OKNUwBCDM0xoqCPO0SMIOCIAACIAACPgRgDD344RSDUMAwrxhhgqOggAIgAAIgAAIuAjMm/cQ/e1vd9C4ceNo8uTJNGPGjOhfft/T00MdHR0uEzgOAnUjAGFeN/RoGARAAARAAARAIG0CEOZpE4W9WhKAMK8lbbQFAiAAAiAAAiBQVQIQ5lXFC+NVJgBhXmXAMA8CIAACIAACIFA7AhDmtWONltInAGGePlNYBAEQAAEQAAEQqBMBCPM6gUezqRCAME8FI4yAAAiAAAiAAAhkgQCEeRZGAT4kJQBhnpQc6oEACIAACIAACGSOAIR55oYEDgUQgDAPgIWiIAACIAACIAAC2SYAYZ7t8YF38QQgzDFDQAAEQAAEQAAEmoYAhHnTDGVLdgTCvCWHHZ0GARAAARAAgeYkAGHenOPaKr2CMG+VkUY/QQAEQAAEQKAFCECYt8AgN3EXIcybeHDRNRAAARAAARBoNQIQ5q024s3VXwjz5hpP9AYEQAAEQAAEWpoAhHlLD3/Ddx7CvOGHEB0AARAAARAAARCQBCDMMRcamQCEeSOPHnwHARAAARAAARAYQQDCHBOikQlAmKc8erOPfoDmXrYz4V9wwDzAeYDrAK4DuA6kex3gr2xmGveCME9Z2MBcTQl4CfPZs2fT3LlzgxzzqaOWiSvPx+Jevr7xyTpr1k5B/UBhEAABEAABEACBxiEAYd44YwVPywmkIsxdwlk2ywLaJsZ9hLxpAP3rPU3z5i2vujCXETJMNhAAARAAARAAgXQJ+HzHQpinyxzWakugTJj7imx2U0aq/cUxJRbmcX45I+YvPUTvP+TPdP7F76+6MFeH7/YHnqF1fQPRR8UajWtuqJ1atSe71dXRTu+bvXmNeolmQAAEQAAEQMBMAMIcM6ORCaQWMVfFsSstxSToTcLbKbgFeZ9Fwe3nnkcsWw6sAAAgAElEQVR/eM9X6LOd1U9lUVfz198zn96x7RtqPj8WvPwqbTplUk3aXbV2Ha3t66d/L1pM++1a+77WpJNoBARAAARAIBMEEDHPxDDAiSoScApzVTDbhLJvlN2WyqKLaz3dxbf/Zv+eps+/626av90iOv+o2kbMb7x3Pu22Te3F6p2PzafdZ27liy1xucXLVtCy1a/TGzecSnc/+R8hzKvfZmJnUREEQAAEQKAlCCBi3hLD3LSdjBXmUiDr/+o0fG/i5Hom0R2Xe24i7xMlH64XpbE8Sh//9SdpJ/F3tW/+VFfzNwhh/vYhYb5aRJb51dPdVfXJVAthropy7pBLmMvFm8+vIDZAadhIA756Pkh7cg7z+0r6mIZ/adgIZW0rH2onDd9bwYaJq2sMfLno85ftfuhDH6JTTz01MoEx9SWJctUggIh5NajCZpYIpCrMfQS6z82fcRF0Xdyb3o8AHAnzRfSVv+1Hk2q8K4sqzAcKBXrsuUX0hmkbVF2cV1uY66LcR5jLcTrppJPooosuij0H4oRtvUWBaf76zPssnfRxvph+/bKNmUnAqQuTeo2Vzy94jb540vt46aWX0vHHH182tJX0k9uQY8/C/A9/+MPw+3osQBddcwQdeM6jSh/3p0vnnk67DX+yiK454kAaLrL9KTTnyoNpRqOcfPAzNQKImKeGEobqQMAqzH0EtPTXFEHU+6Lnletf2r5RefULSY+0m/mVUllm1zlizr7VSpxXU5hzHxa8vJS2nDZ5BG5XxFwfG5+In4/AUu1WIkJ8zz3Vb9NcrIdg8fW9knKmfqu/EvjarsUYmeZaPdr1ZRJaTj8v5Dio4ly/5+fwww+nX/ziF9am1MVXNiPmLLovp+lXrhfikVC/7oBh8X3P6bPpeLqU5p5ekur6+1DOKJ9NAoiYZ3Nc4FV6BIzCPI2ItW5DFfFSvLjasX3BukS8Xo9v/vzoc++n24+iqqeyqG2rEXP5eS3E+cPPPk9v2myj9GaJh6VqCnOXqKplZLZVIubqQloXbS7eruMe0ynVIrZrUaqN1MiYKaChLwZNZVRhrqddqZFx9dps6lI1IvOJ0S26ho448BE6Koqa30Onz76cdphzJR0sQ+QjjiduBRUbkAAi5g04aHB5mIBxu0RXJMyUE+7D1Gcf8zhBb9vNxSXc2DcW55P2rv7Nn7Ycc5VPLcS5z3ikWcYlzJMIikr806PZldhS6za7MOe+2iKyKgc9IuvD15b6ogtLH1shZZpJmNv6bfp1Sb1ehgpz2Y60K3PMbb+c6OeIfO9zbQ4ZyxFl7zmdZl++QyliHonw6+iAMmGufZa4MVTMCgFEzLMyEvCjWgScu7LIL2pX3q/pS9d1UbZFvnXxo39xmyLtPl/utX7ypyliLgdSivOZm8yg9ra2ao1vKnb5xtVlq9fQhpMmWO25hLkq+Ew3SsZFWV0pLaZ5Vg1h7vLDJlxTGYQaGEnaP1eE3Ha8GmNkwtRswtw2TrbrLZdPkspiE/umCHvNhXkkxM+hzS6dS1HmijE6boii1+A8QhP1J4CIef3HAB4kJ1CxMPeJcLuiPDZhFSe4XKLf1GYthLlPxDz5cNW+Jovy/7z0CrkWED7CXPfeJ/qWZO5Ui5KvwPMtVy0/q2E3bqx8BX2SczZJX3z8qZUvSfwPrRMXLZcL4tCIuT7e+s2fcTnpof4Hl9dFORtAxDwYY6NWQMS8UUcOfvsS8BLmvsayXq4WwlxlEBcxryartB4w5CvKuS+VCHPJwlcsuSK01WTb7KLP1D9XjrlrPFzHqzleUpj6zq1q+5KWfZcYV9vRI+Y+OeayvmnsXBHztPpotMPpK8c/S6eoKStRQeSYV5V7gxlHxLzBBgzujiAAYZ7yhEgaMX/h1ddofM/oVLZSTGNXlhBRHiLM9S/6SlJY9KGz5T1XU5Q1W3TcND6+wtx1KtU7x7zZxkoXz7bzIUkqS1y6jEuYVy1FKRLlpG2RuL7X2JXFdQY2x3FEzJtjHNELOwEI8yrOjpCIeZo3hKYhzBkL++Sb/+4TMbeJcjkEPgLaN/paNXEgnI2Lmvv0oYpTrmLTLmFuGivXmNiOV3OM9Iix6cbximHVwUCSuSeF+XHHHRfrcdyiOemCOr3zgSPix9P1ZT3YXomeYx/zOkzJTDaJiHkmhwVOeRKAMPcE5VssacRcCuFaPYTItz++5VzC3PXF7hJ3enQwvS983x6ay8kobLNEY31SWXQScWJRLVuvMWuWsbHNVFu6CZd37bBlsun65Ukf73qNa2VnLmo3KgFEzBt15OC3LwEIc19SCcqFRMyleRk5N+1Dfskl59L++3+Ittxy6wTelFdZuHABbbzxpqnYcglzXVhL0aA2HhdBzYIY8BWgpr6lArkGRlwR8yQ3ZPsuutLoXiuMkYlTXOqJL1d1nPRz0Za+Usux9e0HyoEAIuaYA41MAMI85dGrJGIe58rPr/wxXX31T6Mil/34auodM5buvPM22mefD1BvT29wL/7y11vo7LNPi2y5hP5///sUTZw4mSZMmGhtx1eYBzuKCiAAAiAAAiAwRAARc0yFZicAYV7FEU4SMX/ttaW0dOmSYbHM779z0Zn0j3/cRQfsfzC95S270RZDEfNDDz0g8v7oo08Y0YunX1pCW0ybHNuzyy67ZPj4F79yBm234y606ZRJZXW4/Y98dC9629veSUcfdYI1wg5hXsWJBNMgAAIgAALeBBAx90aFghkkAGGe8qBUGjFf/PJLxIJbivCvf+OLkfB+21vfOUIUy3Ls/qmnnkkTxq+PZv/r2Rdox802tPbstWVLo2g5vz599En05l3fQxuO76GbbvpTWZ2HH34wWhTI19VXX0dTp0wrKwdhnvJEgjkQAAEQAIEyAoiYY1I0OwEI8yqOcJKIObvzvj13ibw69NBP0777fsAohFVhbhPLtq6pdc/4zs9o1x13iIpyysrRxxwaLQQ22nAT6u4eJdJlbqfrrr8mipgfecQx1rQXCPMqTiSYBgEQAAEQ8CaAiLk3KhTMIAEI85QHpdKIuSrMWSB/5MP/E3mo73MeKsxXrV41nIuu1r3ql9fSjGkzrBR+9/v/I057UX0xFYYwT3kiwRwIgAAIgEAZAUTMMSmanQCEeRVHuNKIuSqG9X3OQ4Q5i2tOSfniSadFN3A+u/A5+synDo567oq2804wHDGHMK/iRIFpEAABEACB1AggYp4aShiqAwEI85ShVytizm6q4nzViteiXHQprletXEEPPnRf9H5tXz91d3ZEfy964flIWPOL01FYnP/nhZfolC8c7iXMZVoNhHnKEwXmQAAEQAAEggkgYh6MDBUajACEeRUHLM2IOe853te3jjbd/A3EDyEaly+URb3lFog77/Y+mr3DzOE8cbWLXV3dNGnyBiNEvelmTllHCvMLzv8h7bRTKffd9EIqSxUnEkyDAAiAAAh4E0DE3BsVCmaQAIR5yoNSjYi5umUi7zvO4vzvDz1MZ371KGPU+87H5tPuM7ey9iwkDQbCPOUJAnMgAAIgAAKJCSBinhgdKjYIAQjzKg5U0oi5+jAhk3s//9nvKd/RQYd98iAvYb567Tp66Ml/0ztm7RiVNwlzjsgvWfLyiObUbRURMa/iRIFpEAABEACB1AggYp4aShiqAwEI85ShpxExlzuhyO0SdRc7Ozqpr7+vLB2FBffcufdSYew0OuAdu0bVWJT/bs4f6P+uuIh+99tbops/bRFzdUHAbfNLPm300kt+RtttV9pW0fRCKkvKEwnmQAAEQAAEygikETGftudF9OrfvmKlO+ld58Uer2RY2Lb6svnh8sF1PMRH3VaatnU/qmk7pM9ZLgthXsXRSRox992iUKaZyJ1VVMFt6pa8+dMk6mV5tiFzzkNSXiDMqziRYBoEQAAEQMCbgE/E3CVG1eO6mPYR1lzGVC9uQeASsXE+J/VR+qn6Fbd4iGtH+u9abECcx0/lMmEuoYdOHm6G6/gOWpJ2TJP2im8cSJ/99pzokMtnPllnzdrJ++ROUjDNiDm3f9ut91vdUIX5knVF6qH+6IbQd77/A3T4IZ+kZ19+lbbecCrdcvOcKPIt01F8BbdvOXYQwjzJbEEdEAABEACBEAJpRMw7RCqoS5j7+OQSmK7jlQhxH/9MojuuTVW/ucS1rX1bn9Pg7dvnRi9njJgzwLOOfQ997ft/ie2faYXl+kw1qIpzl6A3TRKukzVhrvav0oh5iDCfNHnK8A2hex50KO29/4dp5iYzqL2tjWQE3hRZj9vH/PHHH6HjT/hU1CXXfucQ5o1+KYD/IAACINAcBHwi5roWiROiJioyEJlmSkyckHcdS+Kj/quA7Iv8XP83VOhLn3zFum32PTfnl7TTRYvokPO/Qj94i7mUT5lGmd3OVBZTZNsV7a7kJxXTao4/UyeMD1zTyVLriPmN986n3bZ5w7C7C0QEW76mTRhHXR3txmO33HAN/fZXV0THZMScd2Z58slHadddd6fFy1ZEe5V/+tC9ozLnX3KV2AJxCr388uJof3IW5h8WTwxtb8tFx6U9kzCXdbncplMmjUD70EP308lf/lz02feuuIZGj+4xot9w0gS6b/7TtO+u9p1gfMYMZUAABEAABEAgjkBaEXO1DVM0V9UdNn9cEXFXwNHUhq+Idekw6bOvoNc1k0u0+zDRfTT54tsPbu/2c8+jj95MsQLdp0zWz7CqCHPutGlAbBPdNnnVqL0uzOVqVY+Yxw1yLYS5OuBSmKuCXB6PE+b/vOdvdPkPzo2KsjBXt0s89dQzaeZOuxqF+fwFz9K5px4TCfP9D/oY9XZ1RjbSEOY/vVqcDZYXhHnWT3P4BwIgAAKtQyAkYu4jhE0aJSRi7tOGa6FgyxqIC1r6+Cj1mk1jSb/0aLqPMDeVcS1mfGZpSXzPoAt//Uk6cpq5hk8Zn7bqUcaZY+4TMVcnrWlw44S6TaxLGHEC35TKYhPms2fPpp/85IqGyDFXI9WmScHi/D3v3ovUHHPqHE1zH3uCvnv6sVGO+R7v2Zc2ExHwUUKc33jjn6Ic87hUlv/+9yk6+phDrXMwLtedKyGVpR6nL9oEARAAgdYikEbEXO7K4oom28SoKcUjToSGCnNVLNfKR99Z5BLWtl8fbPZd9wba/VpOP//cj2nuEfb0FiKfMr49r105a465FMy+kW+fn2xMKy+9HbXrcRFzFyJ9sGslzFW/kuaYq8KcxbTpxTun2G7+tLFx5Zjfe++d9Pra12na1BnR00F568XvfvfsyByEuWvG4TgIgAAIgEAWCPhEzEMEpkls+kSjbekgqvCO41VtH/WgapyOSytirvbX1T8bG59ouE+ZLMxVkw/OVBY5gWxCXRoNyRMy1TEtABoxlSWNXVlUYe67KwsLdbmLCqeyfOXYE2mgUKDHnltEj957Oy15+UX69GeOpd6eXus+5voEUfdTP/KIY2LnMCLmWT3F4RcIgAAINA+BekXMdYKhwlwV4z6C1Ccqrwv/JD6aZkZc2y7fXcdV/RcaLffJH/cpk/WzIUiYy87Ycp108W7qvG3XlmYR5mqf04iYhwrzO++8jbqnbTn8gCEW539/6GHaZeZ21NPdFbnnuw2i737qbBPCPOunOvwDARAAgdYg4BMxdwnEuGi3q27ccR/haovQ66OXho/qgkH32+SrT3aE6UZSqQ9N7blmpc+OKz5lXO1k5bhVmPumsKgDqQtz19aJahumwdYj5j4TQgWrtl+rVJakEXO+wZOfyskvPZVFPvBHnzT6A4Zsk4rF+YKXl9KW0yZDmGflzIMfIAACIAACwQTSiJjzPubqK06AVrIdoimiLSPtqlB1+WITsz6ZCnELAVN9k9j3WQD4LFZ8/A2eEE1YwZljLieETfDqwtyUfqLa8I2YmwS/PnnVie0a8FoJc9XHkIj5JZecS4d8/IjoqZu++4f7CnN93vpGzKX9L3zhVNpv3w9GZtRtG1W7iJg34dUBXQIBEACBBiQQEjG3aQ2boNXzsm141HSQOBEuj7k0jElHVeqj7nvSBUroFPHpa6jNZiofvCuLDagr+i2hmYS5bdL6CPo4sa4PVC22S0waMWcR7Lo5U+9PrYS5fGKovm0j7wwjXxDmzXRZQF9AAARAYD2Bo48+OnqTy+Xoxz/+MR111FHUJh5ex3/L1zHHHEPFYjEq86Mf/Sj6mOvxe/6Pj1122WXRv1xWvkYcowIJC9H/iAbEf+3RX+qrGhFzjDUIZImAM5XFJJpdK0bbzyO6LZfIl6BcKTEq0LiVWC2EueqLb8R84cIFdOSnPpyleeHly2U/vpq23HLrqCyEuRcyFAIBEACBhiPAQvzyyy8fFtUssKXw5r9ZaKsiXZZnYS7FOAtwWe5zn/sc/eAHPxgW7HxMvoRuj8R4Ufzf/2/vbGOsqM44/qxCtMWwKSyFLhaWoLK+bEsjsQIJqUiwUdguobSk64dtNrxsSmnFD7wU5UVd4IOblFCoKOkmLYmVEFeWkEBaxDYilbUfCoYFpUIMUCvY0oK82u155t5z99zZmTln5s7Mzp35DwHu3Dkvz/mduff+559nzthFuSm4II65adsoBwJREzC6+TPqIOJqPw5hHsQx3//mXmptXUnsTFeP/LojjivXrtMp8eTQe0YOp1uFU+G1vXviI3ronjGuRb4QOecnznxSWOfclP/fxVrnzzz7dKG4muJiKswr1uS+antWCV9EeS0bdXpPjU933HQscZXr/kMt3ft2Lb2+qoMa4uoU/YCAAwFO5+Otq6urcNTpvcTBO7iaJizebYU1Y2MXrZ6UuAhTH5AU2DxQp9dSiFvf7XlHnAX5vHnzLGddbizeWYTL91W3PFeGHfNbqKdtofhX/N/zP6p4uteV5xJwzFN/umV+gBDmEZ4CJo75pcuXqKHhESsKmTLiFNKF/1yiyju+TAM0opzr/un9D2jK/Xd7jkwupXjXiGGF1Vp0KDgPvnP3TmpsbKY5c560ll6UWxBhznVNhbouNhb6Sd0scX5+PfXMhTRP6hyVS1xSSJvEqwpwS9Dkhbmsu3HjRlq8eHGfpuz1TPqKrsxBWj1BxAhBHh1ig5adxDgL8JaWFsspVx1z9X21nirY1fdl97k0GP4ezwv5thaiJbmUGL8bHHO/xFA+SQQgzEOeDb+OuVySkMPwEuZ+wjQR5tyeFOffrLmz0DznkZ87d4buu6+uqEuZbiOfOmqPJ6gwNxmXm0tebu65yVhRBgT8EDB1vO2inMU3v6eK82QJ8jyFszupqf4Ize9aTTDK/ZwZ4ZZVU1JYhMtUFtUp59fsgLNDvnnzZisATlmR+ea8L8vLsjJKFuUyVaYorUUUqBAuekGsi1dwzMOdW7SWPAIQ5hHOic4xPylSQxYsbCxEsOO1vYUlE/nNazdu0m0DB/iO0FSY2xtm8f3S1l/SoUN/JjV/nMvxBcTQocNIveFTra8T5lJEyzqjK0fT6YunXcdmd8DtIrxfRPn5ZVT7q25aL9NSdPtidLlUluP5cY6jpT8R9XnVSquuSG+ZXEsb3n6jwOF7P+yhjlrfU44KGSVgIsztZfo9pcUutl3359O5pnpad1RO7gzauKuOttZ3Us0Mot27cwceWL6LWmkF1ecL8n777Go6u7OJ6o/Mpy4l9+Xg6gm0tS53HFt6CcAxT+/cZmFkEOYhz7Ifx1x1y+1O9Dt/OUhnPvs31QyvoluVG2NMwv3bqTP0jZqRJkULZa5evVKUP84HpDjn5RX37Okgr6d/6oS57MhLYLsdMx2IKubVC4Hw0ly6admme6l7Wk48S9EtxbQ9ZcXa726gY4vWk6W1VSFvvd5Ax8e93pviIspW/J6Qj2464ShXSE8J4nY7pcV4pb8E6cN5is7STiG4j8zP5YtbAlqIapk/XiSoLdHeSTN3tZOlpa39dUR58U35/HMpxnP7nPnCDjunwWylOlnX2t9H0+G+l/UnB455WU8fgjcgAGFuACloEZ1jzvnll8XfQSJXW83Xvnz1Gr11+F1qW7skaNeh1ZPiXH0AklPjUQjzUgYRjTAn6ni1gpZVHRPinIRIFznjtcLxPt9kiWs+1j5eOt7CDV8jxLd0yK3BsLAXdeYK15zyjrl6XLroRXVKoYC6aSRgkmeuyy+XXHRiW+1LV9YP617nmoRIX0E0s4bWHZluudt8bN/0/E2ejsLcLtTd91WH3MlB9xMzypYPATjm5TNXiLQvAQjzkM8KP465U9csyj/8x6d0/6hqOnfmY6vIV4YMLRLuupA5lWXtz39kFVuw4Gc05/tP6qqUfNyvMOcO7SuzeK3SogswPFdc0xO72sIJPzaXqOFVIdQXPUzL1rRT06omai8S4izMZ1Fvkkpvu5bDXgVhrptTHPcmUEpKiolbHil/dra31tGuVqIVQpe3tn+Ntlpu9nTap7rcJQrznMPOOeqcFmN1lHPesZUtATjmZTt1CNyQAIS5IaggxXSOub1NVZSbrL7iFtPFy1dodsOUwML8/Y/PUc2wIcartXBHOmFuzzHX8ZRCW5dLrjuu68f/cRbc7VQ7uZs6xJ/uabU5p7xqKXV3s1DPp62IY30dc6U3J3ccjrn/6chwDb/CvN/FeNFc5dJK6pafok6RIc4535ZTXrecTnWyfp5Nln4uVZhTPm1GJKXvPiUuBGS7GT5vsjB0OOZZmOX0jhHCPOS5DeqYhyXK5XDkU0GDOOZBllLUCXMZl58cc65jKujdbhblNsJ103N55hsuKDdyWrnhb9C4yZzi0nvnZp8ccw7mPMv5BvEHjnnIH73MNedXmKuA3NJh4skxtxS3lWe+7ugDIl0872Lb88VDEeaikXy7WAM9HR8ROObpmEeMwp0AhHmEZ4cfx5zFMG+lOOXqUEoR5tyOX3EetTB3E9e6pRTDF+b5mz7Vmzotd3wWkcOKKsWrsnA0eUEPYR7hJy/9TbutxuIl1p2o6PLGo8oxz2lucdNn50zFxXZYs7xkx9zqCEsupv8jUTRCOOYZm/CUDRfCPOQJDeqYhxwGBRHmv2n/NY0ePaawJKIfcR61MNfxCdcV1/WG4yDQvwT8CHOnSEtx2/t35P575wuAFfl0Gf+1USNpBOCYJ21GEE/YBCDMwyaqtKdzzIOuU24Ssh9hziuuvNj2vLV+OW/q0o2m4txEmNtXSjFZm1yXQ647bsIKZUCgXAiYrMiijsXLETdNZykXNs5x2pdMLO/RIHozAnDMzTihVDIJQJiHPC+mjrlpTrn9IUQhh+vanF2cX7z0OQ0dfIdreRNhHlfs6AcEQAAEQCCdBOCYp3NeMapeAhDmEZ4Nbo65qSiXoUlxzjdy3jlyFN1++5c8o+YHDP128wtWmZkzZtOUKY8GGmVNzdiiJ5F6NQJhHggxKoEACIAACIRMAI55yEDRXKwEIMxDxq1zzP2K8iDh6dYx5wcb7djxO/r2Q5NplMgpVx9uFKQ/rgNhHpQc6oEACIAACJgSgGNuSgrlypVAKMJ86Hc2WOO/cGApyddeQNRy/Droxn29/Gw9zVu7q9C/V1t8FT1+/LeCdue7nt0xj0OUc5A6Yc5l1BSZp55aIR7tPZGGf3WEdowy55wfgKSuIANhrkWHAiAAAiAAAjEQgGMeA2R0ERmBPsLcSVi/sGgq/WLTfscgpLBWxbks6PSe2ogfQe8k4JMozN0c87hEuakwt4tz3n9u7Ys0cWLuwURem9NYIMx11HAcBEAABECgVAJwzEsliPpJJ6B1zFn8qsLcS4jbBbnT4P065HZxb+LIc79O/fSnYx72OuVeJ5aJYy7r228u3fHaXqO8crs4hzBP+kcd8YEACIBANgjAMc/GPKd1lJEIc4blJqjdnG8nwLoLAifH3Mulj0OYq1fzew59SJPGjY393Dn9zwvU3Phdq1+TJ3/uf3MvtbautMpv397pmNLCZaY+8ljRWKQ4rxs9kt45fpKemHh37GNFhyAAAiAAAtkhAMc8O3Od1ZG6prKozriJQJYA3Rx1L+fby0X3Evh+hDmv2fvKKy/HmmPeefADmlw7lm6pqIj9/PKzjjkHt/KZJVaMzz/XVhSrvFF0+/Zt1NjYTD9uWlh0/PrNm/SZWErx5Cef0hMP3xX7ONEhCIAACIAACKgE4JjjfChnAo6OOQveTcsep0Xr91hjs4ttuwjnfdMUE6f23G4a9bog0EG3i/24hLl6Nf/H9z6ia9e/EKH2iD/O29UrnxP/DWuTlwBtq35qNTnlsVn04KSp2ub/e/FfdOP6NRoyrPcG0Js3rtPeju104uhfC/W5vUdn/KCwz/3x2G4bOICmTRij7QcFQAAEQAAEQCAoATjmQcmhXrkQCF2Y+8khd7r5069Tb1+Vpb9TWYJM/JYtW2jbtm1BqvZLnebmZmppaemXvtEpCIAACIAACHgRgGOO86OcCbjmmLsJXJP3vdxzVbinUZibXM07nTCHDx+myspKGjx4MI0YoV+2sJxPOsQOAiAAAiAAAkEImPzGQpgHIYs6SSEQqTB3E+Fy8LrlEu2pLH7SZbgPtf+4UlmSMrGIAwRAAARAAASySADCPIuznp4xh57K4pQXzrh065ybOPEqdj+rvnC9uIS5ydV8ek4fjAQEQAAEQAAE4iNg8hsLYR7ffKCn8AkYC3OvtBO78PabymJ3t70EuJvI93pfthfHconhTxFaBAEQAAEQAAEQMCUAYW5KCuWSSEC7XKKb4PW6yVLnjksQOpdcltOlxOiEfJzC3ORqPoknAmICARAAARAAgaQTMPmNhTBP+iwiPi8C2gcMpQkfHPM0zSbGAgIgAAIgAAJ9CUCY46woZwIQ5iHPnsnVfMhdojkQAAEQAAEQyAQBk99YCPNMnAqpHSSEeWqnFgMDARAAARAAgewRgDDP3pynacQQ5iHPpsnVfMhdojkQAAEQAAEQyAQBk99YCPNMnAqpHSSEeWqnFgMDARAAARAAgewRgDDP3lRrjHkAAAE8SURBVJynacQQ5iHPpsnVfMhdojkQAAEQAAEQyAQBk99YCPNMnAqpHSSEechTK7808P971PXSgwQO4IDzAJ8DfA/geyCs7wH+yea2vDYI85CFDZqLlQCEeay40RkIgAAIgAAIgECUBCDMo6SLtqMmAGEeNWG0DwIgAAIgAAIgEBsBCPPYUKOjCAhAmEcAFU2CAAiAAAiAAAj0DwEI8/7hjl7DIQBhHg5HtAICIAACIAACIJAAAhDmCZgEhBCYAIR5YHSoCAIgAAIgAAIgkDQCEOZJmxHE44cAhLkfWigLAiAAAiAAAiCQaAIQ5omeHgSnIQBhjlMEBEAABEAABEAgNQQgzFMzlZkcSOaEeSZnGYMGARAAARAAgQwROHDgLaqsrKSqqiqqrq62/uf9QYMG0cCBAzNEAkMtNwL/BxeTTDSQjmwyAAAAAElFTkSuQmCC"/>
          <p:cNvSpPr>
            <a:spLocks noChangeAspect="1"/>
          </p:cNvSpPr>
          <p:nvPr/>
        </p:nvSpPr>
        <p:spPr>
          <a:xfrm>
            <a:off x="155575" y="-1438275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4516" name="AutoShape 5" descr="data:image/png;base64,iVBORw0KGgoAAAANSUhEUgAAAfsAAACeCAYAAAA1xaOPAAAgAElEQVR4Xu2dvXIcSXLH6x5jaeEBiIhTCM7SlAELpHGMkA0L68GgBzo35xAeDay1sGArgmcAa8GQiXUgnYF9AFrgY0jTPVMz2Tn5VdUfMxj8T4YW6OqqrF9m5T+rusH+y7/+9b//99e//lvC/0AABEAABEAABPaTwF+mEPujX/4nPf727/tJELMCARAAARAAgS0SiGjspGKfDcL/XxQ/4AAOiAOsA+QB5IG+eaCpM7wN9SRiv8WCB0ODAAiAAAiAwKsnALF/9SEAACAAAiAAAvtOAGK/7x7G/EAABEAABF49AYj9qw8BAAABEAABENh3AhD7ffcw5gcCIAACIPDqCUDsX30IAAAIgAAIgMC+E4DY77uHMT8QAAEQAIFXT2BSsT86OmqBPz4+dsBrv+feibaj9011z9CR1NjdcMr2Z2418/Fse/52mj5cHqSrx1l65zV2rlN7c1PJ3/R3ea65Pf+5j0l9+iq9N9Lem6vUx9ixELE74gPLdmkt87ho2kh8+L1aPA21Vjwe3vUIK6tNlKO01rR+S9dg3zls+/4SH2ltS/rY9nwj408i9iVBKRUDVASs69KEPXEcyrYI7GgbGmQ00ecFO0YQtoL/dJYeZ33lfjNh8yTuCZ6U9KPsIqISKUhqbIj6RRJvTdCmiAU+hsSaF57SOixJmtG2XqyU8LHWulZ8RvODVLj0iVl6b4R9dCyeT6T8Eu1LarfYOPxJLp2wTcRz+nb6Ia2avL1Itzcf05s+g5J7tbXNfz9V8ROJnyFjx8I4idh7Yi0JcgQSXxA5QUfihgpnTlzcDvqzVzRExoy2kcbVbIz2OVU7a7FJxUpEaEoLPDpXa5F74hy5HuVqLWhrnCliISq8dB3z9aMVK1rxpYkM9VcWOe8UiK8Nb61485UKiKif+7aTuFispEJAKhSmEbdGyK/TTzfrE8JW/O/erwT9YXaUztPValPBf+7LT7tfKwqj4w0lyF5OidpT024rYq8Z6gGNCK4l2LQYsB4lbEvktWTKk54ZMM/f0umHp3SWj+S9n+eDdqvxt+ni9iZ9bErt9t679P7iIF1e/r5y28nVY5IOAKKJKtou+8uLC2+Be8nduz+ysGoWsVXQWoXRUGKkFWZSHPICKmqfJ/bUxxLDEhutuNLmpImAd4rGi5JIjHht+Pw1Htw2LR44Dy3ehjw52JhjJ/88pNnRdTrM+aVpzPPT/FeRPB9ds5GY0GLb81fN9Uie6DN/y6atiH3NM3seqJoA1Io9TQYUmLcjy21rBUlyTm0CWvS1OCZ7OlsIchbyLND8uJ5X3p3F1y7Ey/TnyboSTw+zdHSe3Of7VsDSBcj5RRNec1+UeR+xl/yjxa+20KRdsLRrlQSpXyzE0lEJH8s/nu8ioqStvYiNXmL3iivrfq/oiJGua6Xlvsh8tdMRun40v/CcGF1vnVk2+eL6cLGzz5uHDbGfbyjI7/qKnedHflLkeaVGr6LFiJb/S/KbZ3++vhWx95Iiv25VpFpbrVrVAomOoSVny66qhSCAsBISb66N2RyNXR/epvn6mgv/55Tez3fmT8ft0Vlz7f4478yFSrstFub3fJnv7tNyZ+8sTp4UrECV+FvJRkrypckgIhRe0WUtXm++2hFqRHyiC7lPQirhw9eJJ4KewDfzs9pYuaLPWrGKKK/A4jYPmbA9nnQsKmoeJ+k0QBL8IdbbypblZuEgnwQKu/iUpBwUjfpuOy8etMLH29D1WVuSZgylFaWUtiL2pfD6in128qdPn9LXr19bRlFBzws7gx3bUVriLQqaXE1/Selzq9s/peuj+3T8eJzuO8dozUI7T+sD+vUo7UnAQZnY1wimllysnW80yL3E6bGOXo8kGS1JS/Ek7UysOXM7reLJEiZetEj95jbcRs9my0aJjVcElMSHFWOeX7R5WbFRyt/zLb3Od6WcQ20R4/kvuuZUoW8uTLSz9/IQZ+TNrU/O93IDX3NUb/qMK81pErGPTNgKaJpgpP/mC1bqq7FBEvvc1rNxaPAlC1xqa9vTiPh9Orz4nu7Sl/kO/81iR394kb7fNeKf3351qurg4owy5H7hzKXdxxDctcQcFXMvGUQTP+UknTxpceuNr50ccMHk/VD+VtFhCaIm+p7Nmijx+3hMSEWAN5ZU2EvjSIJHf2eNI4mwx1/rT1sXkv9KxJ7Hn+VXj6l5vX3U93397s+q8TTP7C3fSvFTurPvw8bLOdm+5v8PkfuorZOIvTSBHNB8IfJFQyddc4+W4KKnC3xMvkDyz0M7RlqI8SDLf95CXrZrF+Dv6e1Fc7y//kOXjWf2zSDPD/PDtXfz/+u3s++zW/AENLIYPCHyFp53nSbPqBDQZFNThJTaFInLEjs0ppavPV96Qun5sWatSDZ5Yq/ZKfneyhvxdbx+WY3eIxXFWp+0GJA2NJECu2guzjs90bfxo3GuFUC8sJGKS6pLpes3kn+0uIicStXO35rHJGLfGH51dZXOz+dvdin/o9czjNJ7IlWRFrilv+eBEkmqfRd5SWGxKeKLI/v5m3Ubb9Jv/m3sskioFHuJpScGvKizFkQ0+Xgi4S0o7zpPKNbilgRJSr6Sj6PtSuIrIpCaIFIbtSTqsbHWGz/1sDYAXsLW1mW0ALFiyIrpGl9ofq6Zg+Zfy19W0RcTN+2xINl0LF8gtv7OPrruIuuN+khbW6U7+2j+8eyzeA+tJ40tk4i9NulYAK3vjkD22niiri3SMeBHE8LQSSU6bmk7ylaymQe3VRR4YhGxbYyF7i1gfl2ac6Sy1+Y3RiyUJB1NLCL+psJsCVjOCyV28XjxBIMLa+R0QbLLyzeROLXaaAUXL4i8cSIFU5+49Maf6rpUMEU2DpZ9Q+Z+Ly7H5DSJ2GsVa6mwRhZWVMyHOMYfwzElrIYMwqHn4vlBsr0muXuJkhaUkvjTar+WvWW3ND4VJmsN1NpT4kut4KJcvAJHK2ikeXoxqxUTvK8asaM8S4sNa45jJ3BNwKJ+5nHvHd2PPZ+o3TXtSotrb67e9Uj+iczDWxeRPrw2k4i9ZwSugwAIgAAIgAAIjEcAYj8eW/QMAiAAAiAAAjtBAGK/E26AESAAAiAAAiAwHgGI/Xhs0TMIgAAIgAAI7AQBiP1OuAFGgAAIgAAIgMB4BCD247FFzyAAAiAAAiCwEwQg9jvhBhgBAiAAAiAAAuMRgNiPxxY9gwAIgAAIgMBOEIDY74QbYAQIgAAIgAAIjEcAYj8eW/QMAiAAAiAAAjtBAGK/E26AESAAAiAAAiAwHgGI/Xhs0TMIgAAIgAAI7ASBScXe+oKTRcP7gElzb81HVKwPjUzxYYKdiAAYAQIgAAIgsPcEJhd7SlT6cpX0OULvq1pc7KMiXlMgRCNi8xvxJ/NPyc/Su2UH3vX1OM03oq/T4e1N+vhGGl2+7vb//C2dfrhMf3a67Nq4uLSd/lNP++L80nyo0zRHkS4o45HHd/2zmoDnf8X+aKCiHQiAwKsgMJnY09159BOL1j3UO5FiQNr9jyf2z+nb6eeUvqwFuk3ud+/T7c3H9CY116/TTzdM/FfXs8iep9/bib7tCtFKhLXrgf4bMWtNbOzRioht9T+3p5d9EX6rqmvO4S41Vc97LvbVfLzxA/5piyzL/479ryJ9YZIgAAJRApOIfUSMpe9Yc7HXvuscaZeB0OP56AlAFKbZrt0pPqUzsrvvtNeut7+/6woRvdG7ntvy/l0xJWJijT9W/0PZZ/JpBPU+Hd8epms+x0nGJ46s8r9h/yBBi05AAAT2hcAkYq/B4mKr7filHX7TJ3+Wz+8f2knZ3prn+Q+zo3T+/WK5sxcse5ilo+vDzeuemHvX81C8/41jaukIf7nDjoj90P0PZZ/Bp/HJ/fFjmh0IBdUE43eioML/pv1DBz/6AwEQeNEEJhN7bVcu0ZN26vRZvne87+3YrevcHukkIC72zXHth3TZPhhXxLS5tBSWg6u58OSH+p0dc8+dvdX/chy1GIkUE2P3P7ex2j7F/uaxyuf0Jd00L0IE5jj0+J04q/B/qf0vOkvBeBAAgd4EJhN7bqm2q+c7dkvkIzt+6X5qi/bcvjdZ3kGzcztPnZf02iaeUHpCFLp+mcRCgtpYdYwcsL9TtAiPMTz7+94v9c+P6CM29OLjFWuGf4ayf/CARocgAAIvicCkYm8JvCTAJTv85n76dr93EkCLimkcJrxV3RYA34WX74hFnhBZ1yP99xHTsfsfrBhhYrtxRL8e6EQ6XVkVZRXFSl//aGK/8ZcUizmo9k8T5BgFBEBgRwlMKvZc0DmT6DN7bUef+/OO8SPtcvEg2ewf48+F/fRHOiNvui/+1OpgvbPXdvocSq3Ym/3zt8GXjxsOrtIjf46gjT9q/wPY1ylijJ31SshpmwnGH8r/ov07mm1gFgiAwNYITCL2mvhqoqnt6KlIS/dGTwIitKXj/ZIX9NpnvIu/m1v+jz6zp39WRdvQP7ET2rylL/hZ1/3+N+w74UK/zf6Xz+gpvyL7GqYeP8JdKGj68fHG9/3T1/5IjKMNCIDA6yEwidhLODUx9f5RHe3lPLoT90Q/4t7JnuVHjEEbEAABEAABEOhBYGti39gcfUPfexGPz7/Prrxk996DO24FARAAARAAgckIbFXsJ5slBgIBEAABEACBV0wAYv+KnY+pgwAIgAAIvA4CEPvX4WfMEgRAAARA4BUTgNi/Yudj6iAAAiAAAq+DAMT+dfgZswQBEAABEHjFBCYR+6NfXjFhTB0EQAAEQAAEJiDw+Js+yCRiP8EcMQQIgAAIgAAIgIBCAGKP0AABEAABEACBPScAsd9zB2N6IAACIAACIACxRwyAAAiAAAiAwJ4TgNjvuYMxPRAAARAAARCA2CMGQAAEQAAEQGDPCUDs99zBmB4IgAAIgAAITCb2/Gty3s/ZNU27v/3tb+nz589V3qr5il3NPVXGGTfRL/3lZvnzv83PzX8P9b/nb6fpw+VBunqcpXdDdVrRzy5+Vph/mZH6gPolMl3ra4z0fu7bXeSysvf5Wzr9cJfe396kj28iFArb9O2/7/2F5jbNp1y7lnk7HTcVXOktdG7ePK3Pqfc0Q7zdso3bEvnyqze/6BwmE/u8CKhQSYmUG57F/p///Kc5J038POGWYFsDDSmy2jhSsJQEd9T5tF0r+E9n6XE2rNxHgjnbEQ3qkj6lePL4UB+X+MKLZ21+XjKyuPRh4XEIXd+CmIbsyo0q7OvDtCRepHlE8lGOz9p4K+I3ceNInosysvzorSnKuCTn00Ivbwyk/68VLlIujOZFz1WTij2dSERQqVBH/psWFN7E+YKRds3amF7ffa9L4+YiySte+o499P1eQorEhLTYov168/EWkjSONzZPWJINWsKmfo4knEhy9Bj0ul4hpr3GK7250r5arkOvXS8+c86z4inHVCm6bbT3uEv5L8KIz8Vaw54NGher0KNFAPWHVpDU2mD5bCtiz6saKRiji4Y7v/RnLjZc9LchrlbQ8MW94dw2uT2ls3wk7/0872BxjP/nsqu36SIfyeZEeXGQLi9/Xw11cvWYogcANJit05faa9mokuqbx1/JvZFFqLWhC16r9nkbz99S+05MtD68TCvvXtymm5//WBy9r/x60j7COejEQdMLiYXmR6uvTsxcpnkQpZv2XP85fTv9kNbhdZFubz6m9sTfi6+HWTo6b+JubUc3VgUb5796mB2l9rbV/7rzUOOdLSaXrZBZe61dp78SkaFxUyOGlmiMdc1bW1wwNTu0Ilnzp8THs8ViIAk4zVNaHtB8NpT/JhH7PPmff/45/frrrx1OmphSYH//+9/TP/7xj/Y+T4xrxT4bZVV83MERIatZGP0SxiK5Pp0tBDkntizQ/Li+/fnuPUvAy2IhJ/eTq/XxfpuAU/j5vlcsWQk1EuRe/x7/yBi0D96+5GdrLGse3n20cOjO9yHNFs5aFmfzn2cpzc5+LAoA6lcBVPddDquv/Myet1kKb1rHTyvE+edIfDk7c/6+iRzP63cKzHh/gWJvxV9pbHtrZezrUYH11py0XiMCq63zEo5aW29uteu/xCeTiH2uWLLYW5VPFnQqvlTsI9UcLwp4VcXHyPbRdtrveEDwe0rgS209NvQebUfaJNTrw2ZnlebCP3+x8f18Z/503Ap2c+3+mCT/o+t02Hm5qikW5vd8mb9wlYSXrwqPRUvEmC5IyUcWr5LduSXemn89v0rHqNLLfHRekWLR42cVS3Nnp6Prw3UhlycR9SE9FXL7OktPH2hhMR9MGof2qV4nL/x5tnZOrjaLja4NzXUj3tkLhiZbISCGWLu8W09oeAxJNliPwWrXjbce+lwvmbM0jveIjGqLXiivX7TMWuCx4mtV8g0/0fP0w1v/JZy3IvZSQvUCkk5a+28q0NIJwKdPn9LXr1/b4bXk7Amw5/AS+NpYkTHMBZET85c0/yuGRrd/StdH9+n48Tjdd5LdIjl2TjyXRrUnAQfTi31U5OmCLbknkpC9RwpW9Z5t0XYSkUQW8X8kYW3sYl2xZ0fubXtyxE9PgDp9LR8TvCVH9M11T8wjxeRGH7qN77zx3jjxzt5NrRH7iO+sGCiJT54HpUdD0ljeLnOVl9hjGz23LR+TtP5cPzJy2yvFlSeufE7emvJyci9GrHPPt1Zx4c3bm4d3fWfFXgv66DE+r5ia/iSx56KhAYssYg929HrJgpf7bJLafTq8+J7u0pf22Wm7oz+8SN/vGvFfPjNN0k6H9OgmT39Gkcq0z3wj/VtWRhKFNIY2rifyPNH6BBctqgoQdzdO/1xOiIXwzv4yHcyLw7Mf7C86Bt/ZOzZK8dyxwYl3JXFHYiSaRyxfSrHgjV0Sb9RG7bl2NB7HaBctQqL5QmrH15G3jksFWFvfWiEW5TiE/kwu9n/88Yc7v9pdfnaMlxyl65bTtf5oMA3hDA2Mt+A378u7H/Ji0vJlp7erF6cWd4m7v+eHedp8N/+/4Xb2HvNIRcznOQR/nizpGJFCgrepSb48CZf427J//sTceGbP/jZeEObyZ/bOM/r5RDef2Tt2ULuEeOTP7Dv95/hu3xdcFDZmvPc8xq8Ra/H0g3Rk+7f7N/3RnX0kT7pJeqQGUcGXChcpP9C8zNeVxrbUBp4zeCEV7c/zdV/kk4p9NpY7ICLO9F6aYKVkG+mvpMLbhthb1WuksNhMasLzzCVU9Q3ngcXe84u3e5WEWIqpkkXhLUTuB3qyZMVznqvXv5Z4owvf7Z8dxaqPZxpDVm+/L2b29uQkNc94un/ZsT6mlftaFpopH+kH3san74zwooP/7Nm4LHDyo6nFHL53/tGfyBv9LlcjyErWrvqoZdm/ZwcveL32JWtjG20t+y2u3FZpndI1SXORVgTktRnJt1LxQdewlA/oPTw3Rtd/iY8mFfvat/E1x9GJ8mfwlnBIouMFUonDSxwQaTuG4yPjDtFG4mqd3GhjSgWi5P9Sm71dtJR8vIQkHZFKPuRFK3+e59lGC4UhWJSym6R94V9/DGFTNGYjY3lrt/vC7GaPXgxoseiNG7F9V9t4c5aE1xJuj3EJBytfcJ8Msf5LbJtM7DWj6IQtw7V2/PdeuzzGEDv7EtDRtl7Rsa9J3VpwQy3GGrb8Hm9nLyUaa+dgVfdUzLdZbEZjd9B2ZAdf8u86DGpDYWfl8bV4t+Z4+W9ilN+/NjBagBZOaaeaS7ldWluN0dbO3ltzfSatFVmWf6x1HtXHiM1bF/uIkWgDAiAAAiAAAiBQTwBiX88Od4IACIAACIDAiyAAsX8RboKRIAACIAACIFBPAGJfzw53ggAIgAAIgMCLIACxfxFugpEgAAIgAAIgUE8AYl/PDneCAAiAAAiAwIsgALF/EW6CkSAAAiAAAiBQTwBiX88Od4IACIAACIDAiyAAsX8RboKRIAACIAACIFBPAGJfzw53ggAIgAAIgMCLIACxfxFugpEgAAIgAAIgUE8AYl/PDneCAAiAAAiAwIsgsBNi730kIJP02mkfTIl8SCXysZIxPBqxjY5bMkfv4zK038gHXjz+Gp/SOTb91Nzj+Ufq0+LJ+5M+nhT5XrZn105cF75nv2HX8uM0k3yYJmLPToB7hUa8Zt9MuQYGDq2dE3sr0Wtio335runL+zyulqy1L1DVfH2M9uUJRp5/9nPU/sjX2TIPzlj6UpMnjCViHGnrFVvc916hQucajSm+tkoZeO2ttSvFW02sVecHN4Evvkv/dPaYZu+qR4nf6NoT7wotexCQ/PDafdMI/vVhur35mN4QtFtfw46bd1LsIzvEiIDSIqAkEVtFRW0CtsSKC5cmTpIo9xFuTzD5d9kjc9C+Ve9xKxH7bLd10uDZSuem8edxaH1v3huPFm9SfNeemvRI491bvQTeJLj74/Q4idLPTfPsGWzi6MgkALEX8TzMjtL98Wbhu/V1bDhzK2Kv7ZolO7XjZUu8tZ2qJG6RY9jIztRLGZECok+byK7U21lycaeiagmfVoRIohwp5KRixyvWuA2RQkArMLT40cReGssrXjR/qbHWJt3L9OfyxrcXt+nm5z/mv7tL7y8O0uXl7/MrJ+lq/m30g2+n6cNlbtnc8DZd3N6kj3kbYvWV2y3bzG9MN/Mb5eS22O2vhnp7sd7tZJFY2bYwnD8CaPo9b0xf/W9pa2rmO5/b0p7nwjmlDVvW7FbXWhuf0tnye/KLAkP/2bRhY74LXzSHIN37bF907E4lfGPjlc3hP9J/vv3v9F+dUJr7+EtKnztxJ/tWnbcXGzvvl/l8jeLXy4eeVox1fStiX5zoljdICVQToeb31s6UCgo9Aci/p/drvytxSkTIaX+WgESKGck2a3dtiZN3ouAFt1bc8ULL42k9AikVe+5fGg/cD1JbKX6kmMt9eQWjzfAhzY7O01w9lkfo859nKc3OfiwKgJMrc8e9SLoHS/Gx+sriKrQ5uk/HWRSXk2qFOq3H7vycCwpqW/u8s5kGEcG795sFQiPwTOx5bGzO6TodrgqaRiSv0083zTjNXLRr3UcTWZxyQdL+/HSmsu3YIM03C/3GHHNBYdnW6EkhX3e8zRXmzkHd2bO4C/l2OW83NnbbLy1FXpAQtF4+9PLcWNe3LvYlxx5ewqSJNZLMo/31hU/FznoGLx0tR5/ZcxutuWni6xUIJTthrXCJsiyxn+64rV25JLxaUZXbagUSLxB5sTDozl55Rhg+6qaJye3rLD19oIVFM7NGlJjYqyJAE/p6Z75OkLSgoCKcE+jyuiP23WTLixMaZda1haBeHzanF2leIHxO6f38lORp8bhCO6pd9U65io8duJi3KrEY50tz0mLYVsN3o7Dh4wmrz5tD9Bi/086Zt+RbNs7O+mWFUFgTy2slYi/lkWiOLG334sQ+i7i1W6SwNSBcIKLgIi/YSX1ZO3UuFNLPklDx4iYyB+uZulf80MD05jOm2FuiHT31kB7feAVGyckI9aHH1Wvb7r7o7jADUJ9rs+Pftj054lf7Wh510yPw9t4SsTfEmtrrJfyN6/qc2vcFl29JZzTtY4783MK71rxs1RxNtxr8U7puC5vjdN85EcjCSR5bEK7vVLE/T52nFEsDV48zNNs8kRWLoUXxYI7HHw14c/Ds6Dwa6p4MqXYcdB/RtCbwcXJRumt+WSW2/mJfstGN5HavzYsQe74z1sTQOsqNCGokKXtCrgH3xNHaCVo78dIX37gINz9Lx+naEbv30l7NC3oS98jvLKbWQoqcUHgLJ1/X3inxBJz3b+4G3N04eR4v7e7CO/vLdDB/VHD2gx9fl4j9GDt7YadoHKOaJx4b4rWY2+HF93SXvqzfTzi8SN/vGvHPb1w7NoR39kZkhYohg6+4s6fjVcyhWuzZqQ01I9Tnjvpl9fo9xF6PZMHBtUedOZFKg1lHupFiQOvTSv6Ro5ioMOVxNLHyjp09kaLi5O1UpUIg+kY6Lyq8sSInJl68aILp3Scxl+yvKQaj95hi3yZx7Zm9dVS+mEX5M3v5eTF/+9h/pmzbxu9f2JkWLxPSnauwi92Y0+mPdCYK85ydeq2ls3zJkLw4t9xtd04HhPy1+bybzTez5ycpzw9zj75L75pjfMO2Yr7eeB5H43Ri/b5IO0jn5cllkG2+UKnN2zvVaQV1d/3SznegF/Qi2uHl9Oj1yXb20lGkl4S93a4mEBygtDPmopULiBoxo/dq4KlNkeMbqX2kWImIplQsWTtUTQw9/3kial2P7uxpQTK02EsL0RJlKe6kOJNixI2J/FLT8ub2GFg6Ds2JiLzi/vbkJDVnu923ztdvp8t9LZNtWr5hLya3wNviG38FQAWxe+zcsVM61jXmxN/qp2/9W9dWxVBHmJRn6fzInXJVH6nwt/GbEdeFhW1bId9lbJhv3FfModNf84gnv41v+taYd0jsl/fvpF8WxTD+9E5ROw4nmsylZ6uSWOVho8mVC7R3tBsR9IjQS0WFNLYmYt48awRYEjDPP951ysLb3UrFmMZSO5nQTjy0Fxy9dxcy/wgbqygoKXj4nL1HNNGKfph2E/yjOtrjimEmgF5AYBgC+Ed1LI7d5xtW8ueJnz4jlgRQEpWouGjPpek4vLDom4Ct3Scf1xIK7/iHctSEjbIr2dlHipPoqirhqflVKzy4YGs8LZbaNe+emncXosy21m7ofyqU7TLzS4RT/AN9W2OIgV82gaHXwIQ0JjvGn3BOGAoEQAAEQAAEQIAQgNgjHEAABEAABEBgzwlA7PfcwZgeCIAACIAACEDsEQMgAAIgAAIgsOcEIPZ77mBMDwRAAARAAAQg9ogBEAABEAABENhzAhD7PXcwpgcCIAACIAACEHvEAAiAAAiAAAjsOQGI/Z47GNMDARAAARAAAYg9YgAEQAAEQAAE9pwAxH7PHYzpgQAIgAAIgADEHjEAAiAAAiAAAntOYFKx9z5QE2FNPyST25d8o9398Ar70IH0YaoT6X8AAAyKSURBVB7tYz3ZHvdzpWyiVnvtozO0i+hnbZt7+vhg494BPgoRsSfShvIobV8Sd5KPNa59YjViE9qAAAiAQJTAixJ76zOmUSGzhWDzM541Y5aIPf8KnvazJ2bRMWu+OKgJXPv7wGdJ+Rf4eLFkFS5Rv3p8ogvCaieJN29Pv9LI/zvqoyFsRR8gAAIgQAlsVeylpG/tvOlnRTUBkXa5nstX9zTCdX+cHmfrj2yW7Oy5UGehksbPpxGaIHBh4Z/65QKpCYklrLkP62RAu5/e8zA7SvfHj4lg25hyROi0QsTbqUfmqM3Vi42I+EttamK1jy24FwRAAAQsApOIvSbqPIl3fn7+lk4/3KX3tzfp45vFFPrusrWknIWrr2h585SKAasgaK7RokArJrTCwZuvFhhW4cDHavvgRZLjO+5Lb4l6Yk/vL2nrjWvx0a5hZ19LFfeBAAiMSWASsY8I9YYATC72D2l2dJ+OH2dpva/fRG8VKJaYS6JtiZ63E6Y7R26lJXieGEbmt0Gl9dVTOsvsmO+kMa2drzQfaRGUnuK472soK006RZL6KimSPD+MuejRNwiAwOsjsLtiz3xRe1QbuW+RuDfFPnJvNpMmf00weTHABVsTFXqfNB7f2TY/05cWI2EtPSbQ+tgUOrtQisxLPDFYGh4RRqv4sYqqCJvcRvIDv7+We4kdaAsCIAACpQRelNhHdmbWztSG4+/stZ27thP1nst7IhQZLyKEVKysYoHvtr1HCOt5+2Jv9eXN05tjRIRzAZSZRxeKVMRp9njzkOIkEtNRW9EOBEAABDQCk4i9d7zJd06asZGddunR7loEdMGSdo3W77iwWM/UORsqxtpJQCSctZfuPEGSxtQeQdSIfWbDCwuvCImIolUUeAVDhGmkqLBepORjROYUsQttQAAEQMAjMInY0x2sJvwbu1zhmX3NzqjkeJe/oOfdS3eJ3g4wUvBIQhwRME/IImPzgssT/Y4vNv6KoSmcztP3i9t0M3+7UiswvMIjWgTSdlbA9xVXz96Ir7wFiesgAAIgMAaBycR+Q8znv+DJsfOzIvbW7t7bzUoAO2P2/NM7TZyseUpCzHe92mlFpMDIO2nLNtqG8rVOJCjLjb9iYC/s8T55LPQRUWrH2GJbsrOnhaAUd30LjzGSAfoEARDYXwKTib22a+VoS5JgVCSsAqErhtP8ozreTtvaVWd7S08BorvkqG0rvwn/qM7zt9P04els9e8VeLZG/egtwzHF3rMxapt3CuP1g+sgAAIgUENgErHXdrbmzp7NxhNs2jy6I5VOG9q/GT//PZ1cLf6RGD6u9LZ19ESB7ti5+EZ3//Q+vmunu0mtaIqKjSb6HWbKP5f7MDtNP87W/z4CD0zJBn6aEQ1m668gPFbRMSTfaPfibfwoVbQDARCYksAkYj/lhDAWCIAACIAACIBAlwDEHhEBAiAAAiAAAntOAGK/5w7G9EAABEAABEAAYo8YAAEQAAEQAIE9JwCx33MHY3ogAAIgAAIgMInYH/0C0CAAAiAAAiAAAmMSePxN730SsR9zcugbBEAABEAABEDAJgCxR4SAAAiAAAiAwJ4TgNjvuYMxPRAAARAAARCA2CMGQAAEQAAEQGDPCUDs99zBmB4IgAAIgAAIQOwRAyAAAiAAAiCw5wQg9nvuYEwPBEAABEAABCYVe+mrb54LtHusvkruqbHJs3mI69K30+kX1bQv7fGxS+dHv/LHv+Bmfd0vj2vZuA0ukTG9LwGW+sIb0xuvuX+IMSPjeLZSW/q0jXw5cOz48nj0vR7ho/HUxo7+Xvoq6K7zjPCK+kTLW94n00u4ZXuHWJuRuQ/dZmtib32yVgrSZuL59xEB422ixYFlF7VhaEfQ/qTPy0q/s+6h4uvZyufMPxEsJagaG7m9nl18Dn3HzPOIjEtjjf+354tI/1YSG2Ke3GdaXJd8spkmOzrH6GeGrXZSMRDlHs0lnGvET5rNQ/LkIqKta+v3Fj8pFqzPgE/FU+Lv5V+uA9EYsXwtrUVtjQ+1NiOxN3SbrYs9X0x9BTUSLDVjRAqMoZxDx4pWrH0FiFarUbHPHKM2li443r6Gi9SHJeRjjBktMqRitg9braCI/N4Ss4g4SeJDi7eIOJXGlzevodaIFVOaIEd4SvfydSkVXGOt17F5amLv7cY5A+kEMpqvJb9ECqE+Yw6lE6X9TCL2HOinT5/S169fW1stsa8Rbu5k72e+wCSAmr2lsKPtS6pHzkha+BvjPn9Lpx/u0vvbm/TxzeIqTSo8KdOfpUQvJaSNRCGMqSVGjVMJl7YPZZ6eH6zdnJUIpDG1ZG3Z0HeeWgKTfGeJk7VrojHD48e7L7fnDPpwt4qHUHwujeHFVamtfXhK93qxQH36UnhG1kmkOPLYeDnIigutMCwe00s2E16fROx5QEpHh3TOWmUXqdZKCwRpcUv8pbGj95b6syag+D3SmCuujthHKutiGw2x31iUCrAhxvQWcW/RMAoMScykuQ8xTy7GXmEVmbfVh5c4tfWt+b6EgbXmaXGm9WmJpMdN41zCM9qWMn7xPJ114q2LkmJzxcrJQU07KfeV5IxoLivVhCHaTyb2XBgt8RxC7KUjUVqlaycKUuLwTiK0IKlxULRY4WN6AWnZwsf0xL7WRs0GL1lTv0WYWvZHbOex03dMSRC4OGqJ3Bo74icvefFCPMeVxElaM7S9d/wZ4eptBDxhtooEr4CwCqSa4inbqs3JO8nQBE36vRYnu8xTstlbB5EY8mJEi3nNHmtNWNwjeWPKNlsRe088SwOUCl8kmUtCyR1Kg2rKY/xoZVi6G/CCSlpk3A/8eDbaZ6TQ8ESplgsdWyuI6OLXErA3h6jwSiLP49fryxMlL5lJsaOJNrc3j22tlxJfRgRYYx/Z/VFWkbGsOOMbFituSnhqMWr5OVLcS74rjWOLcV+entjzOPLWr9Wfl6s0X1q+KYnL6PhjtptE7BsnXV1dpfPz83Yunpj32dlzWHmBRnZ71K5tiT1NppbjpYUgJRgqJJGFrhURmkCU2Cj5hu8GvcTnLQZPKHkx6O26IsVjdEw6V004av3PueWfPeHlSc46cZAKoUjRaZ0SWKIV9bXlI86cF6yef7WC1xMBj2NN8SoV5NzPL4GnJZKePvAYjMaIVgh490t8vXu8fODdP9b1ScSeJhTuTMl5WoKiECJtPGj8SEhL/N5JRFRQPXusReAVQNQGvuA37XtIs6Pz9P3iNt0s39DTdgHR3YGfvLpjRqp0r0/vekqxeUbnmIXYXszyPL3kHynE9Dab87RsjezWNHu14oDbFi0CNDH2+itZK5J/vXjXxGGs4smLrf3jWbZOeNyV+GfdVl4n0ZiuG7M26w9/34sQe747j+zWpQLDShBWEZIXIhdNa3fW11XebsVKhpKQdpJF+6LKUzp7nKV3y46iuy86bpGNwpjeAtZESWO7kYiD85T6i+4gImPSRB4V/SHYasWQx5WftkTa87jQjmC1NSOt6SIGJI6twlja2WvztQQ2Mt/cJsrT2sDsHU8lH5QUZjQve2u4vW6MKeV27dSxJi776sEQ929d7D0nacIeFfxIu4hoR/oZwiFW9aglbyom1n/nvp+/naYPT2fpcbaQejo3LcFZY0tixufBx6wuGsiN2u5Mm6dmpybANb6Q5qkVX5oY8HFr5snjICJOXAgtv1oFgCdaJUVItttjQNvRuUqPHvi8cqLnftIEQPOPxljzv8Sbz8M70dMEyfJ/ZL2OzTOyTih/L/9E5hTJe5KvpDxQGpdWH1Nd27rYa8f4JQLMF6UkJNbRq1dQ0KQ8tmOsqpGPrT2G0BJcvv9hdpp+nK3/xj6SpKQEGWGRbYmOadkSGY/GAh+TCgYXBM5de6Sj2aDNUxIQSUSo4PSdZ/aVNo63XjQRskTa6pMLj1colK6Bklzh7bK1ZC/liOi4UZ6R/rjIaKLOC/iSmIrYoW0QtM0Ct1Nbm9L86O+GXidS35p+lMZllPlU7SYV+6kmhXFAAARAAARAAATWBCD2iAYQAAEQAAEQ2HMCEPs9dzCmBwIgAAIgAAIQe8QACIAACIAACOw5AYj9njsY0wMBEAABEACBScT+6BeABgEQAAEQAAEQGJPA429675OI/ZiTQ98gAAIgAAIgAAI2AYg9IgQEQAAEQAAE9pwAxH7PHYzpgQAIgAAIgADEHjEAAiAAAiAAAntOAGK/5w7G9EAABEAABEAAYo8YAAEQAAEQAIE9JwCx33MHY3ogAAIgAAIg0Io9MIAACIAACIAACOwvgf8HQOdgCz97+uEAAAAASUVORK5CYII="/>
          <p:cNvSpPr>
            <a:spLocks noChangeAspect="1"/>
          </p:cNvSpPr>
          <p:nvPr/>
        </p:nvSpPr>
        <p:spPr>
          <a:xfrm>
            <a:off x="155575" y="-530225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pic>
        <p:nvPicPr>
          <p:cNvPr id="6451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904875"/>
            <a:ext cx="8483600" cy="3935413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  <p:sp>
        <p:nvSpPr>
          <p:cNvPr id="64518" name="矩形 1"/>
          <p:cNvSpPr/>
          <p:nvPr/>
        </p:nvSpPr>
        <p:spPr>
          <a:xfrm>
            <a:off x="1403350" y="2517775"/>
            <a:ext cx="2952750" cy="32385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6451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63" y="2184400"/>
            <a:ext cx="4781550" cy="78422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  <p:pic>
        <p:nvPicPr>
          <p:cNvPr id="6452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438" y="2968625"/>
            <a:ext cx="4657725" cy="205105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  <p:sp>
        <p:nvSpPr>
          <p:cNvPr id="64521" name="线形标注 1 2"/>
          <p:cNvSpPr/>
          <p:nvPr/>
        </p:nvSpPr>
        <p:spPr>
          <a:xfrm>
            <a:off x="6011863" y="1924050"/>
            <a:ext cx="3132137" cy="593725"/>
          </a:xfrm>
          <a:prstGeom prst="borderCallout1">
            <a:avLst>
              <a:gd name="adj1" fmla="val 14431"/>
              <a:gd name="adj2" fmla="val -2431"/>
              <a:gd name="adj3" fmla="val 81764"/>
              <a:gd name="adj4" fmla="val -33301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>
                <a:solidFill>
                  <a:schemeClr val="bg1"/>
                </a:solidFill>
              </a:rPr>
              <a:t>利用部首功能，选择玉字底，再根据总字数选定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  <p:bldP spid="645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14425"/>
            <a:ext cx="9144000" cy="383540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</p:pic>
      <p:sp>
        <p:nvSpPr>
          <p:cNvPr id="65539" name="矩形 3"/>
          <p:cNvSpPr/>
          <p:nvPr/>
        </p:nvSpPr>
        <p:spPr>
          <a:xfrm>
            <a:off x="1376363" y="1276350"/>
            <a:ext cx="2952750" cy="32385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65540" name="标题 1"/>
          <p:cNvSpPr>
            <a:spLocks noGrp="1"/>
          </p:cNvSpPr>
          <p:nvPr>
            <p:ph type="title"/>
          </p:nvPr>
        </p:nvSpPr>
        <p:spPr>
          <a:xfrm>
            <a:off x="144463" y="250825"/>
            <a:ext cx="3132137" cy="485775"/>
          </a:xfrm>
        </p:spPr>
        <p:txBody>
          <a:bodyPr vert="horz" wrap="square" anchor="t"/>
          <a:lstStyle/>
          <a:p>
            <a:pPr lvl="0" algn="l" eaLnBrk="1" hangingPunct="1"/>
            <a:r>
              <a:rPr lang="zh-CN" altLang="en-US" sz="2500" dirty="0"/>
              <a:t>功能3：通配符</a:t>
            </a:r>
            <a:r>
              <a:rPr lang="en-US" altLang="x-none" sz="2500" dirty="0"/>
              <a:t>?</a:t>
            </a:r>
            <a:r>
              <a:rPr lang="zh-CN" altLang="en-US" sz="2500" dirty="0"/>
              <a:t> *</a:t>
            </a:r>
          </a:p>
        </p:txBody>
      </p:sp>
      <p:sp>
        <p:nvSpPr>
          <p:cNvPr id="65541" name="线形标注 1 5"/>
          <p:cNvSpPr/>
          <p:nvPr/>
        </p:nvSpPr>
        <p:spPr>
          <a:xfrm>
            <a:off x="5797550" y="2032000"/>
            <a:ext cx="2720975" cy="690563"/>
          </a:xfrm>
          <a:prstGeom prst="borderCallout1">
            <a:avLst>
              <a:gd name="adj1" fmla="val 16546"/>
              <a:gd name="adj2" fmla="val -2801"/>
              <a:gd name="adj3" fmla="val -59926"/>
              <a:gd name="adj4" fmla="val -56542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>
                <a:solidFill>
                  <a:schemeClr val="bg1"/>
                </a:solidFill>
              </a:rPr>
              <a:t>？匹配一个字符，</a:t>
            </a:r>
            <a:r>
              <a:rPr lang="en-US" altLang="zh-CN" sz="1800">
                <a:solidFill>
                  <a:schemeClr val="bg1"/>
                </a:solidFill>
              </a:rPr>
              <a:t>*</a:t>
            </a:r>
            <a:r>
              <a:rPr lang="zh-CN" altLang="en-US" sz="1800">
                <a:solidFill>
                  <a:schemeClr val="bg1"/>
                </a:solidFill>
              </a:rPr>
              <a:t>匹配多个字符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  <p:bldP spid="65541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4408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1060450"/>
            <a:ext cx="410527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4" name="Rectangle 9"/>
          <p:cNvSpPr/>
          <p:nvPr/>
        </p:nvSpPr>
        <p:spPr>
          <a:xfrm>
            <a:off x="3779838" y="1050925"/>
            <a:ext cx="720725" cy="13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6565" name="Rectangle 9"/>
          <p:cNvSpPr/>
          <p:nvPr/>
        </p:nvSpPr>
        <p:spPr>
          <a:xfrm>
            <a:off x="1982788" y="3783013"/>
            <a:ext cx="720725" cy="13811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6566" name="线形标注 1 15"/>
          <p:cNvSpPr/>
          <p:nvPr/>
        </p:nvSpPr>
        <p:spPr>
          <a:xfrm>
            <a:off x="685800" y="2794000"/>
            <a:ext cx="2909888" cy="508000"/>
          </a:xfrm>
          <a:prstGeom prst="borderCallout1">
            <a:avLst>
              <a:gd name="adj1" fmla="val 97009"/>
              <a:gd name="adj2" fmla="val 66398"/>
              <a:gd name="adj3" fmla="val 169231"/>
              <a:gd name="adj4" fmla="val 53741"/>
            </a:avLst>
          </a:prstGeom>
          <a:solidFill>
            <a:schemeClr val="bg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>
                <a:solidFill>
                  <a:srgbClr val="FF0000"/>
                </a:solidFill>
              </a:rPr>
              <a:t>选中词汇点击左键，可直接跳转工具书库中查找释义</a:t>
            </a:r>
          </a:p>
        </p:txBody>
      </p:sp>
      <p:sp>
        <p:nvSpPr>
          <p:cNvPr id="66567" name="标题 1"/>
          <p:cNvSpPr txBox="1"/>
          <p:nvPr/>
        </p:nvSpPr>
        <p:spPr>
          <a:xfrm>
            <a:off x="104775" y="142875"/>
            <a:ext cx="5835650" cy="463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b="1"/>
              <a:t>功能</a:t>
            </a:r>
            <a:r>
              <a:rPr lang="en-US" altLang="zh-CN" sz="2500" b="1"/>
              <a:t>4</a:t>
            </a:r>
            <a:r>
              <a:rPr lang="zh-CN" altLang="en-US" sz="2500" b="1"/>
              <a:t>：与阅读器无缝链接</a:t>
            </a:r>
            <a:r>
              <a:rPr lang="en-US" altLang="zh-CN" sz="2500" b="1"/>
              <a:t>——</a:t>
            </a:r>
            <a:r>
              <a:rPr lang="zh-CN" altLang="en-US" sz="2500" b="1">
                <a:solidFill>
                  <a:srgbClr val="FF0000"/>
                </a:solidFill>
              </a:rPr>
              <a:t>划词链接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  <p:bldP spid="665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>
          <a:xfrm>
            <a:off x="7620" y="7620"/>
            <a:ext cx="6967538" cy="596900"/>
          </a:xfrm>
        </p:spPr>
        <p:txBody>
          <a:bodyPr anchor="b"/>
          <a:lstStyle/>
          <a:p>
            <a:r>
              <a:rPr lang="zh-CN" altLang="en-US" dirty="0"/>
              <a:t>现平台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7B9B57-414E-4515-A0D0-79DE1849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" y="604520"/>
            <a:ext cx="9071066" cy="453898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"/>
          <p:cNvPicPr>
            <a:picLocks noChangeAspect="1"/>
          </p:cNvPicPr>
          <p:nvPr/>
        </p:nvPicPr>
        <p:blipFill>
          <a:blip r:embed="rId2"/>
          <a:srcRect b="5000"/>
          <a:stretch>
            <a:fillRect/>
          </a:stretch>
        </p:blipFill>
        <p:spPr>
          <a:xfrm>
            <a:off x="0" y="790575"/>
            <a:ext cx="9144000" cy="435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AutoShape 5"/>
          <p:cNvSpPr/>
          <p:nvPr/>
        </p:nvSpPr>
        <p:spPr>
          <a:xfrm>
            <a:off x="5516563" y="1757363"/>
            <a:ext cx="1949450" cy="492125"/>
          </a:xfrm>
          <a:prstGeom prst="wedgeRoundRectCallout">
            <a:avLst>
              <a:gd name="adj1" fmla="val -125912"/>
              <a:gd name="adj2" fmla="val -16941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>
                <a:solidFill>
                  <a:schemeClr val="bg1"/>
                </a:solidFill>
                <a:latin typeface="Arial" panose="020B0604020202020204" charset="-116"/>
              </a:rPr>
              <a:t>屏幕取词按钮</a:t>
            </a:r>
          </a:p>
        </p:txBody>
      </p:sp>
      <p:sp>
        <p:nvSpPr>
          <p:cNvPr id="67588" name="Rectangle 6"/>
          <p:cNvSpPr/>
          <p:nvPr/>
        </p:nvSpPr>
        <p:spPr>
          <a:xfrm>
            <a:off x="3716338" y="1154113"/>
            <a:ext cx="720725" cy="228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7589" name="Rectangle 7"/>
          <p:cNvSpPr/>
          <p:nvPr/>
        </p:nvSpPr>
        <p:spPr>
          <a:xfrm>
            <a:off x="6011863" y="3003550"/>
            <a:ext cx="2016125" cy="8699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7590" name="标题 1"/>
          <p:cNvSpPr txBox="1"/>
          <p:nvPr/>
        </p:nvSpPr>
        <p:spPr>
          <a:xfrm>
            <a:off x="104775" y="142875"/>
            <a:ext cx="5835650" cy="463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b="1"/>
              <a:t>功能</a:t>
            </a:r>
            <a:r>
              <a:rPr lang="en-US" altLang="zh-CN" sz="2500" b="1"/>
              <a:t>4</a:t>
            </a:r>
            <a:r>
              <a:rPr lang="zh-CN" altLang="en-US" sz="2500" b="1"/>
              <a:t>：与阅读器无缝链接</a:t>
            </a:r>
            <a:r>
              <a:rPr lang="en-US" altLang="zh-CN" sz="2500" b="1"/>
              <a:t>——</a:t>
            </a:r>
            <a:r>
              <a:rPr lang="zh-CN" altLang="en-US" sz="2500" b="1">
                <a:solidFill>
                  <a:srgbClr val="FF0000"/>
                </a:solidFill>
              </a:rPr>
              <a:t>屏幕取词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ldLvl="0" animBg="1"/>
      <p:bldP spid="67588" grpId="0" animBg="1"/>
      <p:bldP spid="6758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/>
          </p:cNvPicPr>
          <p:nvPr/>
        </p:nvPicPr>
        <p:blipFill>
          <a:blip r:embed="rId2"/>
          <a:srcRect b="5000"/>
          <a:stretch>
            <a:fillRect/>
          </a:stretch>
        </p:blipFill>
        <p:spPr>
          <a:xfrm>
            <a:off x="0" y="736600"/>
            <a:ext cx="9144000" cy="440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1" name="Rectangle 8"/>
          <p:cNvSpPr/>
          <p:nvPr/>
        </p:nvSpPr>
        <p:spPr>
          <a:xfrm>
            <a:off x="3735388" y="1114425"/>
            <a:ext cx="647700" cy="2698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68612" name="Text Box 7"/>
          <p:cNvSpPr txBox="1"/>
          <p:nvPr/>
        </p:nvSpPr>
        <p:spPr>
          <a:xfrm>
            <a:off x="781050" y="2571750"/>
            <a:ext cx="3294063" cy="1270000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wrap="square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charset="-116"/>
              </a:rPr>
              <a:t>屏幕取词功能</a:t>
            </a:r>
            <a:endParaRPr lang="en-US" altLang="x-none" sz="18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charset="-116"/>
              </a:rPr>
              <a:t>以光标为中心前后自动取词</a:t>
            </a:r>
            <a:endParaRPr lang="en-US" altLang="x-none" sz="18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charset="-116"/>
              </a:rPr>
              <a:t>词典与文献学科类型对应</a:t>
            </a:r>
          </a:p>
        </p:txBody>
      </p:sp>
      <p:sp>
        <p:nvSpPr>
          <p:cNvPr id="68613" name="标题 1"/>
          <p:cNvSpPr txBox="1"/>
          <p:nvPr/>
        </p:nvSpPr>
        <p:spPr>
          <a:xfrm>
            <a:off x="104775" y="142875"/>
            <a:ext cx="6483350" cy="463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/>
              <a:t>功能</a:t>
            </a:r>
            <a:r>
              <a:rPr lang="en-US" altLang="zh-CN" sz="2800" b="1"/>
              <a:t>4</a:t>
            </a:r>
            <a:r>
              <a:rPr lang="zh-CN" altLang="en-US" sz="2800" b="1"/>
              <a:t>：与阅读器无缝链接</a:t>
            </a:r>
            <a:r>
              <a:rPr lang="en-US" altLang="zh-CN" sz="2800" b="1"/>
              <a:t>——</a:t>
            </a:r>
            <a:r>
              <a:rPr lang="zh-CN" altLang="en-US" sz="2800" b="1">
                <a:solidFill>
                  <a:srgbClr val="FF0000"/>
                </a:solidFill>
              </a:rPr>
              <a:t>屏幕取词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412750"/>
            <a:ext cx="8829675" cy="4591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844550"/>
            <a:ext cx="8964613" cy="421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9" name="Text Box 3"/>
          <p:cNvSpPr txBox="1"/>
          <p:nvPr/>
        </p:nvSpPr>
        <p:spPr>
          <a:xfrm>
            <a:off x="107950" y="0"/>
            <a:ext cx="8785225" cy="614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>
                <a:latin typeface="Arial" panose="020B0604020202020204" charset="-116"/>
              </a:rPr>
              <a:t>（</a:t>
            </a:r>
            <a:r>
              <a:rPr lang="en-US" altLang="zh-CN" sz="2400" b="1">
                <a:latin typeface="Arial" panose="020B0604020202020204" charset="-116"/>
              </a:rPr>
              <a:t>2</a:t>
            </a:r>
            <a:r>
              <a:rPr lang="zh-CN" altLang="en-US" sz="2400" b="1">
                <a:latin typeface="Arial" panose="020B0604020202020204" charset="-116"/>
              </a:rPr>
              <a:t>）写综述时，想知道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charset="-116"/>
              </a:rPr>
              <a:t>国外进展</a:t>
            </a:r>
            <a:r>
              <a:rPr lang="zh-CN" altLang="en-US" sz="2400" b="1">
                <a:latin typeface="Arial" panose="020B0604020202020204" charset="-116"/>
              </a:rPr>
              <a:t>，如国外现代农业及水肥一体化技术的应用情况。</a:t>
            </a:r>
            <a:r>
              <a:rPr lang="zh-CN" altLang="en-US" sz="2400" b="1">
                <a:solidFill>
                  <a:srgbClr val="F97C27"/>
                </a:solidFill>
                <a:latin typeface="Arial" panose="020B0604020202020204" charset="-116"/>
              </a:rPr>
              <a:t>怎么办？</a:t>
            </a:r>
            <a:r>
              <a:rPr lang="en-US" altLang="zh-CN" sz="2400" b="1">
                <a:solidFill>
                  <a:srgbClr val="F97C27"/>
                </a:solidFill>
                <a:latin typeface="Arial" panose="020B0604020202020204" charset="-116"/>
              </a:rPr>
              <a:t>——</a:t>
            </a:r>
            <a:r>
              <a:rPr lang="zh-CN" altLang="en-US" sz="2400" b="1">
                <a:solidFill>
                  <a:srgbClr val="F97C27"/>
                </a:solidFill>
                <a:latin typeface="Arial" panose="020B0604020202020204" charset="-116"/>
              </a:rPr>
              <a:t>外文文献</a:t>
            </a:r>
          </a:p>
        </p:txBody>
      </p:sp>
      <p:sp>
        <p:nvSpPr>
          <p:cNvPr id="70660" name="AutoShape 3"/>
          <p:cNvSpPr/>
          <p:nvPr/>
        </p:nvSpPr>
        <p:spPr>
          <a:xfrm>
            <a:off x="4344988" y="2212975"/>
            <a:ext cx="4332287" cy="704850"/>
          </a:xfrm>
          <a:prstGeom prst="wedgeRoundRectCallout">
            <a:avLst>
              <a:gd name="adj1" fmla="val -68315"/>
              <a:gd name="adj2" fmla="val 165144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charset="-116"/>
              </a:rPr>
              <a:t>快速获取外文文献，了解国外</a:t>
            </a: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charset="-116"/>
              </a:rPr>
              <a:t>同行研究热点</a:t>
            </a:r>
          </a:p>
        </p:txBody>
      </p:sp>
      <p:pic>
        <p:nvPicPr>
          <p:cNvPr id="7066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1546225"/>
            <a:ext cx="6481763" cy="309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2" name="AutoShape 3"/>
          <p:cNvSpPr/>
          <p:nvPr/>
        </p:nvSpPr>
        <p:spPr>
          <a:xfrm>
            <a:off x="4343400" y="4030663"/>
            <a:ext cx="4332288" cy="922337"/>
          </a:xfrm>
          <a:prstGeom prst="wedgeRoundRectCallout">
            <a:avLst>
              <a:gd name="adj1" fmla="val -62000"/>
              <a:gd name="adj2" fmla="val 4431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charset="-116"/>
              </a:rPr>
              <a:t>外文合作数据库</a:t>
            </a: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charset="-116"/>
              </a:rPr>
              <a:t>  </a:t>
            </a:r>
            <a:r>
              <a:rPr lang="en-US" altLang="x-none" sz="1800" b="1" dirty="0">
                <a:solidFill>
                  <a:schemeClr val="bg1"/>
                </a:solidFill>
                <a:latin typeface="Arial" panose="020B0604020202020204" charset="-116"/>
              </a:rPr>
              <a:t>--</a:t>
            </a:r>
            <a:r>
              <a:rPr lang="zh-CN" altLang="en-US" sz="1800" b="1" dirty="0">
                <a:solidFill>
                  <a:schemeClr val="bg1"/>
                </a:solidFill>
                <a:latin typeface="Arial" panose="020B0604020202020204" charset="-116"/>
              </a:rPr>
              <a:t>跨国界遴选同步信息资源</a:t>
            </a:r>
            <a:endParaRPr lang="en-US" altLang="x-none" sz="18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charset="-116"/>
              </a:rPr>
              <a:t>免费正版题录信息，跳转原库提供下载！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ldLvl="0" animBg="1"/>
      <p:bldP spid="70662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113"/>
            <a:ext cx="9144000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Rectangle 3"/>
          <p:cNvSpPr/>
          <p:nvPr/>
        </p:nvSpPr>
        <p:spPr>
          <a:xfrm>
            <a:off x="6300788" y="1276350"/>
            <a:ext cx="2376487" cy="5397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标题 1"/>
          <p:cNvSpPr>
            <a:spLocks noGrp="1"/>
          </p:cNvSpPr>
          <p:nvPr>
            <p:ph type="title"/>
          </p:nvPr>
        </p:nvSpPr>
        <p:spPr>
          <a:xfrm>
            <a:off x="1403350" y="195263"/>
            <a:ext cx="6337300" cy="368300"/>
          </a:xfrm>
        </p:spPr>
        <p:txBody>
          <a:bodyPr vert="horz" wrap="square" anchor="t"/>
          <a:lstStyle/>
          <a:p>
            <a:pPr lvl="0" eaLnBrk="1" hangingPunct="1"/>
            <a:r>
              <a:rPr lang="zh-CN" altLang="en-US" sz="2800" dirty="0">
                <a:latin typeface="楷体" panose="02010609060101010101" pitchFamily="1" charset="-122"/>
                <a:ea typeface="楷体" panose="02010609060101010101" pitchFamily="1" charset="-122"/>
              </a:rPr>
              <a:t>还能免费获取外文全文</a:t>
            </a:r>
            <a:r>
              <a:rPr lang="en-US" altLang="x-none" sz="2800" dirty="0">
                <a:latin typeface="楷体" panose="02010609060101010101" pitchFamily="1" charset="-122"/>
                <a:ea typeface="楷体" panose="02010609060101010101" pitchFamily="1" charset="-122"/>
              </a:rPr>
              <a:t>---</a:t>
            </a:r>
            <a:r>
              <a:rPr lang="en-US" altLang="x-none" sz="2800" dirty="0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OA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资源</a:t>
            </a:r>
          </a:p>
        </p:txBody>
      </p:sp>
      <p:pic>
        <p:nvPicPr>
          <p:cNvPr id="72707" name="Picture 7" descr="d:\Documents and Settings\Administrator\Desktop\201303\拼图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844550"/>
            <a:ext cx="2339975" cy="2212975"/>
          </a:xfrm>
        </p:spPr>
      </p:pic>
      <p:pic>
        <p:nvPicPr>
          <p:cNvPr id="7270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75" y="1243013"/>
            <a:ext cx="6804025" cy="3900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9" name="AutoShape 3"/>
          <p:cNvSpPr/>
          <p:nvPr/>
        </p:nvSpPr>
        <p:spPr>
          <a:xfrm>
            <a:off x="6156325" y="3057525"/>
            <a:ext cx="2987675" cy="755650"/>
          </a:xfrm>
          <a:prstGeom prst="wedgeRoundRectCallout">
            <a:avLst>
              <a:gd name="adj1" fmla="val -69949"/>
              <a:gd name="adj2" fmla="val -47338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点击来源数据库，选择</a:t>
            </a:r>
            <a:r>
              <a:rPr lang="en-US" altLang="x-none" sz="1600" b="1" dirty="0">
                <a:solidFill>
                  <a:schemeClr val="bg1"/>
                </a:solidFill>
                <a:latin typeface="Arial" panose="020B0604020202020204" charset="-116"/>
              </a:rPr>
              <a:t>OA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类数据</a:t>
            </a:r>
            <a:endParaRPr lang="en-US" altLang="x-none" sz="16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库，即可使用</a:t>
            </a:r>
            <a:r>
              <a:rPr lang="en-US" altLang="x-none" sz="1600" b="1" dirty="0">
                <a:solidFill>
                  <a:schemeClr val="bg1"/>
                </a:solidFill>
                <a:latin typeface="Arial" panose="020B0604020202020204" charset="-116"/>
              </a:rPr>
              <a:t>OA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资源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标题 1"/>
          <p:cNvSpPr>
            <a:spLocks noGrp="1"/>
          </p:cNvSpPr>
          <p:nvPr/>
        </p:nvSpPr>
        <p:spPr>
          <a:xfrm>
            <a:off x="4873625" y="1336675"/>
            <a:ext cx="4105275" cy="642938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 lIns="90170" tIns="46990" rIns="90170" bIns="46990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914400" lvl="0" indent="-914400" algn="ctr">
              <a:spcBef>
                <a:spcPct val="0"/>
              </a:spcBef>
              <a:buNone/>
            </a:pPr>
            <a:r>
              <a:rPr lang="zh-CN" altLang="en-US" sz="1800" b="1" dirty="0">
                <a:latin typeface="楷体" panose="02010609060101010101" pitchFamily="1" charset="-122"/>
                <a:ea typeface="楷体" panose="02010609060101010101" pitchFamily="1" charset="-122"/>
                <a:sym typeface="Calibri" panose="020F0502020204030204" pitchFamily="2" charset="-128"/>
              </a:rPr>
              <a:t>中国年鉴网络出版总库</a:t>
            </a:r>
            <a:endParaRPr lang="en-US" altLang="x-none" sz="1800" b="1" dirty="0">
              <a:latin typeface="楷体" panose="02010609060101010101" pitchFamily="1" charset="-122"/>
              <a:ea typeface="楷体" panose="02010609060101010101" pitchFamily="1" charset="-122"/>
              <a:sym typeface="Calibri" panose="020F0502020204030204" pitchFamily="2" charset="-128"/>
            </a:endParaRPr>
          </a:p>
          <a:p>
            <a:pPr marL="914400" lvl="0" indent="-914400" algn="ctr">
              <a:spcBef>
                <a:spcPct val="0"/>
              </a:spcBef>
              <a:buNone/>
            </a:pPr>
            <a:r>
              <a:rPr lang="en-US" altLang="x-none" sz="1800" dirty="0">
                <a:latin typeface="宋体" panose="02010600030101010101" pitchFamily="2" charset="-122"/>
                <a:sym typeface="Calibri" panose="020F0502020204030204" pitchFamily="2" charset="-128"/>
              </a:rPr>
              <a:t>---</a:t>
            </a:r>
            <a:r>
              <a:rPr lang="zh-CN" altLang="en-US" sz="1800" dirty="0">
                <a:latin typeface="宋体" panose="02010600030101010101" pitchFamily="2" charset="-122"/>
                <a:sym typeface="Calibri" panose="020F0502020204030204" pitchFamily="2" charset="-128"/>
              </a:rPr>
              <a:t>深入挖掘历史资料，获取事实依据</a:t>
            </a:r>
            <a:endParaRPr lang="zh-CN" altLang="en-US" sz="1800" b="1" dirty="0">
              <a:latin typeface="宋体" panose="02010600030101010101" pitchFamily="2" charset="-122"/>
              <a:sym typeface="Calibri" panose="020F0502020204030204" pitchFamily="2" charset="-128"/>
            </a:endParaRPr>
          </a:p>
        </p:txBody>
      </p:sp>
      <p:pic>
        <p:nvPicPr>
          <p:cNvPr id="73731" name="Picture 5" descr="d:\Documents and Settings\Administrator\Desktop\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" y="1336675"/>
            <a:ext cx="8909685" cy="372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2" name="矩形 3"/>
          <p:cNvSpPr/>
          <p:nvPr/>
        </p:nvSpPr>
        <p:spPr>
          <a:xfrm>
            <a:off x="1692275" y="2193925"/>
            <a:ext cx="433388" cy="21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3733" name="Text Box 5"/>
          <p:cNvSpPr txBox="1"/>
          <p:nvPr/>
        </p:nvSpPr>
        <p:spPr>
          <a:xfrm>
            <a:off x="-25400" y="0"/>
            <a:ext cx="8269288" cy="895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latin typeface="Arial" panose="020B0604020202020204" charset="-116"/>
              </a:rPr>
              <a:t>（3）论文写作中，想知道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事实</a:t>
            </a:r>
            <a:r>
              <a:rPr lang="zh-CN" altLang="en-US" sz="2400" b="1" dirty="0">
                <a:latin typeface="Arial" panose="020B0604020202020204" charset="-116"/>
              </a:rPr>
              <a:t>类资源，如</a:t>
            </a:r>
            <a:endParaRPr lang="en-US" altLang="x-none" sz="2400" b="1" dirty="0">
              <a:latin typeface="Arial" panose="020B0604020202020204" charset="-116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97C27"/>
                </a:solidFill>
                <a:latin typeface="Arial" panose="020B0604020202020204" charset="-116"/>
              </a:rPr>
              <a:t>怎么办？——年鉴</a:t>
            </a:r>
            <a:endParaRPr lang="zh-CN" altLang="en-US" sz="1800" dirty="0">
              <a:latin typeface="Arial" panose="020B0604020202020204" charset="-116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974090"/>
            <a:ext cx="8910320" cy="408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bldLvl="0" animBg="1"/>
      <p:bldP spid="73732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标题 1"/>
          <p:cNvSpPr>
            <a:spLocks noGrp="1"/>
          </p:cNvSpPr>
          <p:nvPr/>
        </p:nvSpPr>
        <p:spPr>
          <a:xfrm>
            <a:off x="180975" y="44450"/>
            <a:ext cx="8712200" cy="863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914400" lvl="0" indent="-914400">
              <a:spcBef>
                <a:spcPct val="0"/>
              </a:spcBef>
              <a:buNone/>
            </a:pP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功能</a:t>
            </a:r>
            <a:r>
              <a:rPr lang="en-US" altLang="x-none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1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：</a:t>
            </a:r>
            <a:r>
              <a:rPr lang="zh-CN" altLang="en-US" sz="2500" b="1" dirty="0">
                <a:solidFill>
                  <a:srgbClr val="FF0000"/>
                </a:solidFill>
                <a:latin typeface="宋体" panose="02010600030101010101" pitchFamily="2" charset="-122"/>
                <a:sym typeface="Calibri" panose="020F0502020204030204" pitchFamily="2" charset="-128"/>
              </a:rPr>
              <a:t>条目检索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，</a:t>
            </a:r>
            <a:r>
              <a:rPr lang="zh-CN" altLang="en-US" sz="2500" b="1" dirty="0">
                <a:latin typeface="宋体" panose="02010600030101010101" pitchFamily="2" charset="-122"/>
                <a:sym typeface="+mn-ea"/>
              </a:rPr>
              <a:t>各类资料一网打获</a:t>
            </a:r>
            <a:endParaRPr lang="zh-CN" altLang="en-US" sz="2500" b="1" dirty="0">
              <a:latin typeface="宋体" panose="02010600030101010101" pitchFamily="2" charset="-122"/>
              <a:sym typeface="Calibri" panose="020F0502020204030204" pitchFamily="2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" y="804545"/>
            <a:ext cx="8671560" cy="4182110"/>
          </a:xfrm>
          <a:prstGeom prst="rect">
            <a:avLst/>
          </a:prstGeom>
        </p:spPr>
      </p:pic>
      <p:sp>
        <p:nvSpPr>
          <p:cNvPr id="64521" name="线形标注 1 2"/>
          <p:cNvSpPr/>
          <p:nvPr/>
        </p:nvSpPr>
        <p:spPr>
          <a:xfrm>
            <a:off x="2697163" y="1900555"/>
            <a:ext cx="3132137" cy="593725"/>
          </a:xfrm>
          <a:prstGeom prst="borderCallout1">
            <a:avLst>
              <a:gd name="adj1" fmla="val 14431"/>
              <a:gd name="adj2" fmla="val -2431"/>
              <a:gd name="adj3" fmla="val 81764"/>
              <a:gd name="adj4" fmla="val -33301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1">
                <a:solidFill>
                  <a:schemeClr val="bg1"/>
                </a:solidFill>
              </a:rPr>
              <a:t>将检索结果按照条目类型、年鉴名称、省份进行分类。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80975" y="1767205"/>
            <a:ext cx="1446530" cy="321945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568325"/>
            <a:ext cx="9122410" cy="4577080"/>
          </a:xfrm>
          <a:prstGeom prst="rect">
            <a:avLst/>
          </a:prstGeom>
        </p:spPr>
      </p:pic>
      <p:sp>
        <p:nvSpPr>
          <p:cNvPr id="75778" name="TextBox 2"/>
          <p:cNvSpPr txBox="1"/>
          <p:nvPr/>
        </p:nvSpPr>
        <p:spPr>
          <a:xfrm>
            <a:off x="215900" y="-98425"/>
            <a:ext cx="8712200" cy="8620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914400" lvl="0" indent="-914400">
              <a:spcBef>
                <a:spcPct val="0"/>
              </a:spcBef>
              <a:buNone/>
            </a:pPr>
            <a:r>
              <a:rPr lang="zh-CN" altLang="en-US" sz="2500" b="1" dirty="0">
                <a:latin typeface="宋体" panose="02010600030101010101" pitchFamily="2" charset="-122"/>
              </a:rPr>
              <a:t>功能</a:t>
            </a:r>
            <a:r>
              <a:rPr lang="en-US" altLang="x-none" sz="2500" b="1" dirty="0">
                <a:latin typeface="宋体" panose="02010600030101010101" pitchFamily="2" charset="-122"/>
              </a:rPr>
              <a:t>2</a:t>
            </a:r>
            <a:r>
              <a:rPr lang="zh-CN" altLang="en-US" sz="2500" b="1" dirty="0">
                <a:latin typeface="宋体" panose="02010600030101010101" pitchFamily="2" charset="-122"/>
              </a:rPr>
              <a:t>：</a:t>
            </a:r>
            <a:r>
              <a:rPr lang="zh-CN" altLang="en-US" sz="2500" b="1" dirty="0">
                <a:solidFill>
                  <a:srgbClr val="FF0000"/>
                </a:solidFill>
                <a:latin typeface="宋体" panose="02010600030101010101" pitchFamily="2" charset="-122"/>
                <a:cs typeface="+mn-ea"/>
              </a:rPr>
              <a:t>分类导航</a:t>
            </a:r>
            <a:r>
              <a:rPr lang="zh-CN" altLang="en-US" sz="2500" b="1" dirty="0">
                <a:latin typeface="宋体" panose="02010600030101010101" pitchFamily="2" charset="-122"/>
              </a:rPr>
              <a:t>，查看某一年份年鉴信息</a:t>
            </a:r>
          </a:p>
        </p:txBody>
      </p:sp>
      <p:sp>
        <p:nvSpPr>
          <p:cNvPr id="75780" name="Rectangle 7"/>
          <p:cNvSpPr/>
          <p:nvPr/>
        </p:nvSpPr>
        <p:spPr>
          <a:xfrm>
            <a:off x="10795" y="568325"/>
            <a:ext cx="1356995" cy="457644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75781" name="线形标注 1 5"/>
          <p:cNvSpPr/>
          <p:nvPr/>
        </p:nvSpPr>
        <p:spPr>
          <a:xfrm>
            <a:off x="3927475" y="3711575"/>
            <a:ext cx="3143250" cy="801688"/>
          </a:xfrm>
          <a:prstGeom prst="borderCallout1">
            <a:avLst>
              <a:gd name="adj1" fmla="val 14241"/>
              <a:gd name="adj2" fmla="val -2426"/>
              <a:gd name="adj3" fmla="val -3718"/>
              <a:gd name="adj4" fmla="val -72565"/>
            </a:avLst>
          </a:prstGeom>
          <a:solidFill>
            <a:schemeClr val="accent1">
              <a:alpha val="100000"/>
            </a:schemeClr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通过分类导航，可以了解各个类型的年鉴。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bldLvl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矩形 4"/>
          <p:cNvSpPr/>
          <p:nvPr/>
        </p:nvSpPr>
        <p:spPr>
          <a:xfrm>
            <a:off x="144463" y="33338"/>
            <a:ext cx="8820150" cy="6461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功能</a:t>
            </a:r>
            <a:r>
              <a:rPr lang="en-US" altLang="zh-CN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3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：通过</a:t>
            </a:r>
            <a:r>
              <a:rPr lang="zh-CN" altLang="en-US" sz="2500" b="1" dirty="0">
                <a:solidFill>
                  <a:srgbClr val="FF0000"/>
                </a:solidFill>
                <a:latin typeface="宋体" panose="02010600030101010101" pitchFamily="2" charset="-122"/>
                <a:sym typeface="Calibri" panose="020F0502020204030204" pitchFamily="2" charset="-128"/>
              </a:rPr>
              <a:t>行业导航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，了解某一行业、领域的相关资料，例如点击矿产类</a:t>
            </a:r>
            <a:r>
              <a:rPr lang="en-US" altLang="zh-CN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---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石油</a:t>
            </a:r>
          </a:p>
        </p:txBody>
      </p:sp>
      <p:pic>
        <p:nvPicPr>
          <p:cNvPr id="77827" name="图片 778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4176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8" name="矩形 3"/>
          <p:cNvSpPr/>
          <p:nvPr/>
        </p:nvSpPr>
        <p:spPr>
          <a:xfrm>
            <a:off x="5514975" y="1879600"/>
            <a:ext cx="981075" cy="34766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77829" name="图片 778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4262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0" name="矩形 3"/>
          <p:cNvSpPr/>
          <p:nvPr/>
        </p:nvSpPr>
        <p:spPr>
          <a:xfrm>
            <a:off x="6133465" y="2324100"/>
            <a:ext cx="1592580" cy="74739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" y="-3810"/>
            <a:ext cx="8519160" cy="503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ldLvl="0" animBg="1"/>
      <p:bldP spid="778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义务教育DOAJ资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458470"/>
            <a:ext cx="9144000" cy="4685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文本框 12293"/>
          <p:cNvSpPr txBox="1"/>
          <p:nvPr/>
        </p:nvSpPr>
        <p:spPr>
          <a:xfrm>
            <a:off x="7383780" y="1075690"/>
            <a:ext cx="1748790" cy="398780"/>
          </a:xfrm>
          <a:prstGeom prst="rect">
            <a:avLst/>
          </a:prstGeom>
          <a:solidFill>
            <a:schemeClr val="bg1">
              <a:alpha val="100000"/>
            </a:schemeClr>
          </a:solidFill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170" tIns="46990" rIns="90170" bIns="46990">
            <a:spAutoFit/>
          </a:bodyPr>
          <a:lstStyle/>
          <a:p>
            <a:pPr lvl="0" algn="l" eaLnBrk="1" latinLnBrk="0" hangingPunct="1"/>
            <a:r>
              <a:rPr lang="zh-CN" altLang="zh-CN" sz="2000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旧版检索结果</a:t>
            </a:r>
          </a:p>
        </p:txBody>
      </p:sp>
      <p:sp>
        <p:nvSpPr>
          <p:cNvPr id="12292" name="矩形 12291"/>
          <p:cNvSpPr/>
          <p:nvPr/>
        </p:nvSpPr>
        <p:spPr>
          <a:xfrm>
            <a:off x="215900" y="1771650"/>
            <a:ext cx="8712835" cy="2870835"/>
          </a:xfrm>
          <a:prstGeom prst="rect">
            <a:avLst/>
          </a:prstGeom>
          <a:noFill/>
          <a:ln w="31750" cap="flat" cmpd="sng">
            <a:solidFill>
              <a:srgbClr val="339966"/>
            </a:solidFill>
            <a:prstDash val="dash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4290" y="458470"/>
            <a:ext cx="9044305" cy="4443095"/>
            <a:chOff x="212" y="544"/>
            <a:chExt cx="14243" cy="6997"/>
          </a:xfrm>
        </p:grpSpPr>
        <p:pic>
          <p:nvPicPr>
            <p:cNvPr id="4" name="图片 3" descr="QQ截图201703071353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" y="544"/>
              <a:ext cx="14007" cy="699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1701" y="1880"/>
              <a:ext cx="2754" cy="628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9525" cap="flat" cmpd="sng">
              <a:solidFill>
                <a:schemeClr val="bg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90170" tIns="46990" rIns="90170" bIns="46990">
              <a:spAutoFit/>
            </a:bodyPr>
            <a:lstStyle/>
            <a:p>
              <a:pPr lvl="0" algn="l" eaLnBrk="1" latinLnBrk="0" hangingPunct="1"/>
              <a:r>
                <a:rPr lang="zh-CN" altLang="zh-CN" sz="2000" b="1" dirty="0">
                  <a:solidFill>
                    <a:schemeClr val="accent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新版检索结果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40" y="2790"/>
              <a:ext cx="13721" cy="4521"/>
            </a:xfrm>
            <a:prstGeom prst="rect">
              <a:avLst/>
            </a:prstGeom>
            <a:noFill/>
            <a:ln w="31750" cap="flat" cmpd="sng">
              <a:solidFill>
                <a:srgbClr val="339966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095"/>
            <a:ext cx="9076690" cy="4636770"/>
          </a:xfrm>
          <a:prstGeom prst="rect">
            <a:avLst/>
          </a:prstGeom>
        </p:spPr>
      </p:pic>
      <p:sp>
        <p:nvSpPr>
          <p:cNvPr id="78852" name="矩形 4"/>
          <p:cNvSpPr/>
          <p:nvPr/>
        </p:nvSpPr>
        <p:spPr>
          <a:xfrm>
            <a:off x="253365" y="923290"/>
            <a:ext cx="2733040" cy="1619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8853" name="线形标注 1 5"/>
          <p:cNvSpPr/>
          <p:nvPr/>
        </p:nvSpPr>
        <p:spPr>
          <a:xfrm>
            <a:off x="5531485" y="3543300"/>
            <a:ext cx="3288665" cy="425450"/>
          </a:xfrm>
          <a:prstGeom prst="borderCallout1">
            <a:avLst>
              <a:gd name="adj1" fmla="val 44626"/>
              <a:gd name="adj2" fmla="val -1822"/>
              <a:gd name="adj3" fmla="val -108208"/>
              <a:gd name="adj4" fmla="val -79996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>
                <a:solidFill>
                  <a:srgbClr val="FF0000"/>
                </a:solidFill>
              </a:rPr>
              <a:t>利用知网节，找到更多资料</a:t>
            </a:r>
          </a:p>
        </p:txBody>
      </p:sp>
      <p:sp>
        <p:nvSpPr>
          <p:cNvPr id="78854" name="矩形 6"/>
          <p:cNvSpPr/>
          <p:nvPr/>
        </p:nvSpPr>
        <p:spPr>
          <a:xfrm>
            <a:off x="137795" y="2892425"/>
            <a:ext cx="2405380" cy="26987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8855" name="线形标注 1 7"/>
          <p:cNvSpPr/>
          <p:nvPr/>
        </p:nvSpPr>
        <p:spPr>
          <a:xfrm>
            <a:off x="4597400" y="1250950"/>
            <a:ext cx="4107180" cy="425450"/>
          </a:xfrm>
          <a:prstGeom prst="borderCallout1">
            <a:avLst>
              <a:gd name="adj1" fmla="val 44653"/>
              <a:gd name="adj2" fmla="val -583"/>
              <a:gd name="adj3" fmla="val -56567"/>
              <a:gd name="adj4" fmla="val -41426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>
                <a:solidFill>
                  <a:srgbClr val="FF0000"/>
                </a:solidFill>
              </a:rPr>
              <a:t>利用知网节，发现不同年份的相关资料</a:t>
            </a:r>
          </a:p>
        </p:txBody>
      </p:sp>
      <p:sp>
        <p:nvSpPr>
          <p:cNvPr id="78856" name="矩形 2"/>
          <p:cNvSpPr/>
          <p:nvPr/>
        </p:nvSpPr>
        <p:spPr>
          <a:xfrm>
            <a:off x="0" y="34925"/>
            <a:ext cx="9144000" cy="6461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功能</a:t>
            </a:r>
            <a:r>
              <a:rPr lang="en-US" altLang="x-none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5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：利用</a:t>
            </a:r>
            <a:r>
              <a:rPr lang="zh-CN" altLang="en-US" sz="2500" b="1" dirty="0">
                <a:solidFill>
                  <a:srgbClr val="FF0000"/>
                </a:solidFill>
                <a:latin typeface="宋体" panose="02010600030101010101" pitchFamily="2" charset="-122"/>
                <a:sym typeface="Calibri" panose="020F0502020204030204" pitchFamily="2" charset="-128"/>
              </a:rPr>
              <a:t>知网节</a:t>
            </a:r>
            <a:r>
              <a:rPr lang="zh-CN" altLang="en-US" sz="2500" b="1" dirty="0">
                <a:latin typeface="宋体" panose="02010600030101010101" pitchFamily="2" charset="-122"/>
                <a:sym typeface="Calibri" panose="020F0502020204030204" pitchFamily="2" charset="-128"/>
              </a:rPr>
              <a:t>找到更多资料，例如该地的节水工程条件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" y="1106170"/>
            <a:ext cx="8761730" cy="3996690"/>
          </a:xfrm>
          <a:prstGeom prst="rect">
            <a:avLst/>
          </a:prstGeom>
        </p:spPr>
      </p:pic>
      <p:sp>
        <p:nvSpPr>
          <p:cNvPr id="101378" name="Text Box 7"/>
          <p:cNvSpPr txBox="1"/>
          <p:nvPr/>
        </p:nvSpPr>
        <p:spPr>
          <a:xfrm>
            <a:off x="107950" y="88900"/>
            <a:ext cx="8785225" cy="895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latin typeface="Arial" panose="020B0604020202020204" charset="-116"/>
              </a:rPr>
              <a:t>（5）论文撰写中，想找一些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charset="-116"/>
              </a:rPr>
              <a:t>专业图片</a:t>
            </a:r>
            <a:r>
              <a:rPr lang="zh-CN" altLang="en-US" sz="2400" b="1" dirty="0">
                <a:latin typeface="Arial" panose="020B0604020202020204" charset="-116"/>
              </a:rPr>
              <a:t>？如“石油勘探”</a:t>
            </a:r>
            <a:r>
              <a:rPr lang="zh-CN" altLang="en-US" sz="1800" b="1" dirty="0">
                <a:latin typeface="楷体" panose="02010609060101010101" pitchFamily="1" charset="-122"/>
                <a:ea typeface="楷体" panose="02010609060101010101" pitchFamily="1" charset="-122"/>
              </a:rPr>
              <a:t>还在百度吗？你</a:t>
            </a:r>
            <a:r>
              <a:rPr lang="en-US" altLang="x-none" sz="1800" b="1" dirty="0">
                <a:latin typeface="楷体" panose="02010609060101010101" pitchFamily="1" charset="-122"/>
                <a:ea typeface="楷体" panose="02010609060101010101" pitchFamily="1" charset="-122"/>
              </a:rPr>
              <a:t>out</a:t>
            </a:r>
            <a:r>
              <a:rPr lang="zh-CN" altLang="en-US" sz="1800" b="1" dirty="0">
                <a:latin typeface="楷体" panose="02010609060101010101" pitchFamily="1" charset="-122"/>
                <a:ea typeface="楷体" panose="02010609060101010101" pitchFamily="1" charset="-122"/>
              </a:rPr>
              <a:t>了！！</a:t>
            </a:r>
            <a:r>
              <a:rPr lang="zh-CN" altLang="en-US" sz="2400" b="1" dirty="0">
                <a:solidFill>
                  <a:srgbClr val="F97C27"/>
                </a:solidFill>
                <a:latin typeface="Arial" panose="020B0604020202020204" charset="-116"/>
              </a:rPr>
              <a:t>怎么办？——图片</a:t>
            </a:r>
            <a:endParaRPr lang="zh-CN" altLang="en-US" sz="1800" dirty="0">
              <a:latin typeface="Arial" panose="020B0604020202020204" charset="-116"/>
            </a:endParaRPr>
          </a:p>
        </p:txBody>
      </p:sp>
      <p:sp>
        <p:nvSpPr>
          <p:cNvPr id="101380" name="AutoShape 3"/>
          <p:cNvSpPr/>
          <p:nvPr/>
        </p:nvSpPr>
        <p:spPr>
          <a:xfrm>
            <a:off x="3924300" y="3785870"/>
            <a:ext cx="4479925" cy="1096010"/>
          </a:xfrm>
          <a:prstGeom prst="wedgeRoundRectCallout">
            <a:avLst>
              <a:gd name="adj1" fmla="val -65449"/>
              <a:gd name="adj2" fmla="val -61727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charset="-116"/>
              </a:rPr>
              <a:t>学术图片库</a:t>
            </a: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  </a:t>
            </a:r>
            <a:r>
              <a:rPr lang="en-US" altLang="x-none" sz="1600" b="1" dirty="0">
                <a:solidFill>
                  <a:schemeClr val="bg1"/>
                </a:solidFill>
                <a:latin typeface="Arial" panose="020B0604020202020204" charset="-116"/>
              </a:rPr>
              <a:t>—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提供有出处来源的权威学术图片，</a:t>
            </a:r>
            <a:endParaRPr lang="en-US" altLang="x-none" sz="16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用以丰富学术研究素材，</a:t>
            </a:r>
            <a:endParaRPr lang="en-US" altLang="x-none" sz="16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作为绘图参照、形象化学术研究</a:t>
            </a:r>
          </a:p>
        </p:txBody>
      </p:sp>
      <p:sp>
        <p:nvSpPr>
          <p:cNvPr id="101381" name="TextBox 4"/>
          <p:cNvSpPr txBox="1"/>
          <p:nvPr/>
        </p:nvSpPr>
        <p:spPr>
          <a:xfrm>
            <a:off x="2477135" y="984250"/>
            <a:ext cx="3783330" cy="39306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bldLvl="0" animBg="1"/>
      <p:bldP spid="101381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2"/>
          <p:cNvSpPr txBox="1"/>
          <p:nvPr/>
        </p:nvSpPr>
        <p:spPr>
          <a:xfrm>
            <a:off x="1982788" y="196850"/>
            <a:ext cx="5473700" cy="865188"/>
          </a:xfrm>
          <a:prstGeom prst="rect">
            <a:avLst/>
          </a:prstGeom>
          <a:solidFill>
            <a:srgbClr val="339966">
              <a:alpha val="100000"/>
            </a:srgbClr>
          </a:solidFill>
          <a:ln w="9525">
            <a:noFill/>
          </a:ln>
        </p:spPr>
        <p:txBody>
          <a:bodyPr lIns="90170" tIns="46990" rIns="90170" bIns="46990"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2800" b="1" dirty="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CNKI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学术图片库</a:t>
            </a:r>
            <a:endParaRPr lang="en-US" altLang="x-none" sz="2800" b="1" dirty="0">
              <a:solidFill>
                <a:schemeClr val="bg1"/>
              </a:solidFill>
              <a:latin typeface="楷体" panose="02010609060101010101" pitchFamily="1" charset="-122"/>
              <a:ea typeface="楷体" panose="02010609060101010101" pitchFamily="1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x-none" sz="1800" dirty="0">
                <a:solidFill>
                  <a:schemeClr val="bg1"/>
                </a:solidFill>
                <a:latin typeface="Arial" panose="020B0604020202020204" charset="-116"/>
              </a:rPr>
              <a:t>---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charset="-116"/>
              </a:rPr>
              <a:t>更专业、针对性强的图片检索功能</a:t>
            </a:r>
          </a:p>
        </p:txBody>
      </p:sp>
      <p:pic>
        <p:nvPicPr>
          <p:cNvPr id="10240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66813"/>
            <a:ext cx="7905750" cy="3511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5" name="标题 1"/>
          <p:cNvSpPr txBox="1"/>
          <p:nvPr/>
        </p:nvSpPr>
        <p:spPr>
          <a:xfrm>
            <a:off x="395288" y="195263"/>
            <a:ext cx="7345362" cy="3683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b="1" dirty="0">
                <a:latin typeface="宋体" panose="02010600030101010101" pitchFamily="2" charset="-122"/>
              </a:rPr>
              <a:t>功能</a:t>
            </a:r>
            <a:r>
              <a:rPr lang="en-US" altLang="x-none" sz="2500" b="1" dirty="0">
                <a:latin typeface="宋体" panose="02010600030101010101" pitchFamily="2" charset="-122"/>
              </a:rPr>
              <a:t>1</a:t>
            </a:r>
            <a:r>
              <a:rPr lang="zh-CN" altLang="en-US" sz="2500" b="1" dirty="0">
                <a:latin typeface="宋体" panose="02010600030101010101" pitchFamily="2" charset="-122"/>
              </a:rPr>
              <a:t>：</a:t>
            </a:r>
            <a:r>
              <a:rPr lang="zh-CN" altLang="en-US" sz="2500" b="1" dirty="0">
                <a:solidFill>
                  <a:srgbClr val="FF0000"/>
                </a:solidFill>
                <a:latin typeface="宋体" panose="02010600030101010101" pitchFamily="2" charset="-122"/>
              </a:rPr>
              <a:t>以图找文</a:t>
            </a:r>
            <a:r>
              <a:rPr lang="zh-CN" altLang="en-US" sz="2500" b="1" dirty="0">
                <a:latin typeface="宋体" panose="02010600030101010101" pitchFamily="2" charset="-122"/>
              </a:rPr>
              <a:t>，并可实现图片之间知网节关联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800735"/>
            <a:ext cx="8826500" cy="4142740"/>
          </a:xfrm>
          <a:prstGeom prst="rect">
            <a:avLst/>
          </a:prstGeom>
        </p:spPr>
      </p:pic>
      <p:sp>
        <p:nvSpPr>
          <p:cNvPr id="104451" name="矩形 2"/>
          <p:cNvSpPr/>
          <p:nvPr/>
        </p:nvSpPr>
        <p:spPr>
          <a:xfrm>
            <a:off x="7854950" y="1571625"/>
            <a:ext cx="864870" cy="324739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" y="1064895"/>
            <a:ext cx="8276590" cy="3878580"/>
          </a:xfrm>
          <a:prstGeom prst="rect">
            <a:avLst/>
          </a:prstGeom>
        </p:spPr>
      </p:pic>
      <p:sp>
        <p:nvSpPr>
          <p:cNvPr id="4" name="矩形 2"/>
          <p:cNvSpPr/>
          <p:nvPr/>
        </p:nvSpPr>
        <p:spPr>
          <a:xfrm>
            <a:off x="951230" y="3060700"/>
            <a:ext cx="979805" cy="2698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ldLvl="0" animBg="1"/>
      <p:bldP spid="4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101725"/>
            <a:ext cx="8964612" cy="4008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51" name="矩形 2"/>
          <p:cNvSpPr/>
          <p:nvPr/>
        </p:nvSpPr>
        <p:spPr>
          <a:xfrm>
            <a:off x="8027988" y="3327400"/>
            <a:ext cx="865187" cy="2698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4452" name="标题 1"/>
          <p:cNvSpPr txBox="1"/>
          <p:nvPr/>
        </p:nvSpPr>
        <p:spPr>
          <a:xfrm>
            <a:off x="323850" y="195263"/>
            <a:ext cx="7343775" cy="3683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500" b="1" dirty="0">
                <a:latin typeface="宋体" panose="02010600030101010101" pitchFamily="2" charset="-122"/>
              </a:rPr>
              <a:t>功能</a:t>
            </a:r>
            <a:r>
              <a:rPr lang="en-US" altLang="x-none" sz="2500" b="1" dirty="0">
                <a:latin typeface="宋体" panose="02010600030101010101" pitchFamily="2" charset="-122"/>
              </a:rPr>
              <a:t>2</a:t>
            </a:r>
            <a:r>
              <a:rPr lang="zh-CN" altLang="en-US" sz="2500" b="1" dirty="0">
                <a:latin typeface="宋体" panose="02010600030101010101" pitchFamily="2" charset="-122"/>
              </a:rPr>
              <a:t>：</a:t>
            </a:r>
            <a:r>
              <a:rPr lang="zh-CN" altLang="en-US" sz="2500" b="1" dirty="0">
                <a:solidFill>
                  <a:srgbClr val="FF0000"/>
                </a:solidFill>
                <a:latin typeface="宋体" panose="02010600030101010101" pitchFamily="2" charset="-122"/>
              </a:rPr>
              <a:t>图片对比</a:t>
            </a:r>
            <a:r>
              <a:rPr lang="zh-CN" altLang="en-US" sz="2500" b="1" dirty="0">
                <a:latin typeface="宋体" panose="02010600030101010101" pitchFamily="2" charset="-122"/>
              </a:rPr>
              <a:t>，选择更加适合研究需要的信息</a:t>
            </a:r>
          </a:p>
        </p:txBody>
      </p:sp>
      <p:sp>
        <p:nvSpPr>
          <p:cNvPr id="104453" name="Picture 5"/>
          <p:cNvSpPr>
            <a:spLocks noChangeAspect="1"/>
          </p:cNvSpPr>
          <p:nvPr/>
        </p:nvSpPr>
        <p:spPr>
          <a:xfrm>
            <a:off x="1835150" y="2462213"/>
            <a:ext cx="5800725" cy="26431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>
              <a:latin typeface="Arial" panose="020B0604020202020204" charset="-116"/>
            </a:endParaRPr>
          </a:p>
        </p:txBody>
      </p:sp>
      <p:sp>
        <p:nvSpPr>
          <p:cNvPr id="104454" name="线形标注 1 4"/>
          <p:cNvSpPr/>
          <p:nvPr/>
        </p:nvSpPr>
        <p:spPr>
          <a:xfrm>
            <a:off x="6084888" y="4462463"/>
            <a:ext cx="2592387" cy="595312"/>
          </a:xfrm>
          <a:prstGeom prst="borderCallout1">
            <a:avLst>
              <a:gd name="adj1" fmla="val 1144"/>
              <a:gd name="adj2" fmla="val 60421"/>
              <a:gd name="adj3" fmla="val -32282"/>
              <a:gd name="adj4" fmla="val 16676"/>
            </a:avLst>
          </a:prstGeom>
          <a:solidFill>
            <a:schemeClr val="bg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>
                <a:solidFill>
                  <a:srgbClr val="FF0000"/>
                </a:solidFill>
              </a:rPr>
              <a:t>图片上下文的提供，便于更好理解图片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  <p:bldP spid="104453" grpId="0" animBg="1"/>
      <p:bldP spid="104454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日期占位符 3"/>
          <p:cNvSpPr txBox="1">
            <a:spLocks noGrp="1"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fld id="{BB962C8B-B14F-4D97-AF65-F5344CB8AC3E}" type="datetime1">
              <a:rPr lang="zh-CN" altLang="en-US" sz="1200">
                <a:solidFill>
                  <a:srgbClr val="898989"/>
                </a:solidFill>
                <a:latin typeface="Arial" panose="020B0604020202020204" charset="-116"/>
              </a:rPr>
              <a:t>2018/5/3</a:t>
            </a:fld>
            <a:endParaRPr lang="zh-CN" altLang="en-US" sz="1200">
              <a:solidFill>
                <a:srgbClr val="898989"/>
              </a:solidFill>
              <a:latin typeface="Arial" panose="020B0604020202020204" charset="-116"/>
            </a:endParaRPr>
          </a:p>
        </p:txBody>
      </p:sp>
      <p:sp>
        <p:nvSpPr>
          <p:cNvPr id="105475" name="灯片编号占位符 5"/>
          <p:cNvSpPr txBox="1">
            <a:spLocks noGrp="1"/>
          </p:cNvSpPr>
          <p:nvPr/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CN" sz="1200">
                <a:solidFill>
                  <a:srgbClr val="898989"/>
                </a:solidFill>
                <a:latin typeface="Arial" panose="020B0604020202020204" charset="-116"/>
              </a:rPr>
              <a:t>75</a:t>
            </a:fld>
            <a:endParaRPr lang="zh-CN" sz="1200">
              <a:solidFill>
                <a:srgbClr val="898989"/>
              </a:solidFill>
              <a:latin typeface="Arial" panose="020B0604020202020204" charset="-116"/>
            </a:endParaRPr>
          </a:p>
        </p:txBody>
      </p:sp>
      <p:pic>
        <p:nvPicPr>
          <p:cNvPr id="105476" name="Picture 2" descr="G:\暑期年会资料\CN301513835S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114425"/>
            <a:ext cx="3529013" cy="3509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77" name="Picture 3" descr="G:\暑期年会资料\CN301513835S0006_baidu结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38" y="2032000"/>
            <a:ext cx="5910262" cy="286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78" name="标题 1"/>
          <p:cNvSpPr/>
          <p:nvPr/>
        </p:nvSpPr>
        <p:spPr>
          <a:xfrm>
            <a:off x="287338" y="249238"/>
            <a:ext cx="7453312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b="1" dirty="0">
                <a:sym typeface="Arial Black" panose="020B0A04020102020204" pitchFamily="2" charset="-116"/>
              </a:rPr>
              <a:t>功能</a:t>
            </a:r>
            <a:r>
              <a:rPr lang="en-US" altLang="x-none" sz="2500" b="1" dirty="0">
                <a:sym typeface="Arial Black" panose="020B0A04020102020204" pitchFamily="2" charset="-116"/>
              </a:rPr>
              <a:t>3</a:t>
            </a:r>
            <a:r>
              <a:rPr lang="zh-CN" altLang="en-US" sz="2500" b="1" dirty="0">
                <a:sym typeface="Arial Black" panose="020B0A04020102020204" pitchFamily="2" charset="-116"/>
              </a:rPr>
              <a:t>：</a:t>
            </a:r>
            <a:r>
              <a:rPr lang="zh-CN" altLang="en-US" sz="2500" b="1" dirty="0">
                <a:solidFill>
                  <a:srgbClr val="FF0000"/>
                </a:solidFill>
                <a:sym typeface="Arial Black" panose="020B0A04020102020204" pitchFamily="2" charset="-116"/>
              </a:rPr>
              <a:t>以图找图</a:t>
            </a:r>
            <a:r>
              <a:rPr lang="en-US" altLang="x-none" sz="2500" b="1" dirty="0">
                <a:sym typeface="Arial Black" panose="020B0A04020102020204" pitchFamily="2" charset="-116"/>
              </a:rPr>
              <a:t>---</a:t>
            </a:r>
            <a:r>
              <a:rPr lang="zh-CN" altLang="en-US" sz="2500" b="1" dirty="0">
                <a:sym typeface="Arial Black" panose="020B0A04020102020204" pitchFamily="2" charset="-116"/>
              </a:rPr>
              <a:t>图片检索，视角转换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901E-6 L -0.17725 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800" y="1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1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日期占位符 3"/>
          <p:cNvSpPr txBox="1">
            <a:spLocks noGrp="1"/>
          </p:cNvSpPr>
          <p:nvPr/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fld id="{BB962C8B-B14F-4D97-AF65-F5344CB8AC3E}" type="datetime1">
              <a:rPr lang="zh-CN" altLang="en-US" sz="1200">
                <a:solidFill>
                  <a:srgbClr val="898989"/>
                </a:solidFill>
                <a:latin typeface="Arial" panose="020B0604020202020204" charset="-116"/>
              </a:rPr>
              <a:t>2018/5/3</a:t>
            </a:fld>
            <a:endParaRPr lang="zh-CN" altLang="en-US" sz="1200">
              <a:solidFill>
                <a:srgbClr val="898989"/>
              </a:solidFill>
              <a:latin typeface="Arial" panose="020B0604020202020204" charset="-116"/>
            </a:endParaRPr>
          </a:p>
        </p:txBody>
      </p:sp>
      <p:sp>
        <p:nvSpPr>
          <p:cNvPr id="106499" name="灯片编号占位符 5"/>
          <p:cNvSpPr txBox="1">
            <a:spLocks noGrp="1"/>
          </p:cNvSpPr>
          <p:nvPr/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CN" sz="1200">
                <a:solidFill>
                  <a:srgbClr val="898989"/>
                </a:solidFill>
                <a:latin typeface="Arial" panose="020B0604020202020204" charset="-116"/>
              </a:rPr>
              <a:t>76</a:t>
            </a:fld>
            <a:endParaRPr lang="zh-CN" sz="1200">
              <a:solidFill>
                <a:srgbClr val="898989"/>
              </a:solidFill>
              <a:latin typeface="Arial" panose="020B0604020202020204" charset="-116"/>
            </a:endParaRPr>
          </a:p>
        </p:txBody>
      </p:sp>
      <p:pic>
        <p:nvPicPr>
          <p:cNvPr id="106500" name="Picture 2" descr="G:\暑期年会资料\CN301513835S0006_结果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952500"/>
            <a:ext cx="868680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501" name="标题 1"/>
          <p:cNvSpPr/>
          <p:nvPr/>
        </p:nvSpPr>
        <p:spPr>
          <a:xfrm>
            <a:off x="287338" y="249238"/>
            <a:ext cx="7453312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b="1" dirty="0">
                <a:sym typeface="Arial Black" panose="020B0A04020102020204" pitchFamily="2" charset="-116"/>
              </a:rPr>
              <a:t>功能</a:t>
            </a:r>
            <a:r>
              <a:rPr lang="en-US" altLang="x-none" sz="2500" b="1" dirty="0">
                <a:sym typeface="Arial Black" panose="020B0A04020102020204" pitchFamily="2" charset="-116"/>
              </a:rPr>
              <a:t>3</a:t>
            </a:r>
            <a:r>
              <a:rPr lang="zh-CN" altLang="en-US" sz="2500" b="1" dirty="0">
                <a:sym typeface="Arial Black" panose="020B0A04020102020204" pitchFamily="2" charset="-116"/>
              </a:rPr>
              <a:t>：</a:t>
            </a:r>
            <a:r>
              <a:rPr lang="zh-CN" altLang="en-US" sz="2500" b="1" dirty="0">
                <a:solidFill>
                  <a:srgbClr val="FF0000"/>
                </a:solidFill>
                <a:sym typeface="Arial Black" panose="020B0A04020102020204" pitchFamily="2" charset="-116"/>
              </a:rPr>
              <a:t>以图找图</a:t>
            </a:r>
            <a:r>
              <a:rPr lang="en-US" altLang="x-none" sz="2500" b="1" dirty="0">
                <a:sym typeface="Arial Black" panose="020B0A04020102020204" pitchFamily="2" charset="-116"/>
              </a:rPr>
              <a:t>---</a:t>
            </a:r>
            <a:r>
              <a:rPr lang="zh-CN" altLang="en-US" sz="2500" b="1" dirty="0">
                <a:sym typeface="Arial Black" panose="020B0A04020102020204" pitchFamily="2" charset="-116"/>
              </a:rPr>
              <a:t>图片检索，视角转换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952500"/>
            <a:ext cx="8891588" cy="4211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7" name="矩形 2"/>
          <p:cNvSpPr/>
          <p:nvPr/>
        </p:nvSpPr>
        <p:spPr>
          <a:xfrm>
            <a:off x="827088" y="2085975"/>
            <a:ext cx="720725" cy="215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8548" name="矩形 3"/>
          <p:cNvSpPr/>
          <p:nvPr/>
        </p:nvSpPr>
        <p:spPr>
          <a:xfrm>
            <a:off x="3419475" y="1168400"/>
            <a:ext cx="431800" cy="215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8549" name="矩形 4"/>
          <p:cNvSpPr/>
          <p:nvPr/>
        </p:nvSpPr>
        <p:spPr>
          <a:xfrm>
            <a:off x="2268538" y="2301875"/>
            <a:ext cx="1582737" cy="215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8550" name="矩形 5"/>
          <p:cNvSpPr/>
          <p:nvPr/>
        </p:nvSpPr>
        <p:spPr>
          <a:xfrm>
            <a:off x="36513" y="228600"/>
            <a:ext cx="907256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>
                <a:latin typeface="楷体" panose="02010609060101010101" pitchFamily="1" charset="-122"/>
                <a:ea typeface="楷体" panose="02010609060101010101" pitchFamily="1" charset="-122"/>
              </a:rPr>
              <a:t>（</a:t>
            </a:r>
            <a:r>
              <a:rPr lang="en-US" altLang="zh-CN" sz="2800" b="1">
                <a:latin typeface="楷体" panose="02010609060101010101" pitchFamily="1" charset="-122"/>
                <a:ea typeface="楷体" panose="02010609060101010101" pitchFamily="1" charset="-122"/>
              </a:rPr>
              <a:t>7</a:t>
            </a:r>
            <a:r>
              <a:rPr lang="zh-CN" altLang="en-US" sz="2800" b="1">
                <a:latin typeface="楷体" panose="02010609060101010101" pitchFamily="1" charset="-122"/>
                <a:ea typeface="楷体" panose="02010609060101010101" pitchFamily="1" charset="-122"/>
              </a:rPr>
              <a:t>）论文撰写中想了解行业最新资源，可以通过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会议</a:t>
            </a:r>
            <a:r>
              <a:rPr lang="zh-CN" altLang="en-US" sz="2800" b="1">
                <a:latin typeface="楷体" panose="02010609060101010101" pitchFamily="1" charset="-122"/>
                <a:ea typeface="楷体" panose="02010609060101010101" pitchFamily="1" charset="-122"/>
              </a:rPr>
              <a:t>数据库，了解国际农业学科发展动态</a:t>
            </a:r>
          </a:p>
        </p:txBody>
      </p:sp>
      <p:sp>
        <p:nvSpPr>
          <p:cNvPr id="108551" name="AutoShape 3"/>
          <p:cNvSpPr/>
          <p:nvPr/>
        </p:nvSpPr>
        <p:spPr>
          <a:xfrm>
            <a:off x="4500563" y="2543175"/>
            <a:ext cx="3640137" cy="568325"/>
          </a:xfrm>
          <a:prstGeom prst="wedgeRoundRectCallout">
            <a:avLst>
              <a:gd name="adj1" fmla="val -63704"/>
              <a:gd name="adj2" fmla="val -67051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36195" tIns="71755" rIns="36195" bIns="71755"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获取国际会议前沿信息</a:t>
            </a:r>
            <a:endParaRPr lang="en-US" altLang="x-none" sz="1600" b="1" dirty="0">
              <a:solidFill>
                <a:schemeClr val="bg1"/>
              </a:solidFill>
              <a:latin typeface="Arial" panose="020B0604020202020204" charset="-116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charset="-116"/>
              </a:rPr>
              <a:t>与大师近距离接触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 bldLvl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组合 109569"/>
          <p:cNvGrpSpPr/>
          <p:nvPr/>
        </p:nvGrpSpPr>
        <p:grpSpPr>
          <a:xfrm>
            <a:off x="144463" y="1006475"/>
            <a:ext cx="8748712" cy="4083050"/>
            <a:chOff x="0" y="0"/>
            <a:chExt cx="9144000" cy="5661248"/>
          </a:xfrm>
        </p:grpSpPr>
        <p:pic>
          <p:nvPicPr>
            <p:cNvPr id="109571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6612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9572" name="TextBox 4"/>
            <p:cNvSpPr txBox="1"/>
            <p:nvPr/>
          </p:nvSpPr>
          <p:spPr>
            <a:xfrm>
              <a:off x="8460432" y="2695130"/>
              <a:ext cx="683568" cy="369332"/>
            </a:xfrm>
            <a:prstGeom prst="rect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57505" lvl="0" indent="-357505" algn="just" defTabSz="914400" eaLnBrk="1" fontAlgn="base" latinLnBrk="0" hangingPunct="1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3" panose="05040102010807070707" pitchFamily="2" charset="2"/>
                <a:buChar char=""/>
                <a:defRPr sz="2400" b="0" i="0" u="none" kern="1200" baseline="0">
                  <a:solidFill>
                    <a:srgbClr val="09886D"/>
                  </a:solidFill>
                  <a:latin typeface="Arial" panose="020B0604020202020204" charset="-116"/>
                  <a:ea typeface="宋体" panose="02010600030101010101" pitchFamily="2" charset="-122"/>
                </a:defRPr>
              </a:lvl1pPr>
              <a:lvl2pPr marL="357505" lvl="1" indent="-357505" algn="l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幼圆" panose="02010509060101010101" pitchFamily="1" charset="-122"/>
                <a:buChar char=" 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2pPr>
              <a:lvl3pPr marL="1143000" lvl="2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3pPr>
              <a:lvl4pPr marL="1600200" lvl="3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4pPr>
              <a:lvl5pPr marL="2057400" lvl="4" indent="-228600" algn="l" defTabSz="91440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charset="-116"/>
                <a:buChar char="•"/>
                <a:defRPr sz="1800" b="0" i="0" u="none" kern="1200" baseline="0">
                  <a:solidFill>
                    <a:schemeClr val="tx1"/>
                  </a:solidFill>
                  <a:latin typeface="Arial" panose="020B0604020202020204" charset="-116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sz="1800">
                <a:latin typeface="Arial" panose="020B0604020202020204" charset="-116"/>
              </a:endParaRPr>
            </a:p>
          </p:txBody>
        </p:sp>
      </p:grpSp>
      <p:sp>
        <p:nvSpPr>
          <p:cNvPr id="109573" name="TextBox 6"/>
          <p:cNvSpPr txBox="1"/>
          <p:nvPr/>
        </p:nvSpPr>
        <p:spPr>
          <a:xfrm>
            <a:off x="828675" y="180975"/>
            <a:ext cx="7704138" cy="709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>
                <a:latin typeface="楷体" panose="02010609060101010101" pitchFamily="1" charset="-122"/>
                <a:ea typeface="楷体" panose="02010609060101010101" pitchFamily="1" charset="-122"/>
              </a:rPr>
              <a:t>除此之外，可能还需要用到哪些类型的资料？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>
                <a:latin typeface="楷体" panose="02010609060101010101" pitchFamily="1" charset="-122"/>
                <a:ea typeface="楷体" panose="02010609060101010101" pitchFamily="1" charset="-122"/>
              </a:rPr>
              <a:t>——“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更多</a:t>
            </a:r>
            <a:r>
              <a:rPr lang="zh-CN" altLang="en-US" sz="2800" b="1">
                <a:latin typeface="楷体" panose="02010609060101010101" pitchFamily="1" charset="-122"/>
                <a:ea typeface="楷体" panose="02010609060101010101" pitchFamily="1" charset="-122"/>
              </a:rPr>
              <a:t>”，应有尽有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 descr="d:\Documents and Settings\Administrator\Desktop\截图\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114425"/>
            <a:ext cx="8677275" cy="3457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595" name="标题 1"/>
          <p:cNvSpPr>
            <a:spLocks noGrp="1"/>
          </p:cNvSpPr>
          <p:nvPr>
            <p:ph type="title"/>
          </p:nvPr>
        </p:nvSpPr>
        <p:spPr>
          <a:xfrm>
            <a:off x="0" y="250825"/>
            <a:ext cx="9037638" cy="808038"/>
          </a:xfrm>
        </p:spPr>
        <p:txBody>
          <a:bodyPr vert="horz" wrap="square" anchor="t"/>
          <a:lstStyle/>
          <a:p>
            <a:pPr lvl="0" eaLnBrk="1" hangingPunct="1"/>
            <a:r>
              <a:rPr lang="en-US" altLang="x-none" sz="2000" dirty="0">
                <a:latin typeface="楷体" panose="02010609060101010101" pitchFamily="1" charset="-122"/>
                <a:ea typeface="楷体" panose="02010609060101010101" pitchFamily="1" charset="-122"/>
              </a:rPr>
              <a:t>（</a:t>
            </a:r>
            <a:r>
              <a:rPr lang="zh-CN" altLang="en-US" sz="2000" dirty="0">
                <a:latin typeface="楷体" panose="02010609060101010101" pitchFamily="1" charset="-122"/>
                <a:ea typeface="楷体" panose="02010609060101010101" pitchFamily="1" charset="-122"/>
              </a:rPr>
              <a:t>8</a:t>
            </a:r>
            <a:r>
              <a:rPr lang="en-US" altLang="x-none" sz="2000" dirty="0">
                <a:latin typeface="楷体" panose="02010609060101010101" pitchFamily="1" charset="-122"/>
                <a:ea typeface="楷体" panose="02010609060101010101" pitchFamily="1" charset="-122"/>
              </a:rPr>
              <a:t>）文章的最后，论文题目、关键词、摘要，皆需中英翻译。去哪里查找？</a:t>
            </a:r>
            <a:br>
              <a:rPr lang="en-US" altLang="x-none" sz="2000" dirty="0">
                <a:latin typeface="楷体" panose="02010609060101010101" pitchFamily="1" charset="-122"/>
                <a:ea typeface="楷体" panose="02010609060101010101" pitchFamily="1" charset="-122"/>
              </a:rPr>
            </a:br>
            <a:r>
              <a:rPr lang="en-US" altLang="x-none" sz="2000" dirty="0">
                <a:latin typeface="楷体" panose="02010609060101010101" pitchFamily="1" charset="-122"/>
                <a:ea typeface="楷体" panose="02010609060101010101" pitchFamily="1" charset="-122"/>
              </a:rPr>
              <a:t>——CNKI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翻译助手</a:t>
            </a:r>
            <a:br>
              <a:rPr lang="en-US" altLang="x-none" sz="2000" dirty="0">
                <a:solidFill>
                  <a:srgbClr val="FF0000"/>
                </a:solidFill>
              </a:rPr>
            </a:br>
            <a:endParaRPr lang="zh-CN" altLang="en-US" sz="16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10596" name="线形标注 1 3"/>
          <p:cNvSpPr/>
          <p:nvPr/>
        </p:nvSpPr>
        <p:spPr>
          <a:xfrm>
            <a:off x="3727450" y="3914775"/>
            <a:ext cx="2644775" cy="763588"/>
          </a:xfrm>
          <a:prstGeom prst="borderCallout1">
            <a:avLst>
              <a:gd name="adj1" fmla="val 14977"/>
              <a:gd name="adj2" fmla="val 102880"/>
              <a:gd name="adj3" fmla="val 9981"/>
              <a:gd name="adj4" fmla="val 171083"/>
            </a:avLst>
          </a:prstGeom>
          <a:solidFill>
            <a:schemeClr val="bg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57505" lvl="0" indent="-357505" algn="just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2" charset="2"/>
              <a:buChar char=""/>
              <a:defRPr sz="2400" b="0" i="0" u="none" kern="1200" baseline="0">
                <a:solidFill>
                  <a:srgbClr val="09886D"/>
                </a:solidFill>
                <a:latin typeface="Arial" panose="020B0604020202020204" charset="-116"/>
                <a:ea typeface="宋体" panose="02010600030101010101" pitchFamily="2" charset="-122"/>
              </a:defRPr>
            </a:lvl1pPr>
            <a:lvl2pPr marL="357505" lvl="1" indent="-357505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幼圆" panose="02010509060101010101" pitchFamily="1" charset="-122"/>
              <a:buChar char=" 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20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charset="-116"/>
              <a:buChar char="•"/>
              <a:defRPr sz="1800" b="0" i="0" u="none" kern="1200" baseline="0">
                <a:solidFill>
                  <a:schemeClr val="tx1"/>
                </a:solidFill>
                <a:latin typeface="Arial" panose="020B0604020202020204" charset="-116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进入</a:t>
            </a:r>
            <a:r>
              <a:rPr lang="en-US" altLang="x-none" sz="1600" b="1" dirty="0">
                <a:solidFill>
                  <a:srgbClr val="FF0000"/>
                </a:solidFill>
              </a:rPr>
              <a:t>CNKI</a:t>
            </a:r>
            <a:r>
              <a:rPr lang="zh-CN" altLang="en-US" sz="1600" b="1" dirty="0">
                <a:solidFill>
                  <a:srgbClr val="FF0000"/>
                </a:solidFill>
              </a:rPr>
              <a:t>首页，选择数字化学习研究平台中的翻译助手。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MH_Text_1"/>
          <p:cNvGrpSpPr/>
          <p:nvPr/>
        </p:nvGrpSpPr>
        <p:grpSpPr>
          <a:xfrm>
            <a:off x="792163" y="1422400"/>
            <a:ext cx="2457450" cy="3444875"/>
            <a:chOff x="0" y="0"/>
            <a:chExt cx="1548" cy="2170"/>
          </a:xfrm>
        </p:grpSpPr>
        <p:pic>
          <p:nvPicPr>
            <p:cNvPr id="13315" name="MH_Text_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48" cy="21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6" name="文本框 10243"/>
            <p:cNvSpPr txBox="1"/>
            <p:nvPr/>
          </p:nvSpPr>
          <p:spPr>
            <a:xfrm>
              <a:off x="50" y="49"/>
              <a:ext cx="1449" cy="20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0" tIns="540000" rIns="180000" anchor="ctr"/>
            <a:lstStyle/>
            <a:p>
              <a:pPr lvl="0" algn="ctr">
                <a:lnSpc>
                  <a:spcPct val="130000"/>
                </a:lnSpc>
              </a:pPr>
              <a:endParaRPr lang="zh-CN" altLang="en-US" sz="1600" dirty="0">
                <a:solidFill>
                  <a:srgbClr val="669900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  <a:p>
              <a:pPr lvl="0" algn="ctr">
                <a:lnSpc>
                  <a:spcPct val="130000"/>
                </a:lnSpc>
              </a:pPr>
              <a:endParaRPr lang="zh-CN" altLang="en-US" sz="1600" dirty="0">
                <a:solidFill>
                  <a:srgbClr val="669900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669900"/>
                  </a:solidFill>
                  <a:latin typeface="Arial" panose="020B0604020202020204" charset="-116"/>
                  <a:ea typeface="微软雅黑" panose="020B0503020204020204" pitchFamily="2" charset="-122"/>
                </a:rPr>
                <a:t>期刊、博硕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669900"/>
                  </a:solidFill>
                  <a:latin typeface="Arial" panose="020B0604020202020204" charset="-116"/>
                  <a:ea typeface="微软雅黑" panose="020B0503020204020204" pitchFamily="2" charset="-122"/>
                </a:rPr>
                <a:t>报纸、会议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669900"/>
                  </a:solidFill>
                  <a:latin typeface="Arial" panose="020B0604020202020204" charset="-116"/>
                  <a:ea typeface="微软雅黑" panose="020B0503020204020204" pitchFamily="2" charset="-122"/>
                </a:rPr>
                <a:t>年鉴、专利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669900"/>
                  </a:solidFill>
                  <a:latin typeface="Arial" panose="020B0604020202020204" charset="-116"/>
                  <a:ea typeface="微软雅黑" panose="020B0503020204020204" pitchFamily="2" charset="-122"/>
                </a:rPr>
                <a:t>科技成果、标准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669900"/>
                  </a:solidFill>
                  <a:latin typeface="Arial" panose="020B0604020202020204" charset="-116"/>
                  <a:ea typeface="微软雅黑" panose="020B0503020204020204" pitchFamily="2" charset="-122"/>
                </a:rPr>
                <a:t>法律法规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669900"/>
                  </a:solidFill>
                  <a:latin typeface="Arial" panose="020B0604020202020204" charset="-116"/>
                  <a:ea typeface="微软雅黑" panose="020B0503020204020204" pitchFamily="2" charset="-122"/>
                </a:rPr>
                <a:t>外文文献</a:t>
              </a:r>
            </a:p>
            <a:p>
              <a:pPr lvl="0" algn="ctr">
                <a:lnSpc>
                  <a:spcPct val="130000"/>
                </a:lnSpc>
              </a:pPr>
              <a:endParaRPr lang="en-US" altLang="x-none" sz="1600" dirty="0">
                <a:solidFill>
                  <a:srgbClr val="000000"/>
                </a:solidFill>
                <a:latin typeface="幼圆" panose="02010509060101010101" pitchFamily="1" charset="-122"/>
                <a:ea typeface="幼圆" panose="02010509060101010101" pitchFamily="1" charset="-122"/>
              </a:endParaRPr>
            </a:p>
          </p:txBody>
        </p:sp>
      </p:grpSp>
      <p:cxnSp>
        <p:nvCxnSpPr>
          <p:cNvPr id="13317" name="MH_Other_1"/>
          <p:cNvCxnSpPr/>
          <p:nvPr/>
        </p:nvCxnSpPr>
        <p:spPr>
          <a:xfrm>
            <a:off x="1271588" y="2252663"/>
            <a:ext cx="1500187" cy="0"/>
          </a:xfrm>
          <a:prstGeom prst="line">
            <a:avLst/>
          </a:prstGeom>
          <a:ln w="19050" cap="flat" cmpd="sng">
            <a:solidFill>
              <a:srgbClr val="FF5495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3318" name="MH_SubTitle_1"/>
          <p:cNvSpPr txBox="1"/>
          <p:nvPr/>
        </p:nvSpPr>
        <p:spPr>
          <a:xfrm>
            <a:off x="1271588" y="1681163"/>
            <a:ext cx="1500187" cy="571500"/>
          </a:xfrm>
          <a:prstGeom prst="rect">
            <a:avLst/>
          </a:prstGeom>
          <a:noFill/>
          <a:ln w="9525">
            <a:noFill/>
          </a:ln>
        </p:spPr>
        <p:txBody>
          <a:bodyPr lIns="0" rIns="0" anchor="ctr"/>
          <a:lstStyle/>
          <a:p>
            <a:pPr lvl="0" algn="ctr" defTabSz="914400">
              <a:buClr>
                <a:schemeClr val="accent1"/>
              </a:buClr>
              <a:buSzPct val="60000"/>
              <a:buFont typeface="Wingdings 3" panose="05040102010807070707" pitchFamily="2" charset="2"/>
              <a:buNone/>
            </a:pPr>
            <a:r>
              <a:rPr lang="zh-CN" altLang="en-US" sz="2000" b="1" dirty="0">
                <a:solidFill>
                  <a:srgbClr val="F72155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文献资源</a:t>
            </a:r>
          </a:p>
          <a:p>
            <a:pPr lvl="0" algn="ctr" defTabSz="914400">
              <a:buClr>
                <a:schemeClr val="accent1"/>
              </a:buClr>
              <a:buSzPct val="60000"/>
              <a:buFont typeface="Wingdings 3" panose="05040102010807070707" pitchFamily="2" charset="2"/>
              <a:buNone/>
            </a:pPr>
            <a:r>
              <a:rPr lang="zh-CN" altLang="en-US" sz="2000" b="1" dirty="0">
                <a:solidFill>
                  <a:srgbClr val="F72155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数据库</a:t>
            </a:r>
          </a:p>
        </p:txBody>
      </p:sp>
      <p:grpSp>
        <p:nvGrpSpPr>
          <p:cNvPr id="13319" name="MH_Text_2"/>
          <p:cNvGrpSpPr/>
          <p:nvPr/>
        </p:nvGrpSpPr>
        <p:grpSpPr>
          <a:xfrm>
            <a:off x="3340100" y="1422400"/>
            <a:ext cx="2463800" cy="3444875"/>
            <a:chOff x="0" y="0"/>
            <a:chExt cx="1552" cy="2170"/>
          </a:xfrm>
        </p:grpSpPr>
        <p:pic>
          <p:nvPicPr>
            <p:cNvPr id="13320" name="MH_Text_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552" cy="21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1" name="文本框 10248"/>
            <p:cNvSpPr txBox="1"/>
            <p:nvPr/>
          </p:nvSpPr>
          <p:spPr>
            <a:xfrm>
              <a:off x="51" y="49"/>
              <a:ext cx="1450" cy="20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0" tIns="540000" rIns="180000" anchor="ctr"/>
            <a:lstStyle/>
            <a:p>
              <a:pPr lvl="0" algn="ctr">
                <a:lnSpc>
                  <a:spcPct val="130000"/>
                </a:lnSpc>
              </a:pPr>
              <a:endParaRPr lang="en-US" altLang="x-none" sz="1600" dirty="0">
                <a:solidFill>
                  <a:srgbClr val="000000"/>
                </a:solidFill>
                <a:latin typeface="幼圆" panose="02010509060101010101" pitchFamily="1" charset="-122"/>
                <a:ea typeface="幼圆" panose="02010509060101010101" pitchFamily="1" charset="-122"/>
              </a:endParaRPr>
            </a:p>
            <a:p>
              <a:pPr lvl="0" algn="ctr">
                <a:lnSpc>
                  <a:spcPct val="130000"/>
                </a:lnSpc>
              </a:pPr>
              <a:endParaRPr lang="en-US" altLang="x-none" sz="1600" dirty="0">
                <a:solidFill>
                  <a:srgbClr val="000000"/>
                </a:solidFill>
                <a:latin typeface="幼圆" panose="02010509060101010101" pitchFamily="1" charset="-122"/>
                <a:ea typeface="幼圆" panose="02010509060101010101" pitchFamily="1" charset="-122"/>
              </a:endParaRPr>
            </a:p>
          </p:txBody>
        </p:sp>
      </p:grpSp>
      <p:cxnSp>
        <p:nvCxnSpPr>
          <p:cNvPr id="13322" name="MH_Other_2"/>
          <p:cNvCxnSpPr/>
          <p:nvPr/>
        </p:nvCxnSpPr>
        <p:spPr>
          <a:xfrm>
            <a:off x="3822700" y="2252663"/>
            <a:ext cx="1498600" cy="0"/>
          </a:xfrm>
          <a:prstGeom prst="line">
            <a:avLst/>
          </a:prstGeom>
          <a:ln w="19050" cap="flat" cmpd="sng">
            <a:solidFill>
              <a:srgbClr val="01E5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3323" name="MH_SubTitle_2"/>
          <p:cNvSpPr txBox="1"/>
          <p:nvPr/>
        </p:nvSpPr>
        <p:spPr>
          <a:xfrm>
            <a:off x="3822700" y="1681163"/>
            <a:ext cx="1498600" cy="571500"/>
          </a:xfrm>
          <a:prstGeom prst="rect">
            <a:avLst/>
          </a:prstGeom>
          <a:noFill/>
          <a:ln w="9525">
            <a:noFill/>
          </a:ln>
        </p:spPr>
        <p:txBody>
          <a:bodyPr lIns="0" rIns="0" anchor="ctr"/>
          <a:lstStyle/>
          <a:p>
            <a:pPr lvl="0" algn="ctr" defTabSz="914400">
              <a:buClr>
                <a:schemeClr val="accent1"/>
              </a:buClr>
              <a:buSzPct val="60000"/>
              <a:buFont typeface="Wingdings 3" panose="05040102010807070707" pitchFamily="2" charset="2"/>
              <a:buNone/>
            </a:pPr>
            <a:r>
              <a:rPr lang="zh-CN" altLang="en-US" sz="2000" b="1" dirty="0">
                <a:solidFill>
                  <a:srgbClr val="00AFEB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知识元</a:t>
            </a:r>
          </a:p>
          <a:p>
            <a:pPr lvl="0" algn="ctr" defTabSz="914400">
              <a:buClr>
                <a:schemeClr val="accent1"/>
              </a:buClr>
              <a:buSzPct val="60000"/>
              <a:buFont typeface="Wingdings 3" panose="05040102010807070707" pitchFamily="2" charset="2"/>
              <a:buNone/>
            </a:pPr>
            <a:r>
              <a:rPr lang="zh-CN" altLang="en-US" sz="2000" b="1" dirty="0">
                <a:solidFill>
                  <a:srgbClr val="00AFEB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数据库</a:t>
            </a:r>
          </a:p>
        </p:txBody>
      </p:sp>
      <p:grpSp>
        <p:nvGrpSpPr>
          <p:cNvPr id="13324" name="MH_Text_3"/>
          <p:cNvGrpSpPr/>
          <p:nvPr/>
        </p:nvGrpSpPr>
        <p:grpSpPr>
          <a:xfrm>
            <a:off x="5894388" y="1422400"/>
            <a:ext cx="2457450" cy="3444875"/>
            <a:chOff x="0" y="0"/>
            <a:chExt cx="1548" cy="2170"/>
          </a:xfrm>
        </p:grpSpPr>
        <p:pic>
          <p:nvPicPr>
            <p:cNvPr id="13325" name="MH_Text_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48" cy="21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6" name="文本框 10253"/>
            <p:cNvSpPr txBox="1"/>
            <p:nvPr/>
          </p:nvSpPr>
          <p:spPr>
            <a:xfrm>
              <a:off x="49" y="49"/>
              <a:ext cx="1449" cy="20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0" tIns="540000" rIns="180000" anchor="ctr"/>
            <a:lstStyle/>
            <a:p>
              <a:pPr lvl="0" algn="ctr">
                <a:lnSpc>
                  <a:spcPct val="130000"/>
                </a:lnSpc>
              </a:pPr>
              <a:r>
                <a:rPr lang="en-US" altLang="x-none" sz="1600" dirty="0">
                  <a:solidFill>
                    <a:srgbClr val="800080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E-learning</a:t>
              </a:r>
              <a:endParaRPr lang="zh-CN" altLang="en-US" sz="1600" dirty="0">
                <a:solidFill>
                  <a:srgbClr val="80008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endParaRP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800080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个人数字图书馆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800080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翻译助手</a:t>
              </a:r>
            </a:p>
            <a:p>
              <a:pPr lvl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800080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 指数分析</a:t>
              </a:r>
              <a:endParaRPr lang="en-US" altLang="x-none" sz="1600" dirty="0">
                <a:solidFill>
                  <a:srgbClr val="000000"/>
                </a:solidFill>
                <a:latin typeface="幼圆" panose="02010509060101010101" pitchFamily="1" charset="-122"/>
                <a:ea typeface="幼圆" panose="02010509060101010101" pitchFamily="1" charset="-122"/>
              </a:endParaRPr>
            </a:p>
            <a:p>
              <a:pPr lvl="0" algn="ctr">
                <a:lnSpc>
                  <a:spcPct val="130000"/>
                </a:lnSpc>
              </a:pPr>
              <a:endParaRPr lang="en-US" altLang="x-none" sz="1600" dirty="0">
                <a:solidFill>
                  <a:srgbClr val="000000"/>
                </a:solidFill>
                <a:latin typeface="幼圆" panose="02010509060101010101" pitchFamily="1" charset="-122"/>
                <a:ea typeface="幼圆" panose="02010509060101010101" pitchFamily="1" charset="-122"/>
              </a:endParaRPr>
            </a:p>
          </p:txBody>
        </p:sp>
      </p:grpSp>
      <p:cxnSp>
        <p:nvCxnSpPr>
          <p:cNvPr id="13327" name="MH_Other_3"/>
          <p:cNvCxnSpPr/>
          <p:nvPr/>
        </p:nvCxnSpPr>
        <p:spPr>
          <a:xfrm>
            <a:off x="6372225" y="2252663"/>
            <a:ext cx="1500188" cy="0"/>
          </a:xfrm>
          <a:prstGeom prst="line">
            <a:avLst/>
          </a:prstGeom>
          <a:ln w="19050" cap="flat" cmpd="sng">
            <a:solidFill>
              <a:srgbClr val="A9D18D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3328" name="MH_SubTitle_3"/>
          <p:cNvSpPr txBox="1"/>
          <p:nvPr/>
        </p:nvSpPr>
        <p:spPr>
          <a:xfrm>
            <a:off x="6372225" y="1681163"/>
            <a:ext cx="1500188" cy="571500"/>
          </a:xfrm>
          <a:prstGeom prst="rect">
            <a:avLst/>
          </a:prstGeom>
          <a:noFill/>
          <a:ln w="9525">
            <a:noFill/>
          </a:ln>
        </p:spPr>
        <p:txBody>
          <a:bodyPr lIns="0" rIns="0" anchor="ctr"/>
          <a:lstStyle/>
          <a:p>
            <a:pPr lvl="0" algn="ctr" defTabSz="914400">
              <a:buClr>
                <a:schemeClr val="accent1"/>
              </a:buClr>
              <a:buSzPct val="60000"/>
              <a:buFont typeface="Wingdings 3" panose="05040102010807070707" pitchFamily="2" charset="2"/>
              <a:buNone/>
            </a:pPr>
            <a:r>
              <a:rPr lang="zh-CN" altLang="en-US" sz="2000" b="1" dirty="0">
                <a:solidFill>
                  <a:srgbClr val="649C3E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科研服务类产品</a:t>
            </a:r>
          </a:p>
        </p:txBody>
      </p:sp>
      <p:sp>
        <p:nvSpPr>
          <p:cNvPr id="13329" name="MH_PageTitle"/>
          <p:cNvSpPr>
            <a:spLocks noGrp="1"/>
          </p:cNvSpPr>
          <p:nvPr>
            <p:ph type="title"/>
          </p:nvPr>
        </p:nvSpPr>
        <p:spPr>
          <a:xfrm>
            <a:off x="465138" y="96838"/>
            <a:ext cx="7886700" cy="1325562"/>
          </a:xfrm>
        </p:spPr>
        <p:txBody>
          <a:bodyPr wrap="square" anchor="ctr"/>
          <a:lstStyle/>
          <a:p>
            <a:pPr lvl="0"/>
            <a:r>
              <a:rPr lang="en-US" altLang="zh-CN"/>
              <a:t>cnki</a:t>
            </a:r>
            <a:r>
              <a:rPr lang="zh-CN" altLang="en-US"/>
              <a:t>资源总库</a:t>
            </a:r>
          </a:p>
        </p:txBody>
      </p:sp>
      <p:sp>
        <p:nvSpPr>
          <p:cNvPr id="13330" name="Rectangle 31"/>
          <p:cNvSpPr/>
          <p:nvPr/>
        </p:nvSpPr>
        <p:spPr>
          <a:xfrm>
            <a:off x="3606800" y="2484438"/>
            <a:ext cx="1936750" cy="1736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171450" lvl="0" indent="-171450">
              <a:lnSpc>
                <a:spcPct val="110000"/>
              </a:lnSpc>
              <a:buAutoNum type="arabicPeriod"/>
            </a:pPr>
            <a:r>
              <a:rPr lang="zh-CN" altLang="en-US" sz="1600" dirty="0">
                <a:solidFill>
                  <a:srgbClr val="3366CC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工具书</a:t>
            </a:r>
          </a:p>
          <a:p>
            <a:pPr marL="171450" lvl="0" indent="-171450">
              <a:lnSpc>
                <a:spcPct val="110000"/>
              </a:lnSpc>
            </a:pPr>
            <a:endParaRPr lang="en-US" altLang="x-none" sz="1600" b="1" dirty="0">
              <a:solidFill>
                <a:srgbClr val="1C1C1C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lvl="0" indent="-171450">
              <a:buAutoNum type="arabicPeriod" startAt="2"/>
            </a:pPr>
            <a:r>
              <a:rPr lang="zh-CN" altLang="en-US" sz="1600" dirty="0">
                <a:solidFill>
                  <a:srgbClr val="3366CC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经济社会发展统计数据库</a:t>
            </a:r>
          </a:p>
          <a:p>
            <a:pPr marL="171450" lvl="0" indent="-171450">
              <a:buAutoNum type="arabicPeriod" startAt="2"/>
            </a:pPr>
            <a:endParaRPr lang="zh-CN" altLang="en-US" sz="1600" dirty="0">
              <a:solidFill>
                <a:srgbClr val="3366CC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  <a:p>
            <a:pPr marL="171450" lvl="0" indent="-171450"/>
            <a:r>
              <a:rPr lang="zh-CN" altLang="en-US" sz="1600" dirty="0">
                <a:solidFill>
                  <a:srgbClr val="3366CC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3.学术图片知识库</a:t>
            </a:r>
          </a:p>
          <a:p>
            <a:pPr marL="171450" lvl="0" indent="-171450"/>
            <a:endParaRPr lang="en-US" altLang="x-none" sz="1200" b="1" dirty="0">
              <a:solidFill>
                <a:srgbClr val="1C1C1C"/>
              </a:solidFill>
              <a:latin typeface="Arial" panose="020B0604020202020204" charset="-116"/>
              <a:ea typeface="Arial" panose="020B0604020202020204" charset="-116"/>
            </a:endParaRPr>
          </a:p>
          <a:p>
            <a:pPr marL="171450" lvl="0" indent="-171450"/>
            <a:endParaRPr lang="en-US" altLang="x-none" sz="1200" b="1" dirty="0">
              <a:solidFill>
                <a:srgbClr val="1C1C1C"/>
              </a:solidFill>
              <a:latin typeface="Arial" panose="020B0604020202020204" charset="-116"/>
              <a:ea typeface="Arial" panose="020B0604020202020204" charset="-116"/>
            </a:endParaRPr>
          </a:p>
          <a:p>
            <a:pPr marL="171450" lvl="0" indent="-171450">
              <a:buAutoNum type="arabicPeriod" startAt="3"/>
            </a:pPr>
            <a:endParaRPr lang="en-US" altLang="x-none" sz="1200" b="1" dirty="0">
              <a:solidFill>
                <a:srgbClr val="1C1C1C"/>
              </a:solidFill>
              <a:latin typeface="Arial" panose="020B0604020202020204" charset="-116"/>
              <a:ea typeface="Arial" panose="020B0604020202020204" charset="-116"/>
            </a:endParaRPr>
          </a:p>
          <a:p>
            <a:pPr marL="171450" lvl="0" indent="-171450">
              <a:lnSpc>
                <a:spcPct val="90000"/>
              </a:lnSpc>
              <a:buAutoNum type="arabicPeriod" startAt="4"/>
            </a:pPr>
            <a:endParaRPr lang="en-US" altLang="x-none" sz="1200" b="1" dirty="0">
              <a:solidFill>
                <a:srgbClr val="1C1C1C"/>
              </a:solidFill>
              <a:latin typeface="Arial" panose="020B0604020202020204" charset="-116"/>
              <a:ea typeface="Arial" panose="020B0604020202020204" charset="-116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矩形 1"/>
          <p:cNvSpPr/>
          <p:nvPr/>
        </p:nvSpPr>
        <p:spPr>
          <a:xfrm>
            <a:off x="523875" y="280988"/>
            <a:ext cx="250825" cy="68103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lIns="79856" tIns="39929" rIns="79856" bIns="39929" anchor="ctr"/>
          <a:lstStyle/>
          <a:p>
            <a:pPr lvl="0" algn="ctr" eaLnBrk="0" hangingPunct="0"/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1619" name="直接连接符 2"/>
          <p:cNvSpPr/>
          <p:nvPr/>
        </p:nvSpPr>
        <p:spPr>
          <a:xfrm flipV="1">
            <a:off x="523875" y="963613"/>
            <a:ext cx="4048125" cy="0"/>
          </a:xfrm>
          <a:prstGeom prst="line">
            <a:avLst/>
          </a:prstGeom>
          <a:ln w="9525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 anchor="t"/>
          <a:lstStyle/>
          <a:p>
            <a:pPr lvl="0" eaLnBrk="0" hangingPunct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11620" name="TextBox 8"/>
          <p:cNvSpPr/>
          <p:nvPr/>
        </p:nvSpPr>
        <p:spPr>
          <a:xfrm>
            <a:off x="525463" y="530225"/>
            <a:ext cx="5156200" cy="736600"/>
          </a:xfrm>
          <a:prstGeom prst="rect">
            <a:avLst/>
          </a:prstGeom>
          <a:noFill/>
          <a:ln w="9525">
            <a:noFill/>
          </a:ln>
        </p:spPr>
        <p:txBody>
          <a:bodyPr lIns="79856" tIns="39929" rIns="79856" bIns="39929" anchor="t">
            <a:spAutoFit/>
          </a:bodyPr>
          <a:lstStyle/>
          <a:p>
            <a:pPr lvl="0" eaLnBrk="0" hangingPunct="0"/>
            <a:r>
              <a:rPr lang="zh-CN" altLang="en-US" sz="2000" dirty="0">
                <a:solidFill>
                  <a:srgbClr val="5F5E5C"/>
                </a:solidFill>
                <a:latin typeface="华康俪金黑W8(P)" pitchFamily="2" charset="-122"/>
                <a:ea typeface="华康俪金黑W8(P)" pitchFamily="2" charset="-122"/>
                <a:sym typeface="华康俪金黑W8(P)" pitchFamily="2" charset="-122"/>
              </a:rPr>
              <a:t> 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如何管理</a:t>
            </a:r>
            <a:r>
              <a:rPr lang="en-US" altLang="x-none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/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撰写调研得到的文献</a:t>
            </a:r>
            <a:endParaRPr lang="zh-CN" altLang="en-US" sz="2400" dirty="0">
              <a:latin typeface="Arial" panose="020B0604020202020204" charset="-116"/>
              <a:ea typeface="宋体" panose="02010600030101010101" pitchFamily="2" charset="-122"/>
            </a:endParaRPr>
          </a:p>
          <a:p>
            <a:pPr lvl="0" eaLnBrk="0" hangingPunct="0"/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11621" name="TextBox 6"/>
          <p:cNvSpPr/>
          <p:nvPr/>
        </p:nvSpPr>
        <p:spPr>
          <a:xfrm>
            <a:off x="-193675" y="744538"/>
            <a:ext cx="3944938" cy="328612"/>
          </a:xfrm>
          <a:prstGeom prst="rect">
            <a:avLst/>
          </a:prstGeom>
          <a:noFill/>
          <a:ln w="9525">
            <a:noFill/>
          </a:ln>
        </p:spPr>
        <p:txBody>
          <a:bodyPr lIns="79856" tIns="39929" rIns="79856" bIns="39929" anchor="t">
            <a:spAutoFit/>
          </a:bodyPr>
          <a:lstStyle/>
          <a:p>
            <a:pPr lvl="0" eaLnBrk="0" hangingPunct="0">
              <a:lnSpc>
                <a:spcPct val="130000"/>
              </a:lnSpc>
            </a:pPr>
            <a:r>
              <a:rPr lang="en-US" altLang="x-none" dirty="0">
                <a:solidFill>
                  <a:srgbClr val="5F5E5C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</a:t>
            </a:r>
            <a:endParaRPr lang="zh-CN" altLang="en-US" dirty="0">
              <a:solidFill>
                <a:srgbClr val="FF8500"/>
              </a:solidFill>
              <a:latin typeface="华康俪金黑W8(P)" pitchFamily="2" charset="-122"/>
              <a:ea typeface="华康俪金黑W8(P)" pitchFamily="2" charset="-122"/>
              <a:sym typeface="华康俪金黑W8(P)" pitchFamily="2" charset="-122"/>
            </a:endParaRPr>
          </a:p>
        </p:txBody>
      </p:sp>
      <p:sp>
        <p:nvSpPr>
          <p:cNvPr id="111622" name="TextBox 4"/>
          <p:cNvSpPr/>
          <p:nvPr/>
        </p:nvSpPr>
        <p:spPr>
          <a:xfrm>
            <a:off x="523875" y="1317625"/>
            <a:ext cx="3232150" cy="417513"/>
          </a:xfrm>
          <a:prstGeom prst="rect">
            <a:avLst/>
          </a:prstGeom>
          <a:noFill/>
          <a:ln w="9525">
            <a:noFill/>
          </a:ln>
        </p:spPr>
        <p:txBody>
          <a:bodyPr lIns="79856" tIns="39929" rIns="79856" bIns="39929" anchor="t">
            <a:spAutoFit/>
          </a:bodyPr>
          <a:lstStyle/>
          <a:p>
            <a:pPr lvl="0" eaLnBrk="0" hangingPunct="0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rgbClr val="FF9933"/>
                </a:solidFill>
                <a:latin typeface="Arial" panose="020B0604020202020204" charset="-116"/>
                <a:ea typeface="微软雅黑" panose="020B0503020204020204" pitchFamily="2" charset="-122"/>
                <a:sym typeface="宋体" panose="02010600030101010101" pitchFamily="2" charset="-122"/>
              </a:rPr>
              <a:t>第二，管理文献撰写论文</a:t>
            </a:r>
            <a:r>
              <a:rPr lang="zh-CN" altLang="en-US" sz="2000" dirty="0">
                <a:solidFill>
                  <a:srgbClr val="FF85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：</a:t>
            </a:r>
          </a:p>
        </p:txBody>
      </p:sp>
      <p:sp>
        <p:nvSpPr>
          <p:cNvPr id="111623" name="TextBox 6"/>
          <p:cNvSpPr/>
          <p:nvPr/>
        </p:nvSpPr>
        <p:spPr>
          <a:xfrm>
            <a:off x="523875" y="1938338"/>
            <a:ext cx="3917950" cy="2074862"/>
          </a:xfrm>
          <a:prstGeom prst="rect">
            <a:avLst/>
          </a:prstGeom>
          <a:noFill/>
          <a:ln w="9525">
            <a:noFill/>
          </a:ln>
        </p:spPr>
        <p:txBody>
          <a:bodyPr lIns="79856" tIns="39929" rIns="79856" bIns="39929" anchor="t">
            <a:spAutoFit/>
          </a:bodyPr>
          <a:lstStyle/>
          <a:p>
            <a:pPr lvl="0" eaLnBrk="0" hangingPunct="0">
              <a:lnSpc>
                <a:spcPct val="130000"/>
              </a:lnSpc>
              <a:spcAft>
                <a:spcPts val="600"/>
              </a:spcAft>
              <a:buSzPct val="2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Calibri" panose="020F0502020204030204" pitchFamily="2" charset="-128"/>
                <a:ea typeface="宋体" panose="02010600030101010101" pitchFamily="2" charset="-122"/>
              </a:rPr>
              <a:t> 文章平时怎么管理</a:t>
            </a:r>
          </a:p>
          <a:p>
            <a:pPr lvl="0" eaLnBrk="0" hangingPunct="0">
              <a:lnSpc>
                <a:spcPct val="130000"/>
              </a:lnSpc>
              <a:spcAft>
                <a:spcPts val="600"/>
              </a:spcAft>
              <a:buSzPct val="25000"/>
              <a:buFont typeface="Wingdings" panose="05000000000000000000" pitchFamily="2" charset="2"/>
              <a:buChar char="l"/>
            </a:pPr>
            <a:endParaRPr lang="zh-CN" altLang="en-US" sz="2000" dirty="0">
              <a:latin typeface="Calibri" panose="020F0502020204030204" pitchFamily="2" charset="-128"/>
              <a:ea typeface="宋体" panose="02010600030101010101" pitchFamily="2" charset="-122"/>
            </a:endParaRPr>
          </a:p>
          <a:p>
            <a:pPr lvl="0" eaLnBrk="0" hangingPunct="0">
              <a:lnSpc>
                <a:spcPct val="130000"/>
              </a:lnSpc>
              <a:spcAft>
                <a:spcPts val="600"/>
              </a:spcAft>
              <a:buSzPct val="2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Calibri" panose="020F0502020204030204" pitchFamily="2" charset="-128"/>
                <a:ea typeface="宋体" panose="02010600030101010101" pitchFamily="2" charset="-122"/>
              </a:rPr>
              <a:t> 读书笔记平时怎么管理</a:t>
            </a:r>
          </a:p>
          <a:p>
            <a:pPr lvl="0" eaLnBrk="0" hangingPunct="0">
              <a:lnSpc>
                <a:spcPct val="130000"/>
              </a:lnSpc>
              <a:spcAft>
                <a:spcPts val="600"/>
              </a:spcAft>
              <a:buSzPct val="25000"/>
              <a:buFont typeface="Wingdings" panose="05000000000000000000" pitchFamily="2" charset="2"/>
              <a:buChar char="l"/>
            </a:pPr>
            <a:endParaRPr lang="zh-CN" altLang="en-US" sz="2000" dirty="0">
              <a:latin typeface="Calibri" panose="020F0502020204030204" pitchFamily="2" charset="-128"/>
              <a:ea typeface="宋体" panose="02010600030101010101" pitchFamily="2" charset="-122"/>
            </a:endParaRPr>
          </a:p>
          <a:p>
            <a:pPr lvl="0" eaLnBrk="0" hangingPunct="0">
              <a:lnSpc>
                <a:spcPct val="130000"/>
              </a:lnSpc>
              <a:spcAft>
                <a:spcPts val="600"/>
              </a:spcAft>
              <a:buSzPct val="25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Calibri" panose="020F0502020204030204" pitchFamily="2" charset="-128"/>
                <a:ea typeface="宋体" panose="02010600030101010101" pitchFamily="2" charset="-122"/>
              </a:rPr>
              <a:t> 参考文献怎么录入</a:t>
            </a:r>
          </a:p>
        </p:txBody>
      </p:sp>
      <p:pic>
        <p:nvPicPr>
          <p:cNvPr id="111624" name="Picture 8" descr="263915-1311051424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63" y="0"/>
            <a:ext cx="3386137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 bldLvl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/>
          <p:nvPr/>
        </p:nvGrpSpPr>
        <p:grpSpPr>
          <a:xfrm flipV="1">
            <a:off x="-25400" y="247650"/>
            <a:ext cx="8489950" cy="433388"/>
            <a:chOff x="0" y="0"/>
            <a:chExt cx="8504452" cy="310344"/>
          </a:xfrm>
        </p:grpSpPr>
        <p:grpSp>
          <p:nvGrpSpPr>
            <p:cNvPr id="113667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13668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800" dirty="0">
                  <a:solidFill>
                    <a:srgbClr val="FFFFFF"/>
                  </a:solidFill>
                  <a:latin typeface="Arial" panose="020B0604020202020204" charset="-116"/>
                  <a:ea typeface="微软雅黑" panose="020B0503020204020204" pitchFamily="2" charset="-122"/>
                </a:endParaRPr>
              </a:p>
            </p:txBody>
          </p:sp>
          <p:sp>
            <p:nvSpPr>
              <p:cNvPr id="113669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3200" dirty="0">
                    <a:solidFill>
                      <a:srgbClr val="FFFFFF"/>
                    </a:solidFill>
                    <a:latin typeface="Arial" panose="020B0604020202020204" charset="-116"/>
                    <a:ea typeface="微软雅黑" panose="020B0503020204020204" pitchFamily="2" charset="-122"/>
                  </a:rPr>
                  <a:t>  </a:t>
                </a:r>
                <a:endParaRPr lang="zh-CN" altLang="en-US" sz="2800" dirty="0">
                  <a:latin typeface="Arial" panose="020B0604020202020204" charset="-116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3670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800" dirty="0">
                <a:solidFill>
                  <a:srgbClr val="FFFFFF"/>
                </a:solidFill>
                <a:latin typeface="Arial" panose="020B0604020202020204" charset="-116"/>
                <a:ea typeface="微软雅黑" panose="020B0503020204020204" pitchFamily="2" charset="-122"/>
              </a:endParaRPr>
            </a:p>
          </p:txBody>
        </p:sp>
      </p:grpSp>
      <p:pic>
        <p:nvPicPr>
          <p:cNvPr id="113671" name="Picture 10" descr="d:\Documents and Settings\Administrator\Desktop\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1168400"/>
            <a:ext cx="9140825" cy="325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72" name="Rectangle 7"/>
          <p:cNvSpPr/>
          <p:nvPr/>
        </p:nvSpPr>
        <p:spPr>
          <a:xfrm>
            <a:off x="0" y="1492250"/>
            <a:ext cx="828675" cy="14573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0" hangingPunct="0"/>
            <a:endParaRPr lang="zh-CN" altLang="en-US" sz="2600" dirty="0">
              <a:solidFill>
                <a:srgbClr val="FFFFFF"/>
              </a:solidFill>
              <a:latin typeface="Verdana" panose="020B0604030504040204" pitchFamily="2" charset="0"/>
              <a:ea typeface="宋体" panose="02010600030101010101" pitchFamily="2" charset="-122"/>
              <a:sym typeface="Verdana" panose="020B0604030504040204" pitchFamily="2" charset="0"/>
            </a:endParaRPr>
          </a:p>
        </p:txBody>
      </p:sp>
      <p:sp>
        <p:nvSpPr>
          <p:cNvPr id="113673" name="Rectangle 7"/>
          <p:cNvSpPr/>
          <p:nvPr/>
        </p:nvSpPr>
        <p:spPr>
          <a:xfrm>
            <a:off x="828675" y="1168400"/>
            <a:ext cx="1222375" cy="2635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0" hangingPunct="0"/>
            <a:endParaRPr lang="zh-CN" altLang="en-US" sz="2600" dirty="0">
              <a:solidFill>
                <a:srgbClr val="FFFFFF"/>
              </a:solidFill>
              <a:latin typeface="Verdana" panose="020B0604030504040204" pitchFamily="2" charset="0"/>
              <a:ea typeface="宋体" panose="02010600030101010101" pitchFamily="2" charset="-122"/>
              <a:sym typeface="Verdana" panose="020B0604030504040204" pitchFamily="2" charset="0"/>
            </a:endParaRPr>
          </a:p>
        </p:txBody>
      </p:sp>
      <p:sp>
        <p:nvSpPr>
          <p:cNvPr id="113674" name="Rectangle 7"/>
          <p:cNvSpPr/>
          <p:nvPr/>
        </p:nvSpPr>
        <p:spPr>
          <a:xfrm>
            <a:off x="14288" y="3221038"/>
            <a:ext cx="598487" cy="6048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0" hangingPunct="0"/>
            <a:endParaRPr lang="zh-CN" altLang="en-US" sz="2600" dirty="0">
              <a:solidFill>
                <a:srgbClr val="FFFFFF"/>
              </a:solidFill>
              <a:latin typeface="Verdana" panose="020B0604030504040204" pitchFamily="2" charset="0"/>
              <a:ea typeface="宋体" panose="02010600030101010101" pitchFamily="2" charset="-122"/>
              <a:sym typeface="Verdana" panose="020B0604030504040204" pitchFamily="2" charset="0"/>
            </a:endParaRPr>
          </a:p>
        </p:txBody>
      </p:sp>
      <p:sp>
        <p:nvSpPr>
          <p:cNvPr id="113675" name="圆角矩形 8"/>
          <p:cNvSpPr/>
          <p:nvPr/>
        </p:nvSpPr>
        <p:spPr>
          <a:xfrm>
            <a:off x="4932363" y="1970088"/>
            <a:ext cx="3830637" cy="473075"/>
          </a:xfrm>
          <a:prstGeom prst="roundRect">
            <a:avLst>
              <a:gd name="adj" fmla="val 16667"/>
            </a:avLst>
          </a:prstGeom>
          <a:solidFill>
            <a:srgbClr val="EB0314"/>
          </a:solidFill>
          <a:ln w="25400" cap="flat" cmpd="sng">
            <a:solidFill>
              <a:srgbClr val="89A4A7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0" hangingPunct="0"/>
            <a:r>
              <a:rPr lang="zh-CN" altLang="en-US" sz="2000" dirty="0">
                <a:solidFill>
                  <a:schemeClr val="bg1"/>
                </a:solidFill>
                <a:latin typeface="Arial" panose="020B0604020202020204" charset="-116"/>
                <a:ea typeface="微软雅黑" panose="020B0503020204020204" pitchFamily="2" charset="-122"/>
              </a:rPr>
              <a:t>根据检索结果，导出参考文献</a:t>
            </a:r>
          </a:p>
        </p:txBody>
      </p:sp>
      <p:pic>
        <p:nvPicPr>
          <p:cNvPr id="113676" name="Picture 6" descr="C:\Users\zhaojh\AppData\Local\Temp\mx312A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" y="3003550"/>
            <a:ext cx="9085263" cy="3497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77" name="矩形 5"/>
          <p:cNvSpPr/>
          <p:nvPr/>
        </p:nvSpPr>
        <p:spPr>
          <a:xfrm>
            <a:off x="107950" y="4086225"/>
            <a:ext cx="1873250" cy="3222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 eaLnBrk="0" hangingPunct="0"/>
            <a:endParaRPr lang="zh-CN" altLang="en-US" sz="1800" dirty="0">
              <a:solidFill>
                <a:srgbClr val="000000"/>
              </a:solidFill>
              <a:latin typeface="Times New Roman" panose="02020603050405020304" pitchFamily="2" charset="0"/>
              <a:ea typeface="宋体" panose="02010600030101010101" pitchFamily="2" charset="-122"/>
              <a:sym typeface="Times New Roman" panose="02020603050405020304" pitchFamily="2" charset="0"/>
            </a:endParaRPr>
          </a:p>
        </p:txBody>
      </p:sp>
      <p:sp>
        <p:nvSpPr>
          <p:cNvPr id="113678" name="标题 1"/>
          <p:cNvSpPr/>
          <p:nvPr/>
        </p:nvSpPr>
        <p:spPr>
          <a:xfrm>
            <a:off x="0" y="303213"/>
            <a:ext cx="6337300" cy="368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hangingPunct="0"/>
            <a:r>
              <a:rPr lang="en-US" altLang="x-none" sz="32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E-Study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学习软件</a:t>
            </a:r>
            <a:endParaRPr lang="zh-CN" altLang="en-US" sz="2800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25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bldLvl="0" animBg="1"/>
      <p:bldP spid="113673" grpId="0" bldLvl="0" animBg="1"/>
      <p:bldP spid="113674" grpId="0" bldLvl="0" animBg="1"/>
      <p:bldP spid="113677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/>
          <p:nvPr/>
        </p:nvGrpSpPr>
        <p:grpSpPr>
          <a:xfrm flipV="1">
            <a:off x="259905" y="251833"/>
            <a:ext cx="7965494" cy="430459"/>
            <a:chOff x="0" y="0"/>
            <a:chExt cx="8504452" cy="310344"/>
          </a:xfrm>
        </p:grpSpPr>
        <p:grpSp>
          <p:nvGrpSpPr>
            <p:cNvPr id="111618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11619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52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2" charset="-122"/>
                </a:endParaRPr>
              </a:p>
            </p:txBody>
          </p:sp>
          <p:sp>
            <p:nvSpPr>
              <p:cNvPr id="111620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2705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2" charset="-122"/>
                  </a:rPr>
                  <a:t>  </a:t>
                </a:r>
                <a:endParaRPr lang="zh-CN" altLang="en-US" sz="2365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1621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52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2" charset="-122"/>
              </a:endParaRPr>
            </a:p>
          </p:txBody>
        </p:sp>
      </p:grpSp>
      <p:sp>
        <p:nvSpPr>
          <p:cNvPr id="111622" name="标题 1"/>
          <p:cNvSpPr/>
          <p:nvPr/>
        </p:nvSpPr>
        <p:spPr>
          <a:xfrm>
            <a:off x="284043" y="147236"/>
            <a:ext cx="7737526" cy="5900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hangingPunct="0"/>
            <a:r>
              <a:rPr lang="en-US" altLang="x-none" sz="2705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3.2</a:t>
            </a:r>
            <a:r>
              <a:rPr lang="zh-CN" altLang="en-US" sz="2705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如何管理</a:t>
            </a:r>
            <a:r>
              <a:rPr lang="en-US" altLang="x-none" sz="2705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/</a:t>
            </a:r>
            <a:r>
              <a:rPr lang="zh-CN" altLang="en-US" sz="2705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撰写调研得到的文献</a:t>
            </a:r>
            <a:endParaRPr lang="zh-CN" altLang="en-US" sz="236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162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8" y="682292"/>
            <a:ext cx="7746912" cy="4497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矩形 6145"/>
          <p:cNvSpPr/>
          <p:nvPr/>
        </p:nvSpPr>
        <p:spPr>
          <a:xfrm>
            <a:off x="6676243" y="252206"/>
            <a:ext cx="1051527" cy="4306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lstStyle/>
          <a:p>
            <a:pPr lvl="0"/>
            <a:endParaRPr lang="zh-CN" altLang="en-US" sz="135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23554" name="Picture 2" descr="E:\宣传资料\产品宣传\公司图标\知网LOGO-PNG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02" y="145150"/>
            <a:ext cx="1852066" cy="673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27"/>
          <p:cNvSpPr/>
          <p:nvPr/>
        </p:nvSpPr>
        <p:spPr>
          <a:xfrm>
            <a:off x="1740967" y="2222034"/>
            <a:ext cx="1618923" cy="73152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5000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sz="2100" b="1" u="none" baseline="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E-learning六大</a:t>
            </a:r>
            <a:r>
              <a:rPr lang="zh-CN" altLang="en-US" sz="2100" b="1" u="none" baseline="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特点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151" name="流程图: 终止 46"/>
          <p:cNvSpPr/>
          <p:nvPr/>
        </p:nvSpPr>
        <p:spPr>
          <a:xfrm>
            <a:off x="3953455" y="1137201"/>
            <a:ext cx="3399619" cy="374696"/>
          </a:xfrm>
          <a:prstGeom prst="flowChartTerminator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b="1" u="none" baseline="0" dirty="0"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特点一：一站式阅读和管理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152" name="流程图: 终止 46"/>
          <p:cNvSpPr/>
          <p:nvPr/>
        </p:nvSpPr>
        <p:spPr>
          <a:xfrm>
            <a:off x="3899927" y="1730767"/>
            <a:ext cx="3457905" cy="374695"/>
          </a:xfrm>
          <a:prstGeom prst="flowChartTerminator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b="1" u="none" baseline="0" dirty="0"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特点二：文献检索和批量下载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153" name="流程图: 终止 46"/>
          <p:cNvSpPr/>
          <p:nvPr/>
        </p:nvSpPr>
        <p:spPr>
          <a:xfrm>
            <a:off x="3899927" y="2324332"/>
            <a:ext cx="3506675" cy="374696"/>
          </a:xfrm>
          <a:prstGeom prst="flowChartTerminator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b="1" u="none" baseline="0" dirty="0"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特点三：深入研读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154" name="流程图: 终止 46"/>
          <p:cNvSpPr/>
          <p:nvPr/>
        </p:nvSpPr>
        <p:spPr>
          <a:xfrm>
            <a:off x="3899927" y="2917898"/>
            <a:ext cx="3506675" cy="374695"/>
          </a:xfrm>
          <a:prstGeom prst="flowChartTerminator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b="1" u="none" baseline="0" dirty="0"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特点四：笔记管理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3560" name="AutoShape 45"/>
          <p:cNvSpPr/>
          <p:nvPr/>
        </p:nvSpPr>
        <p:spPr>
          <a:xfrm>
            <a:off x="3414607" y="1304922"/>
            <a:ext cx="430603" cy="2967827"/>
          </a:xfrm>
          <a:prstGeom prst="leftBrace">
            <a:avLst>
              <a:gd name="adj1" fmla="val 57403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endParaRPr lang="zh-CN" altLang="en-US" sz="2100" b="1" u="none" baseline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6" name="流程图: 终止 46"/>
          <p:cNvSpPr/>
          <p:nvPr/>
        </p:nvSpPr>
        <p:spPr>
          <a:xfrm>
            <a:off x="3899927" y="3471019"/>
            <a:ext cx="3506675" cy="374696"/>
          </a:xfrm>
          <a:prstGeom prst="flowChartTerminator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b="1" u="none" baseline="0" dirty="0"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特点五：文献写作和排版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157" name="流程图: 终止 46"/>
          <p:cNvSpPr/>
          <p:nvPr/>
        </p:nvSpPr>
        <p:spPr>
          <a:xfrm>
            <a:off x="3953455" y="4011057"/>
            <a:ext cx="3507865" cy="374696"/>
          </a:xfrm>
          <a:prstGeom prst="flowChartTerminator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r>
              <a:rPr lang="zh-CN" altLang="en-US" b="1" u="none" baseline="0" dirty="0"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特点六：在线投稿</a:t>
            </a:r>
            <a:endParaRPr lang="zh-CN" altLang="en-US" sz="2100" b="1" u="none" baseline="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32343" y="4765206"/>
            <a:ext cx="2055473" cy="273587"/>
          </a:xfrm>
        </p:spPr>
        <p:txBody>
          <a:bodyPr lIns="68515" tIns="34257" rIns="68515" bIns="34257" rtlCol="0" anchor="ctr">
            <a:normAutofit/>
          </a:bodyPr>
          <a:lstStyle/>
          <a:p>
            <a:pPr lvl="0" eaLnBrk="1" fontAlgn="auto" hangingPunct="1"/>
            <a:fld id="{BB962C8B-B14F-4D97-AF65-F5344CB8AC3E}" type="datetime1">
              <a:rPr lang="zh-CN" altLang="en-US" sz="900" strike="noStrike" noProof="1" dirty="0"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2018/5/3</a:t>
            </a:fld>
            <a:endParaRPr lang="zh-CN" altLang="en-US" sz="900" strike="noStrike" noProof="1"/>
          </a:p>
        </p:txBody>
      </p:sp>
      <p:sp>
        <p:nvSpPr>
          <p:cNvPr id="23564" name="文本框 4"/>
          <p:cNvSpPr txBox="1"/>
          <p:nvPr>
            <p:custDataLst>
              <p:tags r:id="rId1"/>
            </p:custDataLst>
          </p:nvPr>
        </p:nvSpPr>
        <p:spPr>
          <a:xfrm>
            <a:off x="160108" y="54747"/>
            <a:ext cx="7879313" cy="992051"/>
          </a:xfrm>
          <a:prstGeom prst="rect">
            <a:avLst/>
          </a:prstGeom>
          <a:noFill/>
          <a:ln w="9525">
            <a:noFill/>
          </a:ln>
        </p:spPr>
        <p:txBody>
          <a:bodyPr lIns="68515" tIns="34257" rIns="68515" bIns="34257" anchor="ctr"/>
          <a:lstStyle/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sz="3295" b="1" dirty="0">
                <a:solidFill>
                  <a:schemeClr val="accent1"/>
                </a:solidFill>
                <a:latin typeface="黑体" panose="02010609060101010101" pitchFamily="2" charset="-122"/>
                <a:ea typeface="黑体" panose="02010609060101010101" pitchFamily="2" charset="-122"/>
                <a:sym typeface="黑体" panose="02010609060101010101" pitchFamily="2" charset="-122"/>
              </a:rPr>
              <a:t> </a:t>
            </a:r>
            <a:r>
              <a:rPr lang="zh-CN" altLang="en-US" sz="3295" b="1" dirty="0">
                <a:solidFill>
                  <a:schemeClr val="accent1"/>
                </a:solidFill>
                <a:latin typeface="黑体" panose="02010609060101010101" pitchFamily="2" charset="-122"/>
                <a:ea typeface="黑体" panose="02010609060101010101" pitchFamily="2" charset="-122"/>
                <a:sym typeface="黑体" panose="02010609060101010101" pitchFamily="2" charset="-122"/>
              </a:rPr>
              <a:t>数字化学习平台 E-</a:t>
            </a:r>
            <a:r>
              <a:rPr lang="en-US" altLang="zh-CN" sz="3295" b="1" dirty="0">
                <a:solidFill>
                  <a:schemeClr val="accent1"/>
                </a:solidFill>
                <a:latin typeface="黑体" panose="02010609060101010101" pitchFamily="2" charset="-122"/>
                <a:ea typeface="黑体" panose="02010609060101010101" pitchFamily="2" charset="-122"/>
                <a:sym typeface="黑体" panose="02010609060101010101" pitchFamily="2" charset="-122"/>
              </a:rPr>
              <a:t>study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" y="818515"/>
            <a:ext cx="8333105" cy="385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82" y="2409"/>
            <a:ext cx="3059419" cy="5138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prstClr val="white"/>
              </a:solidFill>
            </a:endParaRPr>
          </a:p>
        </p:txBody>
      </p:sp>
      <p:grpSp>
        <p:nvGrpSpPr>
          <p:cNvPr id="24578" name="组合 17"/>
          <p:cNvGrpSpPr/>
          <p:nvPr/>
        </p:nvGrpSpPr>
        <p:grpSpPr>
          <a:xfrm>
            <a:off x="1280627" y="99949"/>
            <a:ext cx="3042766" cy="2785832"/>
            <a:chOff x="1654969" y="1913283"/>
            <a:chExt cx="4060951" cy="3718250"/>
          </a:xfrm>
        </p:grpSpPr>
        <p:grpSp>
          <p:nvGrpSpPr>
            <p:cNvPr id="24579" name="组合 14"/>
            <p:cNvGrpSpPr/>
            <p:nvPr/>
          </p:nvGrpSpPr>
          <p:grpSpPr>
            <a:xfrm>
              <a:off x="2282770" y="1913283"/>
              <a:ext cx="3433150" cy="3718250"/>
              <a:chOff x="200181" y="1109720"/>
              <a:chExt cx="3433150" cy="3718250"/>
            </a:xfrm>
          </p:grpSpPr>
          <p:grpSp>
            <p:nvGrpSpPr>
              <p:cNvPr id="24580" name="组合 11"/>
              <p:cNvGrpSpPr/>
              <p:nvPr/>
            </p:nvGrpSpPr>
            <p:grpSpPr>
              <a:xfrm>
                <a:off x="449141" y="2030030"/>
                <a:ext cx="3184190" cy="2797940"/>
                <a:chOff x="683491" y="2143514"/>
                <a:chExt cx="3184190" cy="2797940"/>
              </a:xfrm>
            </p:grpSpPr>
            <p:grpSp>
              <p:nvGrpSpPr>
                <p:cNvPr id="24581" name="组合 9"/>
                <p:cNvGrpSpPr/>
                <p:nvPr/>
              </p:nvGrpSpPr>
              <p:grpSpPr>
                <a:xfrm>
                  <a:off x="683491" y="2143514"/>
                  <a:ext cx="2426209" cy="2797940"/>
                  <a:chOff x="230909" y="3242641"/>
                  <a:chExt cx="2426209" cy="2797940"/>
                </a:xfrm>
              </p:grpSpPr>
              <p:sp>
                <p:nvSpPr>
                  <p:cNvPr id="5" name="等腰三角形 4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rot="10800000">
                    <a:off x="535284" y="4211621"/>
                    <a:ext cx="2119378" cy="1828960"/>
                  </a:xfrm>
                  <a:prstGeom prst="triangle">
                    <a:avLst/>
                  </a:prstGeom>
                  <a:solidFill>
                    <a:schemeClr val="tx1"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等腰三角形 5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10800000">
                    <a:off x="1630693" y="5124514"/>
                    <a:ext cx="1023969" cy="882727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" name="直接连接符 7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>
                    <a:off x="230475" y="3243161"/>
                    <a:ext cx="1025557" cy="184642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等腰三角形 10"/>
                <p:cNvSpPr/>
                <p:nvPr>
                  <p:custDataLst>
                    <p:tags r:id="rId11"/>
                  </p:custDataLst>
                </p:nvPr>
              </p:nvSpPr>
              <p:spPr>
                <a:xfrm rot="10800000">
                  <a:off x="3415229" y="3518929"/>
                  <a:ext cx="452452" cy="390559"/>
                </a:xfrm>
                <a:prstGeom prst="triangl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strike="noStrike" noProof="1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99461" y="1109720"/>
                <a:ext cx="1274803" cy="22957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>
              <p:custDataLst>
                <p:tags r:id="rId8"/>
              </p:custDataLst>
            </p:nvPr>
          </p:nvSpPr>
          <p:spPr>
            <a:xfrm>
              <a:off x="1913739" y="3388200"/>
              <a:ext cx="738211" cy="738252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1654969" y="2724567"/>
              <a:ext cx="385774" cy="385796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24589" name="组合 25"/>
          <p:cNvGrpSpPr/>
          <p:nvPr/>
        </p:nvGrpSpPr>
        <p:grpSpPr>
          <a:xfrm>
            <a:off x="602606" y="2423062"/>
            <a:ext cx="1752148" cy="1599890"/>
            <a:chOff x="867300" y="2877770"/>
            <a:chExt cx="2337718" cy="2135949"/>
          </a:xfrm>
        </p:grpSpPr>
        <p:grpSp>
          <p:nvGrpSpPr>
            <p:cNvPr id="24590" name="组合 20"/>
            <p:cNvGrpSpPr/>
            <p:nvPr/>
          </p:nvGrpSpPr>
          <p:grpSpPr>
            <a:xfrm>
              <a:off x="867300" y="2877770"/>
              <a:ext cx="1196107" cy="1802141"/>
              <a:chOff x="490432" y="2759871"/>
              <a:chExt cx="1196107" cy="1802141"/>
            </a:xfrm>
          </p:grpSpPr>
          <p:sp>
            <p:nvSpPr>
              <p:cNvPr id="24591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90432" y="2759871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00000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目</a:t>
                </a:r>
              </a:p>
            </p:txBody>
          </p:sp>
          <p:sp>
            <p:nvSpPr>
              <p:cNvPr id="24592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04648" y="3475180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FFFFFF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录</a:t>
                </a:r>
              </a:p>
            </p:txBody>
          </p:sp>
        </p:grpSp>
        <p:sp>
          <p:nvSpPr>
            <p:cNvPr id="24593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100">
                  <a:solidFill>
                    <a:srgbClr val="262626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Contents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>
              <a:off x="1033939" y="5013719"/>
              <a:ext cx="1885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>
            <p:custDataLst>
              <p:tags r:id="rId3"/>
            </p:custDataLst>
          </p:nvPr>
        </p:nvSpPr>
        <p:spPr bwMode="auto">
          <a:xfrm>
            <a:off x="4323393" y="2044798"/>
            <a:ext cx="443688" cy="396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trike="noStrike" noProof="1">
                <a:solidFill>
                  <a:prstClr val="white"/>
                </a:solidFill>
              </a:rPr>
              <a:t>01</a:t>
            </a:r>
            <a:endParaRPr lang="zh-CN" altLang="en-US" b="1" strike="noStrike" noProof="1">
              <a:solidFill>
                <a:prstClr val="white"/>
              </a:solidFill>
            </a:endParaRPr>
          </a:p>
        </p:txBody>
      </p:sp>
      <p:sp>
        <p:nvSpPr>
          <p:cNvPr id="24596" name="文本框 1"/>
          <p:cNvSpPr txBox="1"/>
          <p:nvPr/>
        </p:nvSpPr>
        <p:spPr>
          <a:xfrm>
            <a:off x="5021635" y="2041229"/>
            <a:ext cx="2952363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100">
                <a:latin typeface="Arial" panose="020B0604020202020204" pitchFamily="34" charset="0"/>
                <a:ea typeface="黑体" panose="02010609060101010101" pitchFamily="2" charset="-122"/>
              </a:rPr>
              <a:t>一站式阅读和管理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内容占位符 2"/>
          <p:cNvSpPr>
            <a:spLocks noGrp="1"/>
          </p:cNvSpPr>
          <p:nvPr/>
        </p:nvSpPr>
        <p:spPr>
          <a:xfrm>
            <a:off x="756052" y="1464317"/>
            <a:ext cx="6965770" cy="263952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lstStyle/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zh-CN" altLang="en-US" sz="1500" b="1" u="none" baseline="0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系统通过将文献库中的学习资料按照不同的主题进行分类，理清知识脉络，为您构建知识地图；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endParaRPr lang="zh-CN" altLang="en-US" sz="1500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zh-CN" altLang="en-US" sz="1500" b="1" u="none" baseline="0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多种途径导入文献， EndNote、NoteExpress、 CAJ、PDF</a:t>
            </a:r>
            <a:r>
              <a:rPr lang="en-US" altLang="zh-CN" sz="1500" b="1" u="none" baseline="0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.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endParaRPr lang="en-US" altLang="zh-CN" sz="1500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zh-CN" altLang="zh-CN" sz="1500" b="1" u="none" baseline="0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实现全文阅读、对比阅读、文字识别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endParaRPr lang="zh-CN" altLang="en-US" sz="1500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zh-CN" altLang="en-US" sz="1500" b="1" u="none" baseline="0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互联网文献收藏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endParaRPr lang="zh-CN" altLang="en-US" sz="1500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endParaRPr lang="zh-CN" altLang="en-US" sz="1500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 2" panose="05020102010507070707" pitchFamily="2" charset="2"/>
              <a:buNone/>
            </a:pPr>
            <a:endParaRPr lang="zh-CN" altLang="en-US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grpSp>
        <p:nvGrpSpPr>
          <p:cNvPr id="114689" name="Group 2"/>
          <p:cNvGrpSpPr/>
          <p:nvPr/>
        </p:nvGrpSpPr>
        <p:grpSpPr>
          <a:xfrm flipV="1">
            <a:off x="-21411" y="223658"/>
            <a:ext cx="7065688" cy="381833"/>
            <a:chOff x="0" y="0"/>
            <a:chExt cx="8504452" cy="310344"/>
          </a:xfrm>
        </p:grpSpPr>
        <p:grpSp>
          <p:nvGrpSpPr>
            <p:cNvPr id="114690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14691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35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2" charset="-122"/>
                </a:endParaRPr>
              </a:p>
            </p:txBody>
          </p:sp>
          <p:sp>
            <p:nvSpPr>
              <p:cNvPr id="114692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2" charset="-122"/>
                  </a:rPr>
                  <a:t>  </a:t>
                </a:r>
                <a:endParaRPr lang="zh-CN" altLang="en-US" sz="21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4693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3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2" charset="-122"/>
              </a:endParaRPr>
            </a:p>
          </p:txBody>
        </p:sp>
      </p:grpSp>
      <p:sp>
        <p:nvSpPr>
          <p:cNvPr id="114702" name="标题 1"/>
          <p:cNvSpPr/>
          <p:nvPr/>
        </p:nvSpPr>
        <p:spPr>
          <a:xfrm>
            <a:off x="449635" y="654260"/>
            <a:ext cx="4335764" cy="28786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914400" lvl="0" indent="-914400" eaLnBrk="0" hangingPunct="0"/>
            <a:r>
              <a:rPr lang="zh-CN" altLang="en-US" sz="21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一站式阅读和管理</a:t>
            </a:r>
            <a:endParaRPr lang="zh-CN" altLang="en-US" sz="2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2" charset="-122"/>
              <a:sym typeface="Arial Unicode MS" panose="020B0604020202020204" pitchFamily="2" charset="-122"/>
            </a:endParaRPr>
          </a:p>
        </p:txBody>
      </p:sp>
      <p:sp>
        <p:nvSpPr>
          <p:cNvPr id="114701" name="标题 1"/>
          <p:cNvSpPr/>
          <p:nvPr/>
        </p:nvSpPr>
        <p:spPr>
          <a:xfrm>
            <a:off x="0" y="271238"/>
            <a:ext cx="5271908" cy="32592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hangingPunct="0"/>
            <a:r>
              <a:rPr lang="en-US" altLang="x-none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E-Study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学习软件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"/>
            <a:ext cx="9083040" cy="5154930"/>
          </a:xfrm>
          <a:prstGeom prst="rect">
            <a:avLst/>
          </a:prstGeom>
        </p:spPr>
      </p:pic>
      <p:grpSp>
        <p:nvGrpSpPr>
          <p:cNvPr id="15365" name="Group 8"/>
          <p:cNvGrpSpPr/>
          <p:nvPr/>
        </p:nvGrpSpPr>
        <p:grpSpPr>
          <a:xfrm>
            <a:off x="156210" y="1337310"/>
            <a:ext cx="8653780" cy="3247390"/>
            <a:chOff x="0" y="-699"/>
            <a:chExt cx="10222" cy="4914"/>
          </a:xfrm>
        </p:grpSpPr>
        <p:sp>
          <p:nvSpPr>
            <p:cNvPr id="15366" name="矩形 7"/>
            <p:cNvSpPr/>
            <p:nvPr/>
          </p:nvSpPr>
          <p:spPr>
            <a:xfrm>
              <a:off x="1520" y="-699"/>
              <a:ext cx="8702" cy="3312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5367" name="AutoShape 10"/>
            <p:cNvSpPr/>
            <p:nvPr/>
          </p:nvSpPr>
          <p:spPr>
            <a:xfrm>
              <a:off x="0" y="1553"/>
              <a:ext cx="1520" cy="2662"/>
            </a:xfrm>
            <a:prstGeom prst="borderCallout2">
              <a:avLst>
                <a:gd name="adj1" fmla="val 4667"/>
                <a:gd name="adj2" fmla="val 105287"/>
                <a:gd name="adj3" fmla="val 4667"/>
                <a:gd name="adj4" fmla="val 114986"/>
                <a:gd name="adj5" fmla="val 17245"/>
                <a:gd name="adj6" fmla="val 11613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3" dist="53882" dir="13499999">
                <a:schemeClr val="bg2">
                  <a:alpha val="50000"/>
                </a:schemeClr>
              </a:prstShdw>
            </a:effectLst>
          </p:spPr>
          <p:txBody>
            <a:bodyPr anchor="ctr"/>
            <a:lstStyle/>
            <a:p>
              <a:pPr lvl="0" eaLnBrk="1" hangingPunct="1"/>
              <a:r>
                <a:rPr lang="zh-CN" altLang="en-US" sz="12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charset="0"/>
                  <a:ea typeface="宋体" panose="02010600030101010101" pitchFamily="2" charset="-122"/>
                </a:rPr>
                <a:t>主界面：文献题录信息列表，包括序号（全文标识）、状态（已读和未读）、标题、作者、出版时间、来源、类型、上次学习时间等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"/>
            <a:ext cx="9083040" cy="5154930"/>
          </a:xfrm>
          <a:prstGeom prst="rect">
            <a:avLst/>
          </a:prstGeom>
        </p:spPr>
      </p:pic>
      <p:grpSp>
        <p:nvGrpSpPr>
          <p:cNvPr id="16389" name="Group 5"/>
          <p:cNvGrpSpPr/>
          <p:nvPr/>
        </p:nvGrpSpPr>
        <p:grpSpPr>
          <a:xfrm>
            <a:off x="0" y="978474"/>
            <a:ext cx="6058936" cy="2592253"/>
            <a:chOff x="0" y="-1364"/>
            <a:chExt cx="7154" cy="4082"/>
          </a:xfrm>
        </p:grpSpPr>
        <p:sp>
          <p:nvSpPr>
            <p:cNvPr id="16390" name="矩形 7"/>
            <p:cNvSpPr/>
            <p:nvPr/>
          </p:nvSpPr>
          <p:spPr>
            <a:xfrm>
              <a:off x="0" y="-1364"/>
              <a:ext cx="1577" cy="4082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6391" name="AutoShape 7"/>
            <p:cNvSpPr/>
            <p:nvPr/>
          </p:nvSpPr>
          <p:spPr>
            <a:xfrm>
              <a:off x="3644" y="-108"/>
              <a:ext cx="3510" cy="2154"/>
            </a:xfrm>
            <a:prstGeom prst="borderCallout2">
              <a:avLst>
                <a:gd name="adj1" fmla="val 8356"/>
                <a:gd name="adj2" fmla="val -3417"/>
                <a:gd name="adj3" fmla="val 8356"/>
                <a:gd name="adj4" fmla="val -30287"/>
                <a:gd name="adj5" fmla="val 67222"/>
                <a:gd name="adj6" fmla="val -57093"/>
              </a:avLst>
            </a:prstGeom>
            <a:solidFill>
              <a:schemeClr val="bg1"/>
            </a:solidFill>
            <a:ln w="190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3" dist="53882" dir="13499999">
                <a:schemeClr val="bg2">
                  <a:alpha val="50000"/>
                </a:schemeClr>
              </a:prstShdw>
            </a:effectLst>
          </p:spPr>
          <p:txBody>
            <a:bodyPr anchor="ctr"/>
            <a:lstStyle/>
            <a:p>
              <a:pPr lvl="0" eaLnBrk="1" hangingPunct="1"/>
              <a:r>
                <a:rPr lang="zh-CN" altLang="en-US" sz="1400" b="1">
                  <a:solidFill>
                    <a:schemeClr val="tx1">
                      <a:lumMod val="50000"/>
                    </a:schemeClr>
                  </a:solidFill>
                  <a:latin typeface="Calibri" panose="020F0502020204030204" charset="0"/>
                  <a:ea typeface="宋体" panose="02010600030101010101" pitchFamily="2" charset="-122"/>
                </a:rPr>
                <a:t>导航栏：包括学习单元、文献库和临时阅读；通过树的形式来管理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"/>
            <a:ext cx="9083040" cy="5154930"/>
          </a:xfrm>
          <a:prstGeom prst="rect">
            <a:avLst/>
          </a:prstGeom>
        </p:spPr>
      </p:pic>
      <p:grpSp>
        <p:nvGrpSpPr>
          <p:cNvPr id="17413" name="Group 11"/>
          <p:cNvGrpSpPr/>
          <p:nvPr/>
        </p:nvGrpSpPr>
        <p:grpSpPr>
          <a:xfrm>
            <a:off x="0" y="2337801"/>
            <a:ext cx="8827935" cy="2811096"/>
            <a:chOff x="0" y="902"/>
            <a:chExt cx="10729" cy="4429"/>
          </a:xfrm>
        </p:grpSpPr>
        <p:sp>
          <p:nvSpPr>
            <p:cNvPr id="17414" name="矩形 7"/>
            <p:cNvSpPr/>
            <p:nvPr/>
          </p:nvSpPr>
          <p:spPr>
            <a:xfrm>
              <a:off x="0" y="2997"/>
              <a:ext cx="10729" cy="2334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415" name="AutoShape 13"/>
            <p:cNvSpPr/>
            <p:nvPr/>
          </p:nvSpPr>
          <p:spPr>
            <a:xfrm>
              <a:off x="3016" y="902"/>
              <a:ext cx="3294" cy="1538"/>
            </a:xfrm>
            <a:prstGeom prst="borderCallout2">
              <a:avLst>
                <a:gd name="adj1" fmla="val 9287"/>
                <a:gd name="adj2" fmla="val 103644"/>
                <a:gd name="adj3" fmla="val 9287"/>
                <a:gd name="adj4" fmla="val 130843"/>
                <a:gd name="adj5" fmla="val 114241"/>
                <a:gd name="adj6" fmla="val 144537"/>
              </a:avLst>
            </a:prstGeom>
            <a:solidFill>
              <a:schemeClr val="bg1"/>
            </a:solidFill>
            <a:ln w="190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3" dist="53882" dir="13499999">
                <a:schemeClr val="bg2">
                  <a:alpha val="50000"/>
                </a:schemeClr>
              </a:prstShdw>
            </a:effectLst>
          </p:spPr>
          <p:txBody>
            <a:bodyPr anchor="ctr"/>
            <a:lstStyle/>
            <a:p>
              <a:pPr lvl="0" eaLnBrk="1" hangingPunct="1"/>
              <a:r>
                <a:rPr lang="zh-CN" altLang="en-US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charset="0"/>
                  <a:ea typeface="宋体" panose="02010600030101010101" pitchFamily="2" charset="-122"/>
                </a:rPr>
                <a:t>底边栏：对应于列表中文献的参考文献、引证文献等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1"/>
          <p:cNvSpPr txBox="1"/>
          <p:nvPr/>
        </p:nvSpPr>
        <p:spPr>
          <a:xfrm>
            <a:off x="507445" y="220089"/>
            <a:ext cx="2926080" cy="5029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695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一站式阅读和管理</a:t>
            </a:r>
          </a:p>
        </p:txBody>
      </p:sp>
      <p:grpSp>
        <p:nvGrpSpPr>
          <p:cNvPr id="115713" name="Group 2"/>
          <p:cNvGrpSpPr/>
          <p:nvPr/>
        </p:nvGrpSpPr>
        <p:grpSpPr>
          <a:xfrm flipV="1">
            <a:off x="-17129" y="223658"/>
            <a:ext cx="7065688" cy="381833"/>
            <a:chOff x="0" y="0"/>
            <a:chExt cx="8504452" cy="310344"/>
          </a:xfrm>
        </p:grpSpPr>
        <p:grpSp>
          <p:nvGrpSpPr>
            <p:cNvPr id="115714" name="Group 3"/>
            <p:cNvGrpSpPr/>
            <p:nvPr/>
          </p:nvGrpSpPr>
          <p:grpSpPr>
            <a:xfrm>
              <a:off x="0" y="0"/>
              <a:ext cx="8504452" cy="310344"/>
              <a:chOff x="0" y="0"/>
              <a:chExt cx="6395318" cy="620688"/>
            </a:xfrm>
          </p:grpSpPr>
          <p:sp>
            <p:nvSpPr>
              <p:cNvPr id="115715" name="平行四边形 21"/>
              <p:cNvSpPr/>
              <p:nvPr/>
            </p:nvSpPr>
            <p:spPr>
              <a:xfrm flipH="1">
                <a:off x="0" y="0"/>
                <a:ext cx="6395318" cy="620688"/>
              </a:xfrm>
              <a:prstGeom prst="parallelogram">
                <a:avLst>
                  <a:gd name="adj" fmla="val 44501"/>
                </a:avLst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endParaRPr lang="zh-CN" altLang="en-US" sz="135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2" charset="-122"/>
                </a:endParaRPr>
              </a:p>
            </p:txBody>
          </p:sp>
          <p:sp>
            <p:nvSpPr>
              <p:cNvPr id="115716" name="矩形 22"/>
              <p:cNvSpPr/>
              <p:nvPr/>
            </p:nvSpPr>
            <p:spPr>
              <a:xfrm>
                <a:off x="0" y="0"/>
                <a:ext cx="459891" cy="620688"/>
              </a:xfrm>
              <a:prstGeom prst="rect">
                <a:avLst/>
              </a:prstGeom>
              <a:solidFill>
                <a:srgbClr val="85DFFF"/>
              </a:solidFill>
              <a:ln w="9525">
                <a:noFill/>
              </a:ln>
            </p:spPr>
            <p:txBody>
              <a:bodyPr anchor="ctr"/>
              <a:lstStyle/>
              <a:p>
                <a:pPr lvl="0" eaLnBrk="0" hangingPunct="0"/>
                <a:r>
                  <a:rPr lang="zh-CN" alt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2" charset="-122"/>
                  </a:rPr>
                  <a:t>  </a:t>
                </a:r>
                <a:endParaRPr lang="zh-CN" altLang="en-US" sz="21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5717" name="平行四边形 20"/>
            <p:cNvSpPr/>
            <p:nvPr/>
          </p:nvSpPr>
          <p:spPr>
            <a:xfrm flipH="1" flipV="1">
              <a:off x="327031" y="0"/>
              <a:ext cx="7884368" cy="310344"/>
            </a:xfrm>
            <a:prstGeom prst="parallelogram">
              <a:avLst>
                <a:gd name="adj" fmla="val 44459"/>
              </a:avLst>
            </a:prstGeom>
            <a:solidFill>
              <a:srgbClr val="85DFFF"/>
            </a:solidFill>
            <a:ln w="9525">
              <a:noFill/>
            </a:ln>
          </p:spPr>
          <p:txBody>
            <a:bodyPr anchor="ctr"/>
            <a:lstStyle/>
            <a:p>
              <a:pPr lvl="0" eaLnBrk="0" hangingPunct="0"/>
              <a:endParaRPr lang="zh-CN" altLang="en-US" sz="13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2" charset="-122"/>
              </a:endParaRPr>
            </a:p>
          </p:txBody>
        </p:sp>
      </p:grpSp>
      <p:sp>
        <p:nvSpPr>
          <p:cNvPr id="115719" name="日期占位符 2"/>
          <p:cNvSpPr>
            <a:spLocks noGrp="1"/>
          </p:cNvSpPr>
          <p:nvPr/>
        </p:nvSpPr>
        <p:spPr>
          <a:xfrm>
            <a:off x="333777" y="4291781"/>
            <a:ext cx="1774749" cy="17842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eaLnBrk="0" hangingPunct="0"/>
            <a:fld id="{BB962C8B-B14F-4D97-AF65-F5344CB8AC3E}" type="datetime1">
              <a:rPr lang="zh-CN" altLang="en-US" sz="135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2018/5/3</a:t>
            </a:fld>
            <a:endParaRPr lang="zh-CN" altLang="en-US" sz="135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249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390189"/>
            <a:ext cx="7579557" cy="3223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4938" name="Group 10"/>
          <p:cNvGrpSpPr/>
          <p:nvPr/>
        </p:nvGrpSpPr>
        <p:grpSpPr>
          <a:xfrm>
            <a:off x="6661" y="1020629"/>
            <a:ext cx="3099863" cy="980156"/>
            <a:chOff x="0" y="0"/>
            <a:chExt cx="3725727" cy="1475727"/>
          </a:xfrm>
        </p:grpSpPr>
        <p:sp>
          <p:nvSpPr>
            <p:cNvPr id="115722" name="矩形 3"/>
            <p:cNvSpPr/>
            <p:nvPr/>
          </p:nvSpPr>
          <p:spPr>
            <a:xfrm>
              <a:off x="0" y="0"/>
              <a:ext cx="1301320" cy="105409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zh-CN" altLang="en-US" sz="135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5723" name="线形标注 1 4"/>
            <p:cNvSpPr/>
            <p:nvPr/>
          </p:nvSpPr>
          <p:spPr>
            <a:xfrm>
              <a:off x="1866832" y="843499"/>
              <a:ext cx="1858895" cy="632228"/>
            </a:xfrm>
            <a:prstGeom prst="borderCallout1">
              <a:avLst>
                <a:gd name="adj1" fmla="val 18750"/>
                <a:gd name="adj2" fmla="val -8329"/>
                <a:gd name="adj3" fmla="val -40843"/>
                <a:gd name="adj4" fmla="val -28278"/>
              </a:avLst>
            </a:prstGeom>
            <a:solidFill>
              <a:srgbClr val="558ED5">
                <a:alpha val="89000"/>
              </a:srgbClr>
            </a:solidFill>
            <a:ln w="9525" cap="flat" cmpd="sng">
              <a:solidFill>
                <a:srgbClr val="6666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1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、新建学习单元，分类管理文献</a:t>
              </a:r>
              <a:endParaRPr lang="zh-CN" altLang="en-US" sz="2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2494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78" y="444906"/>
            <a:ext cx="4404755" cy="299518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4942" name="Group 14"/>
          <p:cNvGrpSpPr/>
          <p:nvPr/>
        </p:nvGrpSpPr>
        <p:grpSpPr>
          <a:xfrm>
            <a:off x="2024070" y="1774778"/>
            <a:ext cx="3098673" cy="576913"/>
            <a:chOff x="0" y="0"/>
            <a:chExt cx="3725727" cy="869481"/>
          </a:xfrm>
        </p:grpSpPr>
        <p:sp>
          <p:nvSpPr>
            <p:cNvPr id="115726" name="矩形 9"/>
            <p:cNvSpPr/>
            <p:nvPr/>
          </p:nvSpPr>
          <p:spPr>
            <a:xfrm>
              <a:off x="0" y="508830"/>
              <a:ext cx="1301320" cy="360651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zh-CN" altLang="en-US" sz="135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5727" name="线形标注 1 10"/>
            <p:cNvSpPr/>
            <p:nvPr/>
          </p:nvSpPr>
          <p:spPr>
            <a:xfrm>
              <a:off x="1866832" y="0"/>
              <a:ext cx="1858895" cy="844048"/>
            </a:xfrm>
            <a:prstGeom prst="borderCallout1">
              <a:avLst>
                <a:gd name="adj1" fmla="val 18750"/>
                <a:gd name="adj2" fmla="val -8329"/>
                <a:gd name="adj3" fmla="val 64306"/>
                <a:gd name="adj4" fmla="val -29769"/>
              </a:avLst>
            </a:prstGeom>
            <a:solidFill>
              <a:srgbClr val="558ED5">
                <a:alpha val="89000"/>
              </a:srgbClr>
            </a:solidFill>
            <a:ln w="9525" cap="flat" cmpd="sng">
              <a:solidFill>
                <a:srgbClr val="6666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2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、添加本地计算机</a:t>
              </a:r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CAJ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、</a:t>
              </a:r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PDF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、</a:t>
              </a:r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doc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等文件</a:t>
              </a:r>
              <a:endParaRPr lang="zh-CN" altLang="en-US" sz="2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4945" name="Group 17"/>
          <p:cNvGrpSpPr/>
          <p:nvPr/>
        </p:nvGrpSpPr>
        <p:grpSpPr>
          <a:xfrm>
            <a:off x="2024070" y="2393324"/>
            <a:ext cx="2892888" cy="1044390"/>
            <a:chOff x="0" y="0"/>
            <a:chExt cx="3478734" cy="1571704"/>
          </a:xfrm>
        </p:grpSpPr>
        <p:sp>
          <p:nvSpPr>
            <p:cNvPr id="115729" name="矩形 13"/>
            <p:cNvSpPr/>
            <p:nvPr/>
          </p:nvSpPr>
          <p:spPr>
            <a:xfrm>
              <a:off x="0" y="0"/>
              <a:ext cx="1301320" cy="360651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zh-CN" altLang="en-US" sz="135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5730" name="线形标注 1 14"/>
            <p:cNvSpPr/>
            <p:nvPr/>
          </p:nvSpPr>
          <p:spPr>
            <a:xfrm>
              <a:off x="1621080" y="404832"/>
              <a:ext cx="1857654" cy="1166872"/>
            </a:xfrm>
            <a:prstGeom prst="borderCallout1">
              <a:avLst>
                <a:gd name="adj1" fmla="val 18750"/>
                <a:gd name="adj2" fmla="val -8329"/>
                <a:gd name="adj3" fmla="val -5741"/>
                <a:gd name="adj4" fmla="val -19329"/>
              </a:avLst>
            </a:prstGeom>
            <a:solidFill>
              <a:srgbClr val="558ED5">
                <a:alpha val="89000"/>
              </a:srgbClr>
            </a:solidFill>
            <a:ln w="9525" cap="flat" cmpd="sng">
              <a:solidFill>
                <a:srgbClr val="6666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3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、从</a:t>
              </a:r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CNKI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中心网站及</a:t>
              </a:r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EndNote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、</a:t>
              </a:r>
              <a:r>
                <a:rPr lang="en-US" altLang="x-none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rPr>
                <a:t>NoteExpress</a:t>
              </a:r>
              <a:r>
                <a:rPr lang="zh-CN" altLang="en-US" sz="1200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宋体" panose="02010600030101010101" pitchFamily="2" charset="-122"/>
                </a:rPr>
                <a:t>等文献管理器导入题录。</a:t>
              </a:r>
              <a:endParaRPr lang="zh-CN" altLang="en-US" sz="2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2494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072" y="1090811"/>
            <a:ext cx="3129600" cy="3210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949" name="矩形 15"/>
          <p:cNvSpPr/>
          <p:nvPr/>
        </p:nvSpPr>
        <p:spPr>
          <a:xfrm>
            <a:off x="2565297" y="1881834"/>
            <a:ext cx="2802485" cy="63044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 eaLnBrk="0" hangingPunct="0"/>
            <a:endParaRPr lang="zh-CN" altLang="en-US" sz="135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5733" name="标题 1"/>
          <p:cNvSpPr/>
          <p:nvPr/>
        </p:nvSpPr>
        <p:spPr>
          <a:xfrm>
            <a:off x="-17308" y="64273"/>
            <a:ext cx="5271908" cy="32592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0" hangingPunct="0"/>
            <a:r>
              <a:rPr lang="en-US" altLang="x-none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E-Study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学习软件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7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1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2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6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32" dur="5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42" dur="2000"/>
                                        <p:tgtEl>
                                          <p:spTgt spid="12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9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4" y="505572"/>
            <a:ext cx="8579935" cy="4523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503065" y="1521413"/>
            <a:ext cx="7336897" cy="227315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6" y="316439"/>
            <a:ext cx="9286504" cy="4681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1930099" y="1521413"/>
            <a:ext cx="7140628" cy="35078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7"/>
          <p:cNvSpPr/>
          <p:nvPr/>
        </p:nvSpPr>
        <p:spPr>
          <a:xfrm>
            <a:off x="7138988" y="488950"/>
            <a:ext cx="360362" cy="34925"/>
          </a:xfrm>
          <a:prstGeom prst="parallelogram">
            <a:avLst>
              <a:gd name="adj" fmla="val 57420"/>
            </a:avLst>
          </a:prstGeom>
          <a:gradFill rotWithShape="1">
            <a:gsLst>
              <a:gs pos="0">
                <a:srgbClr val="7F7F7F"/>
              </a:gs>
              <a:gs pos="100000">
                <a:srgbClr val="D8D8D8"/>
              </a:gs>
            </a:gsLst>
            <a:lin ang="5400000" scaled="1"/>
            <a:tileRect/>
          </a:gradFill>
          <a:ln w="9525" cap="rnd" cmpd="sng">
            <a:solidFill>
              <a:srgbClr val="E6E6E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 lang="zh-CN" altLang="en-US" sz="2000" dirty="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15363" name="TextBox 18"/>
          <p:cNvSpPr/>
          <p:nvPr/>
        </p:nvSpPr>
        <p:spPr>
          <a:xfrm>
            <a:off x="1360488" y="619125"/>
            <a:ext cx="5184775" cy="273050"/>
          </a:xfrm>
          <a:prstGeom prst="rect">
            <a:avLst/>
          </a:prstGeom>
          <a:noFill/>
          <a:ln w="9525">
            <a:noFill/>
          </a:ln>
        </p:spPr>
        <p:txBody>
          <a:bodyPr lIns="0" anchor="t">
            <a:spAutoFit/>
          </a:bodyPr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5364" name="TextBox 98"/>
          <p:cNvSpPr/>
          <p:nvPr/>
        </p:nvSpPr>
        <p:spPr>
          <a:xfrm flipH="1">
            <a:off x="3533775" y="354013"/>
            <a:ext cx="4454525" cy="579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lvl="0"/>
            <a:r>
              <a:rPr lang="zh-CN" altLang="en-US" sz="1600" dirty="0">
                <a:solidFill>
                  <a:srgbClr val="7F7F7F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期刊、博硕论文、会议论文、报纸信息</a:t>
            </a:r>
            <a:r>
              <a:rPr lang="en-US" altLang="x-none" sz="1600" dirty="0">
                <a:solidFill>
                  <a:srgbClr val="7F7F7F"/>
                </a:solidFill>
                <a:latin typeface="Arial" panose="020B0604020202020204" charset="-116"/>
                <a:ea typeface="微软雅黑" panose="020B0503020204020204" pitchFamily="2" charset="-122"/>
                <a:sym typeface="微软雅黑" panose="020B0503020204020204" pitchFamily="2" charset="-122"/>
              </a:rPr>
              <a:t>……</a:t>
            </a:r>
            <a:endParaRPr lang="en-US" altLang="x-none" sz="1600" dirty="0">
              <a:solidFill>
                <a:srgbClr val="7F7F7F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15365" name="TextBox 11"/>
          <p:cNvSpPr/>
          <p:nvPr/>
        </p:nvSpPr>
        <p:spPr>
          <a:xfrm flipH="1">
            <a:off x="3533775" y="100013"/>
            <a:ext cx="2390775" cy="254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科研基础资料</a:t>
            </a:r>
          </a:p>
        </p:txBody>
      </p:sp>
      <p:sp>
        <p:nvSpPr>
          <p:cNvPr id="15366" name="直接连接符 115"/>
          <p:cNvSpPr/>
          <p:nvPr/>
        </p:nvSpPr>
        <p:spPr>
          <a:xfrm flipH="1">
            <a:off x="3354388" y="1003300"/>
            <a:ext cx="4144962" cy="0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15367" name="组合 139"/>
          <p:cNvGrpSpPr/>
          <p:nvPr/>
        </p:nvGrpSpPr>
        <p:grpSpPr>
          <a:xfrm>
            <a:off x="4208463" y="1308100"/>
            <a:ext cx="3779837" cy="708025"/>
            <a:chOff x="0" y="0"/>
            <a:chExt cx="3215600" cy="626586"/>
          </a:xfrm>
        </p:grpSpPr>
        <p:sp>
          <p:nvSpPr>
            <p:cNvPr id="15368" name="TextBox 140"/>
            <p:cNvSpPr/>
            <p:nvPr/>
          </p:nvSpPr>
          <p:spPr>
            <a:xfrm flipH="1">
              <a:off x="0" y="318809"/>
              <a:ext cx="321560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年鉴信息、统计资料、概念图表</a:t>
              </a:r>
              <a:r>
                <a:rPr lang="en-US" altLang="x-none" dirty="0">
                  <a:solidFill>
                    <a:srgbClr val="7F7F7F"/>
                  </a:solidFill>
                  <a:latin typeface="Arial" panose="020B0604020202020204" charset="-116"/>
                  <a:ea typeface="微软雅黑" panose="020B0503020204020204" pitchFamily="2" charset="-122"/>
                  <a:sym typeface="微软雅黑" panose="020B0503020204020204" pitchFamily="2" charset="-122"/>
                </a:rPr>
                <a:t>…</a:t>
              </a:r>
              <a:endParaRPr lang="en-US" altLang="x-none" dirty="0">
                <a:solidFill>
                  <a:srgbClr val="7F7F7F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endParaRPr>
            </a:p>
            <a:p>
              <a:pPr lvl="0"/>
              <a:endParaRPr lang="en-US" altLang="x-none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5369" name="TextBox 11"/>
            <p:cNvSpPr/>
            <p:nvPr/>
          </p:nvSpPr>
          <p:spPr>
            <a:xfrm flipH="1">
              <a:off x="3106" y="0"/>
              <a:ext cx="2033522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b="1" dirty="0">
                  <a:solidFill>
                    <a:srgbClr val="00B0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把握历史，通古博今</a:t>
              </a:r>
              <a:endParaRPr lang="en-US" altLang="x-none" b="1" dirty="0">
                <a:solidFill>
                  <a:srgbClr val="00B0F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endParaRPr>
            </a:p>
          </p:txBody>
        </p:sp>
      </p:grpSp>
      <p:sp>
        <p:nvSpPr>
          <p:cNvPr id="15370" name="直接连接符 142"/>
          <p:cNvSpPr/>
          <p:nvPr/>
        </p:nvSpPr>
        <p:spPr>
          <a:xfrm flipH="1">
            <a:off x="3748088" y="2016125"/>
            <a:ext cx="4587875" cy="0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5371" name="TextBox 145"/>
          <p:cNvSpPr/>
          <p:nvPr/>
        </p:nvSpPr>
        <p:spPr>
          <a:xfrm flipH="1">
            <a:off x="4379913" y="2370138"/>
            <a:ext cx="4587875" cy="392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lvl="0"/>
            <a:r>
              <a:rPr lang="zh-CN" altLang="en-US" dirty="0">
                <a:solidFill>
                  <a:srgbClr val="7F7F7F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标准、科技成果、专利</a:t>
            </a:r>
          </a:p>
        </p:txBody>
      </p:sp>
      <p:sp>
        <p:nvSpPr>
          <p:cNvPr id="15372" name="TextBox 11"/>
          <p:cNvSpPr/>
          <p:nvPr/>
        </p:nvSpPr>
        <p:spPr>
          <a:xfrm flipH="1">
            <a:off x="4384675" y="2132013"/>
            <a:ext cx="360362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避免重复研究；利用已有成果</a:t>
            </a:r>
          </a:p>
        </p:txBody>
      </p:sp>
      <p:sp>
        <p:nvSpPr>
          <p:cNvPr id="15373" name="直接连接符 147"/>
          <p:cNvSpPr/>
          <p:nvPr/>
        </p:nvSpPr>
        <p:spPr>
          <a:xfrm flipH="1">
            <a:off x="3952875" y="2976563"/>
            <a:ext cx="4587875" cy="1587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5374" name="TextBox 11"/>
          <p:cNvSpPr/>
          <p:nvPr/>
        </p:nvSpPr>
        <p:spPr>
          <a:xfrm flipH="1">
            <a:off x="4613275" y="3132138"/>
            <a:ext cx="337502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学通观国内外最新研究动态</a:t>
            </a:r>
          </a:p>
        </p:txBody>
      </p:sp>
      <p:sp>
        <p:nvSpPr>
          <p:cNvPr id="15375" name="直接连接符 152"/>
          <p:cNvSpPr/>
          <p:nvPr/>
        </p:nvSpPr>
        <p:spPr>
          <a:xfrm flipH="1">
            <a:off x="3956050" y="4024313"/>
            <a:ext cx="4584700" cy="0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sp>
        <p:nvSpPr>
          <p:cNvPr id="15376" name="直接连接符 27"/>
          <p:cNvSpPr/>
          <p:nvPr/>
        </p:nvSpPr>
        <p:spPr>
          <a:xfrm flipV="1">
            <a:off x="1444625" y="895350"/>
            <a:ext cx="852488" cy="1866900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15377" name="Group 23"/>
          <p:cNvGrpSpPr/>
          <p:nvPr/>
        </p:nvGrpSpPr>
        <p:grpSpPr>
          <a:xfrm>
            <a:off x="2297113" y="488950"/>
            <a:ext cx="1236662" cy="514350"/>
            <a:chOff x="0" y="0"/>
            <a:chExt cx="1932" cy="984"/>
          </a:xfrm>
        </p:grpSpPr>
        <p:sp>
          <p:nvSpPr>
            <p:cNvPr id="15378" name="Oval 24"/>
            <p:cNvSpPr/>
            <p:nvPr/>
          </p:nvSpPr>
          <p:spPr>
            <a:xfrm>
              <a:off x="0" y="0"/>
              <a:ext cx="1926" cy="984"/>
            </a:xfrm>
            <a:prstGeom prst="ellipse">
              <a:avLst/>
            </a:prstGeom>
            <a:solidFill>
              <a:srgbClr val="CCEC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/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5379" name="Text Box 25"/>
            <p:cNvSpPr txBox="1"/>
            <p:nvPr/>
          </p:nvSpPr>
          <p:spPr>
            <a:xfrm>
              <a:off x="170" y="138"/>
              <a:ext cx="1763" cy="5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accent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  学术性</a:t>
              </a:r>
            </a:p>
          </p:txBody>
        </p:sp>
      </p:grpSp>
      <p:sp>
        <p:nvSpPr>
          <p:cNvPr id="15380" name="直接连接符 29"/>
          <p:cNvSpPr/>
          <p:nvPr/>
        </p:nvSpPr>
        <p:spPr>
          <a:xfrm flipV="1">
            <a:off x="1455738" y="1711325"/>
            <a:ext cx="1397000" cy="1050925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15381" name="Group 28"/>
          <p:cNvGrpSpPr/>
          <p:nvPr/>
        </p:nvGrpSpPr>
        <p:grpSpPr>
          <a:xfrm>
            <a:off x="2736850" y="1373188"/>
            <a:ext cx="1216025" cy="642937"/>
            <a:chOff x="0" y="0"/>
            <a:chExt cx="1926" cy="984"/>
          </a:xfrm>
        </p:grpSpPr>
        <p:sp>
          <p:nvSpPr>
            <p:cNvPr id="15382" name="Oval 29"/>
            <p:cNvSpPr/>
            <p:nvPr/>
          </p:nvSpPr>
          <p:spPr>
            <a:xfrm>
              <a:off x="0" y="0"/>
              <a:ext cx="1926" cy="984"/>
            </a:xfrm>
            <a:prstGeom prst="ellipse">
              <a:avLst/>
            </a:prstGeom>
            <a:solidFill>
              <a:srgbClr val="CCEC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/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5383" name="Text Box 30"/>
            <p:cNvSpPr txBox="1"/>
            <p:nvPr/>
          </p:nvSpPr>
          <p:spPr>
            <a:xfrm>
              <a:off x="342" y="234"/>
              <a:ext cx="1585" cy="5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accent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事实性</a:t>
              </a:r>
            </a:p>
          </p:txBody>
        </p:sp>
      </p:grpSp>
      <p:sp>
        <p:nvSpPr>
          <p:cNvPr id="15384" name="直接连接符 31"/>
          <p:cNvSpPr/>
          <p:nvPr/>
        </p:nvSpPr>
        <p:spPr>
          <a:xfrm flipV="1">
            <a:off x="1512888" y="2584450"/>
            <a:ext cx="1906587" cy="222250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15385" name="Group 33"/>
          <p:cNvGrpSpPr/>
          <p:nvPr/>
        </p:nvGrpSpPr>
        <p:grpSpPr>
          <a:xfrm>
            <a:off x="3225800" y="2351088"/>
            <a:ext cx="1154113" cy="627062"/>
            <a:chOff x="0" y="0"/>
            <a:chExt cx="1939" cy="984"/>
          </a:xfrm>
        </p:grpSpPr>
        <p:sp>
          <p:nvSpPr>
            <p:cNvPr id="15386" name="Oval 34"/>
            <p:cNvSpPr/>
            <p:nvPr/>
          </p:nvSpPr>
          <p:spPr>
            <a:xfrm>
              <a:off x="0" y="0"/>
              <a:ext cx="1926" cy="984"/>
            </a:xfrm>
            <a:prstGeom prst="ellipse">
              <a:avLst/>
            </a:prstGeom>
            <a:solidFill>
              <a:srgbClr val="CCEC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/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5387" name="Text Box 35"/>
            <p:cNvSpPr txBox="1"/>
            <p:nvPr/>
          </p:nvSpPr>
          <p:spPr>
            <a:xfrm>
              <a:off x="355" y="182"/>
              <a:ext cx="1585" cy="5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accent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技术型</a:t>
              </a:r>
            </a:p>
          </p:txBody>
        </p:sp>
      </p:grpSp>
      <p:sp>
        <p:nvSpPr>
          <p:cNvPr id="15388" name="直接连接符 33"/>
          <p:cNvSpPr/>
          <p:nvPr/>
        </p:nvSpPr>
        <p:spPr>
          <a:xfrm>
            <a:off x="1697038" y="3171825"/>
            <a:ext cx="2097087" cy="568325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15389" name="Group 38"/>
          <p:cNvGrpSpPr/>
          <p:nvPr/>
        </p:nvGrpSpPr>
        <p:grpSpPr>
          <a:xfrm>
            <a:off x="3227388" y="3556000"/>
            <a:ext cx="1154112" cy="468313"/>
            <a:chOff x="0" y="0"/>
            <a:chExt cx="1926" cy="984"/>
          </a:xfrm>
        </p:grpSpPr>
        <p:sp>
          <p:nvSpPr>
            <p:cNvPr id="15390" name="Oval 39"/>
            <p:cNvSpPr/>
            <p:nvPr/>
          </p:nvSpPr>
          <p:spPr>
            <a:xfrm>
              <a:off x="0" y="0"/>
              <a:ext cx="1926" cy="984"/>
            </a:xfrm>
            <a:prstGeom prst="ellipse">
              <a:avLst/>
            </a:prstGeom>
            <a:solidFill>
              <a:srgbClr val="CCEC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/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5391" name="Text Box 40"/>
            <p:cNvSpPr txBox="1"/>
            <p:nvPr/>
          </p:nvSpPr>
          <p:spPr>
            <a:xfrm>
              <a:off x="335" y="233"/>
              <a:ext cx="1585" cy="5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accent1"/>
                  </a:solidFill>
                  <a:latin typeface="Arial" panose="020B0604020202020204" charset="-116"/>
                  <a:ea typeface="宋体" panose="02010600030101010101" pitchFamily="2" charset="-122"/>
                </a:rPr>
                <a:t>国际性</a:t>
              </a:r>
            </a:p>
          </p:txBody>
        </p:sp>
      </p:grpSp>
      <p:grpSp>
        <p:nvGrpSpPr>
          <p:cNvPr id="15392" name="Group 42"/>
          <p:cNvGrpSpPr/>
          <p:nvPr/>
        </p:nvGrpSpPr>
        <p:grpSpPr>
          <a:xfrm>
            <a:off x="1620838" y="3279775"/>
            <a:ext cx="1798637" cy="1487488"/>
            <a:chOff x="0" y="0"/>
            <a:chExt cx="3537" cy="3125"/>
          </a:xfrm>
        </p:grpSpPr>
        <p:sp>
          <p:nvSpPr>
            <p:cNvPr id="15393" name="直接连接符 33"/>
            <p:cNvSpPr/>
            <p:nvPr/>
          </p:nvSpPr>
          <p:spPr>
            <a:xfrm>
              <a:off x="0" y="0"/>
              <a:ext cx="1780" cy="2554"/>
            </a:xfrm>
            <a:prstGeom prst="line">
              <a:avLst/>
            </a:prstGeom>
            <a:ln w="12700" cap="flat" cmpd="sng">
              <a:solidFill>
                <a:srgbClr val="005DDF"/>
              </a:solidFill>
              <a:prstDash val="sysDot"/>
              <a:headEnd type="oval" w="med" len="med"/>
              <a:tailEnd type="oval" w="med" len="med"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  <p:sp>
          <p:nvSpPr>
            <p:cNvPr id="15394" name="Oval 44"/>
            <p:cNvSpPr/>
            <p:nvPr/>
          </p:nvSpPr>
          <p:spPr>
            <a:xfrm>
              <a:off x="1611" y="2141"/>
              <a:ext cx="1926" cy="984"/>
            </a:xfrm>
            <a:prstGeom prst="ellipse">
              <a:avLst/>
            </a:prstGeom>
            <a:solidFill>
              <a:srgbClr val="CCEC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/>
              <a:endParaRPr lang="zh-CN" altLang="en-US" dirty="0">
                <a:latin typeface="Arial" panose="020B0604020202020204" charset="-116"/>
                <a:ea typeface="宋体" panose="02010600030101010101" pitchFamily="2" charset="-122"/>
              </a:endParaRPr>
            </a:p>
          </p:txBody>
        </p:sp>
      </p:grpSp>
      <p:sp>
        <p:nvSpPr>
          <p:cNvPr id="15395" name="Text Box 45"/>
          <p:cNvSpPr txBox="1"/>
          <p:nvPr/>
        </p:nvSpPr>
        <p:spPr>
          <a:xfrm>
            <a:off x="2581275" y="4384675"/>
            <a:ext cx="9525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b="1" dirty="0">
                <a:solidFill>
                  <a:schemeClr val="accent1"/>
                </a:solidFill>
                <a:latin typeface="Arial" panose="020B0604020202020204" charset="-116"/>
                <a:ea typeface="宋体" panose="02010600030101010101" pitchFamily="2" charset="-122"/>
              </a:rPr>
              <a:t>形象化</a:t>
            </a:r>
          </a:p>
        </p:txBody>
      </p:sp>
      <p:sp>
        <p:nvSpPr>
          <p:cNvPr id="15396" name="直接连接符 152"/>
          <p:cNvSpPr/>
          <p:nvPr/>
        </p:nvSpPr>
        <p:spPr>
          <a:xfrm flipH="1">
            <a:off x="3225800" y="4767263"/>
            <a:ext cx="4587875" cy="1587"/>
          </a:xfrm>
          <a:prstGeom prst="line">
            <a:avLst/>
          </a:prstGeom>
          <a:ln w="12700" cap="flat" cmpd="sng">
            <a:solidFill>
              <a:srgbClr val="005DDF"/>
            </a:solidFill>
            <a:prstDash val="sysDot"/>
            <a:headEnd type="oval" w="med" len="med"/>
            <a:tailEnd type="oval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charset="-116"/>
              <a:ea typeface="宋体" panose="02010600030101010101" pitchFamily="2" charset="-122"/>
            </a:endParaRPr>
          </a:p>
        </p:txBody>
      </p:sp>
      <p:grpSp>
        <p:nvGrpSpPr>
          <p:cNvPr id="15397" name="Group 47"/>
          <p:cNvGrpSpPr/>
          <p:nvPr/>
        </p:nvGrpSpPr>
        <p:grpSpPr>
          <a:xfrm>
            <a:off x="3956050" y="4108450"/>
            <a:ext cx="2003425" cy="550863"/>
            <a:chOff x="0" y="0"/>
            <a:chExt cx="4210" cy="1157"/>
          </a:xfrm>
        </p:grpSpPr>
        <p:sp>
          <p:nvSpPr>
            <p:cNvPr id="15398" name="Text Box 48"/>
            <p:cNvSpPr txBox="1"/>
            <p:nvPr/>
          </p:nvSpPr>
          <p:spPr>
            <a:xfrm>
              <a:off x="0" y="341"/>
              <a:ext cx="2851" cy="8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endParaRPr lang="zh-CN" altLang="en-US" sz="1400" dirty="0">
                <a:solidFill>
                  <a:srgbClr val="7F7F7F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endParaRPr>
            </a:p>
            <a:p>
              <a:pPr lvl="0"/>
              <a:r>
                <a:rPr lang="zh-CN" altLang="en-US" dirty="0">
                  <a:solidFill>
                    <a:srgbClr val="7F7F7F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学术图片</a:t>
              </a:r>
            </a:p>
          </p:txBody>
        </p:sp>
        <p:sp>
          <p:nvSpPr>
            <p:cNvPr id="15399" name="Text Box 49"/>
            <p:cNvSpPr txBox="1"/>
            <p:nvPr/>
          </p:nvSpPr>
          <p:spPr>
            <a:xfrm>
              <a:off x="402" y="0"/>
              <a:ext cx="3808" cy="5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r>
                <a:rPr lang="zh-CN" altLang="en-US" b="1" dirty="0">
                  <a:solidFill>
                    <a:srgbClr val="00B0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微软雅黑" panose="020B0503020204020204" pitchFamily="2" charset="-122"/>
                </a:rPr>
                <a:t>画图、绘图参照</a:t>
              </a:r>
            </a:p>
          </p:txBody>
        </p:sp>
      </p:grpSp>
      <p:sp>
        <p:nvSpPr>
          <p:cNvPr id="15400" name="椭圆 14"/>
          <p:cNvSpPr/>
          <p:nvPr/>
        </p:nvSpPr>
        <p:spPr>
          <a:xfrm>
            <a:off x="404813" y="2584450"/>
            <a:ext cx="1295400" cy="971550"/>
          </a:xfrm>
          <a:prstGeom prst="ellipse">
            <a:avLst/>
          </a:prstGeom>
          <a:gradFill rotWithShape="1">
            <a:gsLst>
              <a:gs pos="0">
                <a:srgbClr val="7BABFF">
                  <a:alpha val="100000"/>
                </a:srgbClr>
              </a:gs>
              <a:gs pos="32999">
                <a:srgbClr val="7BABFF">
                  <a:alpha val="100000"/>
                </a:srgbClr>
              </a:gs>
              <a:gs pos="100000">
                <a:srgbClr val="2676FF">
                  <a:alpha val="100000"/>
                </a:srgbClr>
              </a:gs>
            </a:gsLst>
            <a:lin ang="5400000" scaled="1"/>
            <a:tileRect/>
          </a:gradFill>
          <a:ln w="3175" cap="flat" cmpd="sng">
            <a:solidFill>
              <a:srgbClr val="D7D7D7"/>
            </a:solidFill>
            <a:prstDash val="solid"/>
            <a:headEnd type="none" w="med" len="med"/>
            <a:tailEnd type="none" w="med" len="med"/>
          </a:ln>
        </p:spPr>
        <p:txBody>
          <a:bodyPr lIns="0" rIns="0" anchor="ctr"/>
          <a:lstStyle/>
          <a:p>
            <a:pPr lvl="0" algn="ctr"/>
            <a:r>
              <a:rPr lang="zh-CN" altLang="en-US" dirty="0">
                <a:solidFill>
                  <a:srgbClr val="FFFFFF"/>
                </a:solidFill>
                <a:latin typeface="Impact" panose="020B0806030902050204" pitchFamily="2" charset="0"/>
                <a:ea typeface="微软雅黑" panose="020B0503020204020204" pitchFamily="2" charset="-122"/>
                <a:sym typeface="Impact" panose="020B0806030902050204" pitchFamily="2" charset="0"/>
              </a:rPr>
              <a:t>需要哪些资料？</a:t>
            </a:r>
            <a:endParaRPr lang="en-US" altLang="x-none" dirty="0">
              <a:solidFill>
                <a:srgbClr val="FFFFFF"/>
              </a:solidFill>
              <a:latin typeface="Impact" panose="020B0806030902050204" pitchFamily="2" charset="0"/>
              <a:ea typeface="微软雅黑" panose="020B0503020204020204" pitchFamily="2" charset="-122"/>
              <a:sym typeface="Impact" panose="020B0806030902050204" pitchFamily="2" charset="0"/>
            </a:endParaRPr>
          </a:p>
        </p:txBody>
      </p:sp>
      <p:sp>
        <p:nvSpPr>
          <p:cNvPr id="15401" name="TextBox 6"/>
          <p:cNvSpPr/>
          <p:nvPr/>
        </p:nvSpPr>
        <p:spPr>
          <a:xfrm>
            <a:off x="165100" y="304800"/>
            <a:ext cx="558800" cy="273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endParaRPr lang="zh-CN" altLang="en-US" dirty="0">
              <a:solidFill>
                <a:srgbClr val="8CB3E3"/>
              </a:solidFill>
              <a:latin typeface="Broadway" panose="04040905080B02020502" pitchFamily="2" charset="0"/>
              <a:ea typeface="楷体" panose="02010609060101010101" pitchFamily="1" charset="-122"/>
              <a:sym typeface="经典繁仿黑" pitchFamily="1" charset="-122"/>
            </a:endParaRPr>
          </a:p>
        </p:txBody>
      </p:sp>
      <p:sp>
        <p:nvSpPr>
          <p:cNvPr id="15402" name="文本框 12329"/>
          <p:cNvSpPr txBox="1"/>
          <p:nvPr/>
        </p:nvSpPr>
        <p:spPr>
          <a:xfrm>
            <a:off x="4379913" y="3657600"/>
            <a:ext cx="4846637" cy="366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springer、wiley、</a:t>
            </a:r>
            <a:r>
              <a:rPr lang="en-US" altLang="x-none" dirty="0">
                <a:solidFill>
                  <a:srgbClr val="7F7F7F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proquest</a:t>
            </a:r>
            <a:r>
              <a:rPr lang="zh-CN" altLang="en-US" dirty="0">
                <a:latin typeface="Arial" panose="020B0604020202020204" charset="-116"/>
                <a:ea typeface="宋体" panose="02010600030101010101" pitchFamily="2" charset="-122"/>
              </a:rPr>
              <a:t>、</a:t>
            </a:r>
            <a:r>
              <a:rPr lang="en-US" altLang="x-none" dirty="0">
                <a:solidFill>
                  <a:srgbClr val="7F7F7F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aylor&amp;francis</a:t>
            </a:r>
            <a:r>
              <a:rPr lang="en-US" altLang="x-none" dirty="0">
                <a:solidFill>
                  <a:srgbClr val="7F7F7F"/>
                </a:solidFill>
                <a:latin typeface="Arial" panose="020B0604020202020204" charset="-116"/>
                <a:ea typeface="微软雅黑" panose="020B0503020204020204" pitchFamily="2" charset="-122"/>
                <a:sym typeface="微软雅黑" panose="020B0503020204020204" pitchFamily="2" charset="-122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4" dur="5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4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8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/>
      <p:bldP spid="15400" grpId="0" bldLvl="0" animBg="1"/>
      <p:bldP spid="15400" grpId="1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45" y="728010"/>
            <a:ext cx="3883749" cy="43048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4" name="文本框 4"/>
          <p:cNvSpPr txBox="1"/>
          <p:nvPr/>
        </p:nvSpPr>
        <p:spPr>
          <a:xfrm>
            <a:off x="246942" y="218900"/>
            <a:ext cx="2409947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1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重要度设置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67245" y="217710"/>
            <a:ext cx="8199291" cy="4913865"/>
            <a:chOff x="343" y="453"/>
            <a:chExt cx="17232" cy="10326"/>
          </a:xfrm>
        </p:grpSpPr>
        <p:pic>
          <p:nvPicPr>
            <p:cNvPr id="33796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" y="453"/>
              <a:ext cx="17233" cy="103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线形标注 2 5"/>
            <p:cNvSpPr/>
            <p:nvPr/>
          </p:nvSpPr>
          <p:spPr>
            <a:xfrm>
              <a:off x="5964" y="5140"/>
              <a:ext cx="4412" cy="1769"/>
            </a:xfrm>
            <a:prstGeom prst="borderCallout2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zh-CN" altLang="en-US" sz="1350" strike="noStrike" noProof="1">
                  <a:solidFill>
                    <a:srgbClr val="FF0000"/>
                  </a:solidFill>
                </a:rPr>
                <a:t>可以显示文献的目录、标注集、文献笔记及文内搜索结果等信息。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4"/>
          <p:cNvSpPr txBox="1"/>
          <p:nvPr/>
        </p:nvSpPr>
        <p:spPr>
          <a:xfrm>
            <a:off x="119665" y="33336"/>
            <a:ext cx="2409947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对比阅读</a:t>
            </a:r>
          </a:p>
        </p:txBody>
      </p:sp>
      <p:grpSp>
        <p:nvGrpSpPr>
          <p:cNvPr id="34818" name="组合 6"/>
          <p:cNvGrpSpPr/>
          <p:nvPr/>
        </p:nvGrpSpPr>
        <p:grpSpPr>
          <a:xfrm>
            <a:off x="56621" y="463939"/>
            <a:ext cx="8119594" cy="4603403"/>
            <a:chOff x="109" y="971"/>
            <a:chExt cx="17066" cy="9674"/>
          </a:xfrm>
        </p:grpSpPr>
        <p:pic>
          <p:nvPicPr>
            <p:cNvPr id="34819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" y="971"/>
              <a:ext cx="17067" cy="96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1817" y="3652"/>
              <a:ext cx="2230" cy="411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0" strike="noStrike" noProof="1"/>
            </a:p>
          </p:txBody>
        </p:sp>
        <p:sp>
          <p:nvSpPr>
            <p:cNvPr id="6" name="矩形 5"/>
            <p:cNvSpPr/>
            <p:nvPr/>
          </p:nvSpPr>
          <p:spPr>
            <a:xfrm>
              <a:off x="1817" y="1228"/>
              <a:ext cx="898" cy="48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0" strike="noStrike" noProof="1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099" y="1375103"/>
            <a:ext cx="5608538" cy="30617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1" y="468697"/>
            <a:ext cx="8995073" cy="459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82" y="2409"/>
            <a:ext cx="3059419" cy="5138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prstClr val="white"/>
              </a:solidFill>
            </a:endParaRPr>
          </a:p>
        </p:txBody>
      </p:sp>
      <p:grpSp>
        <p:nvGrpSpPr>
          <p:cNvPr id="35842" name="组合 17"/>
          <p:cNvGrpSpPr/>
          <p:nvPr/>
        </p:nvGrpSpPr>
        <p:grpSpPr>
          <a:xfrm>
            <a:off x="1280627" y="99949"/>
            <a:ext cx="3042766" cy="2785832"/>
            <a:chOff x="1654969" y="1913283"/>
            <a:chExt cx="4060951" cy="3718250"/>
          </a:xfrm>
        </p:grpSpPr>
        <p:grpSp>
          <p:nvGrpSpPr>
            <p:cNvPr id="35843" name="组合 14"/>
            <p:cNvGrpSpPr/>
            <p:nvPr/>
          </p:nvGrpSpPr>
          <p:grpSpPr>
            <a:xfrm>
              <a:off x="2282770" y="1913283"/>
              <a:ext cx="3433150" cy="3718250"/>
              <a:chOff x="200181" y="1109720"/>
              <a:chExt cx="3433150" cy="3718250"/>
            </a:xfrm>
          </p:grpSpPr>
          <p:grpSp>
            <p:nvGrpSpPr>
              <p:cNvPr id="35844" name="组合 11"/>
              <p:cNvGrpSpPr/>
              <p:nvPr/>
            </p:nvGrpSpPr>
            <p:grpSpPr>
              <a:xfrm>
                <a:off x="449141" y="2030030"/>
                <a:ext cx="3184190" cy="2797940"/>
                <a:chOff x="683491" y="2143514"/>
                <a:chExt cx="3184190" cy="2797940"/>
              </a:xfrm>
            </p:grpSpPr>
            <p:grpSp>
              <p:nvGrpSpPr>
                <p:cNvPr id="35845" name="组合 9"/>
                <p:cNvGrpSpPr/>
                <p:nvPr/>
              </p:nvGrpSpPr>
              <p:grpSpPr>
                <a:xfrm>
                  <a:off x="683491" y="2143514"/>
                  <a:ext cx="2426209" cy="2797940"/>
                  <a:chOff x="230909" y="3242641"/>
                  <a:chExt cx="2426209" cy="2797940"/>
                </a:xfrm>
              </p:grpSpPr>
              <p:sp>
                <p:nvSpPr>
                  <p:cNvPr id="5" name="等腰三角形 4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10800000">
                    <a:off x="535284" y="4211621"/>
                    <a:ext cx="2119378" cy="1828960"/>
                  </a:xfrm>
                  <a:prstGeom prst="triangle">
                    <a:avLst/>
                  </a:prstGeom>
                  <a:solidFill>
                    <a:schemeClr val="tx1"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等腰三角形 5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 rot="10800000">
                    <a:off x="1630693" y="5124514"/>
                    <a:ext cx="1023969" cy="882727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" name="直接连接符 7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>
                    <a:off x="230475" y="3243161"/>
                    <a:ext cx="1025557" cy="184642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等腰三角形 10"/>
                <p:cNvSpPr/>
                <p:nvPr>
                  <p:custDataLst>
                    <p:tags r:id="rId12"/>
                  </p:custDataLst>
                </p:nvPr>
              </p:nvSpPr>
              <p:spPr>
                <a:xfrm rot="10800000">
                  <a:off x="3415229" y="3518929"/>
                  <a:ext cx="452452" cy="390559"/>
                </a:xfrm>
                <a:prstGeom prst="triangl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strike="noStrike" noProof="1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199461" y="1109720"/>
                <a:ext cx="1274803" cy="22957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>
              <p:custDataLst>
                <p:tags r:id="rId9"/>
              </p:custDataLst>
            </p:nvPr>
          </p:nvSpPr>
          <p:spPr>
            <a:xfrm>
              <a:off x="1913739" y="3388200"/>
              <a:ext cx="738211" cy="738252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0"/>
              </p:custDataLst>
            </p:nvPr>
          </p:nvSpPr>
          <p:spPr>
            <a:xfrm>
              <a:off x="1654969" y="2724567"/>
              <a:ext cx="385774" cy="385796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35853" name="组合 25"/>
          <p:cNvGrpSpPr/>
          <p:nvPr/>
        </p:nvGrpSpPr>
        <p:grpSpPr>
          <a:xfrm>
            <a:off x="602606" y="2423062"/>
            <a:ext cx="1752148" cy="1599890"/>
            <a:chOff x="867300" y="2877770"/>
            <a:chExt cx="2337718" cy="2135949"/>
          </a:xfrm>
        </p:grpSpPr>
        <p:grpSp>
          <p:nvGrpSpPr>
            <p:cNvPr id="35854" name="组合 20"/>
            <p:cNvGrpSpPr/>
            <p:nvPr/>
          </p:nvGrpSpPr>
          <p:grpSpPr>
            <a:xfrm>
              <a:off x="867300" y="2877770"/>
              <a:ext cx="1196107" cy="1802141"/>
              <a:chOff x="490432" y="2759871"/>
              <a:chExt cx="1196107" cy="1802141"/>
            </a:xfrm>
          </p:grpSpPr>
          <p:sp>
            <p:nvSpPr>
              <p:cNvPr id="35855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90432" y="2759871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00000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目</a:t>
                </a:r>
              </a:p>
            </p:txBody>
          </p:sp>
          <p:sp>
            <p:nvSpPr>
              <p:cNvPr id="35856" name="文本框 1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104648" y="3475180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FFFFFF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录</a:t>
                </a:r>
              </a:p>
            </p:txBody>
          </p:sp>
        </p:grpSp>
        <p:sp>
          <p:nvSpPr>
            <p:cNvPr id="35857" name="文本框 21"/>
            <p:cNvSpPr txBox="1"/>
            <p:nvPr>
              <p:custDataLst>
                <p:tags r:id="rId5"/>
              </p:custDataLst>
            </p:nvPr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100">
                  <a:solidFill>
                    <a:srgbClr val="262626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Contents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6"/>
              </p:custDataLst>
            </p:nvPr>
          </p:nvCxnSpPr>
          <p:spPr>
            <a:xfrm>
              <a:off x="1033939" y="5013719"/>
              <a:ext cx="1885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59" name="矩形 31"/>
          <p:cNvSpPr/>
          <p:nvPr>
            <p:custDataLst>
              <p:tags r:id="rId3"/>
            </p:custDataLst>
          </p:nvPr>
        </p:nvSpPr>
        <p:spPr>
          <a:xfrm>
            <a:off x="4866998" y="2087620"/>
            <a:ext cx="3218814" cy="352095"/>
          </a:xfrm>
          <a:prstGeom prst="rect">
            <a:avLst/>
          </a:prstGeom>
          <a:noFill/>
          <a:ln w="9525" cap="flat" cmpd="sng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/>
          <a:lstStyle/>
          <a:p>
            <a:pPr lvl="0" algn="ctr">
              <a:spcBef>
                <a:spcPct val="50000"/>
              </a:spcBef>
            </a:pPr>
            <a:r>
              <a:rPr lang="zh-CN" altLang="en-US" sz="1500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文献检索和批量下载</a:t>
            </a:r>
            <a:endParaRPr lang="zh-CN" altLang="en-US" sz="1500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30" name="矩形 29"/>
          <p:cNvSpPr/>
          <p:nvPr>
            <p:custDataLst>
              <p:tags r:id="rId4"/>
            </p:custDataLst>
          </p:nvPr>
        </p:nvSpPr>
        <p:spPr bwMode="auto">
          <a:xfrm>
            <a:off x="4323393" y="2072156"/>
            <a:ext cx="443688" cy="3675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trike="noStrike" noProof="1">
                <a:solidFill>
                  <a:prstClr val="white"/>
                </a:solidFill>
              </a:rPr>
              <a:t>02</a:t>
            </a:r>
            <a:endParaRPr lang="zh-CN" altLang="en-US" b="1" strike="noStrike" noProof="1">
              <a:solidFill>
                <a:prstClr val="white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" y="482971"/>
            <a:ext cx="7482017" cy="4643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4" name="矩形 4"/>
          <p:cNvSpPr/>
          <p:nvPr/>
        </p:nvSpPr>
        <p:spPr>
          <a:xfrm>
            <a:off x="6288463" y="1275184"/>
            <a:ext cx="1245416" cy="19305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endParaRPr lang="zh-CN" altLang="en-US" sz="1350" b="1" u="none" baseline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2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60" y="413979"/>
            <a:ext cx="8313485" cy="4712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6" name="矩形 1"/>
          <p:cNvSpPr/>
          <p:nvPr/>
        </p:nvSpPr>
        <p:spPr>
          <a:xfrm>
            <a:off x="154160" y="2904813"/>
            <a:ext cx="266450" cy="205309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endParaRPr lang="zh-CN" altLang="en-US" sz="1350" b="1" u="none" baseline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7" name="直角上箭头 5"/>
          <p:cNvSpPr/>
          <p:nvPr/>
        </p:nvSpPr>
        <p:spPr>
          <a:xfrm>
            <a:off x="669219" y="2681185"/>
            <a:ext cx="638766" cy="421086"/>
          </a:xfrm>
          <a:custGeom>
            <a:avLst/>
            <a:gdLst/>
            <a:ahLst/>
            <a:cxnLst>
              <a:cxn ang="0">
                <a:pos x="0" y="432197"/>
              </a:cxn>
              <a:cxn ang="0">
                <a:pos x="360165" y="432197"/>
              </a:cxn>
              <a:cxn ang="0">
                <a:pos x="360165" y="144066"/>
              </a:cxn>
              <a:cxn ang="0">
                <a:pos x="288132" y="144066"/>
              </a:cxn>
              <a:cxn ang="0">
                <a:pos x="432198" y="0"/>
              </a:cxn>
              <a:cxn ang="0">
                <a:pos x="576263" y="144066"/>
              </a:cxn>
              <a:cxn ang="0">
                <a:pos x="504230" y="144066"/>
              </a:cxn>
              <a:cxn ang="0">
                <a:pos x="504230" y="576262"/>
              </a:cxn>
              <a:cxn ang="0">
                <a:pos x="0" y="576262"/>
              </a:cxn>
              <a:cxn ang="0">
                <a:pos x="0" y="432197"/>
              </a:cxn>
            </a:cxnLst>
            <a:rect l="0" t="0" r="0" b="0"/>
            <a:pathLst>
              <a:path w="576263" h="576262">
                <a:moveTo>
                  <a:pt x="0" y="432197"/>
                </a:moveTo>
                <a:lnTo>
                  <a:pt x="360165" y="432197"/>
                </a:lnTo>
                <a:lnTo>
                  <a:pt x="360165" y="144066"/>
                </a:lnTo>
                <a:lnTo>
                  <a:pt x="288132" y="144066"/>
                </a:lnTo>
                <a:lnTo>
                  <a:pt x="432198" y="0"/>
                </a:lnTo>
                <a:lnTo>
                  <a:pt x="576263" y="144066"/>
                </a:lnTo>
                <a:lnTo>
                  <a:pt x="504230" y="144066"/>
                </a:lnTo>
                <a:lnTo>
                  <a:pt x="504230" y="576262"/>
                </a:lnTo>
                <a:lnTo>
                  <a:pt x="0" y="576262"/>
                </a:lnTo>
                <a:lnTo>
                  <a:pt x="0" y="432197"/>
                </a:lnTo>
                <a:close/>
              </a:path>
            </a:pathLst>
          </a:custGeom>
          <a:gradFill rotWithShape="1">
            <a:gsLst>
              <a:gs pos="0">
                <a:srgbClr val="18187C">
                  <a:alpha val="100000"/>
                </a:srgbClr>
              </a:gs>
              <a:gs pos="79999">
                <a:srgbClr val="2222A3">
                  <a:alpha val="100000"/>
                </a:srgbClr>
              </a:gs>
              <a:gs pos="100000">
                <a:srgbClr val="2020A6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2F2F98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9229" name="矩形 17"/>
          <p:cNvSpPr/>
          <p:nvPr/>
        </p:nvSpPr>
        <p:spPr>
          <a:xfrm>
            <a:off x="808391" y="2362396"/>
            <a:ext cx="726791" cy="18080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endParaRPr lang="zh-CN" altLang="en-US" sz="1350" b="1" u="none" baseline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2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" y="713736"/>
            <a:ext cx="8415782" cy="4244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30" name="矩形 18"/>
          <p:cNvSpPr/>
          <p:nvPr/>
        </p:nvSpPr>
        <p:spPr>
          <a:xfrm>
            <a:off x="4612443" y="1200246"/>
            <a:ext cx="531711" cy="22124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/>
          <a:lstStyle/>
          <a:p>
            <a:pPr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None/>
            </a:pPr>
            <a:endParaRPr lang="zh-CN" altLang="en-US" sz="1350" b="1" u="none" baseline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31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12" y="1172886"/>
            <a:ext cx="6623191" cy="33258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940" y="1093190"/>
            <a:ext cx="3525707" cy="35970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1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9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39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bldLvl="0" animBg="1"/>
      <p:bldP spid="9226" grpId="0" bldLvl="0" animBg="1"/>
      <p:bldP spid="9229" grpId="0" bldLvl="0" animBg="1"/>
      <p:bldP spid="9230" grpId="0" bldLvl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881273" y="843393"/>
            <a:ext cx="4102620" cy="4166853"/>
            <a:chOff x="10250" y="1430"/>
            <a:chExt cx="8622" cy="8756"/>
          </a:xfrm>
        </p:grpSpPr>
        <p:pic>
          <p:nvPicPr>
            <p:cNvPr id="38914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0" y="1430"/>
              <a:ext cx="8622" cy="87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11205" y="1826"/>
              <a:ext cx="4216" cy="117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350" strike="noStrike" noProof="1"/>
            </a:p>
          </p:txBody>
        </p:sp>
      </p:grpSp>
      <p:sp>
        <p:nvSpPr>
          <p:cNvPr id="38916" name="矩形 9217"/>
          <p:cNvSpPr/>
          <p:nvPr/>
        </p:nvSpPr>
        <p:spPr>
          <a:xfrm>
            <a:off x="6676243" y="252206"/>
            <a:ext cx="1051527" cy="4306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lstStyle/>
          <a:p>
            <a:pPr lvl="0"/>
            <a:endParaRPr lang="zh-CN" altLang="en-US" sz="135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38917" name="内容占位符 8"/>
          <p:cNvSpPr>
            <a:spLocks noGrp="1"/>
          </p:cNvSpPr>
          <p:nvPr/>
        </p:nvSpPr>
        <p:spPr>
          <a:xfrm>
            <a:off x="1488791" y="1618953"/>
            <a:ext cx="6166419" cy="339129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Char char="l"/>
            </a:pPr>
            <a:endParaRPr lang="zh-CN" altLang="en-US" b="1" u="none" baseline="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32343" y="4765206"/>
            <a:ext cx="2055473" cy="273587"/>
          </a:xfrm>
        </p:spPr>
        <p:txBody>
          <a:bodyPr lIns="68515" tIns="34257" rIns="68515" bIns="34257" rtlCol="0" anchor="ctr">
            <a:normAutofit/>
          </a:bodyPr>
          <a:lstStyle/>
          <a:p>
            <a:pPr lvl="0" eaLnBrk="1" fontAlgn="auto" hangingPunct="1"/>
            <a:fld id="{BB962C8B-B14F-4D97-AF65-F5344CB8AC3E}" type="datetime1">
              <a:rPr lang="zh-CN" altLang="en-US" sz="900" strike="noStrike" noProof="1" dirty="0"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2018/5/3</a:t>
            </a:fld>
            <a:endParaRPr lang="zh-CN" altLang="en-US" sz="900" strike="noStrike" noProof="1"/>
          </a:p>
        </p:txBody>
      </p:sp>
      <p:pic>
        <p:nvPicPr>
          <p:cNvPr id="4096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63" y="957586"/>
            <a:ext cx="4371448" cy="38076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0" name="文本框 2"/>
          <p:cNvSpPr txBox="1"/>
          <p:nvPr/>
        </p:nvSpPr>
        <p:spPr>
          <a:xfrm>
            <a:off x="325450" y="330713"/>
            <a:ext cx="3887318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批量下载</a:t>
            </a:r>
          </a:p>
        </p:txBody>
      </p:sp>
      <p:pic>
        <p:nvPicPr>
          <p:cNvPr id="43013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5" y="957586"/>
            <a:ext cx="4673585" cy="33282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273" y="957586"/>
            <a:ext cx="3574477" cy="3631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426936" y="2247014"/>
            <a:ext cx="1684346" cy="3461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282" y="2409"/>
            <a:ext cx="3059419" cy="5138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prstClr val="white"/>
              </a:solidFill>
            </a:endParaRPr>
          </a:p>
        </p:txBody>
      </p:sp>
      <p:grpSp>
        <p:nvGrpSpPr>
          <p:cNvPr id="39938" name="组合 17"/>
          <p:cNvGrpSpPr/>
          <p:nvPr/>
        </p:nvGrpSpPr>
        <p:grpSpPr>
          <a:xfrm>
            <a:off x="1280627" y="99949"/>
            <a:ext cx="3042766" cy="2785832"/>
            <a:chOff x="1654969" y="1913283"/>
            <a:chExt cx="4060951" cy="3718250"/>
          </a:xfrm>
        </p:grpSpPr>
        <p:grpSp>
          <p:nvGrpSpPr>
            <p:cNvPr id="39939" name="组合 14"/>
            <p:cNvGrpSpPr/>
            <p:nvPr/>
          </p:nvGrpSpPr>
          <p:grpSpPr>
            <a:xfrm>
              <a:off x="2282770" y="1913283"/>
              <a:ext cx="3433150" cy="3718250"/>
              <a:chOff x="200181" y="1109720"/>
              <a:chExt cx="3433150" cy="3718250"/>
            </a:xfrm>
          </p:grpSpPr>
          <p:grpSp>
            <p:nvGrpSpPr>
              <p:cNvPr id="39940" name="组合 11"/>
              <p:cNvGrpSpPr/>
              <p:nvPr/>
            </p:nvGrpSpPr>
            <p:grpSpPr>
              <a:xfrm>
                <a:off x="449141" y="2030030"/>
                <a:ext cx="3184190" cy="2797940"/>
                <a:chOff x="683491" y="2143514"/>
                <a:chExt cx="3184190" cy="2797940"/>
              </a:xfrm>
            </p:grpSpPr>
            <p:grpSp>
              <p:nvGrpSpPr>
                <p:cNvPr id="39941" name="组合 9"/>
                <p:cNvGrpSpPr/>
                <p:nvPr/>
              </p:nvGrpSpPr>
              <p:grpSpPr>
                <a:xfrm>
                  <a:off x="683491" y="2143514"/>
                  <a:ext cx="2426209" cy="2797940"/>
                  <a:chOff x="230909" y="3242641"/>
                  <a:chExt cx="2426209" cy="2797940"/>
                </a:xfrm>
              </p:grpSpPr>
              <p:sp>
                <p:nvSpPr>
                  <p:cNvPr id="5" name="等腰三角形 4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 rot="10800000">
                    <a:off x="535284" y="4211621"/>
                    <a:ext cx="2119378" cy="1828960"/>
                  </a:xfrm>
                  <a:prstGeom prst="triangle">
                    <a:avLst/>
                  </a:prstGeom>
                  <a:solidFill>
                    <a:schemeClr val="tx1"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等腰三角形 5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 rot="10800000">
                    <a:off x="1630693" y="5124514"/>
                    <a:ext cx="1023969" cy="882727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  <a:alpha val="5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 strike="noStrike" noProof="1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" name="直接连接符 7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>
                    <a:off x="230475" y="3243161"/>
                    <a:ext cx="1025557" cy="184642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等腰三角形 10"/>
                <p:cNvSpPr/>
                <p:nvPr>
                  <p:custDataLst>
                    <p:tags r:id="rId12"/>
                  </p:custDataLst>
                </p:nvPr>
              </p:nvSpPr>
              <p:spPr>
                <a:xfrm rot="10800000">
                  <a:off x="3415229" y="3518929"/>
                  <a:ext cx="452452" cy="390559"/>
                </a:xfrm>
                <a:prstGeom prst="triangl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strike="noStrike" noProof="1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直接连接符 12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199461" y="1109720"/>
                <a:ext cx="1274803" cy="22957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/>
            <p:cNvSpPr/>
            <p:nvPr>
              <p:custDataLst>
                <p:tags r:id="rId9"/>
              </p:custDataLst>
            </p:nvPr>
          </p:nvSpPr>
          <p:spPr>
            <a:xfrm>
              <a:off x="1913739" y="3388200"/>
              <a:ext cx="738211" cy="738252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0"/>
              </p:custDataLst>
            </p:nvPr>
          </p:nvSpPr>
          <p:spPr>
            <a:xfrm>
              <a:off x="1654969" y="2724567"/>
              <a:ext cx="385774" cy="385796"/>
            </a:xfrm>
            <a:prstGeom prst="ellipse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strike="noStrike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39949" name="组合 25"/>
          <p:cNvGrpSpPr/>
          <p:nvPr/>
        </p:nvGrpSpPr>
        <p:grpSpPr>
          <a:xfrm>
            <a:off x="602606" y="2423062"/>
            <a:ext cx="1752148" cy="1599890"/>
            <a:chOff x="867300" y="2877770"/>
            <a:chExt cx="2337718" cy="2135949"/>
          </a:xfrm>
        </p:grpSpPr>
        <p:grpSp>
          <p:nvGrpSpPr>
            <p:cNvPr id="39950" name="组合 20"/>
            <p:cNvGrpSpPr/>
            <p:nvPr/>
          </p:nvGrpSpPr>
          <p:grpSpPr>
            <a:xfrm>
              <a:off x="867300" y="2877770"/>
              <a:ext cx="1196107" cy="1802141"/>
              <a:chOff x="490432" y="2759871"/>
              <a:chExt cx="1196107" cy="1802141"/>
            </a:xfrm>
          </p:grpSpPr>
          <p:sp>
            <p:nvSpPr>
              <p:cNvPr id="39951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90432" y="2759871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00000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目</a:t>
                </a:r>
              </a:p>
            </p:txBody>
          </p:sp>
          <p:sp>
            <p:nvSpPr>
              <p:cNvPr id="39952" name="文本框 1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104648" y="3475180"/>
                <a:ext cx="581891" cy="1086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CN" altLang="en-US" sz="4495" b="1" dirty="0">
                    <a:solidFill>
                      <a:srgbClr val="FFFFFF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录</a:t>
                </a:r>
              </a:p>
            </p:txBody>
          </p:sp>
        </p:grpSp>
        <p:sp>
          <p:nvSpPr>
            <p:cNvPr id="39953" name="文本框 21"/>
            <p:cNvSpPr txBox="1"/>
            <p:nvPr>
              <p:custDataLst>
                <p:tags r:id="rId5"/>
              </p:custDataLst>
            </p:nvPr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100">
                  <a:solidFill>
                    <a:srgbClr val="262626"/>
                  </a:solidFill>
                  <a:latin typeface="Arial" panose="020B0604020202020204" pitchFamily="34" charset="0"/>
                  <a:ea typeface="黑体" panose="02010609060101010101" pitchFamily="2" charset="-122"/>
                </a:rPr>
                <a:t>Contents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6"/>
              </p:custDataLst>
            </p:nvPr>
          </p:nvCxnSpPr>
          <p:spPr>
            <a:xfrm>
              <a:off x="1033939" y="5013719"/>
              <a:ext cx="18854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55" name="矩形 31"/>
          <p:cNvSpPr/>
          <p:nvPr>
            <p:custDataLst>
              <p:tags r:id="rId3"/>
            </p:custDataLst>
          </p:nvPr>
        </p:nvSpPr>
        <p:spPr>
          <a:xfrm>
            <a:off x="4832503" y="1706977"/>
            <a:ext cx="3217624" cy="353284"/>
          </a:xfrm>
          <a:prstGeom prst="rect">
            <a:avLst/>
          </a:prstGeom>
          <a:noFill/>
          <a:ln w="9525" cap="flat" cmpd="sng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/>
          <a:lstStyle/>
          <a:p>
            <a:pPr lvl="0" algn="ctr">
              <a:spcBef>
                <a:spcPct val="5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</a:p>
        </p:txBody>
      </p:sp>
      <p:sp>
        <p:nvSpPr>
          <p:cNvPr id="30" name="矩形 29"/>
          <p:cNvSpPr/>
          <p:nvPr>
            <p:custDataLst>
              <p:tags r:id="rId4"/>
            </p:custDataLst>
          </p:nvPr>
        </p:nvSpPr>
        <p:spPr bwMode="auto">
          <a:xfrm>
            <a:off x="4288897" y="1692703"/>
            <a:ext cx="443688" cy="3675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trike="noStrike" noProof="1">
                <a:solidFill>
                  <a:prstClr val="white"/>
                </a:solidFill>
              </a:rPr>
              <a:t>03</a:t>
            </a:r>
            <a:endParaRPr lang="zh-CN" altLang="en-US" b="1" strike="noStrike" noProof="1">
              <a:solidFill>
                <a:prstClr val="white"/>
              </a:solidFill>
            </a:endParaRPr>
          </a:p>
        </p:txBody>
      </p:sp>
      <p:sp>
        <p:nvSpPr>
          <p:cNvPr id="39957" name="文本框 99"/>
          <p:cNvSpPr txBox="1"/>
          <p:nvPr/>
        </p:nvSpPr>
        <p:spPr>
          <a:xfrm>
            <a:off x="5206009" y="2241066"/>
            <a:ext cx="3806431" cy="6032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lvl="0" indent="-457200">
              <a:lnSpc>
                <a:spcPct val="160000"/>
              </a:lnSpc>
            </a:pPr>
            <a:r>
              <a:rPr lang="en-US" altLang="zh-CN" sz="1050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en-US" altLang="zh-CN" sz="1050" u="none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050" u="none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可以对多种格式的文献进行深入研读，直接在文献</a:t>
            </a:r>
          </a:p>
          <a:p>
            <a:pPr marL="457200" lvl="0" indent="-457200">
              <a:lnSpc>
                <a:spcPct val="160000"/>
              </a:lnSpc>
            </a:pPr>
            <a:r>
              <a:rPr lang="zh-CN" altLang="en-US" sz="1050" u="none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全文上记录笔记和标注，将文献越读越少、越读越精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0" y="459181"/>
            <a:ext cx="8794046" cy="4617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6" name="线形标注 1 14"/>
          <p:cNvSpPr/>
          <p:nvPr/>
        </p:nvSpPr>
        <p:spPr>
          <a:xfrm>
            <a:off x="6854670" y="241501"/>
            <a:ext cx="1229953" cy="309273"/>
          </a:xfrm>
          <a:prstGeom prst="borderCallout1">
            <a:avLst>
              <a:gd name="adj1" fmla="val 27694"/>
              <a:gd name="adj2" fmla="val -4644"/>
              <a:gd name="adj3" fmla="val 267537"/>
              <a:gd name="adj4" fmla="val -46866"/>
            </a:avLst>
          </a:prstGeom>
          <a:solidFill>
            <a:srgbClr val="558ED5">
              <a:alpha val="89998"/>
            </a:srgbClr>
          </a:solidFill>
          <a:ln w="9525" cap="flat" cmpd="sng">
            <a:solidFill>
              <a:srgbClr val="558ED5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辅助标注</a:t>
            </a:r>
          </a:p>
        </p:txBody>
      </p:sp>
      <p:sp>
        <p:nvSpPr>
          <p:cNvPr id="41987" name="文本框 2"/>
          <p:cNvSpPr txBox="1"/>
          <p:nvPr/>
        </p:nvSpPr>
        <p:spPr>
          <a:xfrm>
            <a:off x="399200" y="25010"/>
            <a:ext cx="140716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4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4" y="701841"/>
            <a:ext cx="7867418" cy="4300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0" name="文本框 5"/>
          <p:cNvSpPr txBox="1"/>
          <p:nvPr/>
        </p:nvSpPr>
        <p:spPr>
          <a:xfrm>
            <a:off x="364704" y="174888"/>
            <a:ext cx="272669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选择图像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20" y="619765"/>
            <a:ext cx="6499482" cy="43821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3" y="496056"/>
            <a:ext cx="8612051" cy="4659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4" name="文本框 5"/>
          <p:cNvSpPr txBox="1"/>
          <p:nvPr/>
        </p:nvSpPr>
        <p:spPr>
          <a:xfrm>
            <a:off x="352809" y="35715"/>
            <a:ext cx="287909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sz="2100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文字识别</a:t>
            </a:r>
          </a:p>
        </p:txBody>
      </p:sp>
      <p:sp>
        <p:nvSpPr>
          <p:cNvPr id="44035" name="线形标注 1 14"/>
          <p:cNvSpPr/>
          <p:nvPr/>
        </p:nvSpPr>
        <p:spPr>
          <a:xfrm>
            <a:off x="183899" y="936174"/>
            <a:ext cx="3319922" cy="865963"/>
          </a:xfrm>
          <a:prstGeom prst="borderCallout1">
            <a:avLst>
              <a:gd name="adj1" fmla="val 8435"/>
              <a:gd name="adj2" fmla="val 101639"/>
              <a:gd name="adj3" fmla="val 147843"/>
              <a:gd name="adj4" fmla="val 111292"/>
            </a:avLst>
          </a:prstGeom>
          <a:solidFill>
            <a:srgbClr val="558ED5">
              <a:alpha val="89998"/>
            </a:srgbClr>
          </a:solidFill>
          <a:ln w="9525" cap="flat" cmpd="sng">
            <a:solidFill>
              <a:srgbClr val="558ED5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发送图像到word;</a:t>
            </a:r>
          </a:p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文字识别</a:t>
            </a:r>
          </a:p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复制粘贴至word、ppt、Excel等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" y="856477"/>
            <a:ext cx="9054549" cy="405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8" name="线形标注 1 14"/>
          <p:cNvSpPr/>
          <p:nvPr/>
        </p:nvSpPr>
        <p:spPr>
          <a:xfrm>
            <a:off x="183899" y="936174"/>
            <a:ext cx="3319922" cy="865963"/>
          </a:xfrm>
          <a:prstGeom prst="borderCallout1">
            <a:avLst>
              <a:gd name="adj1" fmla="val 8435"/>
              <a:gd name="adj2" fmla="val 101639"/>
              <a:gd name="adj3" fmla="val 147843"/>
              <a:gd name="adj4" fmla="val 111292"/>
            </a:avLst>
          </a:prstGeom>
          <a:solidFill>
            <a:srgbClr val="558ED5">
              <a:alpha val="89998"/>
            </a:srgbClr>
          </a:solidFill>
          <a:ln w="9525" cap="flat" cmpd="sng">
            <a:solidFill>
              <a:srgbClr val="558ED5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对内容添加下划线;</a:t>
            </a:r>
          </a:p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添加高亮</a:t>
            </a:r>
          </a:p>
          <a:p>
            <a:pPr lvl="0"/>
            <a:r>
              <a:rPr lang="zh-CN" altLang="en-US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亦可删除标记</a:t>
            </a:r>
          </a:p>
        </p:txBody>
      </p:sp>
      <p:sp>
        <p:nvSpPr>
          <p:cNvPr id="45059" name="文本框 5"/>
          <p:cNvSpPr txBox="1"/>
          <p:nvPr/>
        </p:nvSpPr>
        <p:spPr>
          <a:xfrm>
            <a:off x="183899" y="249827"/>
            <a:ext cx="2879090" cy="48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深入研读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---</a:t>
            </a:r>
            <a:r>
              <a:rPr lang="zh-CN" altLang="en-US" sz="2100" b="1" dirty="0">
                <a:latin typeface="微软雅黑" panose="020B0503020204020204" pitchFamily="2" charset="-122"/>
                <a:ea typeface="黑体" panose="02010609060101010101" pitchFamily="2" charset="-122"/>
                <a:sym typeface="微软雅黑" panose="020B0503020204020204" pitchFamily="2" charset="-122"/>
              </a:rPr>
              <a:t>添加标注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4" y="856477"/>
            <a:ext cx="9097371" cy="426082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a"/>
  <p:tag name="KSO_WM_UNIT_INDEX" val="1"/>
  <p:tag name="KSO_WM_UNIT_ID" val="custom160187_3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5"/>
  <p:tag name="KSO_WM_TEMPLATE_CATEGORY" val="custom"/>
  <p:tag name="KSO_WM_TEMPLATE_INDEX" val="1601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3"/>
  <p:tag name="KSO_WM_TEMPLATE_CATEGORY" val="custom"/>
  <p:tag name="KSO_WM_TEMPLATE_INDEX" val="1601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2"/>
  <p:tag name="KSO_WM_TEMPLATE_CATEGORY" val="custom"/>
  <p:tag name="KSO_WM_TEMPLATE_INDEX" val="1601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9"/>
  <p:tag name="KSO_WM_TEMPLATE_CATEGORY" val="custom"/>
  <p:tag name="KSO_WM_TEMPLATE_INDEX" val="1601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0"/>
  <p:tag name="KSO_WM_TEMPLATE_CATEGORY" val="custom"/>
  <p:tag name="KSO_WM_TEMPLATE_INDEX" val="1601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1"/>
  <p:tag name="KSO_WM_TEMPLATE_CATEGORY" val="custom"/>
  <p:tag name="KSO_WM_TEMPLATE_INDEX" val="1601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87"/>
  <p:tag name="KSO_WM_TAG_VERSION" val="1.0"/>
  <p:tag name="KSO_WM_SLIDE_ID" val="custom160187_7"/>
  <p:tag name="KSO_WM_SLIDE_INDEX" val="7"/>
  <p:tag name="KSO_WM_SLIDE_ITEM_CNT" val="2"/>
  <p:tag name="KSO_WM_SLIDE_LAYOUT" val="b_l"/>
  <p:tag name="KSO_WM_SLIDE_LAYOUT_CNT" val="1_1"/>
  <p:tag name="KSO_WM_SLIDE_TYPE" val="contents"/>
  <p:tag name="KSO_WM_BEAUTIFY_FLAG" val="#wm#"/>
  <p:tag name="KSO_WM_DIAGRAM_GROUP_CODE" val="l1-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0"/>
  <p:tag name="KSO_WM_TEMPLATE_CATEGORY" val="custom"/>
  <p:tag name="KSO_WM_TEMPLATE_INDEX" val="1601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h_f"/>
  <p:tag name="KSO_WM_UNIT_INDEX" val="1_1_1"/>
  <p:tag name="KSO_WM_UNIT_ID" val="custom160187_7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1"/>
  <p:tag name="KSO_WM_DIAGRAM_GROUP_CODE" val="l1-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i"/>
  <p:tag name="KSO_WM_UNIT_INDEX" val="1_1"/>
  <p:tag name="KSO_WM_UNIT_ID" val="custom160187_7*l_i*1_1"/>
  <p:tag name="KSO_WM_UNIT_CLEAR" val="1"/>
  <p:tag name="KSO_WM_UNIT_LAYERLEVEL" val="1_1"/>
  <p:tag name="KSO_WM_DIAGRAM_GROUP_CODE" val="l1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87"/>
  <p:tag name="KSO_WM_TAG_VERSION" val="1.0"/>
  <p:tag name="KSO_WM_SLIDE_ID" val="custom160187_6"/>
  <p:tag name="KSO_WM_SLIDE_INDEX" val="6"/>
  <p:tag name="KSO_WM_SLIDE_ITEM_CNT" val="1"/>
  <p:tag name="KSO_WM_SLIDE_LAYOUT" val="b_l"/>
  <p:tag name="KSO_WM_SLIDE_LAYOUT_CNT" val="1_1"/>
  <p:tag name="KSO_WM_SLIDE_TYPE" val="contents"/>
  <p:tag name="KSO_WM_BEAUTIFY_FLAG" val="#wm#"/>
  <p:tag name="KSO_WM_DIAGRAM_GROUP_CODE" val="l1-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b"/>
  <p:tag name="KSO_WM_UNIT_INDEX" val="1"/>
  <p:tag name="KSO_WM_UNIT_ID" val="custom160187_7*b*1"/>
  <p:tag name="KSO_WM_UNIT_CLEAR" val="1"/>
  <p:tag name="KSO_WM_UNIT_LAYERLEVEL" val="1"/>
  <p:tag name="KSO_WM_UNIT_VALUE" val="5"/>
  <p:tag name="KSO_WM_UNIT_ISCONTENTSTITLE" val="1"/>
  <p:tag name="KSO_WM_UNIT_HIGHLIGHT" val="0"/>
  <p:tag name="KSO_WM_UNIT_COMPATIBLE" val="0"/>
  <p:tag name="KSO_WM_UNIT_PRESET_TEXT" val="Content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24"/>
  <p:tag name="KSO_WM_TEMPLATE_CATEGORY" val="custom"/>
  <p:tag name="KSO_WM_TEMPLATE_INDEX" val="1601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21"/>
  <p:tag name="KSO_WM_TEMPLATE_CATEGORY" val="custom"/>
  <p:tag name="KSO_WM_TEMPLATE_INDEX" val="1601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22"/>
  <p:tag name="KSO_WM_TEMPLATE_CATEGORY" val="custom"/>
  <p:tag name="KSO_WM_TEMPLATE_INDEX" val="1601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4"/>
  <p:tag name="KSO_WM_TEMPLATE_CATEGORY" val="custom"/>
  <p:tag name="KSO_WM_TEMPLATE_INDEX" val="1601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5"/>
  <p:tag name="KSO_WM_TEMPLATE_CATEGORY" val="custom"/>
  <p:tag name="KSO_WM_TEMPLATE_INDEX" val="1601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3"/>
  <p:tag name="KSO_WM_TEMPLATE_CATEGORY" val="custom"/>
  <p:tag name="KSO_WM_TEMPLATE_INDEX" val="1601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2"/>
  <p:tag name="KSO_WM_TEMPLATE_CATEGORY" val="custom"/>
  <p:tag name="KSO_WM_TEMPLATE_INDEX" val="1601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9"/>
  <p:tag name="KSO_WM_TEMPLATE_CATEGORY" val="custom"/>
  <p:tag name="KSO_WM_TEMPLATE_INDEX" val="1601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0"/>
  <p:tag name="KSO_WM_TEMPLATE_CATEGORY" val="custom"/>
  <p:tag name="KSO_WM_TEMPLATE_INDEX" val="1601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0"/>
  <p:tag name="KSO_WM_TEMPLATE_CATEGORY" val="custom"/>
  <p:tag name="KSO_WM_TEMPLATE_INDEX" val="16018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1"/>
  <p:tag name="KSO_WM_TEMPLATE_CATEGORY" val="custom"/>
  <p:tag name="KSO_WM_TEMPLATE_INDEX" val="16018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87"/>
  <p:tag name="KSO_WM_TAG_VERSION" val="1.0"/>
  <p:tag name="KSO_WM_SLIDE_ID" val="custom160187_7"/>
  <p:tag name="KSO_WM_SLIDE_INDEX" val="7"/>
  <p:tag name="KSO_WM_SLIDE_ITEM_CNT" val="2"/>
  <p:tag name="KSO_WM_SLIDE_LAYOUT" val="b_l"/>
  <p:tag name="KSO_WM_SLIDE_LAYOUT_CNT" val="1_1"/>
  <p:tag name="KSO_WM_SLIDE_TYPE" val="contents"/>
  <p:tag name="KSO_WM_BEAUTIFY_FLAG" val="#wm#"/>
  <p:tag name="KSO_WM_DIAGRAM_GROUP_CODE" val="l1-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0"/>
  <p:tag name="KSO_WM_TEMPLATE_CATEGORY" val="custom"/>
  <p:tag name="KSO_WM_TEMPLATE_INDEX" val="1601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h_f"/>
  <p:tag name="KSO_WM_UNIT_INDEX" val="1_1_1"/>
  <p:tag name="KSO_WM_UNIT_ID" val="custom160187_7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1"/>
  <p:tag name="KSO_WM_DIAGRAM_GROUP_CODE" val="l1-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i"/>
  <p:tag name="KSO_WM_UNIT_INDEX" val="1_1"/>
  <p:tag name="KSO_WM_UNIT_ID" val="custom160187_7*l_i*1_1"/>
  <p:tag name="KSO_WM_UNIT_CLEAR" val="1"/>
  <p:tag name="KSO_WM_UNIT_LAYERLEVEL" val="1_1"/>
  <p:tag name="KSO_WM_DIAGRAM_GROUP_CODE" val="l1-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b"/>
  <p:tag name="KSO_WM_UNIT_INDEX" val="1"/>
  <p:tag name="KSO_WM_UNIT_ID" val="custom160187_7*b*1"/>
  <p:tag name="KSO_WM_UNIT_CLEAR" val="1"/>
  <p:tag name="KSO_WM_UNIT_LAYERLEVEL" val="1"/>
  <p:tag name="KSO_WM_UNIT_VALUE" val="5"/>
  <p:tag name="KSO_WM_UNIT_ISCONTENTSTITLE" val="1"/>
  <p:tag name="KSO_WM_UNIT_HIGHLIGHT" val="0"/>
  <p:tag name="KSO_WM_UNIT_COMPATIBLE" val="0"/>
  <p:tag name="KSO_WM_UNIT_PRESET_TEXT" val="Content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24"/>
  <p:tag name="KSO_WM_TEMPLATE_CATEGORY" val="custom"/>
  <p:tag name="KSO_WM_TEMPLATE_INDEX" val="16018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21"/>
  <p:tag name="KSO_WM_TEMPLATE_CATEGORY" val="custom"/>
  <p:tag name="KSO_WM_TEMPLATE_INDEX" val="16018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22"/>
  <p:tag name="KSO_WM_TEMPLATE_CATEGORY" val="custom"/>
  <p:tag name="KSO_WM_TEMPLATE_INDEX" val="16018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4"/>
  <p:tag name="KSO_WM_TEMPLATE_CATEGORY" val="custom"/>
  <p:tag name="KSO_WM_TEMPLATE_INDEX" val="1601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i"/>
  <p:tag name="KSO_WM_UNIT_INDEX" val="1_1"/>
  <p:tag name="KSO_WM_UNIT_ID" val="custom160187_6*l_i*1_1"/>
  <p:tag name="KSO_WM_UNIT_CLEAR" val="1"/>
  <p:tag name="KSO_WM_UNIT_LAYERLEVEL" val="1_1"/>
  <p:tag name="KSO_WM_DIAGRAM_GROUP_CODE" val="l1-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5"/>
  <p:tag name="KSO_WM_TEMPLATE_CATEGORY" val="custom"/>
  <p:tag name="KSO_WM_TEMPLATE_INDEX" val="1601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3"/>
  <p:tag name="KSO_WM_TEMPLATE_CATEGORY" val="custom"/>
  <p:tag name="KSO_WM_TEMPLATE_INDEX" val="16018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2"/>
  <p:tag name="KSO_WM_TEMPLATE_CATEGORY" val="custom"/>
  <p:tag name="KSO_WM_TEMPLATE_INDEX" val="16018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9"/>
  <p:tag name="KSO_WM_TEMPLATE_CATEGORY" val="custom"/>
  <p:tag name="KSO_WM_TEMPLATE_INDEX" val="1601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0"/>
  <p:tag name="KSO_WM_TEMPLATE_CATEGORY" val="custom"/>
  <p:tag name="KSO_WM_TEMPLATE_INDEX" val="16018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7*i*11"/>
  <p:tag name="KSO_WM_TEMPLATE_CATEGORY" val="custom"/>
  <p:tag name="KSO_WM_TEMPLATE_INDEX" val="16018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87"/>
  <p:tag name="KSO_WM_TAG_VERSION" val="1.0"/>
  <p:tag name="KSO_WM_SLIDE_ID" val="custom160187_6"/>
  <p:tag name="KSO_WM_SLIDE_INDEX" val="6"/>
  <p:tag name="KSO_WM_SLIDE_ITEM_CNT" val="1"/>
  <p:tag name="KSO_WM_SLIDE_LAYOUT" val="b_l"/>
  <p:tag name="KSO_WM_SLIDE_LAYOUT_CNT" val="1_1"/>
  <p:tag name="KSO_WM_SLIDE_TYPE" val="contents"/>
  <p:tag name="KSO_WM_BEAUTIFY_FLAG" val="#wm#"/>
  <p:tag name="KSO_WM_DIAGRAM_GROUP_CODE" val="l1-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0"/>
  <p:tag name="KSO_WM_TEMPLATE_CATEGORY" val="custom"/>
  <p:tag name="KSO_WM_TEMPLATE_INDEX" val="16018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i"/>
  <p:tag name="KSO_WM_UNIT_INDEX" val="1_1"/>
  <p:tag name="KSO_WM_UNIT_ID" val="custom160187_6*l_i*1_1"/>
  <p:tag name="KSO_WM_UNIT_CLEAR" val="1"/>
  <p:tag name="KSO_WM_UNIT_LAYERLEVEL" val="1_1"/>
  <p:tag name="KSO_WM_DIAGRAM_GROUP_CODE" val="l1-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b"/>
  <p:tag name="KSO_WM_UNIT_INDEX" val="1"/>
  <p:tag name="KSO_WM_UNIT_ID" val="custom160187_6*b*1"/>
  <p:tag name="KSO_WM_UNIT_CLEAR" val="1"/>
  <p:tag name="KSO_WM_UNIT_LAYERLEVEL" val="1"/>
  <p:tag name="KSO_WM_UNIT_VALUE" val="5"/>
  <p:tag name="KSO_WM_UNIT_ISCONTENTSTITLE" val="1"/>
  <p:tag name="KSO_WM_UNIT_HIGHLIGHT" val="0"/>
  <p:tag name="KSO_WM_UNIT_COMPATIBLE" val="0"/>
  <p:tag name="KSO_WM_UNIT_PRESET_TEXT" val="Content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b"/>
  <p:tag name="KSO_WM_UNIT_INDEX" val="1"/>
  <p:tag name="KSO_WM_UNIT_ID" val="custom160187_6*b*1"/>
  <p:tag name="KSO_WM_UNIT_CLEAR" val="1"/>
  <p:tag name="KSO_WM_UNIT_LAYERLEVEL" val="1"/>
  <p:tag name="KSO_WM_UNIT_VALUE" val="5"/>
  <p:tag name="KSO_WM_UNIT_ISCONTENTSTITLE" val="1"/>
  <p:tag name="KSO_WM_UNIT_HIGHLIGHT" val="0"/>
  <p:tag name="KSO_WM_UNIT_COMPATIBLE" val="0"/>
  <p:tag name="KSO_WM_UNIT_PRESET_TEXT" val="Content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4"/>
  <p:tag name="KSO_WM_TEMPLATE_CATEGORY" val="custom"/>
  <p:tag name="KSO_WM_TEMPLATE_INDEX" val="16018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1"/>
  <p:tag name="KSO_WM_TEMPLATE_CATEGORY" val="custom"/>
  <p:tag name="KSO_WM_TEMPLATE_INDEX" val="16018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2"/>
  <p:tag name="KSO_WM_TEMPLATE_CATEGORY" val="custom"/>
  <p:tag name="KSO_WM_TEMPLATE_INDEX" val="16018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4"/>
  <p:tag name="KSO_WM_TEMPLATE_CATEGORY" val="custom"/>
  <p:tag name="KSO_WM_TEMPLATE_INDEX" val="16018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5"/>
  <p:tag name="KSO_WM_TEMPLATE_CATEGORY" val="custom"/>
  <p:tag name="KSO_WM_TEMPLATE_INDEX" val="16018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3"/>
  <p:tag name="KSO_WM_TEMPLATE_CATEGORY" val="custom"/>
  <p:tag name="KSO_WM_TEMPLATE_INDEX" val="16018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2"/>
  <p:tag name="KSO_WM_TEMPLATE_CATEGORY" val="custom"/>
  <p:tag name="KSO_WM_TEMPLATE_INDEX" val="16018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9"/>
  <p:tag name="KSO_WM_TEMPLATE_CATEGORY" val="custom"/>
  <p:tag name="KSO_WM_TEMPLATE_INDEX" val="16018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0"/>
  <p:tag name="KSO_WM_TEMPLATE_CATEGORY" val="custom"/>
  <p:tag name="KSO_WM_TEMPLATE_INDEX" val="16018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1"/>
  <p:tag name="KSO_WM_TEMPLATE_CATEGORY" val="custom"/>
  <p:tag name="KSO_WM_TEMPLATE_INDEX" val="1601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4"/>
  <p:tag name="KSO_WM_TEMPLATE_CATEGORY" val="custom"/>
  <p:tag name="KSO_WM_TEMPLATE_INDEX" val="16018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87"/>
  <p:tag name="KSO_WM_TAG_VERSION" val="1.0"/>
  <p:tag name="KSO_WM_SLIDE_ID" val="custom160187_6"/>
  <p:tag name="KSO_WM_SLIDE_INDEX" val="6"/>
  <p:tag name="KSO_WM_SLIDE_ITEM_CNT" val="1"/>
  <p:tag name="KSO_WM_SLIDE_LAYOUT" val="b_l"/>
  <p:tag name="KSO_WM_SLIDE_LAYOUT_CNT" val="1_1"/>
  <p:tag name="KSO_WM_SLIDE_TYPE" val="contents"/>
  <p:tag name="KSO_WM_BEAUTIFY_FLAG" val="#wm#"/>
  <p:tag name="KSO_WM_DIAGRAM_GROUP_CODE" val="l1-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0"/>
  <p:tag name="KSO_WM_TEMPLATE_CATEGORY" val="custom"/>
  <p:tag name="KSO_WM_TEMPLATE_INDEX" val="16018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i"/>
  <p:tag name="KSO_WM_UNIT_INDEX" val="1_1"/>
  <p:tag name="KSO_WM_UNIT_ID" val="custom160187_6*l_i*1_1"/>
  <p:tag name="KSO_WM_UNIT_CLEAR" val="1"/>
  <p:tag name="KSO_WM_UNIT_LAYERLEVEL" val="1_1"/>
  <p:tag name="KSO_WM_DIAGRAM_GROUP_CODE" val="l1-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b"/>
  <p:tag name="KSO_WM_UNIT_INDEX" val="1"/>
  <p:tag name="KSO_WM_UNIT_ID" val="custom160187_6*b*1"/>
  <p:tag name="KSO_WM_UNIT_CLEAR" val="1"/>
  <p:tag name="KSO_WM_UNIT_LAYERLEVEL" val="1"/>
  <p:tag name="KSO_WM_UNIT_VALUE" val="5"/>
  <p:tag name="KSO_WM_UNIT_ISCONTENTSTITLE" val="1"/>
  <p:tag name="KSO_WM_UNIT_HIGHLIGHT" val="0"/>
  <p:tag name="KSO_WM_UNIT_COMPATIBLE" val="0"/>
  <p:tag name="KSO_WM_UNIT_PRESET_TEXT" val="Content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4"/>
  <p:tag name="KSO_WM_TEMPLATE_CATEGORY" val="custom"/>
  <p:tag name="KSO_WM_TEMPLATE_INDEX" val="16018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1"/>
  <p:tag name="KSO_WM_TEMPLATE_CATEGORY" val="custom"/>
  <p:tag name="KSO_WM_TEMPLATE_INDEX" val="16018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2"/>
  <p:tag name="KSO_WM_TEMPLATE_CATEGORY" val="custom"/>
  <p:tag name="KSO_WM_TEMPLATE_INDEX" val="16018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4"/>
  <p:tag name="KSO_WM_TEMPLATE_CATEGORY" val="custom"/>
  <p:tag name="KSO_WM_TEMPLATE_INDEX" val="16018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5"/>
  <p:tag name="KSO_WM_TEMPLATE_CATEGORY" val="custom"/>
  <p:tag name="KSO_WM_TEMPLATE_INDEX" val="16018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3"/>
  <p:tag name="KSO_WM_TEMPLATE_CATEGORY" val="custom"/>
  <p:tag name="KSO_WM_TEMPLATE_INDEX" val="1601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1"/>
  <p:tag name="KSO_WM_TEMPLATE_CATEGORY" val="custom"/>
  <p:tag name="KSO_WM_TEMPLATE_INDEX" val="16018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2"/>
  <p:tag name="KSO_WM_TEMPLATE_CATEGORY" val="custom"/>
  <p:tag name="KSO_WM_TEMPLATE_INDEX" val="16018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9"/>
  <p:tag name="KSO_WM_TEMPLATE_CATEGORY" val="custom"/>
  <p:tag name="KSO_WM_TEMPLATE_INDEX" val="16018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0"/>
  <p:tag name="KSO_WM_TEMPLATE_CATEGORY" val="custom"/>
  <p:tag name="KSO_WM_TEMPLATE_INDEX" val="16018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1"/>
  <p:tag name="KSO_WM_TEMPLATE_CATEGORY" val="custom"/>
  <p:tag name="KSO_WM_TEMPLATE_INDEX" val="16018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187"/>
  <p:tag name="KSO_WM_TAG_VERSION" val="1.0"/>
  <p:tag name="KSO_WM_SLIDE_ID" val="custom160187_6"/>
  <p:tag name="KSO_WM_SLIDE_INDEX" val="6"/>
  <p:tag name="KSO_WM_SLIDE_ITEM_CNT" val="1"/>
  <p:tag name="KSO_WM_SLIDE_LAYOUT" val="b_l"/>
  <p:tag name="KSO_WM_SLIDE_LAYOUT_CNT" val="1_1"/>
  <p:tag name="KSO_WM_SLIDE_TYPE" val="contents"/>
  <p:tag name="KSO_WM_BEAUTIFY_FLAG" val="#wm#"/>
  <p:tag name="KSO_WM_DIAGRAM_GROUP_CODE" val="l1-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0"/>
  <p:tag name="KSO_WM_TEMPLATE_CATEGORY" val="custom"/>
  <p:tag name="KSO_WM_TEMPLATE_INDEX" val="16018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l_i"/>
  <p:tag name="KSO_WM_UNIT_INDEX" val="1_1"/>
  <p:tag name="KSO_WM_UNIT_ID" val="custom160187_6*l_i*1_1"/>
  <p:tag name="KSO_WM_UNIT_CLEAR" val="1"/>
  <p:tag name="KSO_WM_UNIT_LAYERLEVEL" val="1_1"/>
  <p:tag name="KSO_WM_DIAGRAM_GROUP_CODE" val="l1-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187"/>
  <p:tag name="KSO_WM_UNIT_TYPE" val="b"/>
  <p:tag name="KSO_WM_UNIT_INDEX" val="1"/>
  <p:tag name="KSO_WM_UNIT_ID" val="custom160187_6*b*1"/>
  <p:tag name="KSO_WM_UNIT_CLEAR" val="1"/>
  <p:tag name="KSO_WM_UNIT_LAYERLEVEL" val="1"/>
  <p:tag name="KSO_WM_UNIT_VALUE" val="5"/>
  <p:tag name="KSO_WM_UNIT_ISCONTENTSTITLE" val="1"/>
  <p:tag name="KSO_WM_UNIT_HIGHLIGHT" val="0"/>
  <p:tag name="KSO_WM_UNIT_COMPATIBLE" val="0"/>
  <p:tag name="KSO_WM_UNIT_PRESET_TEXT" val="Content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4"/>
  <p:tag name="KSO_WM_TEMPLATE_CATEGORY" val="custom"/>
  <p:tag name="KSO_WM_TEMPLATE_INDEX" val="16018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1"/>
  <p:tag name="KSO_WM_TEMPLATE_CATEGORY" val="custom"/>
  <p:tag name="KSO_WM_TEMPLATE_INDEX" val="1601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2"/>
  <p:tag name="KSO_WM_TEMPLATE_CATEGORY" val="custom"/>
  <p:tag name="KSO_WM_TEMPLATE_INDEX" val="1601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22"/>
  <p:tag name="KSO_WM_TEMPLATE_CATEGORY" val="custom"/>
  <p:tag name="KSO_WM_TEMPLATE_INDEX" val="16018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4"/>
  <p:tag name="KSO_WM_TEMPLATE_CATEGORY" val="custom"/>
  <p:tag name="KSO_WM_TEMPLATE_INDEX" val="16018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5"/>
  <p:tag name="KSO_WM_TEMPLATE_CATEGORY" val="custom"/>
  <p:tag name="KSO_WM_TEMPLATE_INDEX" val="16018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3"/>
  <p:tag name="KSO_WM_TEMPLATE_CATEGORY" val="custom"/>
  <p:tag name="KSO_WM_TEMPLATE_INDEX" val="16018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2"/>
  <p:tag name="KSO_WM_TEMPLATE_CATEGORY" val="custom"/>
  <p:tag name="KSO_WM_TEMPLATE_INDEX" val="16018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9"/>
  <p:tag name="KSO_WM_TEMPLATE_CATEGORY" val="custom"/>
  <p:tag name="KSO_WM_TEMPLATE_INDEX" val="16018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0"/>
  <p:tag name="KSO_WM_TEMPLATE_CATEGORY" val="custom"/>
  <p:tag name="KSO_WM_TEMPLATE_INDEX" val="16018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1"/>
  <p:tag name="KSO_WM_TEMPLATE_CATEGORY" val="custom"/>
  <p:tag name="KSO_WM_TEMPLATE_INDEX" val="1601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187_6*i*14"/>
  <p:tag name="KSO_WM_TEMPLATE_CATEGORY" val="custom"/>
  <p:tag name="KSO_WM_TEMPLATE_INDEX" val="160187"/>
</p:tagLst>
</file>

<file path=ppt/theme/theme1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50407A02PWBG">
  <a:themeElements>
    <a:clrScheme name="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CB692"/>
      </a:accent1>
      <a:accent2>
        <a:srgbClr val="358CC1"/>
      </a:accent2>
      <a:accent3>
        <a:srgbClr val="FFFFFF"/>
      </a:accent3>
      <a:accent4>
        <a:srgbClr val="515151"/>
      </a:accent4>
      <a:accent5>
        <a:srgbClr val="AAD7C7"/>
      </a:accent5>
      <a:accent6>
        <a:srgbClr val="2F7DAD"/>
      </a:accent6>
      <a:hlink>
        <a:srgbClr val="00B0F0"/>
      </a:hlink>
      <a:folHlink>
        <a:srgbClr val="AFB2B4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5F5F5F"/>
        </a:dk1>
        <a:lt1>
          <a:srgbClr val="FFFFFF"/>
        </a:lt1>
        <a:dk2>
          <a:srgbClr val="5F5F5F"/>
        </a:dk2>
        <a:lt2>
          <a:srgbClr val="FFFFFF"/>
        </a:lt2>
        <a:accent1>
          <a:srgbClr val="0CB692"/>
        </a:accent1>
        <a:accent2>
          <a:srgbClr val="358CC1"/>
        </a:accent2>
        <a:accent3>
          <a:srgbClr val="FFFFFF"/>
        </a:accent3>
        <a:accent4>
          <a:srgbClr val="515151"/>
        </a:accent4>
        <a:accent5>
          <a:srgbClr val="AAD7C7"/>
        </a:accent5>
        <a:accent6>
          <a:srgbClr val="2F7DAD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6CBE6"/>
        </a:accent5>
        <a:accent6>
          <a:srgbClr val="D470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000120150407A02PWBG">
  <a:themeElements>
    <a:clrScheme name="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CB692"/>
      </a:accent1>
      <a:accent2>
        <a:srgbClr val="358CC1"/>
      </a:accent2>
      <a:accent3>
        <a:srgbClr val="FFFFFF"/>
      </a:accent3>
      <a:accent4>
        <a:srgbClr val="515151"/>
      </a:accent4>
      <a:accent5>
        <a:srgbClr val="AAD7C7"/>
      </a:accent5>
      <a:accent6>
        <a:srgbClr val="2F7DAD"/>
      </a:accent6>
      <a:hlink>
        <a:srgbClr val="00B0F0"/>
      </a:hlink>
      <a:folHlink>
        <a:srgbClr val="AFB2B4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5F5F5F"/>
        </a:dk1>
        <a:lt1>
          <a:srgbClr val="FFFFFF"/>
        </a:lt1>
        <a:dk2>
          <a:srgbClr val="5F5F5F"/>
        </a:dk2>
        <a:lt2>
          <a:srgbClr val="FFFFFF"/>
        </a:lt2>
        <a:accent1>
          <a:srgbClr val="0CB692"/>
        </a:accent1>
        <a:accent2>
          <a:srgbClr val="358CC1"/>
        </a:accent2>
        <a:accent3>
          <a:srgbClr val="FFFFFF"/>
        </a:accent3>
        <a:accent4>
          <a:srgbClr val="515151"/>
        </a:accent4>
        <a:accent5>
          <a:srgbClr val="AAD7C7"/>
        </a:accent5>
        <a:accent6>
          <a:srgbClr val="2F7DAD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3710</Words>
  <Application>Microsoft Office PowerPoint</Application>
  <PresentationFormat>全屏显示(16:9)</PresentationFormat>
  <Paragraphs>537</Paragraphs>
  <Slides>133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133</vt:i4>
      </vt:variant>
    </vt:vector>
  </HeadingPairs>
  <TitlesOfParts>
    <vt:vector size="167" baseType="lpstr">
      <vt:lpstr>Adobe 繁黑體 Std B</vt:lpstr>
      <vt:lpstr>Arial Unicode MS</vt:lpstr>
      <vt:lpstr>黑体</vt:lpstr>
      <vt:lpstr>华康俪金黑W8(P)</vt:lpstr>
      <vt:lpstr>华文行楷</vt:lpstr>
      <vt:lpstr>华文隶书</vt:lpstr>
      <vt:lpstr>华文细黑</vt:lpstr>
      <vt:lpstr>华文新魏</vt:lpstr>
      <vt:lpstr>华文中宋</vt:lpstr>
      <vt:lpstr>经典繁仿黑</vt:lpstr>
      <vt:lpstr>楷体</vt:lpstr>
      <vt:lpstr>楷体_GB2312</vt:lpstr>
      <vt:lpstr>宋体</vt:lpstr>
      <vt:lpstr>微软雅黑</vt:lpstr>
      <vt:lpstr>幼圆</vt:lpstr>
      <vt:lpstr>Arial</vt:lpstr>
      <vt:lpstr>Arial Black</vt:lpstr>
      <vt:lpstr>Arial Narrow</vt:lpstr>
      <vt:lpstr>Berlin Sans FB</vt:lpstr>
      <vt:lpstr>Bradley Hand ITC</vt:lpstr>
      <vt:lpstr>Broadway</vt:lpstr>
      <vt:lpstr>Calibri</vt:lpstr>
      <vt:lpstr>Calibri Light</vt:lpstr>
      <vt:lpstr>Georgia</vt:lpstr>
      <vt:lpstr>Impact</vt:lpstr>
      <vt:lpstr>Times New Roman</vt:lpstr>
      <vt:lpstr>Verdana</vt:lpstr>
      <vt:lpstr>Wingdings</vt:lpstr>
      <vt:lpstr>Wingdings 2</vt:lpstr>
      <vt:lpstr>Wingdings 3</vt:lpstr>
      <vt:lpstr>自定义设计方案</vt:lpstr>
      <vt:lpstr>A000120150407A02PWBG</vt:lpstr>
      <vt:lpstr>Office 主题</vt:lpstr>
      <vt:lpstr>1_A000120150407A02PWBG</vt:lpstr>
      <vt:lpstr> 面向知识服务 助力教学科研</vt:lpstr>
      <vt:lpstr>PowerPoint 演示文稿</vt:lpstr>
      <vt:lpstr>PowerPoint 演示文稿</vt:lpstr>
      <vt:lpstr>PowerPoint 演示文稿</vt:lpstr>
      <vt:lpstr>PowerPoint 演示文稿</vt:lpstr>
      <vt:lpstr>现平台</vt:lpstr>
      <vt:lpstr>PowerPoint 演示文稿</vt:lpstr>
      <vt:lpstr>cnki资源总库</vt:lpstr>
      <vt:lpstr>PowerPoint 演示文稿</vt:lpstr>
      <vt:lpstr>文献调研所需各类资料</vt:lpstr>
      <vt:lpstr>文献调研所需各类资料</vt:lpstr>
      <vt:lpstr>文献调研所需各类资料</vt:lpstr>
      <vt:lpstr>PowerPoint 演示文稿</vt:lpstr>
      <vt:lpstr>免费获取OA资源(全文)</vt:lpstr>
      <vt:lpstr>PowerPoint 演示文稿</vt:lpstr>
      <vt:lpstr>PowerPoint 演示文稿</vt:lpstr>
      <vt:lpstr>3.1发现创新点 找准研究方向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小结： </vt:lpstr>
      <vt:lpstr>PowerPoint 演示文稿</vt:lpstr>
      <vt:lpstr>PowerPoint 演示文稿</vt:lpstr>
      <vt:lpstr>PowerPoint 演示文稿</vt:lpstr>
      <vt:lpstr>PowerPoint 演示文稿</vt:lpstr>
      <vt:lpstr>深入挖掘工具书资源</vt:lpstr>
      <vt:lpstr>PowerPoint 演示文稿</vt:lpstr>
      <vt:lpstr>PowerPoint 演示文稿</vt:lpstr>
      <vt:lpstr>丰富资源—不仅是概念</vt:lpstr>
      <vt:lpstr>功能2：输入助手---快速查找生僻字词</vt:lpstr>
      <vt:lpstr>功能2：输入助手---快速查找生僻字词</vt:lpstr>
      <vt:lpstr>功能3：通配符? *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还能免费获取外文全文---OA资源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（8）文章的最后，论文题目、关键词、摘要，皆需中英翻译。去哪里查找？ ——CNKI翻译助手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小结： </vt:lpstr>
      <vt:lpstr>PowerPoint 演示文稿</vt:lpstr>
      <vt:lpstr>3.1 寻找对口期刊投稿、查阅信息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关注主题最新动态</vt:lpstr>
      <vt:lpstr>分享传播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yanzi</dc:creator>
  <cp:lastModifiedBy>Ohh 888</cp:lastModifiedBy>
  <cp:revision>15</cp:revision>
  <dcterms:created xsi:type="dcterms:W3CDTF">2013-01-25T01:44:00Z</dcterms:created>
  <dcterms:modified xsi:type="dcterms:W3CDTF">2018-05-03T10:54:46Z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